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3"/>
  </p:notesMasterIdLst>
  <p:sldIdLst>
    <p:sldId id="256" r:id="rId2"/>
    <p:sldId id="257" r:id="rId3"/>
    <p:sldId id="258" r:id="rId4"/>
    <p:sldId id="259" r:id="rId5"/>
    <p:sldId id="262" r:id="rId6"/>
    <p:sldId id="264" r:id="rId7"/>
    <p:sldId id="266" r:id="rId8"/>
    <p:sldId id="268" r:id="rId9"/>
    <p:sldId id="269" r:id="rId10"/>
    <p:sldId id="270"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203"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6EACCF-F9BB-4799-B926-2A49A52C0D43}" type="datetimeFigureOut">
              <a:rPr lang="en-IN" smtClean="0"/>
              <a:t>06-03-2024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1E154A-A965-437F-AA65-9744374C76B5}" type="slidenum">
              <a:rPr lang="en-IN" smtClean="0"/>
              <a:t>‹#›</a:t>
            </a:fld>
            <a:endParaRPr lang="en-IN"/>
          </a:p>
        </p:txBody>
      </p:sp>
    </p:spTree>
    <p:extLst>
      <p:ext uri="{BB962C8B-B14F-4D97-AF65-F5344CB8AC3E}">
        <p14:creationId xmlns:p14="http://schemas.microsoft.com/office/powerpoint/2010/main" val="2780610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presentation will provide a reflection on the procedure used for completing the research for the assignment. It will explain the types of research used for collecting the data and the ways used for collecting the relevant information for the research. It will also explain the different theories and concepts used in the research and the external sources used for the research. The challenges faced in completing the research will also be presented with the strategies to overcome. The future benefits of the assignment with practical learning outcomes are also explained.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E1E154A-A965-437F-AA65-9744374C76B5}" type="slidenum">
              <a:rPr lang="en-IN" smtClean="0"/>
              <a:t>2</a:t>
            </a:fld>
            <a:endParaRPr lang="en-IN"/>
          </a:p>
        </p:txBody>
      </p:sp>
    </p:spTree>
    <p:extLst>
      <p:ext uri="{BB962C8B-B14F-4D97-AF65-F5344CB8AC3E}">
        <p14:creationId xmlns:p14="http://schemas.microsoft.com/office/powerpoint/2010/main" val="2257408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TYPE OF RESEARCH</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combined a market analysis, consumer behaviour studies and an industry trends analysis in the research conducted. Such a multidirectional angle allowed me to formulate recommendations in an evidence-based and strategic way, accompanied by tactics that were well-suited to the needs and goals of Debenhams in the market of retail.</a:t>
            </a:r>
            <a:endParaRPr lang="en-IN" dirty="0"/>
          </a:p>
        </p:txBody>
      </p:sp>
      <p:sp>
        <p:nvSpPr>
          <p:cNvPr id="4" name="Slide Number Placeholder 3"/>
          <p:cNvSpPr>
            <a:spLocks noGrp="1"/>
          </p:cNvSpPr>
          <p:nvPr>
            <p:ph type="sldNum" sz="quarter" idx="10"/>
          </p:nvPr>
        </p:nvSpPr>
        <p:spPr/>
        <p:txBody>
          <a:bodyPr/>
          <a:lstStyle/>
          <a:p>
            <a:fld id="{9E1E154A-A965-437F-AA65-9744374C76B5}" type="slidenum">
              <a:rPr lang="en-IN" smtClean="0"/>
              <a:t>3</a:t>
            </a:fld>
            <a:endParaRPr lang="en-IN"/>
          </a:p>
        </p:txBody>
      </p:sp>
    </p:spTree>
    <p:extLst>
      <p:ext uri="{BB962C8B-B14F-4D97-AF65-F5344CB8AC3E}">
        <p14:creationId xmlns:p14="http://schemas.microsoft.com/office/powerpoint/2010/main" val="3127657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SEARCH OF RELEVANT INFORMATION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purpose of retrieving the estimated data, a multitude of different techniques were applied. This involved the combination of literature reviews, industry reports assessments and market data exploration. Relevant information about retail market trends, consumer behaviour, and competitor strategies as well as online databases, academic journals, and reliable ones were utilized. After a deep evaluation and combining elements of the acquired data, salient data entities were picked out, grouped, and ranked according to their relevancy to the strategic objectives and the challenges of Debenhams, with the purpose of ensuring the formation of informed recommendations.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E1E154A-A965-437F-AA65-9744374C76B5}" type="slidenum">
              <a:rPr lang="en-IN" smtClean="0"/>
              <a:t>4</a:t>
            </a:fld>
            <a:endParaRPr lang="en-IN"/>
          </a:p>
        </p:txBody>
      </p:sp>
    </p:spTree>
    <p:extLst>
      <p:ext uri="{BB962C8B-B14F-4D97-AF65-F5344CB8AC3E}">
        <p14:creationId xmlns:p14="http://schemas.microsoft.com/office/powerpoint/2010/main" val="986314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EXPLORING CONCEPTS AND THEORIES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number of concepts, theories and class notes were covered, which I used to map out my recommendations for Debenhams. These included:</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Retail strategy</a:t>
            </a:r>
            <a:r>
              <a:rPr lang="en-GB" sz="1200" kern="1200" dirty="0">
                <a:solidFill>
                  <a:schemeClr val="tx1"/>
                </a:solidFill>
                <a:effectLst/>
                <a:latin typeface="+mn-lt"/>
                <a:ea typeface="+mn-ea"/>
                <a:cs typeface="+mn-cs"/>
              </a:rPr>
              <a:t>: Appreciation of different retail concepts, like experiential marketing and green retail, contributed to the realization of more creative and effective practices to solve the problems of Debenhams.</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Consumer behaviour: </a:t>
            </a:r>
            <a:r>
              <a:rPr lang="en-GB" sz="1200" kern="1200" dirty="0">
                <a:solidFill>
                  <a:schemeClr val="tx1"/>
                </a:solidFill>
                <a:effectLst/>
                <a:latin typeface="+mn-lt"/>
                <a:ea typeface="+mn-ea"/>
                <a:cs typeface="+mn-cs"/>
              </a:rPr>
              <a:t>like the buying decision process, shopping motives, and psychographic segmentation, helped in understanding consumers of different preferences and needs better.</a:t>
            </a:r>
            <a:endParaRPr lang="en-IN" sz="1200" kern="1200" dirty="0">
              <a:solidFill>
                <a:schemeClr val="tx1"/>
              </a:solidFill>
              <a:effectLst/>
              <a:latin typeface="+mn-lt"/>
              <a:ea typeface="+mn-ea"/>
              <a:cs typeface="+mn-cs"/>
            </a:endParaRPr>
          </a:p>
          <a:p>
            <a:r>
              <a:rPr lang="en-GB" b="1" dirty="0"/>
              <a:t>Inventory management</a:t>
            </a:r>
            <a:r>
              <a:rPr lang="en-GB" dirty="0"/>
              <a:t>: Examining inventory management concepts including RFID technology, demand forecasting and supply chain optimization has shed light on the reasonability and need to implement inventory management systems that support real-time tracking and optimization.</a:t>
            </a:r>
          </a:p>
          <a:p>
            <a:r>
              <a:rPr lang="en-GB" b="1" dirty="0"/>
              <a:t>Pricing strategies</a:t>
            </a:r>
            <a:r>
              <a:rPr lang="en-GB" dirty="0"/>
              <a:t>: The application of dynamic pricing and personalized pricing, allowed to modification of existing pricing strategies so that they become more competitive and achieve higher sales.</a:t>
            </a:r>
          </a:p>
          <a:p>
            <a:r>
              <a:rPr lang="en-GB" dirty="0"/>
              <a:t>The result is a wholesome knowledge of the retail industry. Knowledge gathered was used in the identification of the main issues Debenhams is facing and analysis of the strategic recommendations to the effectiveness of addressing them and assurance of the practices and theories as per industry best practices.</a:t>
            </a:r>
          </a:p>
        </p:txBody>
      </p:sp>
      <p:sp>
        <p:nvSpPr>
          <p:cNvPr id="4" name="Slide Number Placeholder 3"/>
          <p:cNvSpPr>
            <a:spLocks noGrp="1"/>
          </p:cNvSpPr>
          <p:nvPr>
            <p:ph type="sldNum" sz="quarter" idx="10"/>
          </p:nvPr>
        </p:nvSpPr>
        <p:spPr/>
        <p:txBody>
          <a:bodyPr/>
          <a:lstStyle/>
          <a:p>
            <a:fld id="{9E1E154A-A965-437F-AA65-9744374C76B5}" type="slidenum">
              <a:rPr lang="en-IN" smtClean="0"/>
              <a:t>5</a:t>
            </a:fld>
            <a:endParaRPr lang="en-IN"/>
          </a:p>
        </p:txBody>
      </p:sp>
    </p:spTree>
    <p:extLst>
      <p:ext uri="{BB962C8B-B14F-4D97-AF65-F5344CB8AC3E}">
        <p14:creationId xmlns:p14="http://schemas.microsoft.com/office/powerpoint/2010/main" val="32755302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USEFUL EXTERNAL SOURCE IN WRITING THE ASSIGNMENT </a:t>
            </a:r>
          </a:p>
          <a:p>
            <a:r>
              <a:rPr lang="en-GB" sz="1200" kern="1200" dirty="0">
                <a:solidFill>
                  <a:schemeClr val="tx1"/>
                </a:solidFill>
                <a:effectLst/>
                <a:latin typeface="+mn-lt"/>
                <a:ea typeface="+mn-ea"/>
                <a:cs typeface="+mn-cs"/>
              </a:rPr>
              <a:t>Among external resources used when developing the assignment, many valuable and relevant ideas about the retail industry and related notions were provided. These sources included:</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Market research reports</a:t>
            </a:r>
            <a:r>
              <a:rPr lang="en-GB" sz="1200" kern="1200" dirty="0">
                <a:solidFill>
                  <a:schemeClr val="tx1"/>
                </a:solidFill>
                <a:effectLst/>
                <a:latin typeface="+mn-lt"/>
                <a:ea typeface="+mn-ea"/>
                <a:cs typeface="+mn-cs"/>
              </a:rPr>
              <a:t>: market research firms have provided insightful market analyses of trending market themes, consumer behaviour, and competition that are typical in the retailing industry.</a:t>
            </a:r>
          </a:p>
          <a:p>
            <a:r>
              <a:rPr lang="en-GB" sz="1200" b="1" kern="1200" dirty="0">
                <a:solidFill>
                  <a:schemeClr val="tx1"/>
                </a:solidFill>
                <a:effectLst/>
                <a:latin typeface="+mn-lt"/>
                <a:ea typeface="+mn-ea"/>
                <a:cs typeface="+mn-cs"/>
              </a:rPr>
              <a:t>Academic journals</a:t>
            </a:r>
            <a:r>
              <a:rPr lang="en-GB" sz="1200" kern="1200" dirty="0">
                <a:solidFill>
                  <a:schemeClr val="tx1"/>
                </a:solidFill>
                <a:effectLst/>
                <a:latin typeface="+mn-lt"/>
                <a:ea typeface="+mn-ea"/>
                <a:cs typeface="+mn-cs"/>
              </a:rPr>
              <a:t>: Scholarly research on areas such as retail, consumer behaviour, inventory, and pricing strategies were brought to light through peer-reviewed academic journals. </a:t>
            </a:r>
            <a:endParaRPr lang="en-IN" sz="1200" kern="1200" dirty="0">
              <a:solidFill>
                <a:schemeClr val="tx1"/>
              </a:solidFill>
              <a:effectLst/>
              <a:latin typeface="+mn-lt"/>
              <a:ea typeface="+mn-ea"/>
              <a:cs typeface="+mn-cs"/>
            </a:endParaRPr>
          </a:p>
          <a:p>
            <a:r>
              <a:rPr lang="en-GB" b="1" dirty="0"/>
              <a:t>Industry publications</a:t>
            </a:r>
            <a:r>
              <a:rPr lang="en-GB" dirty="0"/>
              <a:t>: Trade titles and magazines became an effective source of news, sample studies, and views of industry experts on retail trends, innovations and best practices in the retail sector. These sources pointed to actual events and predictions I made that directly shaped the development of the proposed strategic recommendations for Debenhams.</a:t>
            </a:r>
          </a:p>
          <a:p>
            <a:r>
              <a:rPr lang="en-GB" b="1" dirty="0"/>
              <a:t>Business news outlets</a:t>
            </a:r>
            <a:r>
              <a:rPr lang="en-GB" dirty="0"/>
              <a:t>: In the course of their business and finance news coverage, outlets focusing on these areas tracked industry growth developments, mergers and acquisitions, and retail sector competitive strategies. These sources helped in understand the context and background of Debenhams.</a:t>
            </a:r>
          </a:p>
        </p:txBody>
      </p:sp>
      <p:sp>
        <p:nvSpPr>
          <p:cNvPr id="4" name="Slide Number Placeholder 3"/>
          <p:cNvSpPr>
            <a:spLocks noGrp="1"/>
          </p:cNvSpPr>
          <p:nvPr>
            <p:ph type="sldNum" sz="quarter" idx="10"/>
          </p:nvPr>
        </p:nvSpPr>
        <p:spPr/>
        <p:txBody>
          <a:bodyPr/>
          <a:lstStyle/>
          <a:p>
            <a:fld id="{9E1E154A-A965-437F-AA65-9744374C76B5}" type="slidenum">
              <a:rPr lang="en-IN" smtClean="0"/>
              <a:t>6</a:t>
            </a:fld>
            <a:endParaRPr lang="en-IN"/>
          </a:p>
        </p:txBody>
      </p:sp>
    </p:spTree>
    <p:extLst>
      <p:ext uri="{BB962C8B-B14F-4D97-AF65-F5344CB8AC3E}">
        <p14:creationId xmlns:p14="http://schemas.microsoft.com/office/powerpoint/2010/main" val="3508171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MAIN CHALLENGES FACED IN COMPLETING ASSIGNMENT</a:t>
            </a:r>
          </a:p>
          <a:p>
            <a:r>
              <a:rPr lang="en-GB" sz="1200" kern="1200" dirty="0">
                <a:solidFill>
                  <a:schemeClr val="tx1"/>
                </a:solidFill>
                <a:effectLst/>
                <a:latin typeface="+mn-lt"/>
                <a:ea typeface="+mn-ea"/>
                <a:cs typeface="+mn-cs"/>
              </a:rPr>
              <a:t>The main drawbacks that I came across while doing the assignment were the </a:t>
            </a:r>
            <a:r>
              <a:rPr lang="en-GB" sz="1200" b="1" kern="1200" dirty="0">
                <a:solidFill>
                  <a:schemeClr val="tx1"/>
                </a:solidFill>
                <a:effectLst/>
                <a:latin typeface="+mn-lt"/>
                <a:ea typeface="+mn-ea"/>
                <a:cs typeface="+mn-cs"/>
              </a:rPr>
              <a:t>fusion of too much information</a:t>
            </a:r>
            <a:r>
              <a:rPr lang="en-GB" sz="1200" kern="1200" dirty="0">
                <a:solidFill>
                  <a:schemeClr val="tx1"/>
                </a:solidFill>
                <a:effectLst/>
                <a:latin typeface="+mn-lt"/>
                <a:ea typeface="+mn-ea"/>
                <a:cs typeface="+mn-cs"/>
              </a:rPr>
              <a:t>, the elimination of material which was not relevant or credible, and getting the right balance between the depth and width of the analysis. </a:t>
            </a:r>
          </a:p>
          <a:p>
            <a:r>
              <a:rPr lang="en-GB" sz="1200" b="1" kern="1200" dirty="0">
                <a:solidFill>
                  <a:schemeClr val="tx1"/>
                </a:solidFill>
                <a:effectLst/>
                <a:latin typeface="+mn-lt"/>
                <a:ea typeface="+mn-ea"/>
                <a:cs typeface="+mn-cs"/>
              </a:rPr>
              <a:t>Information synthesis </a:t>
            </a:r>
            <a:r>
              <a:rPr lang="en-GB" sz="1200" kern="1200" dirty="0">
                <a:solidFill>
                  <a:schemeClr val="tx1"/>
                </a:solidFill>
                <a:effectLst/>
                <a:latin typeface="+mn-lt"/>
                <a:ea typeface="+mn-ea"/>
                <a:cs typeface="+mn-cs"/>
              </a:rPr>
              <a:t>was the main problem that needed to follow the structured methodology. It was all about dividing the assignment into the bitterness and working on one part at a time. It became simpler to get an overview, prioritize key points, and then systematically provide support for the points used by bringing in relevant information to each section.</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legitimacy and relevance of the sources </a:t>
            </a:r>
            <a:r>
              <a:rPr lang="en-GB" sz="1200" b="0" kern="1200" dirty="0">
                <a:solidFill>
                  <a:schemeClr val="tx1"/>
                </a:solidFill>
                <a:effectLst/>
                <a:latin typeface="+mn-lt"/>
                <a:ea typeface="+mn-ea"/>
                <a:cs typeface="+mn-cs"/>
              </a:rPr>
              <a:t>set another issue. To mitigate this, selection criteria were considered when selecting external sources. The choice was given based on the repute of market research firms, peer-reviewed academic papers or publications from the industry. On the other hand, regularly referring back to various sources helped ensure accuracy and coherency which strengthened the validity of the paper.</a:t>
            </a:r>
          </a:p>
          <a:p>
            <a:r>
              <a:rPr lang="en-GB" sz="1200" b="1" kern="1200" dirty="0">
                <a:solidFill>
                  <a:schemeClr val="tx1"/>
                </a:solidFill>
                <a:effectLst/>
                <a:latin typeface="+mn-lt"/>
                <a:ea typeface="+mn-ea"/>
                <a:cs typeface="+mn-cs"/>
              </a:rPr>
              <a:t>Achieving the balance</a:t>
            </a:r>
            <a:r>
              <a:rPr lang="en-GB" sz="1200" b="0" kern="1200" dirty="0">
                <a:solidFill>
                  <a:schemeClr val="tx1"/>
                </a:solidFill>
                <a:effectLst/>
                <a:latin typeface="+mn-lt"/>
                <a:ea typeface="+mn-ea"/>
                <a:cs typeface="+mn-cs"/>
              </a:rPr>
              <a:t> between the depth and width of analysis within word count limits was a challenge that called for strategic thinking. It also entailed working out which concepts should be given more importance and what the depth of them must be to ensure good recommendations. Words were chosen with great attention to the meaning and the space available for expression of ideas. Notably, emphasizing the most significant recommendations led to a more concentrated analysis to ensure that the core findings have been adequately captured.</a:t>
            </a:r>
          </a:p>
        </p:txBody>
      </p:sp>
      <p:sp>
        <p:nvSpPr>
          <p:cNvPr id="4" name="Slide Number Placeholder 3"/>
          <p:cNvSpPr>
            <a:spLocks noGrp="1"/>
          </p:cNvSpPr>
          <p:nvPr>
            <p:ph type="sldNum" sz="quarter" idx="10"/>
          </p:nvPr>
        </p:nvSpPr>
        <p:spPr/>
        <p:txBody>
          <a:bodyPr/>
          <a:lstStyle/>
          <a:p>
            <a:fld id="{9E1E154A-A965-437F-AA65-9744374C76B5}" type="slidenum">
              <a:rPr lang="en-IN" smtClean="0"/>
              <a:t>7</a:t>
            </a:fld>
            <a:endParaRPr lang="en-IN"/>
          </a:p>
        </p:txBody>
      </p:sp>
    </p:spTree>
    <p:extLst>
      <p:ext uri="{BB962C8B-B14F-4D97-AF65-F5344CB8AC3E}">
        <p14:creationId xmlns:p14="http://schemas.microsoft.com/office/powerpoint/2010/main" val="1763494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OVERCOMING CHALLENGES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problems were dealt with using structured and organised methods such as breaking the assignment into manageable chunks, prioritizing the important points and sticking to the deadlines. Choosing credible sources with adequate information was crucial for the relevance and authenticity of the sources. The accuracy of the information was improved by cross-referencing. The unification of the depth and width in the analysis was reached on the one hand, through the activation of the most vital concepts and, on the other hand, with the use of concise language. The time management turned out to be effective as it ensured that I could thoroughly research, write a paper, and revise it. Strategic decision-making and operational control automatization enabled the final mission to be accomplished within the stipulated timeframe.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E1E154A-A965-437F-AA65-9744374C76B5}" type="slidenum">
              <a:rPr lang="en-IN" smtClean="0"/>
              <a:t>8</a:t>
            </a:fld>
            <a:endParaRPr lang="en-IN"/>
          </a:p>
        </p:txBody>
      </p:sp>
    </p:spTree>
    <p:extLst>
      <p:ext uri="{BB962C8B-B14F-4D97-AF65-F5344CB8AC3E}">
        <p14:creationId xmlns:p14="http://schemas.microsoft.com/office/powerpoint/2010/main" val="992889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PRACTICAL LEARNING OUTCOMES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real-life outcomes of the assignment were learning how to work with multiple information sources to do deep research and analytical work. Moreover, it stimulates the thinking ability of a student to be critical in understanding many complex concepts in a real-world setting. A further task is related to the improvement of the entire communication process and clear representation of thoughts. Besides that, it provides the theoretical base for practical strategic decision-making and problem resolution in retail which are new employee competencies and skills necessary in the retail sector. In the end, the assignment was able to provide a whole picture of what is retail management and how to apply the principles in solving the problems in the industry.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E1E154A-A965-437F-AA65-9744374C76B5}" type="slidenum">
              <a:rPr lang="en-IN" smtClean="0"/>
              <a:t>9</a:t>
            </a:fld>
            <a:endParaRPr lang="en-IN"/>
          </a:p>
        </p:txBody>
      </p:sp>
    </p:spTree>
    <p:extLst>
      <p:ext uri="{BB962C8B-B14F-4D97-AF65-F5344CB8AC3E}">
        <p14:creationId xmlns:p14="http://schemas.microsoft.com/office/powerpoint/2010/main" val="2435782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FUTURE BENEFITS OF LEARNING OUTCOMES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outcomes of this activity will be the gifts that I will cherish in all my future endeavours and are crucial to me. Importantly, the higher level skills such as research and analysis that I will have learned will equip me to confront complex issues arising not only in retail but also in other areas. Whether in academia, the professional field, or any other setting, being able to collect, analyse, and interpret data correctly will be important to make the right decisions and have an impactful outcome.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task required me to employ the critical thinking skills I have to handle obstacles with a strategic mind-set. This approach of reviewing different opinions and a variety of concerns will give me the insights that are needed to generate sound innovative solutions and manage the uncertainty in a more dynamic business environment.</a:t>
            </a:r>
          </a:p>
          <a:p>
            <a:r>
              <a:rPr lang="en-GB" sz="1200" kern="1200" dirty="0">
                <a:solidFill>
                  <a:schemeClr val="tx1"/>
                </a:solidFill>
                <a:effectLst/>
                <a:latin typeface="+mn-lt"/>
                <a:ea typeface="+mn-ea"/>
                <a:cs typeface="+mn-cs"/>
              </a:rPr>
              <a:t>I will benefit from improved communication skills which will build my employability power. Verbalizing concepts accurately and succinctly is strategically critical for successful collaboration, leadership, and engagement with stakeholders.</a:t>
            </a:r>
          </a:p>
          <a:p>
            <a:r>
              <a:rPr lang="en-GB" sz="1200" kern="1200" dirty="0">
                <a:solidFill>
                  <a:schemeClr val="tx1"/>
                </a:solidFill>
                <a:effectLst/>
                <a:latin typeface="+mn-lt"/>
                <a:ea typeface="+mn-ea"/>
                <a:cs typeface="+mn-cs"/>
              </a:rPr>
              <a:t>To summarize, hands-on insights into detailed strategic decision-making and problem-solving within the retail sector are also transferable to other areas. The skills of using theory in practice in different fields as well as keeping the strategies relevant according to changing market demands will be a key asset throughout my career, giving me an opportunity to stand out in the increasingly competitive workplace. Overall, I can say that these learning outcomes are the base of my personal and professional development which makes me sure that I have all the necessary abilities and self-confidence to be successful in whatever enterprises I take part in.</a:t>
            </a:r>
            <a:endParaRPr lang="en-IN" dirty="0"/>
          </a:p>
        </p:txBody>
      </p:sp>
      <p:sp>
        <p:nvSpPr>
          <p:cNvPr id="4" name="Slide Number Placeholder 3"/>
          <p:cNvSpPr>
            <a:spLocks noGrp="1"/>
          </p:cNvSpPr>
          <p:nvPr>
            <p:ph type="sldNum" sz="quarter" idx="10"/>
          </p:nvPr>
        </p:nvSpPr>
        <p:spPr/>
        <p:txBody>
          <a:bodyPr/>
          <a:lstStyle/>
          <a:p>
            <a:fld id="{9E1E154A-A965-437F-AA65-9744374C76B5}" type="slidenum">
              <a:rPr lang="en-IN" smtClean="0"/>
              <a:t>10</a:t>
            </a:fld>
            <a:endParaRPr lang="en-IN"/>
          </a:p>
        </p:txBody>
      </p:sp>
    </p:spTree>
    <p:extLst>
      <p:ext uri="{BB962C8B-B14F-4D97-AF65-F5344CB8AC3E}">
        <p14:creationId xmlns:p14="http://schemas.microsoft.com/office/powerpoint/2010/main" val="1208031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9598FA-8167-46B5-B6A7-4C07DE293AAF}" type="datetimeFigureOut">
              <a:rPr lang="en-IN" smtClean="0"/>
              <a:t>06-03-2024</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3403303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598FA-8167-46B5-B6A7-4C07DE293AAF}" type="datetimeFigureOut">
              <a:rPr lang="en-IN" smtClean="0"/>
              <a:t>06-03-2024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68855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9598FA-8167-46B5-B6A7-4C07DE293AAF}" type="datetimeFigureOut">
              <a:rPr lang="en-IN" smtClean="0"/>
              <a:t>06-03-2024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1873109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9598FA-8167-46B5-B6A7-4C07DE293AAF}" type="datetimeFigureOut">
              <a:rPr lang="en-IN" smtClean="0"/>
              <a:t>06-03-2024</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3117230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9598FA-8167-46B5-B6A7-4C07DE293AAF}" type="datetimeFigureOut">
              <a:rPr lang="en-IN" smtClean="0"/>
              <a:t>06-03-2024</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375531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9598FA-8167-46B5-B6A7-4C07DE293AAF}" type="datetimeFigureOut">
              <a:rPr lang="en-IN" smtClean="0"/>
              <a:t>06-03-2024</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3927531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9598FA-8167-46B5-B6A7-4C07DE293AAF}" type="datetimeFigureOut">
              <a:rPr lang="en-IN" smtClean="0"/>
              <a:t>06-03-2024</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4214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9598FA-8167-46B5-B6A7-4C07DE293AAF}" type="datetimeFigureOut">
              <a:rPr lang="en-IN" smtClean="0"/>
              <a:t>06-03-2024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3714720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9598FA-8167-46B5-B6A7-4C07DE293AAF}" type="datetimeFigureOut">
              <a:rPr lang="en-IN" smtClean="0"/>
              <a:t>06-03-2024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3028041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9598FA-8167-46B5-B6A7-4C07DE293AAF}" type="datetimeFigureOut">
              <a:rPr lang="en-IN" smtClean="0"/>
              <a:t>06-03-2024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3574979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9598FA-8167-46B5-B6A7-4C07DE293AAF}" type="datetimeFigureOut">
              <a:rPr lang="en-IN" smtClean="0"/>
              <a:t>06-03-2024</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2450D84-F632-4C2D-900D-8285EFB5D7B9}"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08448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F9598FA-8167-46B5-B6A7-4C07DE293AAF}" type="datetimeFigureOut">
              <a:rPr lang="en-IN" smtClean="0"/>
              <a:t>06-03-2024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691597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F9598FA-8167-46B5-B6A7-4C07DE293AAF}" type="datetimeFigureOut">
              <a:rPr lang="en-IN" smtClean="0"/>
              <a:t>06-03-2024</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2450D84-F632-4C2D-900D-8285EFB5D7B9}"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916686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F9598FA-8167-46B5-B6A7-4C07DE293AAF}" type="datetimeFigureOut">
              <a:rPr lang="en-IN" smtClean="0"/>
              <a:t>06-03-2024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17455789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598FA-8167-46B5-B6A7-4C07DE293AAF}" type="datetimeFigureOut">
              <a:rPr lang="en-IN" smtClean="0"/>
              <a:t>06-03-2024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25145812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598FA-8167-46B5-B6A7-4C07DE293AAF}" type="datetimeFigureOut">
              <a:rPr lang="en-IN" smtClean="0"/>
              <a:t>06-03-2024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2450D84-F632-4C2D-900D-8285EFB5D7B9}" type="slidenum">
              <a:rPr lang="en-IN" smtClean="0"/>
              <a:t>‹#›</a:t>
            </a:fld>
            <a:endParaRPr lang="en-IN"/>
          </a:p>
        </p:txBody>
      </p:sp>
    </p:spTree>
    <p:extLst>
      <p:ext uri="{BB962C8B-B14F-4D97-AF65-F5344CB8AC3E}">
        <p14:creationId xmlns:p14="http://schemas.microsoft.com/office/powerpoint/2010/main" val="2170712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F9598FA-8167-46B5-B6A7-4C07DE293AAF}" type="datetimeFigureOut">
              <a:rPr lang="en-IN" smtClean="0"/>
              <a:t>06-03-2024</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2450D84-F632-4C2D-900D-8285EFB5D7B9}" type="slidenum">
              <a:rPr lang="en-IN" smtClean="0"/>
              <a:t>‹#›</a:t>
            </a:fld>
            <a:endParaRPr lang="en-IN"/>
          </a:p>
        </p:txBody>
      </p:sp>
    </p:spTree>
    <p:extLst>
      <p:ext uri="{BB962C8B-B14F-4D97-AF65-F5344CB8AC3E}">
        <p14:creationId xmlns:p14="http://schemas.microsoft.com/office/powerpoint/2010/main" val="195821685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3999" y="1122364"/>
            <a:ext cx="9472863" cy="961686"/>
          </a:xfrm>
        </p:spPr>
        <p:txBody>
          <a:bodyPr>
            <a:normAutofit/>
          </a:bodyPr>
          <a:lstStyle/>
          <a:p>
            <a:r>
              <a:rPr lang="en-IN" sz="5400" dirty="0">
                <a:latin typeface="Times New Roman" panose="02020603050405020304" pitchFamily="18" charset="0"/>
                <a:cs typeface="Times New Roman" panose="02020603050405020304" pitchFamily="18" charset="0"/>
              </a:rPr>
              <a:t>INNOVATIVE SERVICE PLAN</a:t>
            </a:r>
          </a:p>
        </p:txBody>
      </p:sp>
      <p:sp>
        <p:nvSpPr>
          <p:cNvPr id="3" name="Subtitle 2"/>
          <p:cNvSpPr>
            <a:spLocks noGrp="1"/>
          </p:cNvSpPr>
          <p:nvPr>
            <p:ph type="subTitle" idx="1"/>
          </p:nvPr>
        </p:nvSpPr>
        <p:spPr>
          <a:xfrm>
            <a:off x="3632742" y="2348090"/>
            <a:ext cx="5255376" cy="587021"/>
          </a:xfrm>
        </p:spPr>
        <p:txBody>
          <a:bodyPr>
            <a:normAutofit/>
          </a:bodyPr>
          <a:lstStyle/>
          <a:p>
            <a:r>
              <a:rPr lang="en-IN" sz="2800" dirty="0">
                <a:latin typeface="Times New Roman" panose="02020603050405020304" pitchFamily="18" charset="0"/>
                <a:cs typeface="Times New Roman" panose="02020603050405020304" pitchFamily="18" charset="0"/>
              </a:rPr>
              <a:t>REFLECTIVE PRESENTATION</a:t>
            </a:r>
          </a:p>
        </p:txBody>
      </p:sp>
      <p:sp>
        <p:nvSpPr>
          <p:cNvPr id="4" name="TextBox 3">
            <a:extLst>
              <a:ext uri="{FF2B5EF4-FFF2-40B4-BE49-F238E27FC236}">
                <a16:creationId xmlns:a16="http://schemas.microsoft.com/office/drawing/2014/main" id="{88594F3C-1BFC-1BBF-B6B2-7596E4F1E6E4}"/>
              </a:ext>
            </a:extLst>
          </p:cNvPr>
          <p:cNvSpPr txBox="1"/>
          <p:nvPr/>
        </p:nvSpPr>
        <p:spPr>
          <a:xfrm>
            <a:off x="3025422" y="3341511"/>
            <a:ext cx="6762045" cy="1938992"/>
          </a:xfrm>
          <a:prstGeom prst="rect">
            <a:avLst/>
          </a:prstGeom>
          <a:noFill/>
        </p:spPr>
        <p:txBody>
          <a:bodyPr wrap="square" rtlCol="0">
            <a:spAutoFit/>
          </a:bodyPr>
          <a:lstStyle/>
          <a:p>
            <a:r>
              <a:rPr lang="en-GB" sz="2000" b="1" i="1" dirty="0">
                <a:latin typeface="Arial" panose="020B0604020202020204" pitchFamily="34" charset="0"/>
                <a:cs typeface="Arial" panose="020B0604020202020204" pitchFamily="34" charset="0"/>
              </a:rPr>
              <a:t>Module title: </a:t>
            </a:r>
            <a:r>
              <a:rPr lang="en-GB" sz="2000" dirty="0">
                <a:latin typeface="Arial" panose="020B0604020202020204" pitchFamily="34" charset="0"/>
                <a:cs typeface="Arial" panose="020B0604020202020204" pitchFamily="34" charset="0"/>
              </a:rPr>
              <a:t>Developing Innovation and Creativity for Business Advantage</a:t>
            </a:r>
          </a:p>
          <a:p>
            <a:r>
              <a:rPr lang="en-GB" sz="2000" b="1" i="1" dirty="0">
                <a:latin typeface="Arial" panose="020B0604020202020204" pitchFamily="34" charset="0"/>
                <a:cs typeface="Arial" panose="020B0604020202020204" pitchFamily="34" charset="0"/>
              </a:rPr>
              <a:t>Module code: </a:t>
            </a:r>
            <a:r>
              <a:rPr lang="en-GB" sz="2000" dirty="0">
                <a:latin typeface="Arial" panose="020B0604020202020204" pitchFamily="34" charset="0"/>
                <a:cs typeface="Arial" panose="020B0604020202020204" pitchFamily="34" charset="0"/>
              </a:rPr>
              <a:t>BMSW6102_BIRM </a:t>
            </a:r>
          </a:p>
          <a:p>
            <a:r>
              <a:rPr lang="en-GB" sz="2000" b="1" i="1" dirty="0">
                <a:latin typeface="Arial" panose="020B0604020202020204" pitchFamily="34" charset="0"/>
                <a:cs typeface="Arial" panose="020B0604020202020204" pitchFamily="34" charset="0"/>
              </a:rPr>
              <a:t>Student name: </a:t>
            </a:r>
            <a:r>
              <a:rPr lang="en-GB" sz="2000" dirty="0">
                <a:latin typeface="Arial" panose="020B0604020202020204" pitchFamily="34" charset="0"/>
                <a:cs typeface="Arial" panose="020B0604020202020204" pitchFamily="34" charset="0"/>
              </a:rPr>
              <a:t>Ovidiu Ionel Badea</a:t>
            </a:r>
          </a:p>
          <a:p>
            <a:r>
              <a:rPr lang="en-GB" sz="2000" b="1" i="1" dirty="0">
                <a:latin typeface="Arial" panose="020B0604020202020204" pitchFamily="34" charset="0"/>
                <a:cs typeface="Arial" panose="020B0604020202020204" pitchFamily="34" charset="0"/>
              </a:rPr>
              <a:t>Student ID number: </a:t>
            </a:r>
            <a:r>
              <a:rPr lang="en-GB" sz="2000" dirty="0">
                <a:latin typeface="Arial" panose="020B0604020202020204" pitchFamily="34" charset="0"/>
                <a:cs typeface="Arial" panose="020B0604020202020204" pitchFamily="34" charset="0"/>
              </a:rPr>
              <a:t>2021298</a:t>
            </a:r>
          </a:p>
          <a:p>
            <a:r>
              <a:rPr lang="en-GB" sz="2000" b="1" i="1" dirty="0">
                <a:latin typeface="Arial" panose="020B0604020202020204" pitchFamily="34" charset="0"/>
                <a:cs typeface="Arial" panose="020B0604020202020204" pitchFamily="34" charset="0"/>
              </a:rPr>
              <a:t>Lecturer: </a:t>
            </a:r>
            <a:r>
              <a:rPr lang="en-GB" sz="2000" dirty="0">
                <a:latin typeface="Arial" panose="020B0604020202020204" pitchFamily="34" charset="0"/>
                <a:cs typeface="Arial" panose="020B0604020202020204" pitchFamily="34" charset="0"/>
              </a:rPr>
              <a:t>Ivan Rodriguez Hernandez</a:t>
            </a:r>
          </a:p>
        </p:txBody>
      </p:sp>
      <p:sp>
        <p:nvSpPr>
          <p:cNvPr id="5" name="TextBox 4">
            <a:extLst>
              <a:ext uri="{FF2B5EF4-FFF2-40B4-BE49-F238E27FC236}">
                <a16:creationId xmlns:a16="http://schemas.microsoft.com/office/drawing/2014/main" id="{02E4A744-83B0-76F2-9D31-7332005D9F2E}"/>
              </a:ext>
            </a:extLst>
          </p:cNvPr>
          <p:cNvSpPr txBox="1"/>
          <p:nvPr/>
        </p:nvSpPr>
        <p:spPr>
          <a:xfrm>
            <a:off x="5520267" y="5588000"/>
            <a:ext cx="644595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University of Wales </a:t>
            </a:r>
            <a:r>
              <a:rPr lang="en-GB" i="1" dirty="0">
                <a:latin typeface="Arial" panose="020B0604020202020204" pitchFamily="34" charset="0"/>
                <a:cs typeface="Arial" panose="020B0604020202020204" pitchFamily="34" charset="0"/>
              </a:rPr>
              <a:t>Trinity Saint David</a:t>
            </a:r>
            <a:r>
              <a:rPr lang="en-GB" dirty="0">
                <a:latin typeface="Arial" panose="020B0604020202020204" pitchFamily="34" charset="0"/>
                <a:cs typeface="Arial" panose="020B0604020202020204" pitchFamily="34" charset="0"/>
              </a:rPr>
              <a:t>, Birmingham 2024</a:t>
            </a:r>
          </a:p>
        </p:txBody>
      </p:sp>
    </p:spTree>
    <p:extLst>
      <p:ext uri="{BB962C8B-B14F-4D97-AF65-F5344CB8AC3E}">
        <p14:creationId xmlns:p14="http://schemas.microsoft.com/office/powerpoint/2010/main" val="181269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1504" y="544735"/>
            <a:ext cx="8911687" cy="1103591"/>
          </a:xfrm>
        </p:spPr>
        <p:txBody>
          <a:bodyPr>
            <a:normAutofit/>
          </a:bodyPr>
          <a:lstStyle/>
          <a:p>
            <a:pPr algn="ctr"/>
            <a:r>
              <a:rPr lang="en-GB" sz="4000" b="1" dirty="0">
                <a:latin typeface="Times New Roman" panose="02020603050405020304" pitchFamily="18" charset="0"/>
                <a:cs typeface="Times New Roman" panose="02020603050405020304" pitchFamily="18" charset="0"/>
              </a:rPr>
              <a:t>INTRODUCTION</a:t>
            </a:r>
            <a:endParaRPr lang="en-IN"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515628" y="2054579"/>
            <a:ext cx="7174950" cy="3770488"/>
          </a:xfrm>
        </p:spPr>
        <p:txBody>
          <a:bodyPr>
            <a:noAutofit/>
          </a:bodyPr>
          <a:lstStyle/>
          <a:p>
            <a:r>
              <a:rPr lang="en-IN" sz="2400" dirty="0">
                <a:latin typeface="Arial" panose="020B0604020202020204" pitchFamily="34" charset="0"/>
                <a:cs typeface="Arial" panose="020B0604020202020204" pitchFamily="34" charset="0"/>
              </a:rPr>
              <a:t>Type of research</a:t>
            </a:r>
          </a:p>
          <a:p>
            <a:r>
              <a:rPr lang="en-IN" sz="2400" dirty="0">
                <a:latin typeface="Arial" panose="020B0604020202020204" pitchFamily="34" charset="0"/>
                <a:cs typeface="Arial" panose="020B0604020202020204" pitchFamily="34" charset="0"/>
              </a:rPr>
              <a:t>Search of relevant information</a:t>
            </a:r>
          </a:p>
          <a:p>
            <a:r>
              <a:rPr lang="en-IN" sz="2400" dirty="0">
                <a:latin typeface="Arial" panose="020B0604020202020204" pitchFamily="34" charset="0"/>
                <a:cs typeface="Arial" panose="020B0604020202020204" pitchFamily="34" charset="0"/>
              </a:rPr>
              <a:t>Exploring concepts</a:t>
            </a:r>
          </a:p>
          <a:p>
            <a:r>
              <a:rPr lang="en-IN" sz="2400" dirty="0">
                <a:latin typeface="Arial" panose="020B0604020202020204" pitchFamily="34" charset="0"/>
                <a:cs typeface="Arial" panose="020B0604020202020204" pitchFamily="34" charset="0"/>
              </a:rPr>
              <a:t>Useful external sources in writing the assignment</a:t>
            </a:r>
          </a:p>
          <a:p>
            <a:r>
              <a:rPr lang="en-IN" sz="2400" dirty="0">
                <a:latin typeface="Arial" panose="020B0604020202020204" pitchFamily="34" charset="0"/>
                <a:cs typeface="Arial" panose="020B0604020202020204" pitchFamily="34" charset="0"/>
              </a:rPr>
              <a:t>Challenges faced in completing the assignment</a:t>
            </a:r>
          </a:p>
          <a:p>
            <a:r>
              <a:rPr lang="en-IN" sz="2400" dirty="0">
                <a:latin typeface="Arial" panose="020B0604020202020204" pitchFamily="34" charset="0"/>
                <a:cs typeface="Arial" panose="020B0604020202020204" pitchFamily="34" charset="0"/>
              </a:rPr>
              <a:t>Overcoming challenges</a:t>
            </a:r>
          </a:p>
          <a:p>
            <a:r>
              <a:rPr lang="en-IN" sz="2400" dirty="0">
                <a:latin typeface="Arial" panose="020B0604020202020204" pitchFamily="34" charset="0"/>
                <a:cs typeface="Arial" panose="020B0604020202020204" pitchFamily="34" charset="0"/>
              </a:rPr>
              <a:t>Practical learning outcomes</a:t>
            </a:r>
          </a:p>
          <a:p>
            <a:r>
              <a:rPr lang="en-IN" sz="2400" dirty="0">
                <a:latin typeface="Arial" panose="020B0604020202020204" pitchFamily="34" charset="0"/>
                <a:cs typeface="Arial" panose="020B0604020202020204" pitchFamily="34" charset="0"/>
              </a:rPr>
              <a:t>Future benefits of learning outcomes</a:t>
            </a:r>
          </a:p>
        </p:txBody>
      </p:sp>
    </p:spTree>
    <p:extLst>
      <p:ext uri="{BB962C8B-B14F-4D97-AF65-F5344CB8AC3E}">
        <p14:creationId xmlns:p14="http://schemas.microsoft.com/office/powerpoint/2010/main" val="3615104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7282" y="407542"/>
            <a:ext cx="8911687" cy="1280890"/>
          </a:xfrm>
        </p:spPr>
        <p:txBody>
          <a:bodyPr>
            <a:normAutofit fontScale="90000"/>
          </a:bodyPr>
          <a:lstStyle/>
          <a:p>
            <a:pPr algn="ctr"/>
            <a:r>
              <a:rPr lang="en-GB" sz="4000" b="1" dirty="0">
                <a:latin typeface="Times New Roman" panose="02020603050405020304" pitchFamily="18" charset="0"/>
                <a:cs typeface="Times New Roman" panose="02020603050405020304" pitchFamily="18" charset="0"/>
              </a:rPr>
              <a:t>PROCEDURE FOLLOWED TO COMPLETE THE ASSIGNMENT</a:t>
            </a:r>
            <a:endParaRPr lang="en-IN"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162432" y="2199504"/>
            <a:ext cx="8911686" cy="4065372"/>
          </a:xfrm>
        </p:spPr>
        <p:txBody>
          <a:bodyPr>
            <a:normAutofit/>
          </a:bodyPr>
          <a:lstStyle/>
          <a:p>
            <a:pPr marL="0" indent="0" algn="just">
              <a:buNone/>
            </a:pPr>
            <a:r>
              <a:rPr lang="en-GB" sz="2800" b="1" dirty="0">
                <a:latin typeface="Arial" panose="020B0604020202020204" pitchFamily="34" charset="0"/>
                <a:cs typeface="Arial" panose="020B0604020202020204" pitchFamily="34" charset="0"/>
              </a:rPr>
              <a:t>TYPE OF RESEARCH </a:t>
            </a:r>
          </a:p>
          <a:p>
            <a:pPr algn="just"/>
            <a:r>
              <a:rPr lang="en-GB" sz="2400" i="1" dirty="0">
                <a:latin typeface="Arial" panose="020B0604020202020204" pitchFamily="34" charset="0"/>
                <a:cs typeface="Arial" panose="020B0604020202020204" pitchFamily="34" charset="0"/>
              </a:rPr>
              <a:t>Market analysis </a:t>
            </a:r>
            <a:r>
              <a:rPr lang="en-GB" sz="2400" dirty="0">
                <a:latin typeface="Arial" panose="020B0604020202020204" pitchFamily="34" charset="0"/>
                <a:cs typeface="Arial" panose="020B0604020202020204" pitchFamily="34" charset="0"/>
              </a:rPr>
              <a:t>gave knowledge of the competitive environment which also brought insights into the key challenges for Debenhams.</a:t>
            </a:r>
          </a:p>
          <a:p>
            <a:pPr algn="just"/>
            <a:r>
              <a:rPr lang="en-GB" sz="2400" i="1" dirty="0">
                <a:latin typeface="Arial" panose="020B0604020202020204" pitchFamily="34" charset="0"/>
                <a:cs typeface="Arial" panose="020B0604020202020204" pitchFamily="34" charset="0"/>
              </a:rPr>
              <a:t>Consumer behaviour studies </a:t>
            </a:r>
            <a:r>
              <a:rPr lang="en-GB" sz="2400" dirty="0">
                <a:latin typeface="Arial" panose="020B0604020202020204" pitchFamily="34" charset="0"/>
                <a:cs typeface="Arial" panose="020B0604020202020204" pitchFamily="34" charset="0"/>
              </a:rPr>
              <a:t>revealed customers’ tastes and shopping patterns thus enabling companies to create new ideas related to product and service improvement.</a:t>
            </a:r>
            <a:endParaRPr lang="en-GB" sz="2400" i="1" dirty="0">
              <a:latin typeface="Arial" panose="020B0604020202020204" pitchFamily="34" charset="0"/>
              <a:cs typeface="Arial" panose="020B0604020202020204" pitchFamily="34" charset="0"/>
            </a:endParaRPr>
          </a:p>
          <a:p>
            <a:pPr algn="just"/>
            <a:r>
              <a:rPr lang="en-GB" sz="2400" i="1" dirty="0">
                <a:latin typeface="Arial" panose="020B0604020202020204" pitchFamily="34" charset="0"/>
                <a:cs typeface="Arial" panose="020B0604020202020204" pitchFamily="34" charset="0"/>
              </a:rPr>
              <a:t>Industry trends analysis </a:t>
            </a:r>
            <a:r>
              <a:rPr lang="en-GB" sz="2400" dirty="0">
                <a:latin typeface="Arial" panose="020B0604020202020204" pitchFamily="34" charset="0"/>
                <a:cs typeface="Arial" panose="020B0604020202020204" pitchFamily="34" charset="0"/>
              </a:rPr>
              <a:t>revealed the latest success stories and practices to be followed in the future. </a:t>
            </a:r>
            <a:endParaRPr lang="en-IN" sz="2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8061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9472" y="503794"/>
            <a:ext cx="8911687" cy="1280890"/>
          </a:xfrm>
        </p:spPr>
        <p:txBody>
          <a:bodyPr>
            <a:noAutofit/>
          </a:bodyPr>
          <a:lstStyle/>
          <a:p>
            <a:pPr algn="ctr"/>
            <a:r>
              <a:rPr lang="en-GB" sz="4000" b="1" dirty="0">
                <a:latin typeface="Times New Roman" panose="02020603050405020304" pitchFamily="18" charset="0"/>
                <a:cs typeface="Times New Roman" panose="02020603050405020304" pitchFamily="18" charset="0"/>
              </a:rPr>
              <a:t>SEARCH OF RELEVANT INFORMATION </a:t>
            </a:r>
            <a:endParaRPr lang="en-IN"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039472" y="2422358"/>
            <a:ext cx="4738020" cy="3256547"/>
          </a:xfrm>
        </p:spPr>
        <p:txBody>
          <a:bodyPr>
            <a:normAutofit fontScale="92500" lnSpcReduction="20000"/>
          </a:bodyPr>
          <a:lstStyle/>
          <a:p>
            <a:pPr algn="just"/>
            <a:r>
              <a:rPr lang="en-IN" sz="2400" dirty="0">
                <a:latin typeface="Arial" panose="020B0604020202020204" pitchFamily="34" charset="0"/>
                <a:cs typeface="Arial" panose="020B0604020202020204" pitchFamily="34" charset="0"/>
              </a:rPr>
              <a:t>Literature reviews</a:t>
            </a:r>
          </a:p>
          <a:p>
            <a:pPr algn="just"/>
            <a:r>
              <a:rPr lang="en-IN" sz="2400" dirty="0">
                <a:latin typeface="Arial" panose="020B0604020202020204" pitchFamily="34" charset="0"/>
                <a:cs typeface="Arial" panose="020B0604020202020204" pitchFamily="34" charset="0"/>
              </a:rPr>
              <a:t>Industry reports assessments</a:t>
            </a:r>
          </a:p>
          <a:p>
            <a:pPr algn="just"/>
            <a:r>
              <a:rPr lang="en-IN" sz="2400" dirty="0">
                <a:latin typeface="Arial" panose="020B0604020202020204" pitchFamily="34" charset="0"/>
                <a:cs typeface="Arial" panose="020B0604020202020204" pitchFamily="34" charset="0"/>
              </a:rPr>
              <a:t>Market data</a:t>
            </a:r>
          </a:p>
          <a:p>
            <a:pPr algn="just"/>
            <a:r>
              <a:rPr lang="en-IN" sz="2400" dirty="0">
                <a:latin typeface="Arial" panose="020B0604020202020204" pitchFamily="34" charset="0"/>
                <a:cs typeface="Arial" panose="020B0604020202020204" pitchFamily="34" charset="0"/>
              </a:rPr>
              <a:t>Retail market trends</a:t>
            </a:r>
          </a:p>
          <a:p>
            <a:pPr algn="just"/>
            <a:r>
              <a:rPr lang="en-IN" sz="2400" dirty="0">
                <a:latin typeface="Arial" panose="020B0604020202020204" pitchFamily="34" charset="0"/>
                <a:cs typeface="Arial" panose="020B0604020202020204" pitchFamily="34" charset="0"/>
              </a:rPr>
              <a:t>Consumer behaviour</a:t>
            </a:r>
          </a:p>
          <a:p>
            <a:pPr algn="just"/>
            <a:r>
              <a:rPr lang="en-IN" sz="2400" dirty="0">
                <a:latin typeface="Arial" panose="020B0604020202020204" pitchFamily="34" charset="0"/>
                <a:cs typeface="Arial" panose="020B0604020202020204" pitchFamily="34" charset="0"/>
              </a:rPr>
              <a:t>Competitor strategies</a:t>
            </a:r>
          </a:p>
          <a:p>
            <a:pPr algn="just"/>
            <a:r>
              <a:rPr lang="en-IN" sz="2400" dirty="0">
                <a:latin typeface="Arial" panose="020B0604020202020204" pitchFamily="34" charset="0"/>
                <a:cs typeface="Arial" panose="020B0604020202020204" pitchFamily="34" charset="0"/>
              </a:rPr>
              <a:t>Online databases</a:t>
            </a:r>
          </a:p>
          <a:p>
            <a:pPr algn="just"/>
            <a:r>
              <a:rPr lang="en-IN" sz="2400" dirty="0">
                <a:latin typeface="Arial" panose="020B0604020202020204" pitchFamily="34" charset="0"/>
                <a:cs typeface="Arial" panose="020B0604020202020204" pitchFamily="34" charset="0"/>
              </a:rPr>
              <a:t>Academic journals</a:t>
            </a:r>
          </a:p>
        </p:txBody>
      </p:sp>
      <p:pic>
        <p:nvPicPr>
          <p:cNvPr id="4" name="Picture 3"/>
          <p:cNvPicPr>
            <a:picLocks noChangeAspect="1"/>
          </p:cNvPicPr>
          <p:nvPr/>
        </p:nvPicPr>
        <p:blipFill>
          <a:blip r:embed="rId3"/>
          <a:stretch>
            <a:fillRect/>
          </a:stretch>
        </p:blipFill>
        <p:spPr>
          <a:xfrm>
            <a:off x="7272364" y="2422358"/>
            <a:ext cx="4322701" cy="2844265"/>
          </a:xfrm>
          <a:prstGeom prst="rect">
            <a:avLst/>
          </a:prstGeom>
        </p:spPr>
      </p:pic>
    </p:spTree>
    <p:extLst>
      <p:ext uri="{BB962C8B-B14F-4D97-AF65-F5344CB8AC3E}">
        <p14:creationId xmlns:p14="http://schemas.microsoft.com/office/powerpoint/2010/main" val="818687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1305" y="515825"/>
            <a:ext cx="9651749" cy="1280890"/>
          </a:xfrm>
        </p:spPr>
        <p:txBody>
          <a:bodyPr>
            <a:noAutofit/>
          </a:bodyPr>
          <a:lstStyle/>
          <a:p>
            <a:pPr algn="ctr"/>
            <a:r>
              <a:rPr lang="en-GB" sz="4000" b="1" dirty="0">
                <a:latin typeface="Times New Roman" panose="02020603050405020304" pitchFamily="18" charset="0"/>
                <a:cs typeface="Times New Roman" panose="02020603050405020304" pitchFamily="18" charset="0"/>
              </a:rPr>
              <a:t>EXPLORING CONCEPTS</a:t>
            </a:r>
            <a:endParaRPr lang="en-IN"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642992" y="2327910"/>
            <a:ext cx="8555276" cy="3872474"/>
          </a:xfrm>
        </p:spPr>
        <p:txBody>
          <a:bodyPr>
            <a:normAutofit/>
          </a:bodyPr>
          <a:lstStyle/>
          <a:p>
            <a:pPr algn="just"/>
            <a:r>
              <a:rPr lang="en-IN" sz="2400" i="1" dirty="0">
                <a:latin typeface="Arial" panose="020B0604020202020204" pitchFamily="34" charset="0"/>
                <a:cs typeface="Arial" panose="020B0604020202020204" pitchFamily="34" charset="0"/>
              </a:rPr>
              <a:t>Retail strategy </a:t>
            </a:r>
            <a:r>
              <a:rPr lang="en-IN" sz="2400" dirty="0">
                <a:latin typeface="Arial" panose="020B0604020202020204" pitchFamily="34" charset="0"/>
                <a:cs typeface="Arial" panose="020B0604020202020204" pitchFamily="34" charset="0"/>
              </a:rPr>
              <a:t>– appreciation of different retail concepts, experiential marketing and green retail</a:t>
            </a:r>
          </a:p>
          <a:p>
            <a:pPr algn="just"/>
            <a:r>
              <a:rPr lang="en-IN" sz="2400" i="1" dirty="0">
                <a:latin typeface="Arial" panose="020B0604020202020204" pitchFamily="34" charset="0"/>
                <a:cs typeface="Arial" panose="020B0604020202020204" pitchFamily="34" charset="0"/>
              </a:rPr>
              <a:t>Consumer behaviour – </a:t>
            </a:r>
            <a:r>
              <a:rPr lang="en-IN" sz="2400" dirty="0">
                <a:latin typeface="Arial" panose="020B0604020202020204" pitchFamily="34" charset="0"/>
                <a:cs typeface="Arial" panose="020B0604020202020204" pitchFamily="34" charset="0"/>
              </a:rPr>
              <a:t>like the buying decision process, shopping motives and psychographic segmentation</a:t>
            </a:r>
          </a:p>
          <a:p>
            <a:pPr algn="just"/>
            <a:r>
              <a:rPr lang="en-GB" sz="2400" i="1" dirty="0">
                <a:latin typeface="Arial" panose="020B0604020202020204" pitchFamily="34" charset="0"/>
                <a:cs typeface="Arial" panose="020B0604020202020204" pitchFamily="34" charset="0"/>
              </a:rPr>
              <a:t>Inventory management concepts </a:t>
            </a:r>
            <a:r>
              <a:rPr lang="en-GB" sz="2400" dirty="0">
                <a:latin typeface="Arial" panose="020B0604020202020204" pitchFamily="34" charset="0"/>
                <a:cs typeface="Arial" panose="020B0604020202020204" pitchFamily="34" charset="0"/>
              </a:rPr>
              <a:t>– RFID technology, demand forecasting and supply chain optimization</a:t>
            </a:r>
          </a:p>
          <a:p>
            <a:pPr algn="just"/>
            <a:r>
              <a:rPr lang="en-GB" sz="2400" i="1" dirty="0">
                <a:latin typeface="Arial" panose="020B0604020202020204" pitchFamily="34" charset="0"/>
                <a:cs typeface="Arial" panose="020B0604020202020204" pitchFamily="34" charset="0"/>
              </a:rPr>
              <a:t>Pricing strategy </a:t>
            </a:r>
            <a:r>
              <a:rPr lang="en-GB" sz="2400" dirty="0">
                <a:latin typeface="Arial" panose="020B0604020202020204" pitchFamily="34" charset="0"/>
                <a:cs typeface="Arial" panose="020B0604020202020204" pitchFamily="34" charset="0"/>
              </a:rPr>
              <a:t>- dynamic pricing and personalized pricing</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9101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4422" y="467700"/>
            <a:ext cx="10024728" cy="1280890"/>
          </a:xfrm>
        </p:spPr>
        <p:txBody>
          <a:bodyPr>
            <a:noAutofit/>
          </a:bodyPr>
          <a:lstStyle/>
          <a:p>
            <a:pPr algn="ctr"/>
            <a:r>
              <a:rPr lang="en-GB" sz="4000" b="1" dirty="0">
                <a:latin typeface="Times New Roman" panose="02020603050405020304" pitchFamily="18" charset="0"/>
                <a:cs typeface="Times New Roman" panose="02020603050405020304" pitchFamily="18" charset="0"/>
              </a:rPr>
              <a:t>USEFUL EXTERNAL SOURCE IN WRITING THE ASSIGNMENT </a:t>
            </a:r>
            <a:endParaRPr lang="en-IN"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89211" y="2305050"/>
            <a:ext cx="8113957" cy="3720612"/>
          </a:xfrm>
        </p:spPr>
        <p:txBody>
          <a:bodyPr>
            <a:normAutofit/>
          </a:bodyPr>
          <a:lstStyle/>
          <a:p>
            <a:pPr algn="just"/>
            <a:r>
              <a:rPr lang="en-IN" sz="2400" dirty="0">
                <a:latin typeface="Arial" panose="020B0604020202020204" pitchFamily="34" charset="0"/>
                <a:cs typeface="Arial" panose="020B0604020202020204" pitchFamily="34" charset="0"/>
              </a:rPr>
              <a:t>Market research report- market research firms and market trends</a:t>
            </a:r>
          </a:p>
          <a:p>
            <a:pPr algn="just"/>
            <a:r>
              <a:rPr lang="en-IN" sz="2400" dirty="0">
                <a:latin typeface="Arial" panose="020B0604020202020204" pitchFamily="34" charset="0"/>
                <a:cs typeface="Arial" panose="020B0604020202020204" pitchFamily="34" charset="0"/>
              </a:rPr>
              <a:t>Academic journals- scholarly articles and research</a:t>
            </a:r>
          </a:p>
          <a:p>
            <a:pPr algn="just"/>
            <a:r>
              <a:rPr lang="en-GB" sz="2400" dirty="0">
                <a:latin typeface="Arial" panose="020B0604020202020204" pitchFamily="34" charset="0"/>
                <a:cs typeface="Arial" panose="020B0604020202020204" pitchFamily="34" charset="0"/>
              </a:rPr>
              <a:t>Industry publications- trade titles, magazines and sample studies</a:t>
            </a:r>
          </a:p>
          <a:p>
            <a:pPr algn="just"/>
            <a:r>
              <a:rPr lang="en-GB" sz="2400" dirty="0">
                <a:latin typeface="Arial" panose="020B0604020202020204" pitchFamily="34" charset="0"/>
                <a:cs typeface="Arial" panose="020B0604020202020204" pitchFamily="34" charset="0"/>
              </a:rPr>
              <a:t>Business news outlets- business and finance news coverings</a:t>
            </a:r>
          </a:p>
        </p:txBody>
      </p:sp>
    </p:spTree>
    <p:extLst>
      <p:ext uri="{BB962C8B-B14F-4D97-AF65-F5344CB8AC3E}">
        <p14:creationId xmlns:p14="http://schemas.microsoft.com/office/powerpoint/2010/main" val="103385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4421" y="515825"/>
            <a:ext cx="9820191" cy="1280890"/>
          </a:xfrm>
        </p:spPr>
        <p:txBody>
          <a:bodyPr>
            <a:noAutofit/>
          </a:bodyPr>
          <a:lstStyle/>
          <a:p>
            <a:pPr algn="ctr"/>
            <a:r>
              <a:rPr lang="en-GB" sz="4000" b="1" dirty="0">
                <a:latin typeface="Times New Roman" panose="02020603050405020304" pitchFamily="18" charset="0"/>
                <a:cs typeface="Times New Roman" panose="02020603050405020304" pitchFamily="18" charset="0"/>
              </a:rPr>
              <a:t>MAIN CHALLENGES FACED IN COMPLETING ASSIGNMENT </a:t>
            </a:r>
            <a:endParaRPr lang="en-IN"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928502" y="2967990"/>
            <a:ext cx="8109268" cy="3101506"/>
          </a:xfrm>
        </p:spPr>
        <p:txBody>
          <a:bodyPr>
            <a:normAutofit/>
          </a:bodyPr>
          <a:lstStyle/>
          <a:p>
            <a:pPr algn="just"/>
            <a:r>
              <a:rPr lang="en-IN" sz="2800" dirty="0">
                <a:latin typeface="Arial" panose="020B0604020202020204" pitchFamily="34" charset="0"/>
                <a:cs typeface="Arial" panose="020B0604020202020204" pitchFamily="34" charset="0"/>
              </a:rPr>
              <a:t>Fusion of too much information</a:t>
            </a:r>
          </a:p>
          <a:p>
            <a:pPr algn="just"/>
            <a:r>
              <a:rPr lang="en-IN" sz="2800" dirty="0">
                <a:latin typeface="Arial" panose="020B0604020202020204" pitchFamily="34" charset="0"/>
                <a:cs typeface="Arial" panose="020B0604020202020204" pitchFamily="34" charset="0"/>
              </a:rPr>
              <a:t>Information synthesis</a:t>
            </a:r>
          </a:p>
          <a:p>
            <a:pPr algn="just"/>
            <a:r>
              <a:rPr lang="en-GB" sz="2800" dirty="0">
                <a:latin typeface="Arial" panose="020B0604020202020204" pitchFamily="34" charset="0"/>
                <a:cs typeface="Arial" panose="020B0604020202020204" pitchFamily="34" charset="0"/>
              </a:rPr>
              <a:t>Legitimacy and relevance of sources</a:t>
            </a:r>
          </a:p>
          <a:p>
            <a:pPr algn="just"/>
            <a:r>
              <a:rPr lang="en-GB" sz="2800" dirty="0">
                <a:latin typeface="Arial" panose="020B0604020202020204" pitchFamily="34" charset="0"/>
                <a:cs typeface="Arial" panose="020B0604020202020204" pitchFamily="34" charset="0"/>
              </a:rPr>
              <a:t>Achieving the balance in the research</a:t>
            </a:r>
          </a:p>
          <a:p>
            <a:pPr algn="just"/>
            <a:r>
              <a:rPr lang="en-GB" sz="2800" dirty="0">
                <a:latin typeface="Arial" panose="020B0604020202020204" pitchFamily="34" charset="0"/>
                <a:cs typeface="Arial" panose="020B0604020202020204" pitchFamily="34" charset="0"/>
              </a:rPr>
              <a:t>Limitations of word count</a:t>
            </a:r>
          </a:p>
        </p:txBody>
      </p:sp>
    </p:spTree>
    <p:extLst>
      <p:ext uri="{BB962C8B-B14F-4D97-AF65-F5344CB8AC3E}">
        <p14:creationId xmlns:p14="http://schemas.microsoft.com/office/powerpoint/2010/main" val="1380765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1495" y="646970"/>
            <a:ext cx="8911687" cy="1280890"/>
          </a:xfrm>
        </p:spPr>
        <p:txBody>
          <a:bodyPr>
            <a:noAutofit/>
          </a:bodyPr>
          <a:lstStyle/>
          <a:p>
            <a:r>
              <a:rPr lang="en-GB" sz="4000" b="1" dirty="0">
                <a:latin typeface="Times New Roman" panose="02020603050405020304" pitchFamily="18" charset="0"/>
                <a:cs typeface="Times New Roman" panose="02020603050405020304" pitchFamily="18" charset="0"/>
              </a:rPr>
              <a:t>OVERCOMING CHALLENGES </a:t>
            </a:r>
            <a:br>
              <a:rPr lang="en-IN" sz="4000"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89311" y="2430780"/>
            <a:ext cx="6809047" cy="3039979"/>
          </a:xfrm>
        </p:spPr>
        <p:txBody>
          <a:bodyPr/>
          <a:lstStyle/>
          <a:p>
            <a:r>
              <a:rPr lang="en-IN" sz="2800" dirty="0">
                <a:latin typeface="Arial" panose="020B0604020202020204" pitchFamily="34" charset="0"/>
                <a:cs typeface="Arial" panose="020B0604020202020204" pitchFamily="34" charset="0"/>
              </a:rPr>
              <a:t>Structured and organised methods</a:t>
            </a:r>
          </a:p>
          <a:p>
            <a:r>
              <a:rPr lang="en-IN" sz="2800" dirty="0">
                <a:latin typeface="Arial" panose="020B0604020202020204" pitchFamily="34" charset="0"/>
                <a:cs typeface="Arial" panose="020B0604020202020204" pitchFamily="34" charset="0"/>
              </a:rPr>
              <a:t>Prioritising important points</a:t>
            </a:r>
          </a:p>
          <a:p>
            <a:r>
              <a:rPr lang="en-IN" sz="2800" dirty="0">
                <a:latin typeface="Arial" panose="020B0604020202020204" pitchFamily="34" charset="0"/>
                <a:cs typeface="Arial" panose="020B0604020202020204" pitchFamily="34" charset="0"/>
              </a:rPr>
              <a:t>Cross referencing for accuracy</a:t>
            </a:r>
          </a:p>
          <a:p>
            <a:r>
              <a:rPr lang="en-IN" sz="2800" dirty="0">
                <a:latin typeface="Arial" panose="020B0604020202020204" pitchFamily="34" charset="0"/>
                <a:cs typeface="Arial" panose="020B0604020202020204" pitchFamily="34" charset="0"/>
              </a:rPr>
              <a:t>Strategic decision making</a:t>
            </a:r>
          </a:p>
          <a:p>
            <a:endParaRPr lang="en-IN" dirty="0"/>
          </a:p>
        </p:txBody>
      </p:sp>
    </p:spTree>
    <p:extLst>
      <p:ext uri="{BB962C8B-B14F-4D97-AF65-F5344CB8AC3E}">
        <p14:creationId xmlns:p14="http://schemas.microsoft.com/office/powerpoint/2010/main" val="4111200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5093" y="588015"/>
            <a:ext cx="8911687" cy="1280890"/>
          </a:xfrm>
        </p:spPr>
        <p:txBody>
          <a:bodyPr>
            <a:normAutofit fontScale="90000"/>
          </a:bodyPr>
          <a:lstStyle/>
          <a:p>
            <a:pPr algn="ctr"/>
            <a:r>
              <a:rPr lang="en-GB" sz="4000" b="1" dirty="0">
                <a:latin typeface="Times New Roman" panose="02020603050405020304" pitchFamily="18" charset="0"/>
                <a:cs typeface="Times New Roman" panose="02020603050405020304" pitchFamily="18" charset="0"/>
              </a:rPr>
              <a:t>PRACTICAL LEARNING OUTCOMES </a:t>
            </a:r>
            <a:endParaRPr lang="en-IN"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778768" y="2237072"/>
            <a:ext cx="7144335" cy="2943726"/>
          </a:xfrm>
        </p:spPr>
        <p:txBody>
          <a:bodyPr>
            <a:normAutofit fontScale="92500"/>
          </a:bodyPr>
          <a:lstStyle/>
          <a:p>
            <a:r>
              <a:rPr lang="en-IN" sz="2800" dirty="0">
                <a:latin typeface="Arial" panose="020B0604020202020204" pitchFamily="34" charset="0"/>
                <a:cs typeface="Arial" panose="020B0604020202020204" pitchFamily="34" charset="0"/>
              </a:rPr>
              <a:t>Working with multiple information </a:t>
            </a:r>
          </a:p>
          <a:p>
            <a:r>
              <a:rPr lang="en-IN" sz="2800" dirty="0">
                <a:latin typeface="Arial" panose="020B0604020202020204" pitchFamily="34" charset="0"/>
                <a:cs typeface="Arial" panose="020B0604020202020204" pitchFamily="34" charset="0"/>
              </a:rPr>
              <a:t>Understanding of different complex concepts</a:t>
            </a:r>
          </a:p>
          <a:p>
            <a:r>
              <a:rPr lang="en-IN" sz="2800" dirty="0">
                <a:latin typeface="Arial" panose="020B0604020202020204" pitchFamily="34" charset="0"/>
                <a:cs typeface="Arial" panose="020B0604020202020204" pitchFamily="34" charset="0"/>
              </a:rPr>
              <a:t>Improving communication process and skills</a:t>
            </a:r>
          </a:p>
          <a:p>
            <a:r>
              <a:rPr lang="en-IN" sz="2800" dirty="0">
                <a:latin typeface="Arial" panose="020B0604020202020204" pitchFamily="34" charset="0"/>
                <a:cs typeface="Arial" panose="020B0604020202020204" pitchFamily="34" charset="0"/>
              </a:rPr>
              <a:t>Understanding in whole about retail management</a:t>
            </a:r>
          </a:p>
        </p:txBody>
      </p:sp>
    </p:spTree>
    <p:extLst>
      <p:ext uri="{BB962C8B-B14F-4D97-AF65-F5344CB8AC3E}">
        <p14:creationId xmlns:p14="http://schemas.microsoft.com/office/powerpoint/2010/main" val="1811898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567" y="467700"/>
            <a:ext cx="8911687" cy="1280890"/>
          </a:xfrm>
        </p:spPr>
        <p:txBody>
          <a:bodyPr>
            <a:noAutofit/>
          </a:bodyPr>
          <a:lstStyle/>
          <a:p>
            <a:pPr algn="ctr"/>
            <a:r>
              <a:rPr lang="en-GB" sz="4000" b="1" dirty="0">
                <a:latin typeface="Times New Roman" panose="02020603050405020304" pitchFamily="18" charset="0"/>
                <a:cs typeface="Times New Roman" panose="02020603050405020304" pitchFamily="18" charset="0"/>
              </a:rPr>
              <a:t>FUTURE BENEFITS OF LEARNING OUTCOMES </a:t>
            </a:r>
            <a:endParaRPr lang="en-IN"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814945" y="2396490"/>
            <a:ext cx="6414655" cy="3993810"/>
          </a:xfrm>
        </p:spPr>
        <p:txBody>
          <a:bodyPr>
            <a:normAutofit fontScale="92500" lnSpcReduction="20000"/>
          </a:bodyPr>
          <a:lstStyle/>
          <a:p>
            <a:pPr algn="just"/>
            <a:r>
              <a:rPr lang="en-IN" sz="2800" dirty="0">
                <a:latin typeface="Arial" panose="020B0604020202020204" pitchFamily="34" charset="0"/>
                <a:cs typeface="Arial" panose="020B0604020202020204" pitchFamily="34" charset="0"/>
              </a:rPr>
              <a:t>Research and analysis skills that helps in academic as well as professional career</a:t>
            </a:r>
          </a:p>
          <a:p>
            <a:pPr algn="just"/>
            <a:r>
              <a:rPr lang="en-IN" sz="2800" dirty="0">
                <a:latin typeface="Arial" panose="020B0604020202020204" pitchFamily="34" charset="0"/>
                <a:cs typeface="Arial" panose="020B0604020202020204" pitchFamily="34" charset="0"/>
              </a:rPr>
              <a:t>Critical thinking skills that will help in future</a:t>
            </a:r>
          </a:p>
          <a:p>
            <a:pPr algn="just"/>
            <a:r>
              <a:rPr lang="en-GB" sz="2800" dirty="0">
                <a:latin typeface="Arial" panose="020B0604020202020204" pitchFamily="34" charset="0"/>
                <a:cs typeface="Arial" panose="020B0604020202020204" pitchFamily="34" charset="0"/>
              </a:rPr>
              <a:t>Improved communication skills that will help in academic and professional career</a:t>
            </a:r>
          </a:p>
          <a:p>
            <a:pPr algn="just"/>
            <a:r>
              <a:rPr lang="en-GB" sz="2800" dirty="0">
                <a:latin typeface="Arial" panose="020B0604020202020204" pitchFamily="34" charset="0"/>
                <a:cs typeface="Arial" panose="020B0604020202020204" pitchFamily="34" charset="0"/>
              </a:rPr>
              <a:t>Problem solving and strategic decision-making skills</a:t>
            </a:r>
            <a:endParaRPr lang="en-IN" sz="2800" dirty="0">
              <a:latin typeface="Arial" panose="020B0604020202020204" pitchFamily="34" charset="0"/>
              <a:cs typeface="Arial" panose="020B0604020202020204" pitchFamily="34" charset="0"/>
            </a:endParaRPr>
          </a:p>
          <a:p>
            <a:pPr algn="just"/>
            <a:endParaRPr lang="en-IN" sz="2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732520" y="2396490"/>
            <a:ext cx="2761297" cy="2570863"/>
          </a:xfrm>
          <a:prstGeom prst="rect">
            <a:avLst/>
          </a:prstGeom>
        </p:spPr>
      </p:pic>
    </p:spTree>
    <p:extLst>
      <p:ext uri="{BB962C8B-B14F-4D97-AF65-F5344CB8AC3E}">
        <p14:creationId xmlns:p14="http://schemas.microsoft.com/office/powerpoint/2010/main" val="956457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5B97D-6B76-384B-4D7B-B5B3650EB7C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178571266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432</TotalTime>
  <Words>1895</Words>
  <Application>Microsoft Office PowerPoint</Application>
  <PresentationFormat>Widescreen</PresentationFormat>
  <Paragraphs>105</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Wisp</vt:lpstr>
      <vt:lpstr>INNOVATIVE SERVICE PLAN</vt:lpstr>
      <vt:lpstr>INTRODUCTION</vt:lpstr>
      <vt:lpstr>PROCEDURE FOLLOWED TO COMPLETE THE ASSIGNMENT</vt:lpstr>
      <vt:lpstr>SEARCH OF RELEVANT INFORMATION </vt:lpstr>
      <vt:lpstr>EXPLORING CONCEPTS</vt:lpstr>
      <vt:lpstr>USEFUL EXTERNAL SOURCE IN WRITING THE ASSIGNMENT </vt:lpstr>
      <vt:lpstr>MAIN CHALLENGES FACED IN COMPLETING ASSIGNMENT </vt:lpstr>
      <vt:lpstr>OVERCOMING CHALLENGES  </vt:lpstr>
      <vt:lpstr>PRACTICAL LEARNING OUTCOMES </vt:lpstr>
      <vt:lpstr>FUTURE BENEFITS OF LEARNING OUTCOMES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Ovidiu Badea</dc:creator>
  <cp:lastModifiedBy>Ana Maria Bundea (2021299)</cp:lastModifiedBy>
  <cp:revision>42</cp:revision>
  <dcterms:created xsi:type="dcterms:W3CDTF">2024-02-23T20:05:53Z</dcterms:created>
  <dcterms:modified xsi:type="dcterms:W3CDTF">2024-03-06T20:49:33Z</dcterms:modified>
</cp:coreProperties>
</file>