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12"/>
  </p:notesMasterIdLst>
  <p:sldIdLst>
    <p:sldId id="256" r:id="rId2"/>
    <p:sldId id="257" r:id="rId3"/>
    <p:sldId id="258" r:id="rId4"/>
    <p:sldId id="259" r:id="rId5"/>
    <p:sldId id="260" r:id="rId6"/>
    <p:sldId id="261" r:id="rId7"/>
    <p:sldId id="262" r:id="rId8"/>
    <p:sldId id="263" r:id="rId9"/>
    <p:sldId id="264" r:id="rId10"/>
    <p:sldId id="265" r:id="rId11"/>
  </p:sldIdLst>
  <p:sldSz cx="12192000" cy="6858000"/>
  <p:notesSz cx="6858000" cy="12192000"/>
  <p:defaultTex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11"/>
    <p:restoredTop sz="77703" autoAdjust="0"/>
  </p:normalViewPr>
  <p:slideViewPr>
    <p:cSldViewPr snapToGrid="0" snapToObjects="1">
      <p:cViewPr>
        <p:scale>
          <a:sx n="100" d="100"/>
          <a:sy n="100" d="100"/>
        </p:scale>
        <p:origin x="0" y="5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137242459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Isaac’s needs have to be understood in context. He lives with his mother, who is managing post-natal depression, low confidence and limited social support. The family has recently moved to London, and his childcare arrangements have been disrupted over the past two years. In the centre, he is quiet during free play, becomes distressed during separation, shows language delay and struggles to join group activities. At home, his mother describes him as clingy, unsettled in sleep and reluctant to play independently. The visual reinforces the kind of early years setting involved: a calm adult is close enough to support the child, while the child is still encouraged to engage with play. This supports the main point that Isaac may need emotional security and familiar adult contact before he can explore, communicate and join others confidently.</a:t>
            </a:r>
          </a:p>
        </p:txBody>
      </p:sp>
      <p:sp>
        <p:nvSpPr>
          <p:cNvPr id="4" name="Slide Number Placeholder 3"/>
          <p:cNvSpPr>
            <a:spLocks noGrp="1"/>
          </p:cNvSpPr>
          <p:nvPr>
            <p:ph type="sldNum" sz="quarter" idx="10"/>
          </p:nvPr>
        </p:nvSpPr>
        <p:spPr/>
        <p:txBody>
          <a:bodyPr/>
          <a:lstStyle/>
          <a:p>
            <a:fld id="{F7021451-1387-4CA6-816F-3879F97B5CBC}" type="slidenum">
              <a:rPr lang="en-US"/>
              <a:t>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Bowlby’s Attachment Theory explains the emotional bond between a young child and a main caregiver. Bowlby (1969, 1988) argues that a secure attachment can help the child use the caregiver as a secure base for exploration and as a safe haven during distress. Ainsworth, Blehar, Waters and Wall (1978) also show the importance of sensitive and responsive caregiving in the development of attachment patterns. For Isaac, this matters because play, language and social confidence are easier to develop when a child feels emotionally safe. The visual supports this point by showing an adult nearby while a child plays, which reflects the idea that secure support helps the child feel safe enough to explore. Bowlby’s idea of the internal working model is also relevant because early relationships may shape whether Isaac expects adults to respond consistently to his needs.</a:t>
            </a:r>
          </a:p>
        </p:txBody>
      </p:sp>
      <p:sp>
        <p:nvSpPr>
          <p:cNvPr id="4" name="Slide Number Placeholder 3"/>
          <p:cNvSpPr>
            <a:spLocks noGrp="1"/>
          </p:cNvSpPr>
          <p:nvPr>
            <p:ph type="sldNum" sz="quarter" idx="10"/>
          </p:nvPr>
        </p:nvSpPr>
        <p:spPr/>
        <p:txBody>
          <a:bodyPr/>
          <a:lstStyle/>
          <a:p>
            <a:fld id="{F7021451-1387-4CA6-816F-3879F97B5CBC}" type="slidenum">
              <a:rPr lang="en-US"/>
              <a:t>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Bowlby’s theory links closely to Isaac’s experiences. Disrupted childcare may have reduced predictability, making it harder for him to feel settled with adults outside the home. His distress during separation from his mother suggests that he may need stronger reassurance before he can cope confidently in the centre. Bowlby (1969) and Ainsworth, Blehar, Waters and Wall (1978) both support the idea that young children need consistent and responsive relationships to develop emotional security. His quietness during free play and difficulty joining groups may show that he does not yet feel secure enough to explore socially. His language delay should also be viewed within this wider context, because the National Institute for Health and Care Excellence (NICE, 2012) highlights the importance of supportive early relationships and social-emotional wellbeing in early years development. The four linked points on the slide show that Isaac’s needs are connected rather than separate problems.</a:t>
            </a:r>
          </a:p>
        </p:txBody>
      </p:sp>
      <p:sp>
        <p:nvSpPr>
          <p:cNvPr id="4" name="Slide Number Placeholder 3"/>
          <p:cNvSpPr>
            <a:spLocks noGrp="1"/>
          </p:cNvSpPr>
          <p:nvPr>
            <p:ph type="sldNum" sz="quarter" idx="10"/>
          </p:nvPr>
        </p:nvSpPr>
        <p:spPr/>
        <p:txBody>
          <a:bodyPr/>
          <a:lstStyle/>
          <a:p>
            <a:fld id="{F7021451-1387-4CA6-816F-3879F97B5CBC}" type="slidenum">
              <a:rPr lang="en-US"/>
              <a:t>4</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Isaac’s development is shaped by both nature and nurture. Nature may include temperament, sensitivity to stress, sleep patterns and early brain development. Some children are naturally more cautious or slower to settle in unfamiliar situations. Nurture includes caregiving experiences, childcare disruption, maternal mental health, social support, language interaction and the move to London. The National Health Service (NHS,) explains that postnatal depression can affect family wellbeing, so Isaac’s mother’s situation is relevant to the support plan. The National Institute for Health and Care Excellence (NICE, 2012) and the Department for Education (2025) also support early years practice that responds to children’s emotional, social and developmental needs. The visual places the child between biological influences and family or social influences, which supports the argument that Isaac’s development is not caused by one factor alone.</a:t>
            </a:r>
          </a:p>
        </p:txBody>
      </p:sp>
      <p:sp>
        <p:nvSpPr>
          <p:cNvPr id="4" name="Slide Number Placeholder 3"/>
          <p:cNvSpPr>
            <a:spLocks noGrp="1"/>
          </p:cNvSpPr>
          <p:nvPr>
            <p:ph type="sldNum" sz="quarter" idx="10"/>
          </p:nvPr>
        </p:nvSpPr>
        <p:spPr/>
        <p:txBody>
          <a:bodyPr/>
          <a:lstStyle/>
          <a:p>
            <a:fld id="{F7021451-1387-4CA6-816F-3879F97B5CBC}" type="slidenum">
              <a:rPr lang="en-US"/>
              <a:t>5</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support plan should begin with emotional security because Isaac may not be ready to join groups or communicate freely until he feels settled. A consistent key worker can greet him calmly, use predictable routines and support gradual separation from his mother. Secure-base play can help him begin with familiar, low-pressure activities before moving into small-group play. The National Institute for Health and Care Excellence (NICE, 2012) supports early years approaches that promote social and emotional wellbeing, while the Department for Education (2025) emphasises communication, language, personal, social and emotional development in early years practice. The Department for Education (2023) also supports coordinated safeguarding and early help where children and families need additional support. These strategies should work together, and progress should be reviewed through observations of separation, play, language, group participation, sleep and parental confidence.</a:t>
            </a:r>
          </a:p>
        </p:txBody>
      </p:sp>
      <p:sp>
        <p:nvSpPr>
          <p:cNvPr id="4" name="Slide Number Placeholder 3"/>
          <p:cNvSpPr>
            <a:spLocks noGrp="1"/>
          </p:cNvSpPr>
          <p:nvPr>
            <p:ph type="sldNum" sz="quarter" idx="10"/>
          </p:nvPr>
        </p:nvSpPr>
        <p:spPr/>
        <p:txBody>
          <a:bodyPr/>
          <a:lstStyle/>
          <a:p>
            <a:fld id="{F7021451-1387-4CA6-816F-3879F97B5CBC}" type="slidenum">
              <a:rPr lang="en-US"/>
              <a:t>6</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 multi-agency plan is needed because Isaac’s needs involve emotional development, communication, family wellbeing and early education. The Children’s Centre key worker can provide daily consistency, observe Isaac’s play and record changes in confidence and communication. The health visitor and general practitioner (GP) can consider family wellbeing, sleep and the mother’s mental health. A speech and language therapist can assess Isaac’s language delay and suggest language-rich strategies for staff and his mother. The Department for Education (2023) stresses the importance of working together to safeguard and support children, and the National Institute for Health and Care Excellence (NICE, 2012) supports early support that promotes children’s social and emotional wellbeing. The visual reinforces shared professional planning, with adults working around the child rather than leaving one person to manage the case alone.</a:t>
            </a:r>
          </a:p>
        </p:txBody>
      </p:sp>
      <p:sp>
        <p:nvSpPr>
          <p:cNvPr id="4" name="Slide Number Placeholder 3"/>
          <p:cNvSpPr>
            <a:spLocks noGrp="1"/>
          </p:cNvSpPr>
          <p:nvPr>
            <p:ph type="sldNum" sz="quarter" idx="10"/>
          </p:nvPr>
        </p:nvSpPr>
        <p:spPr/>
        <p:txBody>
          <a:bodyPr/>
          <a:lstStyle/>
          <a:p>
            <a:fld id="{F7021451-1387-4CA6-816F-3879F97B5CBC}" type="slidenum">
              <a:rPr lang="en-US"/>
              <a:t>7</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Bowlby’s theory is useful because it explains why consistent, sensitive relationships matter in early childhood. Bowlby (1969) helps practitioners understand separation distress, clinginess and limited confidence in play, and the theory supports practical responses such as key-worker support, predictable routines and calm separation work. However, Bowlby should not be treated as a complete explanation of Isaac’s development. Schaffer and Emerson (1964) showed that children can form several meaningful attachments, while Rutter (1981) challenged the idea that early adversity always leads to fixed outcomes. Isaac’s language delay, social withdrawal and sleep difficulties may also relate to childcare quality, family stress, health, temperament and wider environmental pressures. The balanced judgement is that Bowlby is highly relevant, but support should combine attachment-informed practice with observation, family support and multi-agency assessment.</a:t>
            </a:r>
          </a:p>
        </p:txBody>
      </p:sp>
      <p:sp>
        <p:nvSpPr>
          <p:cNvPr id="4" name="Slide Number Placeholder 3"/>
          <p:cNvSpPr>
            <a:spLocks noGrp="1"/>
          </p:cNvSpPr>
          <p:nvPr>
            <p:ph type="sldNum" sz="quarter" idx="10"/>
          </p:nvPr>
        </p:nvSpPr>
        <p:spPr/>
        <p:txBody>
          <a:bodyPr/>
          <a:lstStyle/>
          <a:p>
            <a:fld id="{F7021451-1387-4CA6-816F-3879F97B5CBC}" type="slidenum">
              <a:rPr lang="en-US"/>
              <a:t>8</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The final judgement is that Isaac’s behaviour should be understood within his emotional and developmental context. Bowlby (1988) shows why a secure base can support confidence, exploration and emotional development. At the same time, Isaac’s language, play, sleep, group participation and family wellbeing also need attention. The National Institute for Health and Care Excellence (NICE, 2012) supports early years practice that promotes social and emotional wellbeing, and the Department for Education (2023, 2025) supports coordinated early help, safeguarding and developmentally appropriate early years practice. The visual of adult-supported play reinforces the practical message: children often develop confidence through warm, responsive and structured interaction. A useful early help plan should help Isaac feel safe enough to separate, explore, communicate and join activities at his own pace while also supporting his mother.</a:t>
            </a:r>
          </a:p>
        </p:txBody>
      </p:sp>
      <p:sp>
        <p:nvSpPr>
          <p:cNvPr id="4" name="Slide Number Placeholder 3"/>
          <p:cNvSpPr>
            <a:spLocks noGrp="1"/>
          </p:cNvSpPr>
          <p:nvPr>
            <p:ph type="sldNum" sz="quarter" idx="10"/>
          </p:nvPr>
        </p:nvSpPr>
        <p:spPr/>
        <p:txBody>
          <a:bodyPr/>
          <a:lstStyle/>
          <a:p>
            <a:fld id="{F7021451-1387-4CA6-816F-3879F97B5CBC}" type="slidenum">
              <a:rPr lang="en-US"/>
              <a:t>9</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Bowlby (1969, 1988) and Ainsworth, </a:t>
            </a:r>
            <a:r>
              <a:rPr lang="en-GB" dirty="0" err="1"/>
              <a:t>Blehar</a:t>
            </a:r>
            <a:r>
              <a:rPr lang="en-GB" dirty="0"/>
              <a:t>, Waters and Wall (1978) support the discussion of attachment, secure base behaviour and early emotional relationships. Schaffer and Emerson (1964) and Rutter (1981) provide a more critical view by showing that children can form more than one attachment and that early adversity does not always lead to fixed outcomes. The National Institute for Health and Care Excellence (NICE, 2012), the Department for Education (2023, 2025) and the National Health Service (NHS) support the discussion of early years wellbeing, safeguarding, postnatal depression and children’s services. Together, these sources show that the presentation is based on theory, research and professional guidance rather than personal opinion alone.</a:t>
            </a:r>
          </a:p>
        </p:txBody>
      </p:sp>
      <p:sp>
        <p:nvSpPr>
          <p:cNvPr id="4" name="Slide Number Placeholder 3"/>
          <p:cNvSpPr>
            <a:spLocks noGrp="1"/>
          </p:cNvSpPr>
          <p:nvPr>
            <p:ph type="sldNum" sz="quarter" idx="10"/>
          </p:nvPr>
        </p:nvSpPr>
        <p:spPr/>
        <p:txBody>
          <a:bodyPr/>
          <a:lstStyle/>
          <a:p>
            <a:fld id="{F7021451-1387-4CA6-816F-3879F97B5CBC}" type="slidenum">
              <a:rPr lang="en-US"/>
              <a:t>10</a:t>
            </a:fld>
            <a:endParaRPr lang="en-US"/>
          </a:p>
        </p:txBody>
      </p:sp>
    </p:spTree>
    <p:extLst>
      <p:ext uri="{BB962C8B-B14F-4D97-AF65-F5344CB8AC3E}">
        <p14:creationId xmlns:p14="http://schemas.microsoft.com/office/powerpoint/2010/main" val="102408699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DEFAULT">
    <p:bg>
      <p:bgRef idx="1001">
        <a:schemeClr val="bg1"/>
      </p:bgRef>
    </p:bg>
    <p:spTree>
      <p:nvGrpSpPr>
        <p:cNvPr id="1" name=""/>
        <p:cNvGrpSpPr/>
        <p:nvPr/>
      </p:nvGrpSpPr>
      <p:grpSpPr>
        <a:xfrm>
          <a:off x="0" y="0"/>
          <a:ext cx="0" cy="0"/>
          <a:chOff x="0" y="0"/>
          <a:chExt cx="0" cy="0"/>
        </a:xfrm>
      </p:grpSpPr>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p:cSld name="MASTER">
    <p:bg>
      <p:bgPr>
        <a:solidFill>
          <a:srgbClr val="F8F6F0"/>
        </a:solidFill>
        <a:effectLst/>
      </p:bgPr>
    </p:bg>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147483649" r:id="rId1"/>
    <p:sldLayoutId id="2147483650" r:id="rId2"/>
  </p:sldLayoutIdLst>
  <p:hf sldNum="0" hdr="0" ftr="0" dt="0"/>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name="Slide 1">
    <p:bg>
      <p:bgPr>
        <a:solidFill>
          <a:srgbClr val="17243A"/>
        </a:solidFill>
        <a:effectLst/>
      </p:bgPr>
    </p:bg>
    <p:spTree>
      <p:nvGrpSpPr>
        <p:cNvPr id="1" name=""/>
        <p:cNvGrpSpPr/>
        <p:nvPr/>
      </p:nvGrpSpPr>
      <p:grpSpPr>
        <a:xfrm>
          <a:off x="0" y="0"/>
          <a:ext cx="0" cy="0"/>
          <a:chOff x="0" y="0"/>
          <a:chExt cx="0" cy="0"/>
        </a:xfrm>
      </p:grpSpPr>
      <p:sp>
        <p:nvSpPr>
          <p:cNvPr id="2" name="Shape 0"/>
          <p:cNvSpPr/>
          <p:nvPr/>
        </p:nvSpPr>
        <p:spPr>
          <a:xfrm>
            <a:off x="658368" y="5230368"/>
            <a:ext cx="10744200" cy="0"/>
          </a:xfrm>
          <a:prstGeom prst="line">
            <a:avLst/>
          </a:prstGeom>
          <a:noFill/>
          <a:ln w="17780">
            <a:solidFill>
              <a:srgbClr val="1F8A83">
                <a:alpha val="90000"/>
              </a:srgbClr>
            </a:solidFill>
            <a:prstDash val="solid"/>
          </a:ln>
        </p:spPr>
        <p:txBody>
          <a:bodyPr/>
          <a:lstStyle/>
          <a:p>
            <a:endParaRPr lang="en-GB"/>
          </a:p>
        </p:txBody>
      </p:sp>
      <p:sp>
        <p:nvSpPr>
          <p:cNvPr id="3" name="Shape 1"/>
          <p:cNvSpPr/>
          <p:nvPr/>
        </p:nvSpPr>
        <p:spPr>
          <a:xfrm>
            <a:off x="658368" y="5422392"/>
            <a:ext cx="5303520" cy="0"/>
          </a:xfrm>
          <a:prstGeom prst="line">
            <a:avLst/>
          </a:prstGeom>
          <a:noFill/>
          <a:ln w="15240">
            <a:solidFill>
              <a:srgbClr val="E9B949">
                <a:alpha val="92000"/>
              </a:srgbClr>
            </a:solidFill>
            <a:prstDash val="solid"/>
          </a:ln>
        </p:spPr>
        <p:txBody>
          <a:bodyPr/>
          <a:lstStyle/>
          <a:p>
            <a:endParaRPr lang="en-GB"/>
          </a:p>
        </p:txBody>
      </p:sp>
      <p:sp>
        <p:nvSpPr>
          <p:cNvPr id="4" name="Shape 2"/>
          <p:cNvSpPr/>
          <p:nvPr/>
        </p:nvSpPr>
        <p:spPr>
          <a:xfrm>
            <a:off x="658368" y="594360"/>
            <a:ext cx="3474720" cy="310896"/>
          </a:xfrm>
          <a:prstGeom prst="roundRect">
            <a:avLst>
              <a:gd name="adj" fmla="val 23529"/>
            </a:avLst>
          </a:prstGeom>
          <a:solidFill>
            <a:srgbClr val="1F8A83"/>
          </a:solidFill>
          <a:ln w="12700">
            <a:solidFill>
              <a:srgbClr val="1F8A83">
                <a:alpha val="0"/>
              </a:srgbClr>
            </a:solidFill>
            <a:prstDash val="solid"/>
          </a:ln>
        </p:spPr>
        <p:txBody>
          <a:bodyPr/>
          <a:lstStyle/>
          <a:p>
            <a:endParaRPr lang="en-GB"/>
          </a:p>
        </p:txBody>
      </p:sp>
      <p:sp>
        <p:nvSpPr>
          <p:cNvPr id="5" name="Text 3"/>
          <p:cNvSpPr/>
          <p:nvPr/>
        </p:nvSpPr>
        <p:spPr>
          <a:xfrm>
            <a:off x="768096" y="667512"/>
            <a:ext cx="3255264" cy="128016"/>
          </a:xfrm>
          <a:prstGeom prst="rect">
            <a:avLst/>
          </a:prstGeom>
          <a:noFill/>
          <a:ln/>
        </p:spPr>
        <p:txBody>
          <a:bodyPr wrap="square" lIns="0" tIns="0" rIns="0" bIns="0" rtlCol="0" anchor="ctr"/>
          <a:lstStyle/>
          <a:p>
            <a:pPr marL="0" indent="0" algn="ctr">
              <a:buNone/>
            </a:pPr>
            <a:r>
              <a:rPr lang="en-US" sz="800" b="1" dirty="0">
                <a:solidFill>
                  <a:srgbClr val="FFFFFF"/>
                </a:solidFill>
              </a:rPr>
              <a:t>LCHS4010 • COMPONENT 1 PRESENTATION</a:t>
            </a:r>
            <a:endParaRPr lang="en-US" sz="800" dirty="0"/>
          </a:p>
        </p:txBody>
      </p:sp>
      <p:sp>
        <p:nvSpPr>
          <p:cNvPr id="6" name="Text 4"/>
          <p:cNvSpPr/>
          <p:nvPr/>
        </p:nvSpPr>
        <p:spPr>
          <a:xfrm>
            <a:off x="658368" y="1389888"/>
            <a:ext cx="6766560" cy="457200"/>
          </a:xfrm>
          <a:prstGeom prst="rect">
            <a:avLst/>
          </a:prstGeom>
          <a:noFill/>
          <a:ln/>
        </p:spPr>
        <p:txBody>
          <a:bodyPr wrap="square" lIns="0" tIns="0" rIns="0" bIns="0" rtlCol="0" anchor="ctr"/>
          <a:lstStyle/>
          <a:p>
            <a:pPr marL="0" indent="0">
              <a:buNone/>
            </a:pPr>
            <a:r>
              <a:rPr lang="en-US" sz="2800" b="1" dirty="0">
                <a:solidFill>
                  <a:srgbClr val="FFFFFF"/>
                </a:solidFill>
              </a:rPr>
              <a:t>Understanding Isaac’s Development</a:t>
            </a:r>
            <a:endParaRPr lang="en-US" sz="2800" dirty="0"/>
          </a:p>
        </p:txBody>
      </p:sp>
      <p:sp>
        <p:nvSpPr>
          <p:cNvPr id="7" name="Text 5"/>
          <p:cNvSpPr/>
          <p:nvPr/>
        </p:nvSpPr>
        <p:spPr>
          <a:xfrm>
            <a:off x="658368" y="1938528"/>
            <a:ext cx="6583680" cy="1234440"/>
          </a:xfrm>
          <a:prstGeom prst="rect">
            <a:avLst/>
          </a:prstGeom>
          <a:noFill/>
          <a:ln/>
        </p:spPr>
        <p:txBody>
          <a:bodyPr wrap="square" lIns="0" tIns="0" rIns="0" bIns="0" rtlCol="0" anchor="ctr">
            <a:normAutofit/>
          </a:bodyPr>
          <a:lstStyle/>
          <a:p>
            <a:pPr marL="0" indent="0">
              <a:buNone/>
            </a:pPr>
            <a:r>
              <a:rPr lang="en-US" sz="3900" b="1" dirty="0">
                <a:solidFill>
                  <a:srgbClr val="F2F3F5"/>
                </a:solidFill>
              </a:rPr>
              <a:t>through Bowlby’s</a:t>
            </a:r>
            <a:endParaRPr lang="en-US" sz="3900" dirty="0"/>
          </a:p>
          <a:p>
            <a:pPr marL="0" indent="0">
              <a:buNone/>
            </a:pPr>
            <a:r>
              <a:rPr lang="en-US" sz="3900" b="1" dirty="0">
                <a:solidFill>
                  <a:srgbClr val="F2F3F5"/>
                </a:solidFill>
              </a:rPr>
              <a:t>Attachment Theory</a:t>
            </a:r>
            <a:endParaRPr lang="en-US" sz="3900" dirty="0"/>
          </a:p>
        </p:txBody>
      </p:sp>
      <p:sp>
        <p:nvSpPr>
          <p:cNvPr id="8" name="Text 6"/>
          <p:cNvSpPr/>
          <p:nvPr/>
        </p:nvSpPr>
        <p:spPr>
          <a:xfrm>
            <a:off x="694944" y="3694176"/>
            <a:ext cx="5760720" cy="320040"/>
          </a:xfrm>
          <a:prstGeom prst="rect">
            <a:avLst/>
          </a:prstGeom>
          <a:noFill/>
          <a:ln/>
        </p:spPr>
        <p:txBody>
          <a:bodyPr wrap="square" lIns="0" tIns="0" rIns="0" bIns="0" rtlCol="0" anchor="ctr"/>
          <a:lstStyle/>
          <a:p>
            <a:pPr marL="0" indent="0">
              <a:buNone/>
            </a:pPr>
            <a:r>
              <a:rPr lang="en-US" sz="1600" dirty="0">
                <a:solidFill>
                  <a:srgbClr val="DDE7EE"/>
                </a:solidFill>
              </a:rPr>
              <a:t>Psychology in Health and Social Care</a:t>
            </a:r>
            <a:endParaRPr lang="en-US" sz="1600" dirty="0"/>
          </a:p>
        </p:txBody>
      </p:sp>
      <p:sp>
        <p:nvSpPr>
          <p:cNvPr id="9" name="Text 7"/>
          <p:cNvSpPr/>
          <p:nvPr/>
        </p:nvSpPr>
        <p:spPr>
          <a:xfrm>
            <a:off x="694944" y="4096512"/>
            <a:ext cx="6492240" cy="274320"/>
          </a:xfrm>
          <a:prstGeom prst="rect">
            <a:avLst/>
          </a:prstGeom>
          <a:noFill/>
          <a:ln/>
        </p:spPr>
        <p:txBody>
          <a:bodyPr wrap="square" lIns="0" tIns="0" rIns="0" bIns="0" rtlCol="0" anchor="ctr"/>
          <a:lstStyle/>
          <a:p>
            <a:pPr marL="0" indent="0">
              <a:buNone/>
            </a:pPr>
            <a:r>
              <a:rPr lang="en-US" sz="1350" b="1" dirty="0">
                <a:solidFill>
                  <a:srgbClr val="E9B949"/>
                </a:solidFill>
              </a:rPr>
              <a:t>Case focus: Isaac, age 4, and a multi-agency early help plan</a:t>
            </a:r>
            <a:endParaRPr lang="en-US" sz="1350" dirty="0"/>
          </a:p>
        </p:txBody>
      </p:sp>
      <p:sp>
        <p:nvSpPr>
          <p:cNvPr id="10" name="Shape 8"/>
          <p:cNvSpPr/>
          <p:nvPr/>
        </p:nvSpPr>
        <p:spPr>
          <a:xfrm>
            <a:off x="7543800" y="969264"/>
            <a:ext cx="3886200" cy="0"/>
          </a:xfrm>
          <a:prstGeom prst="line">
            <a:avLst/>
          </a:prstGeom>
          <a:noFill/>
          <a:ln w="11430">
            <a:solidFill>
              <a:srgbClr val="FFFFFF">
                <a:alpha val="45000"/>
              </a:srgbClr>
            </a:solidFill>
            <a:prstDash val="solid"/>
          </a:ln>
        </p:spPr>
        <p:txBody>
          <a:bodyPr/>
          <a:lstStyle/>
          <a:p>
            <a:endParaRPr lang="en-GB"/>
          </a:p>
        </p:txBody>
      </p:sp>
      <p:sp>
        <p:nvSpPr>
          <p:cNvPr id="11" name="Shape 9"/>
          <p:cNvSpPr/>
          <p:nvPr/>
        </p:nvSpPr>
        <p:spPr>
          <a:xfrm>
            <a:off x="7543800" y="4800600"/>
            <a:ext cx="3886200" cy="0"/>
          </a:xfrm>
          <a:prstGeom prst="line">
            <a:avLst/>
          </a:prstGeom>
          <a:noFill/>
          <a:ln w="11430">
            <a:solidFill>
              <a:srgbClr val="FFFFFF">
                <a:alpha val="45000"/>
              </a:srgbClr>
            </a:solidFill>
            <a:prstDash val="solid"/>
          </a:ln>
        </p:spPr>
        <p:txBody>
          <a:bodyPr/>
          <a:lstStyle/>
          <a:p>
            <a:endParaRPr lang="en-GB"/>
          </a:p>
        </p:txBody>
      </p:sp>
      <p:sp>
        <p:nvSpPr>
          <p:cNvPr id="12" name="Text 10"/>
          <p:cNvSpPr/>
          <p:nvPr/>
        </p:nvSpPr>
        <p:spPr>
          <a:xfrm>
            <a:off x="7863840" y="1298448"/>
            <a:ext cx="1097280" cy="182880"/>
          </a:xfrm>
          <a:prstGeom prst="rect">
            <a:avLst/>
          </a:prstGeom>
          <a:noFill/>
          <a:ln/>
        </p:spPr>
        <p:txBody>
          <a:bodyPr wrap="square" lIns="0" tIns="0" rIns="0" bIns="0" rtlCol="0" anchor="ctr"/>
          <a:lstStyle/>
          <a:p>
            <a:pPr marL="0" indent="0">
              <a:buNone/>
            </a:pPr>
            <a:r>
              <a:rPr lang="en-US" b="1" dirty="0">
                <a:solidFill>
                  <a:srgbClr val="A7B4C2"/>
                </a:solidFill>
              </a:rPr>
              <a:t>Student</a:t>
            </a:r>
            <a:endParaRPr lang="en-US" dirty="0"/>
          </a:p>
        </p:txBody>
      </p:sp>
      <p:sp>
        <p:nvSpPr>
          <p:cNvPr id="13" name="Text 11"/>
          <p:cNvSpPr/>
          <p:nvPr/>
        </p:nvSpPr>
        <p:spPr>
          <a:xfrm>
            <a:off x="7863840" y="1536192"/>
            <a:ext cx="3108960" cy="256032"/>
          </a:xfrm>
          <a:prstGeom prst="rect">
            <a:avLst/>
          </a:prstGeom>
          <a:noFill/>
          <a:ln/>
        </p:spPr>
        <p:txBody>
          <a:bodyPr wrap="square" lIns="0" tIns="0" rIns="0" bIns="0" rtlCol="0" anchor="ctr"/>
          <a:lstStyle/>
          <a:p>
            <a:pPr marL="0" indent="0">
              <a:buNone/>
            </a:pPr>
            <a:r>
              <a:rPr lang="en-US" sz="2000" b="1" dirty="0">
                <a:solidFill>
                  <a:srgbClr val="FFFFFF"/>
                </a:solidFill>
              </a:rPr>
              <a:t>Gabriel Kingsley Oduro</a:t>
            </a:r>
            <a:endParaRPr lang="en-US" sz="2000" dirty="0"/>
          </a:p>
        </p:txBody>
      </p:sp>
      <p:sp>
        <p:nvSpPr>
          <p:cNvPr id="14" name="Text 12"/>
          <p:cNvSpPr/>
          <p:nvPr/>
        </p:nvSpPr>
        <p:spPr>
          <a:xfrm>
            <a:off x="7863840" y="2084832"/>
            <a:ext cx="1188720" cy="182880"/>
          </a:xfrm>
          <a:prstGeom prst="rect">
            <a:avLst/>
          </a:prstGeom>
          <a:noFill/>
          <a:ln/>
        </p:spPr>
        <p:txBody>
          <a:bodyPr wrap="square" lIns="0" tIns="0" rIns="0" bIns="0" rtlCol="0" anchor="ctr"/>
          <a:lstStyle/>
          <a:p>
            <a:pPr marL="0" indent="0">
              <a:buNone/>
            </a:pPr>
            <a:r>
              <a:rPr lang="en-US" b="1" dirty="0">
                <a:solidFill>
                  <a:srgbClr val="A7B4C2"/>
                </a:solidFill>
              </a:rPr>
              <a:t>Student ID</a:t>
            </a:r>
            <a:endParaRPr lang="en-US" dirty="0"/>
          </a:p>
        </p:txBody>
      </p:sp>
      <p:sp>
        <p:nvSpPr>
          <p:cNvPr id="15" name="Text 13"/>
          <p:cNvSpPr/>
          <p:nvPr/>
        </p:nvSpPr>
        <p:spPr>
          <a:xfrm>
            <a:off x="7863840" y="2322576"/>
            <a:ext cx="3108960" cy="256032"/>
          </a:xfrm>
          <a:prstGeom prst="rect">
            <a:avLst/>
          </a:prstGeom>
          <a:noFill/>
          <a:ln/>
        </p:spPr>
        <p:txBody>
          <a:bodyPr wrap="square" lIns="0" tIns="0" rIns="0" bIns="0" rtlCol="0" anchor="ctr"/>
          <a:lstStyle/>
          <a:p>
            <a:pPr marL="0" indent="0">
              <a:buNone/>
            </a:pPr>
            <a:r>
              <a:rPr lang="en-US" sz="2000" b="1" dirty="0">
                <a:solidFill>
                  <a:srgbClr val="FFFFFF"/>
                </a:solidFill>
              </a:rPr>
              <a:t>2516583</a:t>
            </a:r>
            <a:endParaRPr lang="en-US" sz="2000" dirty="0"/>
          </a:p>
        </p:txBody>
      </p:sp>
      <p:sp>
        <p:nvSpPr>
          <p:cNvPr id="16" name="Text 14"/>
          <p:cNvSpPr/>
          <p:nvPr/>
        </p:nvSpPr>
        <p:spPr>
          <a:xfrm>
            <a:off x="7863840" y="2871216"/>
            <a:ext cx="1188720" cy="182880"/>
          </a:xfrm>
          <a:prstGeom prst="rect">
            <a:avLst/>
          </a:prstGeom>
          <a:noFill/>
          <a:ln/>
        </p:spPr>
        <p:txBody>
          <a:bodyPr wrap="square" lIns="0" tIns="0" rIns="0" bIns="0" rtlCol="0" anchor="ctr"/>
          <a:lstStyle/>
          <a:p>
            <a:pPr marL="0" indent="0">
              <a:buNone/>
            </a:pPr>
            <a:r>
              <a:rPr lang="en-US" b="1" dirty="0">
                <a:solidFill>
                  <a:srgbClr val="A7B4C2"/>
                </a:solidFill>
              </a:rPr>
              <a:t>Lecturer</a:t>
            </a:r>
            <a:endParaRPr lang="en-US" dirty="0"/>
          </a:p>
        </p:txBody>
      </p:sp>
      <p:sp>
        <p:nvSpPr>
          <p:cNvPr id="17" name="Text 15"/>
          <p:cNvSpPr/>
          <p:nvPr/>
        </p:nvSpPr>
        <p:spPr>
          <a:xfrm>
            <a:off x="7863840" y="3108960"/>
            <a:ext cx="3108960" cy="256032"/>
          </a:xfrm>
          <a:prstGeom prst="rect">
            <a:avLst/>
          </a:prstGeom>
          <a:noFill/>
          <a:ln/>
        </p:spPr>
        <p:txBody>
          <a:bodyPr wrap="square" lIns="0" tIns="0" rIns="0" bIns="0" rtlCol="0" anchor="ctr"/>
          <a:lstStyle/>
          <a:p>
            <a:pPr marL="0" indent="0">
              <a:buNone/>
            </a:pPr>
            <a:r>
              <a:rPr lang="en-US" sz="2000" b="1" dirty="0">
                <a:solidFill>
                  <a:srgbClr val="FFFFFF"/>
                </a:solidFill>
              </a:rPr>
              <a:t>Peace Ukachukwu</a:t>
            </a:r>
            <a:endParaRPr lang="en-US" sz="2000" dirty="0"/>
          </a:p>
        </p:txBody>
      </p:sp>
      <p:sp>
        <p:nvSpPr>
          <p:cNvPr id="18" name="Text 16"/>
          <p:cNvSpPr/>
          <p:nvPr/>
        </p:nvSpPr>
        <p:spPr>
          <a:xfrm>
            <a:off x="7863840" y="3657600"/>
            <a:ext cx="1737360" cy="182880"/>
          </a:xfrm>
          <a:prstGeom prst="rect">
            <a:avLst/>
          </a:prstGeom>
          <a:noFill/>
          <a:ln/>
        </p:spPr>
        <p:txBody>
          <a:bodyPr wrap="square" lIns="0" tIns="0" rIns="0" bIns="0" rtlCol="0" anchor="ctr"/>
          <a:lstStyle/>
          <a:p>
            <a:pPr marL="0" indent="0">
              <a:buNone/>
            </a:pPr>
            <a:endParaRPr lang="en-US" sz="850" dirty="0"/>
          </a:p>
        </p:txBody>
      </p:sp>
      <p:sp>
        <p:nvSpPr>
          <p:cNvPr id="19" name="Text 17"/>
          <p:cNvSpPr/>
          <p:nvPr/>
        </p:nvSpPr>
        <p:spPr>
          <a:xfrm>
            <a:off x="7863840" y="3895344"/>
            <a:ext cx="3108960" cy="256032"/>
          </a:xfrm>
          <a:prstGeom prst="rect">
            <a:avLst/>
          </a:prstGeom>
          <a:noFill/>
          <a:ln/>
        </p:spPr>
        <p:txBody>
          <a:bodyPr wrap="square" lIns="0" tIns="0" rIns="0" bIns="0" rtlCol="0" anchor="ctr"/>
          <a:lstStyle/>
          <a:p>
            <a:pPr marL="0" indent="0">
              <a:buNone/>
            </a:pPr>
            <a:endParaRPr lang="en-US" sz="1400" dirty="0"/>
          </a:p>
        </p:txBody>
      </p:sp>
      <p:sp>
        <p:nvSpPr>
          <p:cNvPr id="20" name="Text 18"/>
          <p:cNvSpPr/>
          <p:nvPr/>
        </p:nvSpPr>
        <p:spPr>
          <a:xfrm>
            <a:off x="658368" y="5806440"/>
            <a:ext cx="7178040" cy="228600"/>
          </a:xfrm>
          <a:prstGeom prst="rect">
            <a:avLst/>
          </a:prstGeom>
          <a:noFill/>
          <a:ln/>
        </p:spPr>
        <p:txBody>
          <a:bodyPr wrap="square" lIns="0" tIns="0" rIns="0" bIns="0" rtlCol="0" anchor="ctr"/>
          <a:lstStyle/>
          <a:p>
            <a:pPr marL="0" indent="0">
              <a:buNone/>
            </a:pPr>
            <a:endParaRPr lang="en-US" sz="1050" dirty="0"/>
          </a:p>
        </p:txBody>
      </p:sp>
      <p:sp>
        <p:nvSpPr>
          <p:cNvPr id="21" name="Text 19"/>
          <p:cNvSpPr/>
          <p:nvPr/>
        </p:nvSpPr>
        <p:spPr>
          <a:xfrm>
            <a:off x="11082528" y="6419088"/>
            <a:ext cx="502920" cy="201168"/>
          </a:xfrm>
          <a:prstGeom prst="rect">
            <a:avLst/>
          </a:prstGeom>
          <a:noFill/>
          <a:ln/>
        </p:spPr>
        <p:txBody>
          <a:bodyPr wrap="square" lIns="0" tIns="0" rIns="0" bIns="0" rtlCol="0" anchor="ctr"/>
          <a:lstStyle/>
          <a:p>
            <a:pPr marL="0" indent="0" algn="r">
              <a:buNone/>
            </a:pPr>
            <a:r>
              <a:rPr lang="en-US" sz="1050" b="1" dirty="0">
                <a:solidFill>
                  <a:srgbClr val="65717D"/>
                </a:solidFill>
              </a:rPr>
              <a:t>01</a:t>
            </a:r>
            <a:endParaRPr lang="en-US" sz="1050" dirty="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name="Slide 2">
    <p:bg>
      <p:bgPr>
        <a:solidFill>
          <a:srgbClr val="F8F6F0"/>
        </a:solidFill>
        <a:effectLst/>
      </p:bgPr>
    </p:bg>
    <p:spTree>
      <p:nvGrpSpPr>
        <p:cNvPr id="1" name=""/>
        <p:cNvGrpSpPr/>
        <p:nvPr/>
      </p:nvGrpSpPr>
      <p:grpSpPr>
        <a:xfrm>
          <a:off x="0" y="0"/>
          <a:ext cx="0" cy="0"/>
          <a:chOff x="0" y="0"/>
          <a:chExt cx="0" cy="0"/>
        </a:xfrm>
      </p:grpSpPr>
      <p:sp>
        <p:nvSpPr>
          <p:cNvPr id="2" name="Text 0"/>
          <p:cNvSpPr/>
          <p:nvPr/>
        </p:nvSpPr>
        <p:spPr>
          <a:xfrm>
            <a:off x="566928" y="256032"/>
            <a:ext cx="4389120" cy="182880"/>
          </a:xfrm>
          <a:prstGeom prst="rect">
            <a:avLst/>
          </a:prstGeom>
          <a:noFill/>
          <a:ln/>
        </p:spPr>
        <p:txBody>
          <a:bodyPr wrap="square" lIns="0" tIns="0" rIns="0" bIns="0" rtlCol="0" anchor="ctr"/>
          <a:lstStyle/>
          <a:p>
            <a:pPr marL="0" indent="0">
              <a:buNone/>
            </a:pPr>
            <a:r>
              <a:rPr lang="en-US" sz="880" b="1" dirty="0">
                <a:solidFill>
                  <a:srgbClr val="1F8A83"/>
                </a:solidFill>
              </a:rPr>
              <a:t>SCENARIO</a:t>
            </a:r>
            <a:endParaRPr lang="en-US" sz="880" dirty="0"/>
          </a:p>
        </p:txBody>
      </p:sp>
      <p:sp>
        <p:nvSpPr>
          <p:cNvPr id="3" name="Text 1"/>
          <p:cNvSpPr/>
          <p:nvPr/>
        </p:nvSpPr>
        <p:spPr>
          <a:xfrm>
            <a:off x="566928" y="530352"/>
            <a:ext cx="9509760" cy="329184"/>
          </a:xfrm>
          <a:prstGeom prst="rect">
            <a:avLst/>
          </a:prstGeom>
          <a:noFill/>
          <a:ln/>
        </p:spPr>
        <p:txBody>
          <a:bodyPr wrap="square" lIns="0" tIns="0" rIns="0" bIns="0" rtlCol="0" anchor="ctr">
            <a:normAutofit/>
          </a:bodyPr>
          <a:lstStyle/>
          <a:p>
            <a:pPr marL="0" indent="0">
              <a:buNone/>
            </a:pPr>
            <a:r>
              <a:rPr lang="en-US" sz="2050" b="1" dirty="0">
                <a:solidFill>
                  <a:srgbClr val="17243A"/>
                </a:solidFill>
              </a:rPr>
              <a:t>Isaac’s Case: Developmental Concerns</a:t>
            </a:r>
            <a:endParaRPr lang="en-US" sz="2050" dirty="0"/>
          </a:p>
        </p:txBody>
      </p:sp>
      <p:sp>
        <p:nvSpPr>
          <p:cNvPr id="4" name="Shape 2"/>
          <p:cNvSpPr/>
          <p:nvPr/>
        </p:nvSpPr>
        <p:spPr>
          <a:xfrm>
            <a:off x="566928" y="960120"/>
            <a:ext cx="11018520" cy="0"/>
          </a:xfrm>
          <a:prstGeom prst="line">
            <a:avLst/>
          </a:prstGeom>
          <a:noFill/>
          <a:ln w="12700">
            <a:solidFill>
              <a:srgbClr val="D9E1E6"/>
            </a:solidFill>
            <a:prstDash val="solid"/>
          </a:ln>
        </p:spPr>
        <p:txBody>
          <a:bodyPr/>
          <a:lstStyle/>
          <a:p>
            <a:endParaRPr lang="en-GB"/>
          </a:p>
        </p:txBody>
      </p:sp>
      <p:pic>
        <p:nvPicPr>
          <p:cNvPr id="5" name="Image 0" descr="/mnt/data/a_warm_bright_indoor_playroom_childcare_scene._ov.png"/>
          <p:cNvPicPr>
            <a:picLocks noChangeAspect="1"/>
          </p:cNvPicPr>
          <p:nvPr/>
        </p:nvPicPr>
        <p:blipFill>
          <a:blip r:embed="rId3"/>
          <a:srcRect l="21860" r="21860"/>
          <a:stretch/>
        </p:blipFill>
        <p:spPr>
          <a:xfrm>
            <a:off x="6812280" y="1078992"/>
            <a:ext cx="4709160" cy="4709160"/>
          </a:xfrm>
          <a:prstGeom prst="rect">
            <a:avLst/>
          </a:prstGeom>
        </p:spPr>
      </p:pic>
      <p:sp>
        <p:nvSpPr>
          <p:cNvPr id="6" name="Text 3"/>
          <p:cNvSpPr/>
          <p:nvPr/>
        </p:nvSpPr>
        <p:spPr>
          <a:xfrm>
            <a:off x="658368" y="1234440"/>
            <a:ext cx="5486400" cy="502920"/>
          </a:xfrm>
          <a:prstGeom prst="rect">
            <a:avLst/>
          </a:prstGeom>
          <a:noFill/>
          <a:ln/>
        </p:spPr>
        <p:txBody>
          <a:bodyPr wrap="square" lIns="0" tIns="0" rIns="0" bIns="0" rtlCol="0" anchor="ctr"/>
          <a:lstStyle/>
          <a:p>
            <a:pPr marL="0" indent="0">
              <a:buNone/>
            </a:pPr>
            <a:r>
              <a:rPr lang="en-US" sz="1800" b="1" dirty="0">
                <a:solidFill>
                  <a:srgbClr val="17243A"/>
                </a:solidFill>
              </a:rPr>
              <a:t>Isaac is 4 years old and attends a Children’s Centre in London.</a:t>
            </a:r>
            <a:endParaRPr lang="en-US" sz="1800" dirty="0"/>
          </a:p>
        </p:txBody>
      </p:sp>
      <p:sp>
        <p:nvSpPr>
          <p:cNvPr id="7" name="Shape 4"/>
          <p:cNvSpPr/>
          <p:nvPr/>
        </p:nvSpPr>
        <p:spPr>
          <a:xfrm>
            <a:off x="658368" y="2048256"/>
            <a:ext cx="5440680" cy="0"/>
          </a:xfrm>
          <a:prstGeom prst="line">
            <a:avLst/>
          </a:prstGeom>
          <a:noFill/>
          <a:ln w="13970">
            <a:solidFill>
              <a:srgbClr val="1F8A83"/>
            </a:solidFill>
            <a:prstDash val="solid"/>
          </a:ln>
        </p:spPr>
        <p:txBody>
          <a:bodyPr/>
          <a:lstStyle/>
          <a:p>
            <a:endParaRPr lang="en-GB"/>
          </a:p>
        </p:txBody>
      </p:sp>
      <p:sp>
        <p:nvSpPr>
          <p:cNvPr id="8" name="Text 5"/>
          <p:cNvSpPr/>
          <p:nvPr/>
        </p:nvSpPr>
        <p:spPr>
          <a:xfrm>
            <a:off x="768096" y="1901952"/>
            <a:ext cx="1417320" cy="228600"/>
          </a:xfrm>
          <a:prstGeom prst="rect">
            <a:avLst/>
          </a:prstGeom>
          <a:solidFill>
            <a:srgbClr val="F8F6F0"/>
          </a:solidFill>
          <a:ln/>
        </p:spPr>
        <p:txBody>
          <a:bodyPr wrap="square" lIns="0" tIns="0" rIns="0" bIns="0" rtlCol="0" anchor="ctr"/>
          <a:lstStyle/>
          <a:p>
            <a:pPr marL="0" indent="0" algn="ctr">
              <a:buNone/>
            </a:pPr>
            <a:r>
              <a:rPr lang="en-US" sz="820" b="1" dirty="0">
                <a:solidFill>
                  <a:srgbClr val="1F8A83"/>
                </a:solidFill>
              </a:rPr>
              <a:t>Case evidence</a:t>
            </a:r>
            <a:endParaRPr lang="en-US" sz="820" dirty="0"/>
          </a:p>
        </p:txBody>
      </p:sp>
      <p:sp>
        <p:nvSpPr>
          <p:cNvPr id="9" name="Shape 6"/>
          <p:cNvSpPr/>
          <p:nvPr/>
        </p:nvSpPr>
        <p:spPr>
          <a:xfrm>
            <a:off x="749808" y="2331720"/>
            <a:ext cx="502920" cy="502920"/>
          </a:xfrm>
          <a:prstGeom prst="ellipse">
            <a:avLst/>
          </a:prstGeom>
          <a:solidFill>
            <a:srgbClr val="1F8A83"/>
          </a:solidFill>
          <a:ln w="12700">
            <a:solidFill>
              <a:srgbClr val="1F8A83"/>
            </a:solidFill>
            <a:prstDash val="solid"/>
          </a:ln>
        </p:spPr>
        <p:txBody>
          <a:bodyPr/>
          <a:lstStyle/>
          <a:p>
            <a:endParaRPr lang="en-GB"/>
          </a:p>
        </p:txBody>
      </p:sp>
      <p:sp>
        <p:nvSpPr>
          <p:cNvPr id="10" name="Text 7"/>
          <p:cNvSpPr/>
          <p:nvPr/>
        </p:nvSpPr>
        <p:spPr>
          <a:xfrm>
            <a:off x="749808" y="2459736"/>
            <a:ext cx="502920" cy="137160"/>
          </a:xfrm>
          <a:prstGeom prst="rect">
            <a:avLst/>
          </a:prstGeom>
          <a:noFill/>
          <a:ln/>
        </p:spPr>
        <p:txBody>
          <a:bodyPr wrap="square" lIns="0" tIns="0" rIns="0" bIns="0" rtlCol="0" anchor="ctr"/>
          <a:lstStyle/>
          <a:p>
            <a:pPr marL="0" indent="0" algn="ctr">
              <a:buNone/>
            </a:pPr>
            <a:r>
              <a:rPr lang="en-US" sz="1000" b="1" dirty="0">
                <a:solidFill>
                  <a:srgbClr val="FFFFFF"/>
                </a:solidFill>
              </a:rPr>
              <a:t>1</a:t>
            </a:r>
            <a:endParaRPr lang="en-US" sz="1000" dirty="0"/>
          </a:p>
        </p:txBody>
      </p:sp>
      <p:sp>
        <p:nvSpPr>
          <p:cNvPr id="11" name="Text 8"/>
          <p:cNvSpPr/>
          <p:nvPr/>
        </p:nvSpPr>
        <p:spPr>
          <a:xfrm>
            <a:off x="1463040" y="2322576"/>
            <a:ext cx="4389120" cy="219456"/>
          </a:xfrm>
          <a:prstGeom prst="rect">
            <a:avLst/>
          </a:prstGeom>
          <a:noFill/>
          <a:ln/>
        </p:spPr>
        <p:txBody>
          <a:bodyPr wrap="square" lIns="0" tIns="0" rIns="0" bIns="0" rtlCol="0" anchor="ctr"/>
          <a:lstStyle/>
          <a:p>
            <a:pPr marL="0" indent="0">
              <a:buNone/>
            </a:pPr>
            <a:r>
              <a:rPr lang="en-US" sz="1300" b="1" dirty="0">
                <a:solidFill>
                  <a:srgbClr val="17243A"/>
                </a:solidFill>
              </a:rPr>
              <a:t>Family context</a:t>
            </a:r>
            <a:endParaRPr lang="en-US" sz="1300" dirty="0"/>
          </a:p>
        </p:txBody>
      </p:sp>
      <p:sp>
        <p:nvSpPr>
          <p:cNvPr id="12" name="Text 9"/>
          <p:cNvSpPr/>
          <p:nvPr/>
        </p:nvSpPr>
        <p:spPr>
          <a:xfrm>
            <a:off x="1463040" y="2596896"/>
            <a:ext cx="4389120" cy="393192"/>
          </a:xfrm>
          <a:prstGeom prst="rect">
            <a:avLst/>
          </a:prstGeom>
          <a:noFill/>
          <a:ln/>
        </p:spPr>
        <p:txBody>
          <a:bodyPr wrap="square" lIns="0" tIns="0" rIns="0" bIns="0" rtlCol="0" anchor="ctr">
            <a:normAutofit/>
          </a:bodyPr>
          <a:lstStyle/>
          <a:p>
            <a:pPr marL="0" indent="0">
              <a:buNone/>
            </a:pPr>
            <a:r>
              <a:rPr lang="en-US" sz="1050" dirty="0">
                <a:solidFill>
                  <a:srgbClr val="65717D"/>
                </a:solidFill>
              </a:rPr>
              <a:t>Single parent household; mother has post-natal depression, low confidence and limited social support.</a:t>
            </a:r>
            <a:endParaRPr lang="en-US" sz="1050" dirty="0"/>
          </a:p>
        </p:txBody>
      </p:sp>
      <p:sp>
        <p:nvSpPr>
          <p:cNvPr id="13" name="Shape 10"/>
          <p:cNvSpPr/>
          <p:nvPr/>
        </p:nvSpPr>
        <p:spPr>
          <a:xfrm>
            <a:off x="749808" y="3246120"/>
            <a:ext cx="502920" cy="502920"/>
          </a:xfrm>
          <a:prstGeom prst="ellipse">
            <a:avLst/>
          </a:prstGeom>
          <a:solidFill>
            <a:srgbClr val="E9B949"/>
          </a:solidFill>
          <a:ln w="12700">
            <a:solidFill>
              <a:srgbClr val="E9B949"/>
            </a:solidFill>
            <a:prstDash val="solid"/>
          </a:ln>
        </p:spPr>
        <p:txBody>
          <a:bodyPr/>
          <a:lstStyle/>
          <a:p>
            <a:endParaRPr lang="en-GB"/>
          </a:p>
        </p:txBody>
      </p:sp>
      <p:sp>
        <p:nvSpPr>
          <p:cNvPr id="14" name="Text 11"/>
          <p:cNvSpPr/>
          <p:nvPr/>
        </p:nvSpPr>
        <p:spPr>
          <a:xfrm>
            <a:off x="749808" y="3374136"/>
            <a:ext cx="502920" cy="137160"/>
          </a:xfrm>
          <a:prstGeom prst="rect">
            <a:avLst/>
          </a:prstGeom>
          <a:noFill/>
          <a:ln/>
        </p:spPr>
        <p:txBody>
          <a:bodyPr wrap="square" lIns="0" tIns="0" rIns="0" bIns="0" rtlCol="0" anchor="ctr"/>
          <a:lstStyle/>
          <a:p>
            <a:pPr marL="0" indent="0" algn="ctr">
              <a:buNone/>
            </a:pPr>
            <a:r>
              <a:rPr lang="en-US" sz="1000" b="1" dirty="0">
                <a:solidFill>
                  <a:srgbClr val="FFFFFF"/>
                </a:solidFill>
              </a:rPr>
              <a:t>2</a:t>
            </a:r>
            <a:endParaRPr lang="en-US" sz="1000" dirty="0"/>
          </a:p>
        </p:txBody>
      </p:sp>
      <p:sp>
        <p:nvSpPr>
          <p:cNvPr id="15" name="Text 12"/>
          <p:cNvSpPr/>
          <p:nvPr/>
        </p:nvSpPr>
        <p:spPr>
          <a:xfrm>
            <a:off x="1463040" y="3236976"/>
            <a:ext cx="4389120" cy="219456"/>
          </a:xfrm>
          <a:prstGeom prst="rect">
            <a:avLst/>
          </a:prstGeom>
          <a:noFill/>
          <a:ln/>
        </p:spPr>
        <p:txBody>
          <a:bodyPr wrap="square" lIns="0" tIns="0" rIns="0" bIns="0" rtlCol="0" anchor="ctr"/>
          <a:lstStyle/>
          <a:p>
            <a:pPr marL="0" indent="0">
              <a:buNone/>
            </a:pPr>
            <a:r>
              <a:rPr lang="en-US" sz="1300" b="1" dirty="0">
                <a:solidFill>
                  <a:srgbClr val="17243A"/>
                </a:solidFill>
              </a:rPr>
              <a:t>Early experiences</a:t>
            </a:r>
            <a:endParaRPr lang="en-US" sz="1300" dirty="0"/>
          </a:p>
        </p:txBody>
      </p:sp>
      <p:sp>
        <p:nvSpPr>
          <p:cNvPr id="16" name="Text 13"/>
          <p:cNvSpPr/>
          <p:nvPr/>
        </p:nvSpPr>
        <p:spPr>
          <a:xfrm>
            <a:off x="1463040" y="3511296"/>
            <a:ext cx="4389120" cy="393192"/>
          </a:xfrm>
          <a:prstGeom prst="rect">
            <a:avLst/>
          </a:prstGeom>
          <a:noFill/>
          <a:ln/>
        </p:spPr>
        <p:txBody>
          <a:bodyPr wrap="square" lIns="0" tIns="0" rIns="0" bIns="0" rtlCol="0" anchor="ctr">
            <a:normAutofit/>
          </a:bodyPr>
          <a:lstStyle/>
          <a:p>
            <a:pPr marL="0" indent="0">
              <a:buNone/>
            </a:pPr>
            <a:r>
              <a:rPr lang="en-US" sz="1050" dirty="0">
                <a:solidFill>
                  <a:srgbClr val="65717D"/>
                </a:solidFill>
              </a:rPr>
              <a:t>The family recently moved to London; childcare arrangements have been disrupted over two years.</a:t>
            </a:r>
            <a:endParaRPr lang="en-US" sz="1050" dirty="0"/>
          </a:p>
        </p:txBody>
      </p:sp>
      <p:sp>
        <p:nvSpPr>
          <p:cNvPr id="17" name="Shape 14"/>
          <p:cNvSpPr/>
          <p:nvPr/>
        </p:nvSpPr>
        <p:spPr>
          <a:xfrm>
            <a:off x="749808" y="4160520"/>
            <a:ext cx="502920" cy="502920"/>
          </a:xfrm>
          <a:prstGeom prst="ellipse">
            <a:avLst/>
          </a:prstGeom>
          <a:solidFill>
            <a:srgbClr val="D9654B"/>
          </a:solidFill>
          <a:ln w="12700">
            <a:solidFill>
              <a:srgbClr val="D9654B"/>
            </a:solidFill>
            <a:prstDash val="solid"/>
          </a:ln>
        </p:spPr>
        <p:txBody>
          <a:bodyPr/>
          <a:lstStyle/>
          <a:p>
            <a:endParaRPr lang="en-GB"/>
          </a:p>
        </p:txBody>
      </p:sp>
      <p:sp>
        <p:nvSpPr>
          <p:cNvPr id="18" name="Text 15"/>
          <p:cNvSpPr/>
          <p:nvPr/>
        </p:nvSpPr>
        <p:spPr>
          <a:xfrm>
            <a:off x="749808" y="4288536"/>
            <a:ext cx="502920" cy="137160"/>
          </a:xfrm>
          <a:prstGeom prst="rect">
            <a:avLst/>
          </a:prstGeom>
          <a:noFill/>
          <a:ln/>
        </p:spPr>
        <p:txBody>
          <a:bodyPr wrap="square" lIns="0" tIns="0" rIns="0" bIns="0" rtlCol="0" anchor="ctr"/>
          <a:lstStyle/>
          <a:p>
            <a:pPr marL="0" indent="0" algn="ctr">
              <a:buNone/>
            </a:pPr>
            <a:r>
              <a:rPr lang="en-US" sz="1000" b="1" dirty="0">
                <a:solidFill>
                  <a:srgbClr val="FFFFFF"/>
                </a:solidFill>
              </a:rPr>
              <a:t>3</a:t>
            </a:r>
            <a:endParaRPr lang="en-US" sz="1000" dirty="0"/>
          </a:p>
        </p:txBody>
      </p:sp>
      <p:sp>
        <p:nvSpPr>
          <p:cNvPr id="19" name="Text 16"/>
          <p:cNvSpPr/>
          <p:nvPr/>
        </p:nvSpPr>
        <p:spPr>
          <a:xfrm>
            <a:off x="1463040" y="4151376"/>
            <a:ext cx="4389120" cy="219456"/>
          </a:xfrm>
          <a:prstGeom prst="rect">
            <a:avLst/>
          </a:prstGeom>
          <a:noFill/>
          <a:ln/>
        </p:spPr>
        <p:txBody>
          <a:bodyPr wrap="square" lIns="0" tIns="0" rIns="0" bIns="0" rtlCol="0" anchor="ctr"/>
          <a:lstStyle/>
          <a:p>
            <a:pPr marL="0" indent="0">
              <a:buNone/>
            </a:pPr>
            <a:r>
              <a:rPr lang="en-US" sz="1300" b="1" dirty="0">
                <a:solidFill>
                  <a:srgbClr val="17243A"/>
                </a:solidFill>
              </a:rPr>
              <a:t>Observed needs</a:t>
            </a:r>
            <a:endParaRPr lang="en-US" sz="1300" dirty="0"/>
          </a:p>
        </p:txBody>
      </p:sp>
      <p:sp>
        <p:nvSpPr>
          <p:cNvPr id="20" name="Text 17"/>
          <p:cNvSpPr/>
          <p:nvPr/>
        </p:nvSpPr>
        <p:spPr>
          <a:xfrm>
            <a:off x="1463040" y="4425696"/>
            <a:ext cx="4389120" cy="393192"/>
          </a:xfrm>
          <a:prstGeom prst="rect">
            <a:avLst/>
          </a:prstGeom>
          <a:noFill/>
          <a:ln/>
        </p:spPr>
        <p:txBody>
          <a:bodyPr wrap="square" lIns="0" tIns="0" rIns="0" bIns="0" rtlCol="0" anchor="ctr">
            <a:normAutofit/>
          </a:bodyPr>
          <a:lstStyle/>
          <a:p>
            <a:pPr marL="0" indent="0">
              <a:buNone/>
            </a:pPr>
            <a:r>
              <a:rPr lang="en-US" sz="1050" dirty="0">
                <a:solidFill>
                  <a:srgbClr val="65717D"/>
                </a:solidFill>
              </a:rPr>
              <a:t>Quiet in free play, distressed during separation, delayed language and difficulty joining groups.</a:t>
            </a:r>
            <a:endParaRPr lang="en-US" sz="1050" dirty="0"/>
          </a:p>
        </p:txBody>
      </p:sp>
      <p:sp>
        <p:nvSpPr>
          <p:cNvPr id="21" name="Shape 18"/>
          <p:cNvSpPr/>
          <p:nvPr/>
        </p:nvSpPr>
        <p:spPr>
          <a:xfrm>
            <a:off x="749808" y="5074920"/>
            <a:ext cx="502920" cy="502920"/>
          </a:xfrm>
          <a:prstGeom prst="ellipse">
            <a:avLst/>
          </a:prstGeom>
          <a:solidFill>
            <a:srgbClr val="1D3557"/>
          </a:solidFill>
          <a:ln w="12700">
            <a:solidFill>
              <a:srgbClr val="1D3557"/>
            </a:solidFill>
            <a:prstDash val="solid"/>
          </a:ln>
        </p:spPr>
        <p:txBody>
          <a:bodyPr/>
          <a:lstStyle/>
          <a:p>
            <a:endParaRPr lang="en-GB"/>
          </a:p>
        </p:txBody>
      </p:sp>
      <p:sp>
        <p:nvSpPr>
          <p:cNvPr id="22" name="Text 19"/>
          <p:cNvSpPr/>
          <p:nvPr/>
        </p:nvSpPr>
        <p:spPr>
          <a:xfrm>
            <a:off x="749808" y="5202936"/>
            <a:ext cx="502920" cy="137160"/>
          </a:xfrm>
          <a:prstGeom prst="rect">
            <a:avLst/>
          </a:prstGeom>
          <a:noFill/>
          <a:ln/>
        </p:spPr>
        <p:txBody>
          <a:bodyPr wrap="square" lIns="0" tIns="0" rIns="0" bIns="0" rtlCol="0" anchor="ctr"/>
          <a:lstStyle/>
          <a:p>
            <a:pPr marL="0" indent="0" algn="ctr">
              <a:buNone/>
            </a:pPr>
            <a:r>
              <a:rPr lang="en-US" sz="1000" b="1" dirty="0">
                <a:solidFill>
                  <a:srgbClr val="FFFFFF"/>
                </a:solidFill>
              </a:rPr>
              <a:t>4</a:t>
            </a:r>
            <a:endParaRPr lang="en-US" sz="1000" dirty="0"/>
          </a:p>
        </p:txBody>
      </p:sp>
      <p:sp>
        <p:nvSpPr>
          <p:cNvPr id="23" name="Text 20"/>
          <p:cNvSpPr/>
          <p:nvPr/>
        </p:nvSpPr>
        <p:spPr>
          <a:xfrm>
            <a:off x="1463040" y="5065776"/>
            <a:ext cx="4389120" cy="219456"/>
          </a:xfrm>
          <a:prstGeom prst="rect">
            <a:avLst/>
          </a:prstGeom>
          <a:noFill/>
          <a:ln/>
        </p:spPr>
        <p:txBody>
          <a:bodyPr wrap="square" lIns="0" tIns="0" rIns="0" bIns="0" rtlCol="0" anchor="ctr"/>
          <a:lstStyle/>
          <a:p>
            <a:pPr marL="0" indent="0">
              <a:buNone/>
            </a:pPr>
            <a:r>
              <a:rPr lang="en-US" sz="1300" b="1" dirty="0">
                <a:solidFill>
                  <a:srgbClr val="17243A"/>
                </a:solidFill>
              </a:rPr>
              <a:t>Home presentation</a:t>
            </a:r>
            <a:endParaRPr lang="en-US" sz="1300" dirty="0"/>
          </a:p>
        </p:txBody>
      </p:sp>
      <p:sp>
        <p:nvSpPr>
          <p:cNvPr id="24" name="Text 21"/>
          <p:cNvSpPr/>
          <p:nvPr/>
        </p:nvSpPr>
        <p:spPr>
          <a:xfrm>
            <a:off x="1463040" y="5340096"/>
            <a:ext cx="4389120" cy="393192"/>
          </a:xfrm>
          <a:prstGeom prst="rect">
            <a:avLst/>
          </a:prstGeom>
          <a:noFill/>
          <a:ln/>
        </p:spPr>
        <p:txBody>
          <a:bodyPr wrap="square" lIns="0" tIns="0" rIns="0" bIns="0" rtlCol="0" anchor="ctr">
            <a:normAutofit/>
          </a:bodyPr>
          <a:lstStyle/>
          <a:p>
            <a:pPr marL="0" indent="0">
              <a:buNone/>
            </a:pPr>
            <a:r>
              <a:rPr lang="en-US" sz="1050" dirty="0">
                <a:solidFill>
                  <a:srgbClr val="65717D"/>
                </a:solidFill>
              </a:rPr>
              <a:t>Mother reports sleep difficulty, clinginess and limited independent play.</a:t>
            </a:r>
            <a:endParaRPr lang="en-US" sz="1050" dirty="0"/>
          </a:p>
        </p:txBody>
      </p:sp>
      <p:sp>
        <p:nvSpPr>
          <p:cNvPr id="25" name="Shape 22"/>
          <p:cNvSpPr/>
          <p:nvPr/>
        </p:nvSpPr>
        <p:spPr>
          <a:xfrm>
            <a:off x="658368" y="5897880"/>
            <a:ext cx="10789920" cy="411480"/>
          </a:xfrm>
          <a:prstGeom prst="roundRect">
            <a:avLst>
              <a:gd name="adj" fmla="val 26667"/>
            </a:avLst>
          </a:prstGeom>
          <a:solidFill>
            <a:srgbClr val="E8F0F8"/>
          </a:solidFill>
          <a:ln w="9525">
            <a:solidFill>
              <a:srgbClr val="C8D9D4"/>
            </a:solidFill>
            <a:prstDash val="solid"/>
          </a:ln>
        </p:spPr>
        <p:txBody>
          <a:bodyPr/>
          <a:lstStyle/>
          <a:p>
            <a:endParaRPr lang="en-GB"/>
          </a:p>
        </p:txBody>
      </p:sp>
      <p:sp>
        <p:nvSpPr>
          <p:cNvPr id="26" name="Text 23"/>
          <p:cNvSpPr/>
          <p:nvPr/>
        </p:nvSpPr>
        <p:spPr>
          <a:xfrm>
            <a:off x="822960" y="6025896"/>
            <a:ext cx="10460736" cy="155448"/>
          </a:xfrm>
          <a:prstGeom prst="rect">
            <a:avLst/>
          </a:prstGeom>
          <a:noFill/>
          <a:ln/>
        </p:spPr>
        <p:txBody>
          <a:bodyPr wrap="square" lIns="254" tIns="254" rIns="254" bIns="254" rtlCol="0" anchor="ctr">
            <a:normAutofit fontScale="92500" lnSpcReduction="10000"/>
          </a:bodyPr>
          <a:lstStyle/>
          <a:p>
            <a:pPr marL="0" indent="0">
              <a:buNone/>
            </a:pPr>
            <a:r>
              <a:rPr lang="en-US" sz="1220" dirty="0">
                <a:solidFill>
                  <a:srgbClr val="17243A"/>
                </a:solidFill>
              </a:rPr>
              <a:t>Focus: how Isaac’s early relationships and environment may have shaped his emotional security, language, play and wellbeing.</a:t>
            </a:r>
            <a:endParaRPr lang="en-US" sz="1220" dirty="0"/>
          </a:p>
        </p:txBody>
      </p:sp>
      <p:sp>
        <p:nvSpPr>
          <p:cNvPr id="27" name="Text 24"/>
          <p:cNvSpPr/>
          <p:nvPr/>
        </p:nvSpPr>
        <p:spPr>
          <a:xfrm>
            <a:off x="566928" y="6473952"/>
            <a:ext cx="9966960" cy="201168"/>
          </a:xfrm>
          <a:prstGeom prst="rect">
            <a:avLst/>
          </a:prstGeom>
          <a:noFill/>
          <a:ln/>
        </p:spPr>
        <p:txBody>
          <a:bodyPr wrap="square" lIns="0" tIns="0" rIns="0" bIns="0" rtlCol="0" anchor="ctr">
            <a:normAutofit/>
          </a:bodyPr>
          <a:lstStyle/>
          <a:p>
            <a:pPr marL="0" indent="0">
              <a:buNone/>
            </a:pPr>
            <a:endParaRPr lang="en-US" sz="1050" dirty="0"/>
          </a:p>
        </p:txBody>
      </p:sp>
      <p:sp>
        <p:nvSpPr>
          <p:cNvPr id="28" name="Text 25"/>
          <p:cNvSpPr/>
          <p:nvPr/>
        </p:nvSpPr>
        <p:spPr>
          <a:xfrm>
            <a:off x="11082528" y="6419088"/>
            <a:ext cx="502920" cy="201168"/>
          </a:xfrm>
          <a:prstGeom prst="rect">
            <a:avLst/>
          </a:prstGeom>
          <a:noFill/>
          <a:ln/>
        </p:spPr>
        <p:txBody>
          <a:bodyPr wrap="square" lIns="0" tIns="0" rIns="0" bIns="0" rtlCol="0" anchor="ctr"/>
          <a:lstStyle/>
          <a:p>
            <a:pPr marL="0" indent="0" algn="r">
              <a:buNone/>
            </a:pPr>
            <a:r>
              <a:rPr lang="en-US" sz="1050" b="1" dirty="0">
                <a:solidFill>
                  <a:srgbClr val="65717D"/>
                </a:solidFill>
              </a:rPr>
              <a:t>02</a:t>
            </a:r>
            <a:endParaRPr lang="en-US" sz="1050" dirty="0"/>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name="Slide 3">
    <p:bg>
      <p:bgPr>
        <a:solidFill>
          <a:srgbClr val="F8F6F0"/>
        </a:solidFill>
        <a:effectLst/>
      </p:bgPr>
    </p:bg>
    <p:spTree>
      <p:nvGrpSpPr>
        <p:cNvPr id="1" name=""/>
        <p:cNvGrpSpPr/>
        <p:nvPr/>
      </p:nvGrpSpPr>
      <p:grpSpPr>
        <a:xfrm>
          <a:off x="0" y="0"/>
          <a:ext cx="0" cy="0"/>
          <a:chOff x="0" y="0"/>
          <a:chExt cx="0" cy="0"/>
        </a:xfrm>
      </p:grpSpPr>
      <p:sp>
        <p:nvSpPr>
          <p:cNvPr id="2" name="Text 0"/>
          <p:cNvSpPr/>
          <p:nvPr/>
        </p:nvSpPr>
        <p:spPr>
          <a:xfrm>
            <a:off x="566928" y="256032"/>
            <a:ext cx="4389120" cy="182880"/>
          </a:xfrm>
          <a:prstGeom prst="rect">
            <a:avLst/>
          </a:prstGeom>
          <a:noFill/>
          <a:ln/>
        </p:spPr>
        <p:txBody>
          <a:bodyPr wrap="square" lIns="0" tIns="0" rIns="0" bIns="0" rtlCol="0" anchor="ctr"/>
          <a:lstStyle/>
          <a:p>
            <a:pPr marL="0" indent="0">
              <a:buNone/>
            </a:pPr>
            <a:r>
              <a:rPr lang="en-US" sz="880" b="1" dirty="0">
                <a:solidFill>
                  <a:srgbClr val="1F8A83"/>
                </a:solidFill>
              </a:rPr>
              <a:t>CHOSEN LIFESPAN THEORY</a:t>
            </a:r>
            <a:endParaRPr lang="en-US" sz="880" dirty="0"/>
          </a:p>
        </p:txBody>
      </p:sp>
      <p:sp>
        <p:nvSpPr>
          <p:cNvPr id="3" name="Text 1"/>
          <p:cNvSpPr/>
          <p:nvPr/>
        </p:nvSpPr>
        <p:spPr>
          <a:xfrm>
            <a:off x="566928" y="530352"/>
            <a:ext cx="9509760" cy="329184"/>
          </a:xfrm>
          <a:prstGeom prst="rect">
            <a:avLst/>
          </a:prstGeom>
          <a:noFill/>
          <a:ln/>
        </p:spPr>
        <p:txBody>
          <a:bodyPr wrap="square" lIns="0" tIns="0" rIns="0" bIns="0" rtlCol="0" anchor="ctr">
            <a:normAutofit/>
          </a:bodyPr>
          <a:lstStyle/>
          <a:p>
            <a:pPr marL="0" indent="0">
              <a:buNone/>
            </a:pPr>
            <a:r>
              <a:rPr lang="en-US" sz="2050" b="1" dirty="0">
                <a:solidFill>
                  <a:srgbClr val="17243A"/>
                </a:solidFill>
              </a:rPr>
              <a:t>Bowlby’s Attachment Theory</a:t>
            </a:r>
            <a:endParaRPr lang="en-US" sz="2050" dirty="0"/>
          </a:p>
        </p:txBody>
      </p:sp>
      <p:sp>
        <p:nvSpPr>
          <p:cNvPr id="4" name="Shape 2"/>
          <p:cNvSpPr/>
          <p:nvPr/>
        </p:nvSpPr>
        <p:spPr>
          <a:xfrm>
            <a:off x="566928" y="960120"/>
            <a:ext cx="11018520" cy="0"/>
          </a:xfrm>
          <a:prstGeom prst="line">
            <a:avLst/>
          </a:prstGeom>
          <a:noFill/>
          <a:ln w="12700">
            <a:solidFill>
              <a:srgbClr val="D9E1E6"/>
            </a:solidFill>
            <a:prstDash val="solid"/>
          </a:ln>
        </p:spPr>
        <p:txBody>
          <a:bodyPr/>
          <a:lstStyle/>
          <a:p>
            <a:endParaRPr lang="en-GB"/>
          </a:p>
        </p:txBody>
      </p:sp>
      <p:pic>
        <p:nvPicPr>
          <p:cNvPr id="5" name="Image 0" descr="/mnt/data/a_warm_bright_indoor_playroom_childcare_scene._ov.png"/>
          <p:cNvPicPr>
            <a:picLocks noChangeAspect="1"/>
          </p:cNvPicPr>
          <p:nvPr/>
        </p:nvPicPr>
        <p:blipFill>
          <a:blip r:embed="rId3"/>
          <a:srcRect l="28961" r="28961"/>
          <a:stretch/>
        </p:blipFill>
        <p:spPr>
          <a:xfrm>
            <a:off x="658368" y="1170432"/>
            <a:ext cx="3657600" cy="4892040"/>
          </a:xfrm>
          <a:prstGeom prst="rect">
            <a:avLst/>
          </a:prstGeom>
        </p:spPr>
      </p:pic>
      <p:sp>
        <p:nvSpPr>
          <p:cNvPr id="6" name="Text 3"/>
          <p:cNvSpPr/>
          <p:nvPr/>
        </p:nvSpPr>
        <p:spPr>
          <a:xfrm>
            <a:off x="4800600" y="1207008"/>
            <a:ext cx="6355080" cy="658368"/>
          </a:xfrm>
          <a:prstGeom prst="rect">
            <a:avLst/>
          </a:prstGeom>
          <a:noFill/>
          <a:ln/>
        </p:spPr>
        <p:txBody>
          <a:bodyPr wrap="square" lIns="254" tIns="254" rIns="254" bIns="254" rtlCol="0" anchor="ctr">
            <a:normAutofit/>
          </a:bodyPr>
          <a:lstStyle/>
          <a:p>
            <a:pPr marL="0" indent="0">
              <a:buNone/>
            </a:pPr>
            <a:r>
              <a:rPr lang="en-US" sz="2000" b="1" dirty="0">
                <a:solidFill>
                  <a:srgbClr val="17243A"/>
                </a:solidFill>
              </a:rPr>
              <a:t>Attachment is the emotional bond that helps a child seek safety, comfort and confidence to explore.</a:t>
            </a:r>
            <a:endParaRPr lang="en-US" sz="2000" dirty="0"/>
          </a:p>
        </p:txBody>
      </p:sp>
      <p:sp>
        <p:nvSpPr>
          <p:cNvPr id="7" name="Shape 4"/>
          <p:cNvSpPr/>
          <p:nvPr/>
        </p:nvSpPr>
        <p:spPr>
          <a:xfrm>
            <a:off x="4892040" y="2240280"/>
            <a:ext cx="502920" cy="502920"/>
          </a:xfrm>
          <a:prstGeom prst="ellipse">
            <a:avLst/>
          </a:prstGeom>
          <a:solidFill>
            <a:srgbClr val="1F8A83"/>
          </a:solidFill>
          <a:ln w="12700">
            <a:solidFill>
              <a:srgbClr val="1F8A83"/>
            </a:solidFill>
            <a:prstDash val="solid"/>
          </a:ln>
        </p:spPr>
        <p:txBody>
          <a:bodyPr/>
          <a:lstStyle/>
          <a:p>
            <a:endParaRPr lang="en-GB"/>
          </a:p>
        </p:txBody>
      </p:sp>
      <p:sp>
        <p:nvSpPr>
          <p:cNvPr id="8" name="Text 5"/>
          <p:cNvSpPr/>
          <p:nvPr/>
        </p:nvSpPr>
        <p:spPr>
          <a:xfrm>
            <a:off x="4892040" y="2368296"/>
            <a:ext cx="502920" cy="137160"/>
          </a:xfrm>
          <a:prstGeom prst="rect">
            <a:avLst/>
          </a:prstGeom>
          <a:noFill/>
          <a:ln/>
        </p:spPr>
        <p:txBody>
          <a:bodyPr wrap="square" lIns="0" tIns="0" rIns="0" bIns="0" rtlCol="0" anchor="ctr"/>
          <a:lstStyle/>
          <a:p>
            <a:pPr marL="0" indent="0" algn="ctr">
              <a:buNone/>
            </a:pPr>
            <a:r>
              <a:rPr lang="en-US" sz="1000" b="1" dirty="0">
                <a:solidFill>
                  <a:srgbClr val="FFFFFF"/>
                </a:solidFill>
              </a:rPr>
              <a:t>A</a:t>
            </a:r>
            <a:endParaRPr lang="en-US" sz="1000" dirty="0"/>
          </a:p>
        </p:txBody>
      </p:sp>
      <p:sp>
        <p:nvSpPr>
          <p:cNvPr id="9" name="Text 6"/>
          <p:cNvSpPr/>
          <p:nvPr/>
        </p:nvSpPr>
        <p:spPr>
          <a:xfrm>
            <a:off x="5605272" y="2231136"/>
            <a:ext cx="4389120" cy="219456"/>
          </a:xfrm>
          <a:prstGeom prst="rect">
            <a:avLst/>
          </a:prstGeom>
          <a:noFill/>
          <a:ln/>
        </p:spPr>
        <p:txBody>
          <a:bodyPr wrap="square" lIns="0" tIns="0" rIns="0" bIns="0" rtlCol="0" anchor="ctr"/>
          <a:lstStyle/>
          <a:p>
            <a:pPr marL="0" indent="0">
              <a:buNone/>
            </a:pPr>
            <a:r>
              <a:rPr lang="en-US" sz="1300" b="1" dirty="0">
                <a:solidFill>
                  <a:srgbClr val="17243A"/>
                </a:solidFill>
              </a:rPr>
              <a:t>Secure base</a:t>
            </a:r>
            <a:endParaRPr lang="en-US" sz="1300" dirty="0"/>
          </a:p>
        </p:txBody>
      </p:sp>
      <p:sp>
        <p:nvSpPr>
          <p:cNvPr id="10" name="Text 7"/>
          <p:cNvSpPr/>
          <p:nvPr/>
        </p:nvSpPr>
        <p:spPr>
          <a:xfrm>
            <a:off x="5605272" y="2505456"/>
            <a:ext cx="4389120" cy="393192"/>
          </a:xfrm>
          <a:prstGeom prst="rect">
            <a:avLst/>
          </a:prstGeom>
          <a:noFill/>
          <a:ln/>
        </p:spPr>
        <p:txBody>
          <a:bodyPr wrap="square" lIns="0" tIns="0" rIns="0" bIns="0" rtlCol="0" anchor="ctr">
            <a:normAutofit/>
          </a:bodyPr>
          <a:lstStyle/>
          <a:p>
            <a:pPr marL="0" indent="0">
              <a:buNone/>
            </a:pPr>
            <a:r>
              <a:rPr lang="en-US" sz="1050" dirty="0">
                <a:solidFill>
                  <a:srgbClr val="65717D"/>
                </a:solidFill>
              </a:rPr>
              <a:t>A sensitive caregiver gives the child confidence to explore and return for reassurance.</a:t>
            </a:r>
            <a:endParaRPr lang="en-US" sz="1050" dirty="0"/>
          </a:p>
        </p:txBody>
      </p:sp>
      <p:sp>
        <p:nvSpPr>
          <p:cNvPr id="11" name="Shape 8"/>
          <p:cNvSpPr/>
          <p:nvPr/>
        </p:nvSpPr>
        <p:spPr>
          <a:xfrm>
            <a:off x="4892040" y="3154680"/>
            <a:ext cx="502920" cy="502920"/>
          </a:xfrm>
          <a:prstGeom prst="ellipse">
            <a:avLst/>
          </a:prstGeom>
          <a:solidFill>
            <a:srgbClr val="E9B949"/>
          </a:solidFill>
          <a:ln w="12700">
            <a:solidFill>
              <a:srgbClr val="E9B949"/>
            </a:solidFill>
            <a:prstDash val="solid"/>
          </a:ln>
        </p:spPr>
        <p:txBody>
          <a:bodyPr/>
          <a:lstStyle/>
          <a:p>
            <a:endParaRPr lang="en-GB"/>
          </a:p>
        </p:txBody>
      </p:sp>
      <p:sp>
        <p:nvSpPr>
          <p:cNvPr id="12" name="Text 9"/>
          <p:cNvSpPr/>
          <p:nvPr/>
        </p:nvSpPr>
        <p:spPr>
          <a:xfrm>
            <a:off x="4892040" y="3282696"/>
            <a:ext cx="502920" cy="137160"/>
          </a:xfrm>
          <a:prstGeom prst="rect">
            <a:avLst/>
          </a:prstGeom>
          <a:noFill/>
          <a:ln/>
        </p:spPr>
        <p:txBody>
          <a:bodyPr wrap="square" lIns="0" tIns="0" rIns="0" bIns="0" rtlCol="0" anchor="ctr"/>
          <a:lstStyle/>
          <a:p>
            <a:pPr marL="0" indent="0" algn="ctr">
              <a:buNone/>
            </a:pPr>
            <a:r>
              <a:rPr lang="en-US" sz="1000" b="1" dirty="0">
                <a:solidFill>
                  <a:srgbClr val="FFFFFF"/>
                </a:solidFill>
              </a:rPr>
              <a:t>B</a:t>
            </a:r>
            <a:endParaRPr lang="en-US" sz="1000" dirty="0"/>
          </a:p>
        </p:txBody>
      </p:sp>
      <p:sp>
        <p:nvSpPr>
          <p:cNvPr id="13" name="Text 10"/>
          <p:cNvSpPr/>
          <p:nvPr/>
        </p:nvSpPr>
        <p:spPr>
          <a:xfrm>
            <a:off x="5605272" y="3145536"/>
            <a:ext cx="4389120" cy="219456"/>
          </a:xfrm>
          <a:prstGeom prst="rect">
            <a:avLst/>
          </a:prstGeom>
          <a:noFill/>
          <a:ln/>
        </p:spPr>
        <p:txBody>
          <a:bodyPr wrap="square" lIns="0" tIns="0" rIns="0" bIns="0" rtlCol="0" anchor="ctr"/>
          <a:lstStyle/>
          <a:p>
            <a:pPr marL="0" indent="0">
              <a:buNone/>
            </a:pPr>
            <a:r>
              <a:rPr lang="en-US" sz="1300" b="1" dirty="0">
                <a:solidFill>
                  <a:srgbClr val="17243A"/>
                </a:solidFill>
              </a:rPr>
              <a:t>Safe haven</a:t>
            </a:r>
            <a:endParaRPr lang="en-US" sz="1300" dirty="0"/>
          </a:p>
        </p:txBody>
      </p:sp>
      <p:sp>
        <p:nvSpPr>
          <p:cNvPr id="14" name="Text 11"/>
          <p:cNvSpPr/>
          <p:nvPr/>
        </p:nvSpPr>
        <p:spPr>
          <a:xfrm>
            <a:off x="5605272" y="3419856"/>
            <a:ext cx="4389120" cy="393192"/>
          </a:xfrm>
          <a:prstGeom prst="rect">
            <a:avLst/>
          </a:prstGeom>
          <a:noFill/>
          <a:ln/>
        </p:spPr>
        <p:txBody>
          <a:bodyPr wrap="square" lIns="0" tIns="0" rIns="0" bIns="0" rtlCol="0" anchor="ctr">
            <a:normAutofit/>
          </a:bodyPr>
          <a:lstStyle/>
          <a:p>
            <a:pPr marL="0" indent="0">
              <a:buNone/>
            </a:pPr>
            <a:r>
              <a:rPr lang="en-US" sz="1050" dirty="0">
                <a:solidFill>
                  <a:srgbClr val="65717D"/>
                </a:solidFill>
              </a:rPr>
              <a:t>The child seeks comfort from the attachment figure when distressed.</a:t>
            </a:r>
            <a:endParaRPr lang="en-US" sz="1050" dirty="0"/>
          </a:p>
        </p:txBody>
      </p:sp>
      <p:sp>
        <p:nvSpPr>
          <p:cNvPr id="15" name="Shape 12"/>
          <p:cNvSpPr/>
          <p:nvPr/>
        </p:nvSpPr>
        <p:spPr>
          <a:xfrm>
            <a:off x="4892040" y="4069080"/>
            <a:ext cx="502920" cy="502920"/>
          </a:xfrm>
          <a:prstGeom prst="ellipse">
            <a:avLst/>
          </a:prstGeom>
          <a:solidFill>
            <a:srgbClr val="D9654B"/>
          </a:solidFill>
          <a:ln w="12700">
            <a:solidFill>
              <a:srgbClr val="D9654B"/>
            </a:solidFill>
            <a:prstDash val="solid"/>
          </a:ln>
        </p:spPr>
        <p:txBody>
          <a:bodyPr/>
          <a:lstStyle/>
          <a:p>
            <a:endParaRPr lang="en-GB"/>
          </a:p>
        </p:txBody>
      </p:sp>
      <p:sp>
        <p:nvSpPr>
          <p:cNvPr id="16" name="Text 13"/>
          <p:cNvSpPr/>
          <p:nvPr/>
        </p:nvSpPr>
        <p:spPr>
          <a:xfrm>
            <a:off x="4892040" y="4197096"/>
            <a:ext cx="502920" cy="137160"/>
          </a:xfrm>
          <a:prstGeom prst="rect">
            <a:avLst/>
          </a:prstGeom>
          <a:noFill/>
          <a:ln/>
        </p:spPr>
        <p:txBody>
          <a:bodyPr wrap="square" lIns="0" tIns="0" rIns="0" bIns="0" rtlCol="0" anchor="ctr"/>
          <a:lstStyle/>
          <a:p>
            <a:pPr marL="0" indent="0" algn="ctr">
              <a:buNone/>
            </a:pPr>
            <a:r>
              <a:rPr lang="en-US" sz="1000" b="1" dirty="0">
                <a:solidFill>
                  <a:srgbClr val="FFFFFF"/>
                </a:solidFill>
              </a:rPr>
              <a:t>C</a:t>
            </a:r>
            <a:endParaRPr lang="en-US" sz="1000" dirty="0"/>
          </a:p>
        </p:txBody>
      </p:sp>
      <p:sp>
        <p:nvSpPr>
          <p:cNvPr id="17" name="Text 14"/>
          <p:cNvSpPr/>
          <p:nvPr/>
        </p:nvSpPr>
        <p:spPr>
          <a:xfrm>
            <a:off x="5605272" y="4059936"/>
            <a:ext cx="4389120" cy="219456"/>
          </a:xfrm>
          <a:prstGeom prst="rect">
            <a:avLst/>
          </a:prstGeom>
          <a:noFill/>
          <a:ln/>
        </p:spPr>
        <p:txBody>
          <a:bodyPr wrap="square" lIns="0" tIns="0" rIns="0" bIns="0" rtlCol="0" anchor="ctr"/>
          <a:lstStyle/>
          <a:p>
            <a:pPr marL="0" indent="0">
              <a:buNone/>
            </a:pPr>
            <a:r>
              <a:rPr lang="en-US" sz="1300" b="1" dirty="0">
                <a:solidFill>
                  <a:srgbClr val="17243A"/>
                </a:solidFill>
              </a:rPr>
              <a:t>Proximity seeking</a:t>
            </a:r>
            <a:endParaRPr lang="en-US" sz="1300" dirty="0"/>
          </a:p>
        </p:txBody>
      </p:sp>
      <p:sp>
        <p:nvSpPr>
          <p:cNvPr id="18" name="Text 15"/>
          <p:cNvSpPr/>
          <p:nvPr/>
        </p:nvSpPr>
        <p:spPr>
          <a:xfrm>
            <a:off x="5605272" y="4334256"/>
            <a:ext cx="4389120" cy="393192"/>
          </a:xfrm>
          <a:prstGeom prst="rect">
            <a:avLst/>
          </a:prstGeom>
          <a:noFill/>
          <a:ln/>
        </p:spPr>
        <p:txBody>
          <a:bodyPr wrap="square" lIns="0" tIns="0" rIns="0" bIns="0" rtlCol="0" anchor="ctr">
            <a:normAutofit/>
          </a:bodyPr>
          <a:lstStyle/>
          <a:p>
            <a:pPr marL="0" indent="0">
              <a:buNone/>
            </a:pPr>
            <a:r>
              <a:rPr lang="en-US" sz="1050" dirty="0">
                <a:solidFill>
                  <a:srgbClr val="65717D"/>
                </a:solidFill>
              </a:rPr>
              <a:t>The child moves towards the caregiver during separation, threat or uncertainty.</a:t>
            </a:r>
            <a:endParaRPr lang="en-US" sz="1050" dirty="0"/>
          </a:p>
        </p:txBody>
      </p:sp>
      <p:sp>
        <p:nvSpPr>
          <p:cNvPr id="19" name="Shape 16"/>
          <p:cNvSpPr/>
          <p:nvPr/>
        </p:nvSpPr>
        <p:spPr>
          <a:xfrm>
            <a:off x="4892040" y="4983480"/>
            <a:ext cx="502920" cy="502920"/>
          </a:xfrm>
          <a:prstGeom prst="ellipse">
            <a:avLst/>
          </a:prstGeom>
          <a:solidFill>
            <a:srgbClr val="1D3557"/>
          </a:solidFill>
          <a:ln w="12700">
            <a:solidFill>
              <a:srgbClr val="1D3557"/>
            </a:solidFill>
            <a:prstDash val="solid"/>
          </a:ln>
        </p:spPr>
        <p:txBody>
          <a:bodyPr/>
          <a:lstStyle/>
          <a:p>
            <a:endParaRPr lang="en-GB"/>
          </a:p>
        </p:txBody>
      </p:sp>
      <p:sp>
        <p:nvSpPr>
          <p:cNvPr id="20" name="Text 17"/>
          <p:cNvSpPr/>
          <p:nvPr/>
        </p:nvSpPr>
        <p:spPr>
          <a:xfrm>
            <a:off x="4892040" y="5111496"/>
            <a:ext cx="502920" cy="137160"/>
          </a:xfrm>
          <a:prstGeom prst="rect">
            <a:avLst/>
          </a:prstGeom>
          <a:noFill/>
          <a:ln/>
        </p:spPr>
        <p:txBody>
          <a:bodyPr wrap="square" lIns="0" tIns="0" rIns="0" bIns="0" rtlCol="0" anchor="ctr"/>
          <a:lstStyle/>
          <a:p>
            <a:pPr marL="0" indent="0" algn="ctr">
              <a:buNone/>
            </a:pPr>
            <a:r>
              <a:rPr lang="en-US" sz="1000" b="1" dirty="0">
                <a:solidFill>
                  <a:srgbClr val="FFFFFF"/>
                </a:solidFill>
              </a:rPr>
              <a:t>D</a:t>
            </a:r>
            <a:endParaRPr lang="en-US" sz="1000" dirty="0"/>
          </a:p>
        </p:txBody>
      </p:sp>
      <p:sp>
        <p:nvSpPr>
          <p:cNvPr id="21" name="Text 18"/>
          <p:cNvSpPr/>
          <p:nvPr/>
        </p:nvSpPr>
        <p:spPr>
          <a:xfrm>
            <a:off x="5605272" y="4974336"/>
            <a:ext cx="4389120" cy="219456"/>
          </a:xfrm>
          <a:prstGeom prst="rect">
            <a:avLst/>
          </a:prstGeom>
          <a:noFill/>
          <a:ln/>
        </p:spPr>
        <p:txBody>
          <a:bodyPr wrap="square" lIns="0" tIns="0" rIns="0" bIns="0" rtlCol="0" anchor="ctr"/>
          <a:lstStyle/>
          <a:p>
            <a:pPr marL="0" indent="0">
              <a:buNone/>
            </a:pPr>
            <a:r>
              <a:rPr lang="en-US" sz="1300" b="1" dirty="0">
                <a:solidFill>
                  <a:srgbClr val="17243A"/>
                </a:solidFill>
              </a:rPr>
              <a:t>Internal working model</a:t>
            </a:r>
            <a:endParaRPr lang="en-US" sz="1300" dirty="0"/>
          </a:p>
        </p:txBody>
      </p:sp>
      <p:sp>
        <p:nvSpPr>
          <p:cNvPr id="22" name="Text 19"/>
          <p:cNvSpPr/>
          <p:nvPr/>
        </p:nvSpPr>
        <p:spPr>
          <a:xfrm>
            <a:off x="5605272" y="5248656"/>
            <a:ext cx="4389120" cy="393192"/>
          </a:xfrm>
          <a:prstGeom prst="rect">
            <a:avLst/>
          </a:prstGeom>
          <a:noFill/>
          <a:ln/>
        </p:spPr>
        <p:txBody>
          <a:bodyPr wrap="square" lIns="0" tIns="0" rIns="0" bIns="0" rtlCol="0" anchor="ctr">
            <a:normAutofit/>
          </a:bodyPr>
          <a:lstStyle/>
          <a:p>
            <a:pPr marL="0" indent="0">
              <a:buNone/>
            </a:pPr>
            <a:r>
              <a:rPr lang="en-US" sz="1050" dirty="0">
                <a:solidFill>
                  <a:srgbClr val="65717D"/>
                </a:solidFill>
              </a:rPr>
              <a:t>Early relationships influence expectations of self, others and future support.</a:t>
            </a:r>
            <a:endParaRPr lang="en-US" sz="1050" dirty="0"/>
          </a:p>
        </p:txBody>
      </p:sp>
      <p:sp>
        <p:nvSpPr>
          <p:cNvPr id="23" name="Text 20"/>
          <p:cNvSpPr/>
          <p:nvPr/>
        </p:nvSpPr>
        <p:spPr>
          <a:xfrm>
            <a:off x="566928" y="6473952"/>
            <a:ext cx="9966960" cy="201168"/>
          </a:xfrm>
          <a:prstGeom prst="rect">
            <a:avLst/>
          </a:prstGeom>
          <a:noFill/>
          <a:ln/>
        </p:spPr>
        <p:txBody>
          <a:bodyPr wrap="square" lIns="0" tIns="0" rIns="0" bIns="0" rtlCol="0" anchor="ctr">
            <a:normAutofit/>
          </a:bodyPr>
          <a:lstStyle/>
          <a:p>
            <a:pPr marL="0" indent="0">
              <a:buNone/>
            </a:pPr>
            <a:r>
              <a:rPr lang="en-US" sz="1050" dirty="0">
                <a:solidFill>
                  <a:srgbClr val="65717D"/>
                </a:solidFill>
              </a:rPr>
              <a:t>Sources: Bowlby (1969, 1988); Ainsworth et al. (1978).</a:t>
            </a:r>
            <a:endParaRPr lang="en-US" sz="1050" dirty="0"/>
          </a:p>
        </p:txBody>
      </p:sp>
      <p:sp>
        <p:nvSpPr>
          <p:cNvPr id="24" name="Text 21"/>
          <p:cNvSpPr/>
          <p:nvPr/>
        </p:nvSpPr>
        <p:spPr>
          <a:xfrm>
            <a:off x="11082528" y="6419088"/>
            <a:ext cx="502920" cy="201168"/>
          </a:xfrm>
          <a:prstGeom prst="rect">
            <a:avLst/>
          </a:prstGeom>
          <a:noFill/>
          <a:ln/>
        </p:spPr>
        <p:txBody>
          <a:bodyPr wrap="square" lIns="0" tIns="0" rIns="0" bIns="0" rtlCol="0" anchor="ctr"/>
          <a:lstStyle/>
          <a:p>
            <a:pPr marL="0" indent="0" algn="r">
              <a:buNone/>
            </a:pPr>
            <a:r>
              <a:rPr lang="en-US" sz="1050" b="1" dirty="0">
                <a:solidFill>
                  <a:srgbClr val="65717D"/>
                </a:solidFill>
              </a:rPr>
              <a:t>03</a:t>
            </a:r>
            <a:endParaRPr lang="en-US" sz="1050" dirty="0"/>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name="Slide 4">
    <p:bg>
      <p:bgPr>
        <a:solidFill>
          <a:srgbClr val="F8F6F0"/>
        </a:solidFill>
        <a:effectLst/>
      </p:bgPr>
    </p:bg>
    <p:spTree>
      <p:nvGrpSpPr>
        <p:cNvPr id="1" name=""/>
        <p:cNvGrpSpPr/>
        <p:nvPr/>
      </p:nvGrpSpPr>
      <p:grpSpPr>
        <a:xfrm>
          <a:off x="0" y="0"/>
          <a:ext cx="0" cy="0"/>
          <a:chOff x="0" y="0"/>
          <a:chExt cx="0" cy="0"/>
        </a:xfrm>
      </p:grpSpPr>
      <p:sp>
        <p:nvSpPr>
          <p:cNvPr id="2" name="Text 0"/>
          <p:cNvSpPr/>
          <p:nvPr/>
        </p:nvSpPr>
        <p:spPr>
          <a:xfrm>
            <a:off x="566928" y="256032"/>
            <a:ext cx="4389120" cy="182880"/>
          </a:xfrm>
          <a:prstGeom prst="rect">
            <a:avLst/>
          </a:prstGeom>
          <a:noFill/>
          <a:ln/>
        </p:spPr>
        <p:txBody>
          <a:bodyPr wrap="square" lIns="0" tIns="0" rIns="0" bIns="0" rtlCol="0" anchor="ctr"/>
          <a:lstStyle/>
          <a:p>
            <a:pPr marL="0" indent="0">
              <a:buNone/>
            </a:pPr>
            <a:r>
              <a:rPr lang="en-US" sz="880" b="1" dirty="0">
                <a:solidFill>
                  <a:srgbClr val="1F8A83"/>
                </a:solidFill>
              </a:rPr>
              <a:t>ANALYSIS</a:t>
            </a:r>
            <a:endParaRPr lang="en-US" sz="880" dirty="0"/>
          </a:p>
        </p:txBody>
      </p:sp>
      <p:sp>
        <p:nvSpPr>
          <p:cNvPr id="3" name="Text 1"/>
          <p:cNvSpPr/>
          <p:nvPr/>
        </p:nvSpPr>
        <p:spPr>
          <a:xfrm>
            <a:off x="566928" y="530352"/>
            <a:ext cx="9509760" cy="329184"/>
          </a:xfrm>
          <a:prstGeom prst="rect">
            <a:avLst/>
          </a:prstGeom>
          <a:noFill/>
          <a:ln/>
        </p:spPr>
        <p:txBody>
          <a:bodyPr wrap="square" lIns="0" tIns="0" rIns="0" bIns="0" rtlCol="0" anchor="ctr">
            <a:normAutofit/>
          </a:bodyPr>
          <a:lstStyle/>
          <a:p>
            <a:pPr marL="0" indent="0">
              <a:buNone/>
            </a:pPr>
            <a:r>
              <a:rPr lang="en-US" sz="2050" b="1" dirty="0">
                <a:solidFill>
                  <a:srgbClr val="17243A"/>
                </a:solidFill>
              </a:rPr>
              <a:t>Applying Bowlby to Isaac’s Experiences</a:t>
            </a:r>
            <a:endParaRPr lang="en-US" sz="2050" dirty="0"/>
          </a:p>
        </p:txBody>
      </p:sp>
      <p:sp>
        <p:nvSpPr>
          <p:cNvPr id="4" name="Shape 2"/>
          <p:cNvSpPr/>
          <p:nvPr/>
        </p:nvSpPr>
        <p:spPr>
          <a:xfrm>
            <a:off x="566928" y="960120"/>
            <a:ext cx="11018520" cy="0"/>
          </a:xfrm>
          <a:prstGeom prst="line">
            <a:avLst/>
          </a:prstGeom>
          <a:noFill/>
          <a:ln w="12700">
            <a:solidFill>
              <a:srgbClr val="D9E1E6"/>
            </a:solidFill>
            <a:prstDash val="solid"/>
          </a:ln>
        </p:spPr>
        <p:txBody>
          <a:bodyPr/>
          <a:lstStyle/>
          <a:p>
            <a:endParaRPr lang="en-GB"/>
          </a:p>
        </p:txBody>
      </p:sp>
      <p:sp>
        <p:nvSpPr>
          <p:cNvPr id="5" name="Shape 3"/>
          <p:cNvSpPr/>
          <p:nvPr/>
        </p:nvSpPr>
        <p:spPr>
          <a:xfrm>
            <a:off x="960120" y="2834640"/>
            <a:ext cx="10195560" cy="0"/>
          </a:xfrm>
          <a:prstGeom prst="line">
            <a:avLst/>
          </a:prstGeom>
          <a:noFill/>
          <a:ln w="19050">
            <a:solidFill>
              <a:srgbClr val="D9E1E6"/>
            </a:solidFill>
            <a:prstDash val="solid"/>
          </a:ln>
        </p:spPr>
        <p:txBody>
          <a:bodyPr/>
          <a:lstStyle/>
          <a:p>
            <a:endParaRPr lang="en-GB"/>
          </a:p>
        </p:txBody>
      </p:sp>
      <p:sp>
        <p:nvSpPr>
          <p:cNvPr id="6" name="Shape 4"/>
          <p:cNvSpPr/>
          <p:nvPr/>
        </p:nvSpPr>
        <p:spPr>
          <a:xfrm>
            <a:off x="1435608" y="2176272"/>
            <a:ext cx="676656" cy="676656"/>
          </a:xfrm>
          <a:prstGeom prst="ellipse">
            <a:avLst/>
          </a:prstGeom>
          <a:solidFill>
            <a:srgbClr val="1F8A83"/>
          </a:solidFill>
          <a:ln w="12700">
            <a:solidFill>
              <a:srgbClr val="FFFFFF"/>
            </a:solidFill>
            <a:prstDash val="solid"/>
          </a:ln>
        </p:spPr>
        <p:txBody>
          <a:bodyPr/>
          <a:lstStyle/>
          <a:p>
            <a:endParaRPr lang="en-GB"/>
          </a:p>
        </p:txBody>
      </p:sp>
      <p:sp>
        <p:nvSpPr>
          <p:cNvPr id="7" name="Text 5"/>
          <p:cNvSpPr/>
          <p:nvPr/>
        </p:nvSpPr>
        <p:spPr>
          <a:xfrm>
            <a:off x="1435608" y="2359152"/>
            <a:ext cx="676656" cy="137160"/>
          </a:xfrm>
          <a:prstGeom prst="rect">
            <a:avLst/>
          </a:prstGeom>
          <a:noFill/>
          <a:ln/>
        </p:spPr>
        <p:txBody>
          <a:bodyPr wrap="square" lIns="0" tIns="0" rIns="0" bIns="0" rtlCol="0" anchor="ctr"/>
          <a:lstStyle/>
          <a:p>
            <a:pPr marL="0" indent="0" algn="ctr">
              <a:buNone/>
            </a:pPr>
            <a:r>
              <a:rPr lang="en-US" sz="1200" b="1" dirty="0">
                <a:solidFill>
                  <a:srgbClr val="FFFFFF"/>
                </a:solidFill>
              </a:rPr>
              <a:t>1</a:t>
            </a:r>
            <a:endParaRPr lang="en-US" sz="1200" dirty="0"/>
          </a:p>
        </p:txBody>
      </p:sp>
      <p:sp>
        <p:nvSpPr>
          <p:cNvPr id="8" name="Text 6"/>
          <p:cNvSpPr/>
          <p:nvPr/>
        </p:nvSpPr>
        <p:spPr>
          <a:xfrm>
            <a:off x="685800" y="3154680"/>
            <a:ext cx="2148840" cy="274320"/>
          </a:xfrm>
          <a:prstGeom prst="rect">
            <a:avLst/>
          </a:prstGeom>
          <a:noFill/>
          <a:ln/>
        </p:spPr>
        <p:txBody>
          <a:bodyPr wrap="square" lIns="0" tIns="0" rIns="0" bIns="0" rtlCol="0" anchor="ctr"/>
          <a:lstStyle/>
          <a:p>
            <a:pPr marL="0" indent="0" algn="ctr">
              <a:buNone/>
            </a:pPr>
            <a:r>
              <a:rPr lang="en-US" sz="1300" b="1" dirty="0">
                <a:solidFill>
                  <a:srgbClr val="17243A"/>
                </a:solidFill>
              </a:rPr>
              <a:t>Disrupted childcare</a:t>
            </a:r>
            <a:endParaRPr lang="en-US" sz="1300" dirty="0"/>
          </a:p>
        </p:txBody>
      </p:sp>
      <p:sp>
        <p:nvSpPr>
          <p:cNvPr id="9" name="Text 7"/>
          <p:cNvSpPr/>
          <p:nvPr/>
        </p:nvSpPr>
        <p:spPr>
          <a:xfrm>
            <a:off x="640080" y="3566160"/>
            <a:ext cx="2240280" cy="594360"/>
          </a:xfrm>
          <a:prstGeom prst="rect">
            <a:avLst/>
          </a:prstGeom>
          <a:noFill/>
          <a:ln/>
        </p:spPr>
        <p:txBody>
          <a:bodyPr wrap="square" lIns="0" tIns="0" rIns="0" bIns="0" rtlCol="0" anchor="ctr">
            <a:normAutofit/>
          </a:bodyPr>
          <a:lstStyle/>
          <a:p>
            <a:pPr marL="0" indent="0" algn="ctr">
              <a:buNone/>
            </a:pPr>
            <a:r>
              <a:rPr lang="en-US" sz="1080" dirty="0">
                <a:solidFill>
                  <a:srgbClr val="65717D"/>
                </a:solidFill>
              </a:rPr>
              <a:t>Less predictability may reduce emotional security.</a:t>
            </a:r>
            <a:endParaRPr lang="en-US" sz="1080" dirty="0"/>
          </a:p>
        </p:txBody>
      </p:sp>
      <p:sp>
        <p:nvSpPr>
          <p:cNvPr id="10" name="Shape 8"/>
          <p:cNvSpPr/>
          <p:nvPr/>
        </p:nvSpPr>
        <p:spPr>
          <a:xfrm>
            <a:off x="4315968" y="2176272"/>
            <a:ext cx="676656" cy="676656"/>
          </a:xfrm>
          <a:prstGeom prst="ellipse">
            <a:avLst/>
          </a:prstGeom>
          <a:solidFill>
            <a:srgbClr val="E9B949"/>
          </a:solidFill>
          <a:ln w="12700">
            <a:solidFill>
              <a:srgbClr val="FFFFFF"/>
            </a:solidFill>
            <a:prstDash val="solid"/>
          </a:ln>
        </p:spPr>
        <p:txBody>
          <a:bodyPr/>
          <a:lstStyle/>
          <a:p>
            <a:endParaRPr lang="en-GB"/>
          </a:p>
        </p:txBody>
      </p:sp>
      <p:sp>
        <p:nvSpPr>
          <p:cNvPr id="11" name="Text 9"/>
          <p:cNvSpPr/>
          <p:nvPr/>
        </p:nvSpPr>
        <p:spPr>
          <a:xfrm>
            <a:off x="4315968" y="2359152"/>
            <a:ext cx="676656" cy="137160"/>
          </a:xfrm>
          <a:prstGeom prst="rect">
            <a:avLst/>
          </a:prstGeom>
          <a:noFill/>
          <a:ln/>
        </p:spPr>
        <p:txBody>
          <a:bodyPr wrap="square" lIns="0" tIns="0" rIns="0" bIns="0" rtlCol="0" anchor="ctr"/>
          <a:lstStyle/>
          <a:p>
            <a:pPr marL="0" indent="0" algn="ctr">
              <a:buNone/>
            </a:pPr>
            <a:r>
              <a:rPr lang="en-US" sz="1200" b="1" dirty="0">
                <a:solidFill>
                  <a:srgbClr val="FFFFFF"/>
                </a:solidFill>
              </a:rPr>
              <a:t>2</a:t>
            </a:r>
            <a:endParaRPr lang="en-US" sz="1200" dirty="0"/>
          </a:p>
        </p:txBody>
      </p:sp>
      <p:sp>
        <p:nvSpPr>
          <p:cNvPr id="12" name="Text 10"/>
          <p:cNvSpPr/>
          <p:nvPr/>
        </p:nvSpPr>
        <p:spPr>
          <a:xfrm>
            <a:off x="3566160" y="3154680"/>
            <a:ext cx="2148840" cy="274320"/>
          </a:xfrm>
          <a:prstGeom prst="rect">
            <a:avLst/>
          </a:prstGeom>
          <a:noFill/>
          <a:ln/>
        </p:spPr>
        <p:txBody>
          <a:bodyPr wrap="square" lIns="0" tIns="0" rIns="0" bIns="0" rtlCol="0" anchor="ctr"/>
          <a:lstStyle/>
          <a:p>
            <a:pPr marL="0" indent="0" algn="ctr">
              <a:buNone/>
            </a:pPr>
            <a:r>
              <a:rPr lang="en-US" sz="1300" b="1" dirty="0">
                <a:solidFill>
                  <a:srgbClr val="17243A"/>
                </a:solidFill>
              </a:rPr>
              <a:t>Separation distress</a:t>
            </a:r>
            <a:endParaRPr lang="en-US" sz="1300" dirty="0"/>
          </a:p>
        </p:txBody>
      </p:sp>
      <p:sp>
        <p:nvSpPr>
          <p:cNvPr id="13" name="Text 11"/>
          <p:cNvSpPr/>
          <p:nvPr/>
        </p:nvSpPr>
        <p:spPr>
          <a:xfrm>
            <a:off x="3520440" y="3566160"/>
            <a:ext cx="2240280" cy="594360"/>
          </a:xfrm>
          <a:prstGeom prst="rect">
            <a:avLst/>
          </a:prstGeom>
          <a:noFill/>
          <a:ln/>
        </p:spPr>
        <p:txBody>
          <a:bodyPr wrap="square" lIns="0" tIns="0" rIns="0" bIns="0" rtlCol="0" anchor="ctr">
            <a:normAutofit/>
          </a:bodyPr>
          <a:lstStyle/>
          <a:p>
            <a:pPr marL="0" indent="0" algn="ctr">
              <a:buNone/>
            </a:pPr>
            <a:r>
              <a:rPr lang="en-US" sz="1080" dirty="0">
                <a:solidFill>
                  <a:srgbClr val="65717D"/>
                </a:solidFill>
              </a:rPr>
              <a:t>Clinginess may show heightened need for reassurance.</a:t>
            </a:r>
            <a:endParaRPr lang="en-US" sz="1080" dirty="0"/>
          </a:p>
        </p:txBody>
      </p:sp>
      <p:sp>
        <p:nvSpPr>
          <p:cNvPr id="14" name="Shape 12"/>
          <p:cNvSpPr/>
          <p:nvPr/>
        </p:nvSpPr>
        <p:spPr>
          <a:xfrm>
            <a:off x="7196328" y="2176272"/>
            <a:ext cx="676656" cy="676656"/>
          </a:xfrm>
          <a:prstGeom prst="ellipse">
            <a:avLst/>
          </a:prstGeom>
          <a:solidFill>
            <a:srgbClr val="D9654B"/>
          </a:solidFill>
          <a:ln w="12700">
            <a:solidFill>
              <a:srgbClr val="FFFFFF"/>
            </a:solidFill>
            <a:prstDash val="solid"/>
          </a:ln>
        </p:spPr>
        <p:txBody>
          <a:bodyPr/>
          <a:lstStyle/>
          <a:p>
            <a:endParaRPr lang="en-GB"/>
          </a:p>
        </p:txBody>
      </p:sp>
      <p:sp>
        <p:nvSpPr>
          <p:cNvPr id="15" name="Text 13"/>
          <p:cNvSpPr/>
          <p:nvPr/>
        </p:nvSpPr>
        <p:spPr>
          <a:xfrm>
            <a:off x="7196328" y="2359152"/>
            <a:ext cx="676656" cy="137160"/>
          </a:xfrm>
          <a:prstGeom prst="rect">
            <a:avLst/>
          </a:prstGeom>
          <a:noFill/>
          <a:ln/>
        </p:spPr>
        <p:txBody>
          <a:bodyPr wrap="square" lIns="0" tIns="0" rIns="0" bIns="0" rtlCol="0" anchor="ctr"/>
          <a:lstStyle/>
          <a:p>
            <a:pPr marL="0" indent="0" algn="ctr">
              <a:buNone/>
            </a:pPr>
            <a:r>
              <a:rPr lang="en-US" sz="1200" b="1" dirty="0">
                <a:solidFill>
                  <a:srgbClr val="FFFFFF"/>
                </a:solidFill>
              </a:rPr>
              <a:t>3</a:t>
            </a:r>
            <a:endParaRPr lang="en-US" sz="1200" dirty="0"/>
          </a:p>
        </p:txBody>
      </p:sp>
      <p:sp>
        <p:nvSpPr>
          <p:cNvPr id="16" name="Text 14"/>
          <p:cNvSpPr/>
          <p:nvPr/>
        </p:nvSpPr>
        <p:spPr>
          <a:xfrm>
            <a:off x="6446520" y="3154680"/>
            <a:ext cx="2148840" cy="274320"/>
          </a:xfrm>
          <a:prstGeom prst="rect">
            <a:avLst/>
          </a:prstGeom>
          <a:noFill/>
          <a:ln/>
        </p:spPr>
        <p:txBody>
          <a:bodyPr wrap="square" lIns="0" tIns="0" rIns="0" bIns="0" rtlCol="0" anchor="ctr"/>
          <a:lstStyle/>
          <a:p>
            <a:pPr marL="0" indent="0" algn="ctr">
              <a:buNone/>
            </a:pPr>
            <a:r>
              <a:rPr lang="en-US" sz="1300" b="1" dirty="0">
                <a:solidFill>
                  <a:srgbClr val="17243A"/>
                </a:solidFill>
              </a:rPr>
              <a:t>Withdrawn play</a:t>
            </a:r>
            <a:endParaRPr lang="en-US" sz="1300" dirty="0"/>
          </a:p>
        </p:txBody>
      </p:sp>
      <p:sp>
        <p:nvSpPr>
          <p:cNvPr id="17" name="Text 15"/>
          <p:cNvSpPr/>
          <p:nvPr/>
        </p:nvSpPr>
        <p:spPr>
          <a:xfrm>
            <a:off x="6400800" y="3566160"/>
            <a:ext cx="2240280" cy="594360"/>
          </a:xfrm>
          <a:prstGeom prst="rect">
            <a:avLst/>
          </a:prstGeom>
          <a:noFill/>
          <a:ln/>
        </p:spPr>
        <p:txBody>
          <a:bodyPr wrap="square" lIns="0" tIns="0" rIns="0" bIns="0" rtlCol="0" anchor="ctr">
            <a:normAutofit/>
          </a:bodyPr>
          <a:lstStyle/>
          <a:p>
            <a:pPr marL="0" indent="0" algn="ctr">
              <a:buNone/>
            </a:pPr>
            <a:r>
              <a:rPr lang="en-US" sz="1080" dirty="0">
                <a:solidFill>
                  <a:srgbClr val="65717D"/>
                </a:solidFill>
              </a:rPr>
              <a:t>Limited exploration may reflect low confidence in unfamiliar settings.</a:t>
            </a:r>
            <a:endParaRPr lang="en-US" sz="1080" dirty="0"/>
          </a:p>
        </p:txBody>
      </p:sp>
      <p:sp>
        <p:nvSpPr>
          <p:cNvPr id="18" name="Shape 16"/>
          <p:cNvSpPr/>
          <p:nvPr/>
        </p:nvSpPr>
        <p:spPr>
          <a:xfrm>
            <a:off x="10076688" y="2176272"/>
            <a:ext cx="676656" cy="676656"/>
          </a:xfrm>
          <a:prstGeom prst="ellipse">
            <a:avLst/>
          </a:prstGeom>
          <a:solidFill>
            <a:srgbClr val="1D3557"/>
          </a:solidFill>
          <a:ln w="12700">
            <a:solidFill>
              <a:srgbClr val="FFFFFF"/>
            </a:solidFill>
            <a:prstDash val="solid"/>
          </a:ln>
        </p:spPr>
        <p:txBody>
          <a:bodyPr/>
          <a:lstStyle/>
          <a:p>
            <a:endParaRPr lang="en-GB"/>
          </a:p>
        </p:txBody>
      </p:sp>
      <p:sp>
        <p:nvSpPr>
          <p:cNvPr id="19" name="Text 17"/>
          <p:cNvSpPr/>
          <p:nvPr/>
        </p:nvSpPr>
        <p:spPr>
          <a:xfrm>
            <a:off x="10076688" y="2359152"/>
            <a:ext cx="676656" cy="137160"/>
          </a:xfrm>
          <a:prstGeom prst="rect">
            <a:avLst/>
          </a:prstGeom>
          <a:noFill/>
          <a:ln/>
        </p:spPr>
        <p:txBody>
          <a:bodyPr wrap="square" lIns="0" tIns="0" rIns="0" bIns="0" rtlCol="0" anchor="ctr"/>
          <a:lstStyle/>
          <a:p>
            <a:pPr marL="0" indent="0" algn="ctr">
              <a:buNone/>
            </a:pPr>
            <a:r>
              <a:rPr lang="en-US" sz="1200" b="1" dirty="0">
                <a:solidFill>
                  <a:srgbClr val="FFFFFF"/>
                </a:solidFill>
              </a:rPr>
              <a:t>4</a:t>
            </a:r>
            <a:endParaRPr lang="en-US" sz="1200" dirty="0"/>
          </a:p>
        </p:txBody>
      </p:sp>
      <p:sp>
        <p:nvSpPr>
          <p:cNvPr id="20" name="Text 18"/>
          <p:cNvSpPr/>
          <p:nvPr/>
        </p:nvSpPr>
        <p:spPr>
          <a:xfrm>
            <a:off x="9326880" y="3154680"/>
            <a:ext cx="2148840" cy="274320"/>
          </a:xfrm>
          <a:prstGeom prst="rect">
            <a:avLst/>
          </a:prstGeom>
          <a:noFill/>
          <a:ln/>
        </p:spPr>
        <p:txBody>
          <a:bodyPr wrap="square" lIns="0" tIns="0" rIns="0" bIns="0" rtlCol="0" anchor="ctr"/>
          <a:lstStyle/>
          <a:p>
            <a:pPr marL="0" indent="0" algn="ctr">
              <a:buNone/>
            </a:pPr>
            <a:r>
              <a:rPr lang="en-US" sz="1300" b="1" dirty="0">
                <a:solidFill>
                  <a:srgbClr val="17243A"/>
                </a:solidFill>
              </a:rPr>
              <a:t>Language and sleep</a:t>
            </a:r>
            <a:endParaRPr lang="en-US" sz="1300" dirty="0"/>
          </a:p>
        </p:txBody>
      </p:sp>
      <p:sp>
        <p:nvSpPr>
          <p:cNvPr id="21" name="Text 19"/>
          <p:cNvSpPr/>
          <p:nvPr/>
        </p:nvSpPr>
        <p:spPr>
          <a:xfrm>
            <a:off x="9281160" y="3566160"/>
            <a:ext cx="2240280" cy="594360"/>
          </a:xfrm>
          <a:prstGeom prst="rect">
            <a:avLst/>
          </a:prstGeom>
          <a:noFill/>
          <a:ln/>
        </p:spPr>
        <p:txBody>
          <a:bodyPr wrap="square" lIns="0" tIns="0" rIns="0" bIns="0" rtlCol="0" anchor="ctr">
            <a:normAutofit/>
          </a:bodyPr>
          <a:lstStyle/>
          <a:p>
            <a:pPr marL="0" indent="0" algn="ctr">
              <a:buNone/>
            </a:pPr>
            <a:r>
              <a:rPr lang="en-US" sz="1080" dirty="0">
                <a:solidFill>
                  <a:srgbClr val="65717D"/>
                </a:solidFill>
              </a:rPr>
              <a:t>Stress and reduced interaction may affect communication and regulation.</a:t>
            </a:r>
            <a:endParaRPr lang="en-US" sz="1080" dirty="0"/>
          </a:p>
        </p:txBody>
      </p:sp>
      <p:sp>
        <p:nvSpPr>
          <p:cNvPr id="22" name="Shape 20"/>
          <p:cNvSpPr/>
          <p:nvPr/>
        </p:nvSpPr>
        <p:spPr>
          <a:xfrm>
            <a:off x="960120" y="4892040"/>
            <a:ext cx="10058400" cy="822960"/>
          </a:xfrm>
          <a:prstGeom prst="roundRect">
            <a:avLst>
              <a:gd name="adj" fmla="val 13333"/>
            </a:avLst>
          </a:prstGeom>
          <a:solidFill>
            <a:srgbClr val="E8F4F1"/>
          </a:solidFill>
          <a:ln w="9525">
            <a:solidFill>
              <a:srgbClr val="C8D9D4"/>
            </a:solidFill>
            <a:prstDash val="solid"/>
          </a:ln>
        </p:spPr>
        <p:txBody>
          <a:bodyPr/>
          <a:lstStyle/>
          <a:p>
            <a:endParaRPr lang="en-GB"/>
          </a:p>
        </p:txBody>
      </p:sp>
      <p:sp>
        <p:nvSpPr>
          <p:cNvPr id="23" name="Text 21"/>
          <p:cNvSpPr/>
          <p:nvPr/>
        </p:nvSpPr>
        <p:spPr>
          <a:xfrm>
            <a:off x="1124712" y="5020056"/>
            <a:ext cx="9729216" cy="566928"/>
          </a:xfrm>
          <a:prstGeom prst="rect">
            <a:avLst/>
          </a:prstGeom>
          <a:noFill/>
          <a:ln/>
        </p:spPr>
        <p:txBody>
          <a:bodyPr wrap="square" lIns="254" tIns="254" rIns="254" bIns="254" rtlCol="0" anchor="ctr">
            <a:normAutofit/>
          </a:bodyPr>
          <a:lstStyle/>
          <a:p>
            <a:pPr marL="0" indent="0">
              <a:buNone/>
            </a:pPr>
            <a:r>
              <a:rPr lang="en-US" sz="1220" dirty="0">
                <a:solidFill>
                  <a:srgbClr val="17243A"/>
                </a:solidFill>
              </a:rPr>
              <a:t>Attachment theory helps interpret Isaac’s behaviour as communication of emotional need, not simply as reluctance, poor confidence or “difficult” behaviour.</a:t>
            </a:r>
            <a:endParaRPr lang="en-US" sz="1220" dirty="0"/>
          </a:p>
        </p:txBody>
      </p:sp>
      <p:sp>
        <p:nvSpPr>
          <p:cNvPr id="24" name="Text 22"/>
          <p:cNvSpPr/>
          <p:nvPr/>
        </p:nvSpPr>
        <p:spPr>
          <a:xfrm>
            <a:off x="566928" y="6473952"/>
            <a:ext cx="9966960" cy="201168"/>
          </a:xfrm>
          <a:prstGeom prst="rect">
            <a:avLst/>
          </a:prstGeom>
          <a:noFill/>
          <a:ln/>
        </p:spPr>
        <p:txBody>
          <a:bodyPr wrap="square" lIns="0" tIns="0" rIns="0" bIns="0" rtlCol="0" anchor="ctr">
            <a:normAutofit/>
          </a:bodyPr>
          <a:lstStyle/>
          <a:p>
            <a:pPr marL="0" indent="0">
              <a:buNone/>
            </a:pPr>
            <a:r>
              <a:rPr lang="en-US" sz="1050" dirty="0">
                <a:solidFill>
                  <a:srgbClr val="65717D"/>
                </a:solidFill>
              </a:rPr>
              <a:t>Sources: Bowlby (1969); Ainsworth et al. (1978); NICE (2012).</a:t>
            </a:r>
            <a:endParaRPr lang="en-US" sz="1050" dirty="0"/>
          </a:p>
        </p:txBody>
      </p:sp>
      <p:sp>
        <p:nvSpPr>
          <p:cNvPr id="25" name="Text 23"/>
          <p:cNvSpPr/>
          <p:nvPr/>
        </p:nvSpPr>
        <p:spPr>
          <a:xfrm>
            <a:off x="11082528" y="6419088"/>
            <a:ext cx="502920" cy="201168"/>
          </a:xfrm>
          <a:prstGeom prst="rect">
            <a:avLst/>
          </a:prstGeom>
          <a:noFill/>
          <a:ln/>
        </p:spPr>
        <p:txBody>
          <a:bodyPr wrap="square" lIns="0" tIns="0" rIns="0" bIns="0" rtlCol="0" anchor="ctr"/>
          <a:lstStyle/>
          <a:p>
            <a:pPr marL="0" indent="0" algn="r">
              <a:buNone/>
            </a:pPr>
            <a:r>
              <a:rPr lang="en-US" sz="1050" b="1" dirty="0">
                <a:solidFill>
                  <a:srgbClr val="65717D"/>
                </a:solidFill>
              </a:rPr>
              <a:t>04</a:t>
            </a:r>
            <a:endParaRPr lang="en-US" sz="1050" dirty="0"/>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name="Slide 5">
    <p:bg>
      <p:bgPr>
        <a:solidFill>
          <a:srgbClr val="F8F6F0"/>
        </a:solidFill>
        <a:effectLst/>
      </p:bgPr>
    </p:bg>
    <p:spTree>
      <p:nvGrpSpPr>
        <p:cNvPr id="1" name=""/>
        <p:cNvGrpSpPr/>
        <p:nvPr/>
      </p:nvGrpSpPr>
      <p:grpSpPr>
        <a:xfrm>
          <a:off x="0" y="0"/>
          <a:ext cx="0" cy="0"/>
          <a:chOff x="0" y="0"/>
          <a:chExt cx="0" cy="0"/>
        </a:xfrm>
      </p:grpSpPr>
      <p:sp>
        <p:nvSpPr>
          <p:cNvPr id="2" name="Text 0"/>
          <p:cNvSpPr/>
          <p:nvPr/>
        </p:nvSpPr>
        <p:spPr>
          <a:xfrm>
            <a:off x="566928" y="256032"/>
            <a:ext cx="4389120" cy="182880"/>
          </a:xfrm>
          <a:prstGeom prst="rect">
            <a:avLst/>
          </a:prstGeom>
          <a:noFill/>
          <a:ln/>
        </p:spPr>
        <p:txBody>
          <a:bodyPr wrap="square" lIns="0" tIns="0" rIns="0" bIns="0" rtlCol="0" anchor="ctr"/>
          <a:lstStyle/>
          <a:p>
            <a:pPr marL="0" indent="0">
              <a:buNone/>
            </a:pPr>
            <a:r>
              <a:rPr lang="en-US" sz="880" b="1" dirty="0">
                <a:solidFill>
                  <a:srgbClr val="1F8A83"/>
                </a:solidFill>
              </a:rPr>
              <a:t>BIOLOGICAL + ENVIRONMENTAL FACTORS</a:t>
            </a:r>
            <a:endParaRPr lang="en-US" sz="880" dirty="0"/>
          </a:p>
        </p:txBody>
      </p:sp>
      <p:sp>
        <p:nvSpPr>
          <p:cNvPr id="3" name="Text 1"/>
          <p:cNvSpPr/>
          <p:nvPr/>
        </p:nvSpPr>
        <p:spPr>
          <a:xfrm>
            <a:off x="566928" y="530352"/>
            <a:ext cx="9509760" cy="329184"/>
          </a:xfrm>
          <a:prstGeom prst="rect">
            <a:avLst/>
          </a:prstGeom>
          <a:noFill/>
          <a:ln/>
        </p:spPr>
        <p:txBody>
          <a:bodyPr wrap="square" lIns="0" tIns="0" rIns="0" bIns="0" rtlCol="0" anchor="ctr">
            <a:normAutofit/>
          </a:bodyPr>
          <a:lstStyle/>
          <a:p>
            <a:pPr marL="0" indent="0">
              <a:buNone/>
            </a:pPr>
            <a:r>
              <a:rPr lang="en-US" sz="2050" b="1" dirty="0">
                <a:solidFill>
                  <a:srgbClr val="17243A"/>
                </a:solidFill>
              </a:rPr>
              <a:t>Nature and Nurture in Isaac’s Development</a:t>
            </a:r>
            <a:endParaRPr lang="en-US" sz="2050" dirty="0"/>
          </a:p>
        </p:txBody>
      </p:sp>
      <p:sp>
        <p:nvSpPr>
          <p:cNvPr id="4" name="Shape 2"/>
          <p:cNvSpPr/>
          <p:nvPr/>
        </p:nvSpPr>
        <p:spPr>
          <a:xfrm>
            <a:off x="566928" y="960120"/>
            <a:ext cx="11018520" cy="0"/>
          </a:xfrm>
          <a:prstGeom prst="line">
            <a:avLst/>
          </a:prstGeom>
          <a:noFill/>
          <a:ln w="12700">
            <a:solidFill>
              <a:srgbClr val="D9E1E6"/>
            </a:solidFill>
            <a:prstDash val="solid"/>
          </a:ln>
        </p:spPr>
        <p:txBody>
          <a:bodyPr/>
          <a:lstStyle/>
          <a:p>
            <a:endParaRPr lang="en-GB"/>
          </a:p>
        </p:txBody>
      </p:sp>
      <p:pic>
        <p:nvPicPr>
          <p:cNvPr id="5" name="Image 0" descr="/mnt/data/a_high_quality_soft_digital_illustration_infogr.png"/>
          <p:cNvPicPr>
            <a:picLocks noChangeAspect="1"/>
          </p:cNvPicPr>
          <p:nvPr/>
        </p:nvPicPr>
        <p:blipFill>
          <a:blip r:embed="rId3"/>
          <a:srcRect l="21071" r="21071"/>
          <a:stretch/>
        </p:blipFill>
        <p:spPr>
          <a:xfrm>
            <a:off x="658368" y="1097280"/>
            <a:ext cx="5029200" cy="4892040"/>
          </a:xfrm>
          <a:prstGeom prst="rect">
            <a:avLst/>
          </a:prstGeom>
        </p:spPr>
      </p:pic>
      <p:sp>
        <p:nvSpPr>
          <p:cNvPr id="6" name="Text 3"/>
          <p:cNvSpPr/>
          <p:nvPr/>
        </p:nvSpPr>
        <p:spPr>
          <a:xfrm>
            <a:off x="6144768" y="1143000"/>
            <a:ext cx="5257800" cy="548640"/>
          </a:xfrm>
          <a:prstGeom prst="rect">
            <a:avLst/>
          </a:prstGeom>
          <a:noFill/>
          <a:ln/>
        </p:spPr>
        <p:txBody>
          <a:bodyPr wrap="square" lIns="254" tIns="254" rIns="254" bIns="254" rtlCol="0" anchor="ctr">
            <a:normAutofit fontScale="77500" lnSpcReduction="20000"/>
          </a:bodyPr>
          <a:lstStyle/>
          <a:p>
            <a:pPr marL="0" indent="0">
              <a:buNone/>
            </a:pPr>
            <a:r>
              <a:rPr lang="en-US" sz="1850" b="1" dirty="0">
                <a:solidFill>
                  <a:srgbClr val="17243A"/>
                </a:solidFill>
              </a:rPr>
              <a:t>Isaac’s development is best understood as an interaction between biological sensitivity and environmental experience.</a:t>
            </a:r>
            <a:endParaRPr lang="en-US" sz="1850" dirty="0"/>
          </a:p>
        </p:txBody>
      </p:sp>
      <p:sp>
        <p:nvSpPr>
          <p:cNvPr id="7" name="Shape 4"/>
          <p:cNvSpPr/>
          <p:nvPr/>
        </p:nvSpPr>
        <p:spPr>
          <a:xfrm>
            <a:off x="6172200" y="2057400"/>
            <a:ext cx="5074920" cy="1143000"/>
          </a:xfrm>
          <a:prstGeom prst="roundRect">
            <a:avLst>
              <a:gd name="adj" fmla="val 9600"/>
            </a:avLst>
          </a:prstGeom>
          <a:solidFill>
            <a:srgbClr val="E8F0F8"/>
          </a:solidFill>
          <a:ln w="9525">
            <a:solidFill>
              <a:srgbClr val="C8D9D4"/>
            </a:solidFill>
            <a:prstDash val="solid"/>
          </a:ln>
        </p:spPr>
        <p:txBody>
          <a:bodyPr/>
          <a:lstStyle/>
          <a:p>
            <a:endParaRPr lang="en-GB"/>
          </a:p>
        </p:txBody>
      </p:sp>
      <p:sp>
        <p:nvSpPr>
          <p:cNvPr id="8" name="Text 5"/>
          <p:cNvSpPr/>
          <p:nvPr/>
        </p:nvSpPr>
        <p:spPr>
          <a:xfrm>
            <a:off x="6336792" y="2185416"/>
            <a:ext cx="4745736" cy="886968"/>
          </a:xfrm>
          <a:prstGeom prst="rect">
            <a:avLst/>
          </a:prstGeom>
          <a:noFill/>
          <a:ln/>
        </p:spPr>
        <p:txBody>
          <a:bodyPr wrap="square" lIns="254" tIns="254" rIns="254" bIns="254" rtlCol="0" anchor="ctr">
            <a:normAutofit/>
          </a:bodyPr>
          <a:lstStyle/>
          <a:p>
            <a:pPr marL="0" indent="0">
              <a:buNone/>
            </a:pPr>
            <a:r>
              <a:rPr lang="en-US" sz="1220" dirty="0">
                <a:solidFill>
                  <a:srgbClr val="17243A"/>
                </a:solidFill>
              </a:rPr>
              <a:t>Nature: temperament, early brain development, emotional regulation, sleep patterns and possible sensitivity to stress.</a:t>
            </a:r>
            <a:endParaRPr lang="en-US" sz="1220" dirty="0"/>
          </a:p>
        </p:txBody>
      </p:sp>
      <p:sp>
        <p:nvSpPr>
          <p:cNvPr id="9" name="Shape 6"/>
          <p:cNvSpPr/>
          <p:nvPr/>
        </p:nvSpPr>
        <p:spPr>
          <a:xfrm>
            <a:off x="6172200" y="3520440"/>
            <a:ext cx="5074920" cy="1143000"/>
          </a:xfrm>
          <a:prstGeom prst="roundRect">
            <a:avLst>
              <a:gd name="adj" fmla="val 9600"/>
            </a:avLst>
          </a:prstGeom>
          <a:solidFill>
            <a:srgbClr val="F4E8D2"/>
          </a:solidFill>
          <a:ln w="9525">
            <a:solidFill>
              <a:srgbClr val="C8D9D4"/>
            </a:solidFill>
            <a:prstDash val="solid"/>
          </a:ln>
        </p:spPr>
        <p:txBody>
          <a:bodyPr/>
          <a:lstStyle/>
          <a:p>
            <a:endParaRPr lang="en-GB"/>
          </a:p>
        </p:txBody>
      </p:sp>
      <p:sp>
        <p:nvSpPr>
          <p:cNvPr id="10" name="Text 7"/>
          <p:cNvSpPr/>
          <p:nvPr/>
        </p:nvSpPr>
        <p:spPr>
          <a:xfrm>
            <a:off x="6336792" y="3648456"/>
            <a:ext cx="4745736" cy="886968"/>
          </a:xfrm>
          <a:prstGeom prst="rect">
            <a:avLst/>
          </a:prstGeom>
          <a:noFill/>
          <a:ln/>
        </p:spPr>
        <p:txBody>
          <a:bodyPr wrap="square" lIns="254" tIns="254" rIns="254" bIns="254" rtlCol="0" anchor="ctr">
            <a:normAutofit/>
          </a:bodyPr>
          <a:lstStyle/>
          <a:p>
            <a:pPr marL="0" indent="0">
              <a:buNone/>
            </a:pPr>
            <a:r>
              <a:rPr lang="en-US" sz="1220" dirty="0">
                <a:solidFill>
                  <a:srgbClr val="17243A"/>
                </a:solidFill>
              </a:rPr>
              <a:t>Nurture: caregiving, maternal mental health, childcare disruption, social support, language interaction and transition to London.</a:t>
            </a:r>
            <a:endParaRPr lang="en-US" sz="1220" dirty="0"/>
          </a:p>
        </p:txBody>
      </p:sp>
      <p:sp>
        <p:nvSpPr>
          <p:cNvPr id="11" name="Shape 8"/>
          <p:cNvSpPr/>
          <p:nvPr/>
        </p:nvSpPr>
        <p:spPr>
          <a:xfrm>
            <a:off x="6172200" y="4983480"/>
            <a:ext cx="5074920" cy="960120"/>
          </a:xfrm>
          <a:prstGeom prst="roundRect">
            <a:avLst>
              <a:gd name="adj" fmla="val 11429"/>
            </a:avLst>
          </a:prstGeom>
          <a:solidFill>
            <a:srgbClr val="E8F4F1"/>
          </a:solidFill>
          <a:ln w="9525">
            <a:solidFill>
              <a:srgbClr val="C8D9D4"/>
            </a:solidFill>
            <a:prstDash val="solid"/>
          </a:ln>
        </p:spPr>
        <p:txBody>
          <a:bodyPr/>
          <a:lstStyle/>
          <a:p>
            <a:endParaRPr lang="en-GB"/>
          </a:p>
        </p:txBody>
      </p:sp>
      <p:sp>
        <p:nvSpPr>
          <p:cNvPr id="12" name="Text 9"/>
          <p:cNvSpPr/>
          <p:nvPr/>
        </p:nvSpPr>
        <p:spPr>
          <a:xfrm>
            <a:off x="6336792" y="5111496"/>
            <a:ext cx="4745736" cy="704088"/>
          </a:xfrm>
          <a:prstGeom prst="rect">
            <a:avLst/>
          </a:prstGeom>
          <a:noFill/>
          <a:ln/>
        </p:spPr>
        <p:txBody>
          <a:bodyPr wrap="square" lIns="254" tIns="254" rIns="254" bIns="254" rtlCol="0" anchor="ctr">
            <a:normAutofit/>
          </a:bodyPr>
          <a:lstStyle/>
          <a:p>
            <a:pPr marL="0" indent="0">
              <a:buNone/>
            </a:pPr>
            <a:r>
              <a:rPr lang="en-US" sz="1220" dirty="0">
                <a:solidFill>
                  <a:srgbClr val="17243A"/>
                </a:solidFill>
              </a:rPr>
              <a:t>Practice implication: support must address emotional security, routines, language, play, parent support and multi-agency review.</a:t>
            </a:r>
            <a:endParaRPr lang="en-US" sz="1220" dirty="0"/>
          </a:p>
        </p:txBody>
      </p:sp>
      <p:sp>
        <p:nvSpPr>
          <p:cNvPr id="13" name="Text 10"/>
          <p:cNvSpPr/>
          <p:nvPr/>
        </p:nvSpPr>
        <p:spPr>
          <a:xfrm>
            <a:off x="566928" y="6473952"/>
            <a:ext cx="9966960" cy="201168"/>
          </a:xfrm>
          <a:prstGeom prst="rect">
            <a:avLst/>
          </a:prstGeom>
          <a:noFill/>
          <a:ln/>
        </p:spPr>
        <p:txBody>
          <a:bodyPr wrap="square" lIns="0" tIns="0" rIns="0" bIns="0" rtlCol="0" anchor="ctr">
            <a:normAutofit/>
          </a:bodyPr>
          <a:lstStyle/>
          <a:p>
            <a:pPr marL="0" indent="0">
              <a:buNone/>
            </a:pPr>
            <a:r>
              <a:rPr lang="en-US" sz="1050" dirty="0">
                <a:solidFill>
                  <a:srgbClr val="65717D"/>
                </a:solidFill>
              </a:rPr>
              <a:t>Sources: NHS (no date); NICE (2012); Department for Education (2025).</a:t>
            </a:r>
            <a:endParaRPr lang="en-US" sz="1050" dirty="0"/>
          </a:p>
        </p:txBody>
      </p:sp>
      <p:sp>
        <p:nvSpPr>
          <p:cNvPr id="14" name="Text 11"/>
          <p:cNvSpPr/>
          <p:nvPr/>
        </p:nvSpPr>
        <p:spPr>
          <a:xfrm>
            <a:off x="11082528" y="6419088"/>
            <a:ext cx="502920" cy="201168"/>
          </a:xfrm>
          <a:prstGeom prst="rect">
            <a:avLst/>
          </a:prstGeom>
          <a:noFill/>
          <a:ln/>
        </p:spPr>
        <p:txBody>
          <a:bodyPr wrap="square" lIns="0" tIns="0" rIns="0" bIns="0" rtlCol="0" anchor="ctr"/>
          <a:lstStyle/>
          <a:p>
            <a:pPr marL="0" indent="0" algn="r">
              <a:buNone/>
            </a:pPr>
            <a:r>
              <a:rPr lang="en-US" sz="1050" b="1" dirty="0">
                <a:solidFill>
                  <a:srgbClr val="65717D"/>
                </a:solidFill>
              </a:rPr>
              <a:t>05</a:t>
            </a:r>
            <a:endParaRPr lang="en-US" sz="1050" dirty="0"/>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name="Slide 6">
    <p:bg>
      <p:bgPr>
        <a:solidFill>
          <a:srgbClr val="F8F6F0"/>
        </a:solidFill>
        <a:effectLst/>
      </p:bgPr>
    </p:bg>
    <p:spTree>
      <p:nvGrpSpPr>
        <p:cNvPr id="1" name=""/>
        <p:cNvGrpSpPr/>
        <p:nvPr/>
      </p:nvGrpSpPr>
      <p:grpSpPr>
        <a:xfrm>
          <a:off x="0" y="0"/>
          <a:ext cx="0" cy="0"/>
          <a:chOff x="0" y="0"/>
          <a:chExt cx="0" cy="0"/>
        </a:xfrm>
      </p:grpSpPr>
      <p:sp>
        <p:nvSpPr>
          <p:cNvPr id="2" name="Text 0"/>
          <p:cNvSpPr/>
          <p:nvPr/>
        </p:nvSpPr>
        <p:spPr>
          <a:xfrm>
            <a:off x="566928" y="256032"/>
            <a:ext cx="4389120" cy="182880"/>
          </a:xfrm>
          <a:prstGeom prst="rect">
            <a:avLst/>
          </a:prstGeom>
          <a:noFill/>
          <a:ln/>
        </p:spPr>
        <p:txBody>
          <a:bodyPr wrap="square" lIns="0" tIns="0" rIns="0" bIns="0" rtlCol="0" anchor="ctr"/>
          <a:lstStyle/>
          <a:p>
            <a:pPr marL="0" indent="0">
              <a:buNone/>
            </a:pPr>
            <a:r>
              <a:rPr lang="en-US" sz="880" b="1" dirty="0">
                <a:solidFill>
                  <a:srgbClr val="1F8A83"/>
                </a:solidFill>
              </a:rPr>
              <a:t>EARLY YEARS INTERVENTIONS</a:t>
            </a:r>
            <a:endParaRPr lang="en-US" sz="880" dirty="0"/>
          </a:p>
        </p:txBody>
      </p:sp>
      <p:sp>
        <p:nvSpPr>
          <p:cNvPr id="3" name="Text 1"/>
          <p:cNvSpPr/>
          <p:nvPr/>
        </p:nvSpPr>
        <p:spPr>
          <a:xfrm>
            <a:off x="566928" y="530352"/>
            <a:ext cx="9509760" cy="329184"/>
          </a:xfrm>
          <a:prstGeom prst="rect">
            <a:avLst/>
          </a:prstGeom>
          <a:noFill/>
          <a:ln/>
        </p:spPr>
        <p:txBody>
          <a:bodyPr wrap="square" lIns="0" tIns="0" rIns="0" bIns="0" rtlCol="0" anchor="ctr">
            <a:normAutofit/>
          </a:bodyPr>
          <a:lstStyle/>
          <a:p>
            <a:pPr marL="0" indent="0">
              <a:buNone/>
            </a:pPr>
            <a:r>
              <a:rPr lang="en-US" sz="2050" b="1" dirty="0">
                <a:solidFill>
                  <a:srgbClr val="17243A"/>
                </a:solidFill>
              </a:rPr>
              <a:t>Theory-Informed Support Plan</a:t>
            </a:r>
            <a:endParaRPr lang="en-US" sz="2050" dirty="0"/>
          </a:p>
        </p:txBody>
      </p:sp>
      <p:sp>
        <p:nvSpPr>
          <p:cNvPr id="4" name="Shape 2"/>
          <p:cNvSpPr/>
          <p:nvPr/>
        </p:nvSpPr>
        <p:spPr>
          <a:xfrm>
            <a:off x="566928" y="960120"/>
            <a:ext cx="11018520" cy="0"/>
          </a:xfrm>
          <a:prstGeom prst="line">
            <a:avLst/>
          </a:prstGeom>
          <a:noFill/>
          <a:ln w="12700">
            <a:solidFill>
              <a:srgbClr val="D9E1E6"/>
            </a:solidFill>
            <a:prstDash val="solid"/>
          </a:ln>
        </p:spPr>
        <p:txBody>
          <a:bodyPr/>
          <a:lstStyle/>
          <a:p>
            <a:endParaRPr lang="en-GB"/>
          </a:p>
        </p:txBody>
      </p:sp>
      <p:sp>
        <p:nvSpPr>
          <p:cNvPr id="5" name="Text 3"/>
          <p:cNvSpPr/>
          <p:nvPr/>
        </p:nvSpPr>
        <p:spPr>
          <a:xfrm>
            <a:off x="658368" y="1143000"/>
            <a:ext cx="6949440" cy="320040"/>
          </a:xfrm>
          <a:prstGeom prst="rect">
            <a:avLst/>
          </a:prstGeom>
          <a:noFill/>
          <a:ln/>
        </p:spPr>
        <p:txBody>
          <a:bodyPr wrap="square" lIns="0" tIns="0" rIns="0" bIns="0" rtlCol="0" anchor="ctr"/>
          <a:lstStyle/>
          <a:p>
            <a:pPr marL="0" indent="0">
              <a:buNone/>
            </a:pPr>
            <a:r>
              <a:rPr lang="en-US" sz="1700" b="1" dirty="0">
                <a:solidFill>
                  <a:srgbClr val="17243A"/>
                </a:solidFill>
              </a:rPr>
              <a:t>The plan should build emotional security first, then support play, language and confidence.</a:t>
            </a:r>
            <a:endParaRPr lang="en-US" sz="1700" dirty="0"/>
          </a:p>
        </p:txBody>
      </p:sp>
      <p:sp>
        <p:nvSpPr>
          <p:cNvPr id="6" name="Shape 4"/>
          <p:cNvSpPr/>
          <p:nvPr/>
        </p:nvSpPr>
        <p:spPr>
          <a:xfrm>
            <a:off x="777240" y="1847088"/>
            <a:ext cx="4800600" cy="1170432"/>
          </a:xfrm>
          <a:prstGeom prst="roundRect">
            <a:avLst>
              <a:gd name="adj" fmla="val 8594"/>
            </a:avLst>
          </a:prstGeom>
          <a:solidFill>
            <a:srgbClr val="E8F4F1"/>
          </a:solidFill>
          <a:ln w="10160">
            <a:solidFill>
              <a:srgbClr val="D4DDD9"/>
            </a:solidFill>
            <a:prstDash val="solid"/>
          </a:ln>
        </p:spPr>
        <p:txBody>
          <a:bodyPr/>
          <a:lstStyle/>
          <a:p>
            <a:endParaRPr lang="en-GB"/>
          </a:p>
        </p:txBody>
      </p:sp>
      <p:sp>
        <p:nvSpPr>
          <p:cNvPr id="7" name="Text 5"/>
          <p:cNvSpPr/>
          <p:nvPr/>
        </p:nvSpPr>
        <p:spPr>
          <a:xfrm>
            <a:off x="1005840" y="2011680"/>
            <a:ext cx="4297680" cy="219456"/>
          </a:xfrm>
          <a:prstGeom prst="rect">
            <a:avLst/>
          </a:prstGeom>
          <a:noFill/>
          <a:ln/>
        </p:spPr>
        <p:txBody>
          <a:bodyPr wrap="square" lIns="0" tIns="0" rIns="0" bIns="0" rtlCol="0" anchor="ctr"/>
          <a:lstStyle/>
          <a:p>
            <a:pPr marL="0" indent="0">
              <a:buNone/>
            </a:pPr>
            <a:r>
              <a:rPr lang="en-US" sz="1320" b="1" dirty="0">
                <a:solidFill>
                  <a:srgbClr val="1F8A83"/>
                </a:solidFill>
              </a:rPr>
              <a:t>Consistent key worker</a:t>
            </a:r>
            <a:endParaRPr lang="en-US" sz="1320" dirty="0"/>
          </a:p>
        </p:txBody>
      </p:sp>
      <p:sp>
        <p:nvSpPr>
          <p:cNvPr id="8" name="Text 6"/>
          <p:cNvSpPr/>
          <p:nvPr/>
        </p:nvSpPr>
        <p:spPr>
          <a:xfrm>
            <a:off x="1005840" y="2340864"/>
            <a:ext cx="4297680" cy="402336"/>
          </a:xfrm>
          <a:prstGeom prst="rect">
            <a:avLst/>
          </a:prstGeom>
          <a:noFill/>
          <a:ln/>
        </p:spPr>
        <p:txBody>
          <a:bodyPr wrap="square" lIns="0" tIns="0" rIns="0" bIns="0" rtlCol="0" anchor="ctr">
            <a:normAutofit/>
          </a:bodyPr>
          <a:lstStyle/>
          <a:p>
            <a:pPr marL="0" indent="0">
              <a:buNone/>
            </a:pPr>
            <a:r>
              <a:rPr lang="en-US" sz="1080" dirty="0">
                <a:solidFill>
                  <a:srgbClr val="263238"/>
                </a:solidFill>
              </a:rPr>
              <a:t>Predictable adult contact, calm greetings and planned separation routines.</a:t>
            </a:r>
            <a:endParaRPr lang="en-US" sz="1080" dirty="0"/>
          </a:p>
        </p:txBody>
      </p:sp>
      <p:sp>
        <p:nvSpPr>
          <p:cNvPr id="9" name="Shape 7"/>
          <p:cNvSpPr/>
          <p:nvPr/>
        </p:nvSpPr>
        <p:spPr>
          <a:xfrm>
            <a:off x="6217920" y="1847088"/>
            <a:ext cx="4800600" cy="1170432"/>
          </a:xfrm>
          <a:prstGeom prst="roundRect">
            <a:avLst>
              <a:gd name="adj" fmla="val 8594"/>
            </a:avLst>
          </a:prstGeom>
          <a:solidFill>
            <a:srgbClr val="F4E8D2"/>
          </a:solidFill>
          <a:ln w="10160">
            <a:solidFill>
              <a:srgbClr val="D4DDD9"/>
            </a:solidFill>
            <a:prstDash val="solid"/>
          </a:ln>
        </p:spPr>
        <p:txBody>
          <a:bodyPr/>
          <a:lstStyle/>
          <a:p>
            <a:endParaRPr lang="en-GB"/>
          </a:p>
        </p:txBody>
      </p:sp>
      <p:sp>
        <p:nvSpPr>
          <p:cNvPr id="10" name="Text 8"/>
          <p:cNvSpPr/>
          <p:nvPr/>
        </p:nvSpPr>
        <p:spPr>
          <a:xfrm>
            <a:off x="6446520" y="2011680"/>
            <a:ext cx="4297680" cy="219456"/>
          </a:xfrm>
          <a:prstGeom prst="rect">
            <a:avLst/>
          </a:prstGeom>
          <a:noFill/>
          <a:ln/>
        </p:spPr>
        <p:txBody>
          <a:bodyPr wrap="square" lIns="0" tIns="0" rIns="0" bIns="0" rtlCol="0" anchor="ctr"/>
          <a:lstStyle/>
          <a:p>
            <a:pPr marL="0" indent="0">
              <a:buNone/>
            </a:pPr>
            <a:r>
              <a:rPr lang="en-US" sz="1320" b="1" dirty="0">
                <a:solidFill>
                  <a:srgbClr val="E9B949"/>
                </a:solidFill>
              </a:rPr>
              <a:t>Secure-base play</a:t>
            </a:r>
            <a:endParaRPr lang="en-US" sz="1320" dirty="0"/>
          </a:p>
        </p:txBody>
      </p:sp>
      <p:sp>
        <p:nvSpPr>
          <p:cNvPr id="11" name="Text 9"/>
          <p:cNvSpPr/>
          <p:nvPr/>
        </p:nvSpPr>
        <p:spPr>
          <a:xfrm>
            <a:off x="6446520" y="2340864"/>
            <a:ext cx="4297680" cy="402336"/>
          </a:xfrm>
          <a:prstGeom prst="rect">
            <a:avLst/>
          </a:prstGeom>
          <a:noFill/>
          <a:ln/>
        </p:spPr>
        <p:txBody>
          <a:bodyPr wrap="square" lIns="0" tIns="0" rIns="0" bIns="0" rtlCol="0" anchor="ctr">
            <a:normAutofit/>
          </a:bodyPr>
          <a:lstStyle/>
          <a:p>
            <a:pPr marL="0" indent="0">
              <a:buNone/>
            </a:pPr>
            <a:r>
              <a:rPr lang="en-US" sz="1080" dirty="0">
                <a:solidFill>
                  <a:srgbClr val="263238"/>
                </a:solidFill>
              </a:rPr>
              <a:t>Small-group play, gradual participation, scaffolding and positive encouragement.</a:t>
            </a:r>
            <a:endParaRPr lang="en-US" sz="1080" dirty="0"/>
          </a:p>
        </p:txBody>
      </p:sp>
      <p:sp>
        <p:nvSpPr>
          <p:cNvPr id="12" name="Shape 10"/>
          <p:cNvSpPr/>
          <p:nvPr/>
        </p:nvSpPr>
        <p:spPr>
          <a:xfrm>
            <a:off x="777240" y="3447288"/>
            <a:ext cx="4800600" cy="1170432"/>
          </a:xfrm>
          <a:prstGeom prst="roundRect">
            <a:avLst>
              <a:gd name="adj" fmla="val 8594"/>
            </a:avLst>
          </a:prstGeom>
          <a:solidFill>
            <a:srgbClr val="E8F4F1"/>
          </a:solidFill>
          <a:ln w="10160">
            <a:solidFill>
              <a:srgbClr val="D4DDD9"/>
            </a:solidFill>
            <a:prstDash val="solid"/>
          </a:ln>
        </p:spPr>
        <p:txBody>
          <a:bodyPr/>
          <a:lstStyle/>
          <a:p>
            <a:endParaRPr lang="en-GB"/>
          </a:p>
        </p:txBody>
      </p:sp>
      <p:sp>
        <p:nvSpPr>
          <p:cNvPr id="13" name="Text 11"/>
          <p:cNvSpPr/>
          <p:nvPr/>
        </p:nvSpPr>
        <p:spPr>
          <a:xfrm>
            <a:off x="1005840" y="3611880"/>
            <a:ext cx="4297680" cy="219456"/>
          </a:xfrm>
          <a:prstGeom prst="rect">
            <a:avLst/>
          </a:prstGeom>
          <a:noFill/>
          <a:ln/>
        </p:spPr>
        <p:txBody>
          <a:bodyPr wrap="square" lIns="0" tIns="0" rIns="0" bIns="0" rtlCol="0" anchor="ctr"/>
          <a:lstStyle/>
          <a:p>
            <a:pPr marL="0" indent="0">
              <a:buNone/>
            </a:pPr>
            <a:r>
              <a:rPr lang="en-US" sz="1320" b="1" dirty="0">
                <a:solidFill>
                  <a:srgbClr val="D9654B"/>
                </a:solidFill>
              </a:rPr>
              <a:t>Language-rich environment</a:t>
            </a:r>
            <a:endParaRPr lang="en-US" sz="1320" dirty="0"/>
          </a:p>
        </p:txBody>
      </p:sp>
      <p:sp>
        <p:nvSpPr>
          <p:cNvPr id="14" name="Text 12"/>
          <p:cNvSpPr/>
          <p:nvPr/>
        </p:nvSpPr>
        <p:spPr>
          <a:xfrm>
            <a:off x="1005840" y="3941064"/>
            <a:ext cx="4297680" cy="402336"/>
          </a:xfrm>
          <a:prstGeom prst="rect">
            <a:avLst/>
          </a:prstGeom>
          <a:noFill/>
          <a:ln/>
        </p:spPr>
        <p:txBody>
          <a:bodyPr wrap="square" lIns="0" tIns="0" rIns="0" bIns="0" rtlCol="0" anchor="ctr">
            <a:normAutofit/>
          </a:bodyPr>
          <a:lstStyle/>
          <a:p>
            <a:pPr marL="0" indent="0">
              <a:buNone/>
            </a:pPr>
            <a:r>
              <a:rPr lang="en-US" sz="1080" dirty="0">
                <a:solidFill>
                  <a:srgbClr val="263238"/>
                </a:solidFill>
              </a:rPr>
              <a:t>Stories, songs, turn-taking, feeling words and clear adult modelling.</a:t>
            </a:r>
            <a:endParaRPr lang="en-US" sz="1080" dirty="0"/>
          </a:p>
        </p:txBody>
      </p:sp>
      <p:sp>
        <p:nvSpPr>
          <p:cNvPr id="15" name="Shape 13"/>
          <p:cNvSpPr/>
          <p:nvPr/>
        </p:nvSpPr>
        <p:spPr>
          <a:xfrm>
            <a:off x="6217920" y="3447288"/>
            <a:ext cx="4800600" cy="1170432"/>
          </a:xfrm>
          <a:prstGeom prst="roundRect">
            <a:avLst>
              <a:gd name="adj" fmla="val 8594"/>
            </a:avLst>
          </a:prstGeom>
          <a:solidFill>
            <a:srgbClr val="F4E8D2"/>
          </a:solidFill>
          <a:ln w="10160">
            <a:solidFill>
              <a:srgbClr val="D4DDD9"/>
            </a:solidFill>
            <a:prstDash val="solid"/>
          </a:ln>
        </p:spPr>
        <p:txBody>
          <a:bodyPr/>
          <a:lstStyle/>
          <a:p>
            <a:endParaRPr lang="en-GB"/>
          </a:p>
        </p:txBody>
      </p:sp>
      <p:sp>
        <p:nvSpPr>
          <p:cNvPr id="16" name="Text 14"/>
          <p:cNvSpPr/>
          <p:nvPr/>
        </p:nvSpPr>
        <p:spPr>
          <a:xfrm>
            <a:off x="6446520" y="3611880"/>
            <a:ext cx="4297680" cy="219456"/>
          </a:xfrm>
          <a:prstGeom prst="rect">
            <a:avLst/>
          </a:prstGeom>
          <a:noFill/>
          <a:ln/>
        </p:spPr>
        <p:txBody>
          <a:bodyPr wrap="square" lIns="0" tIns="0" rIns="0" bIns="0" rtlCol="0" anchor="ctr"/>
          <a:lstStyle/>
          <a:p>
            <a:pPr marL="0" indent="0">
              <a:buNone/>
            </a:pPr>
            <a:r>
              <a:rPr lang="en-US" sz="1320" b="1" dirty="0">
                <a:solidFill>
                  <a:srgbClr val="1D3557"/>
                </a:solidFill>
              </a:rPr>
              <a:t>Family-centred support</a:t>
            </a:r>
            <a:endParaRPr lang="en-US" sz="1320" dirty="0"/>
          </a:p>
        </p:txBody>
      </p:sp>
      <p:sp>
        <p:nvSpPr>
          <p:cNvPr id="17" name="Text 15"/>
          <p:cNvSpPr/>
          <p:nvPr/>
        </p:nvSpPr>
        <p:spPr>
          <a:xfrm>
            <a:off x="6446520" y="3941064"/>
            <a:ext cx="4297680" cy="402336"/>
          </a:xfrm>
          <a:prstGeom prst="rect">
            <a:avLst/>
          </a:prstGeom>
          <a:noFill/>
          <a:ln/>
        </p:spPr>
        <p:txBody>
          <a:bodyPr wrap="square" lIns="0" tIns="0" rIns="0" bIns="0" rtlCol="0" anchor="ctr">
            <a:normAutofit/>
          </a:bodyPr>
          <a:lstStyle/>
          <a:p>
            <a:pPr marL="0" indent="0">
              <a:buNone/>
            </a:pPr>
            <a:r>
              <a:rPr lang="en-US" sz="1080" dirty="0">
                <a:solidFill>
                  <a:srgbClr val="263238"/>
                </a:solidFill>
              </a:rPr>
              <a:t>Work with mother and professionals to strengthen routines and confidence.</a:t>
            </a:r>
            <a:endParaRPr lang="en-US" sz="1080" dirty="0"/>
          </a:p>
        </p:txBody>
      </p:sp>
      <p:sp>
        <p:nvSpPr>
          <p:cNvPr id="18" name="Shape 16"/>
          <p:cNvSpPr/>
          <p:nvPr/>
        </p:nvSpPr>
        <p:spPr>
          <a:xfrm>
            <a:off x="914400" y="5349240"/>
            <a:ext cx="10241280" cy="566928"/>
          </a:xfrm>
          <a:prstGeom prst="roundRect">
            <a:avLst>
              <a:gd name="adj" fmla="val 19355"/>
            </a:avLst>
          </a:prstGeom>
          <a:solidFill>
            <a:srgbClr val="E8F0F8"/>
          </a:solidFill>
          <a:ln w="9525">
            <a:solidFill>
              <a:srgbClr val="C8D9D4"/>
            </a:solidFill>
            <a:prstDash val="solid"/>
          </a:ln>
        </p:spPr>
        <p:txBody>
          <a:bodyPr/>
          <a:lstStyle/>
          <a:p>
            <a:endParaRPr lang="en-GB"/>
          </a:p>
        </p:txBody>
      </p:sp>
      <p:sp>
        <p:nvSpPr>
          <p:cNvPr id="19" name="Text 17"/>
          <p:cNvSpPr/>
          <p:nvPr/>
        </p:nvSpPr>
        <p:spPr>
          <a:xfrm>
            <a:off x="1078992" y="5477256"/>
            <a:ext cx="9912096" cy="310896"/>
          </a:xfrm>
          <a:prstGeom prst="rect">
            <a:avLst/>
          </a:prstGeom>
          <a:noFill/>
          <a:ln/>
        </p:spPr>
        <p:txBody>
          <a:bodyPr wrap="square" lIns="254" tIns="254" rIns="254" bIns="254" rtlCol="0" anchor="ctr">
            <a:normAutofit/>
          </a:bodyPr>
          <a:lstStyle/>
          <a:p>
            <a:pPr marL="0" indent="0">
              <a:buNone/>
            </a:pPr>
            <a:r>
              <a:rPr lang="en-US" sz="1220" dirty="0">
                <a:solidFill>
                  <a:srgbClr val="17243A"/>
                </a:solidFill>
              </a:rPr>
              <a:t>Review over 6–8 weeks: separation distress, language use, free play, group participation, sleep reports and parental confidence.</a:t>
            </a:r>
            <a:endParaRPr lang="en-US" sz="1220" dirty="0"/>
          </a:p>
        </p:txBody>
      </p:sp>
      <p:sp>
        <p:nvSpPr>
          <p:cNvPr id="20" name="Text 18"/>
          <p:cNvSpPr/>
          <p:nvPr/>
        </p:nvSpPr>
        <p:spPr>
          <a:xfrm>
            <a:off x="566928" y="6473952"/>
            <a:ext cx="9966960" cy="201168"/>
          </a:xfrm>
          <a:prstGeom prst="rect">
            <a:avLst/>
          </a:prstGeom>
          <a:noFill/>
          <a:ln/>
        </p:spPr>
        <p:txBody>
          <a:bodyPr wrap="square" lIns="0" tIns="0" rIns="0" bIns="0" rtlCol="0" anchor="ctr">
            <a:normAutofit/>
          </a:bodyPr>
          <a:lstStyle/>
          <a:p>
            <a:pPr marL="0" indent="0">
              <a:buNone/>
            </a:pPr>
            <a:r>
              <a:rPr lang="en-US" sz="1050" dirty="0">
                <a:solidFill>
                  <a:srgbClr val="65717D"/>
                </a:solidFill>
              </a:rPr>
              <a:t>Sources: NICE (2012); Department for Education (2023, 2025).</a:t>
            </a:r>
            <a:endParaRPr lang="en-US" sz="1050" dirty="0"/>
          </a:p>
        </p:txBody>
      </p:sp>
      <p:sp>
        <p:nvSpPr>
          <p:cNvPr id="21" name="Text 19"/>
          <p:cNvSpPr/>
          <p:nvPr/>
        </p:nvSpPr>
        <p:spPr>
          <a:xfrm>
            <a:off x="11082528" y="6419088"/>
            <a:ext cx="502920" cy="201168"/>
          </a:xfrm>
          <a:prstGeom prst="rect">
            <a:avLst/>
          </a:prstGeom>
          <a:noFill/>
          <a:ln/>
        </p:spPr>
        <p:txBody>
          <a:bodyPr wrap="square" lIns="0" tIns="0" rIns="0" bIns="0" rtlCol="0" anchor="ctr"/>
          <a:lstStyle/>
          <a:p>
            <a:pPr marL="0" indent="0" algn="r">
              <a:buNone/>
            </a:pPr>
            <a:r>
              <a:rPr lang="en-US" sz="1050" b="1" dirty="0">
                <a:solidFill>
                  <a:srgbClr val="65717D"/>
                </a:solidFill>
              </a:rPr>
              <a:t>06</a:t>
            </a:r>
            <a:endParaRPr lang="en-US" sz="1050" dirty="0"/>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name="Slide 7">
    <p:bg>
      <p:bgPr>
        <a:solidFill>
          <a:srgbClr val="F8F6F0"/>
        </a:solidFill>
        <a:effectLst/>
      </p:bgPr>
    </p:bg>
    <p:spTree>
      <p:nvGrpSpPr>
        <p:cNvPr id="1" name=""/>
        <p:cNvGrpSpPr/>
        <p:nvPr/>
      </p:nvGrpSpPr>
      <p:grpSpPr>
        <a:xfrm>
          <a:off x="0" y="0"/>
          <a:ext cx="0" cy="0"/>
          <a:chOff x="0" y="0"/>
          <a:chExt cx="0" cy="0"/>
        </a:xfrm>
      </p:grpSpPr>
      <p:sp>
        <p:nvSpPr>
          <p:cNvPr id="2" name="Text 0"/>
          <p:cNvSpPr/>
          <p:nvPr/>
        </p:nvSpPr>
        <p:spPr>
          <a:xfrm>
            <a:off x="566928" y="256032"/>
            <a:ext cx="4389120" cy="182880"/>
          </a:xfrm>
          <a:prstGeom prst="rect">
            <a:avLst/>
          </a:prstGeom>
          <a:noFill/>
          <a:ln/>
        </p:spPr>
        <p:txBody>
          <a:bodyPr wrap="square" lIns="0" tIns="0" rIns="0" bIns="0" rtlCol="0" anchor="ctr"/>
          <a:lstStyle/>
          <a:p>
            <a:pPr marL="0" indent="0">
              <a:buNone/>
            </a:pPr>
            <a:r>
              <a:rPr lang="en-US" sz="880" b="1" dirty="0">
                <a:solidFill>
                  <a:srgbClr val="1F8A83"/>
                </a:solidFill>
              </a:rPr>
              <a:t>COORDINATED SUPPORT</a:t>
            </a:r>
            <a:endParaRPr lang="en-US" sz="880" dirty="0"/>
          </a:p>
        </p:txBody>
      </p:sp>
      <p:sp>
        <p:nvSpPr>
          <p:cNvPr id="3" name="Text 1"/>
          <p:cNvSpPr/>
          <p:nvPr/>
        </p:nvSpPr>
        <p:spPr>
          <a:xfrm>
            <a:off x="566928" y="530352"/>
            <a:ext cx="9509760" cy="329184"/>
          </a:xfrm>
          <a:prstGeom prst="rect">
            <a:avLst/>
          </a:prstGeom>
          <a:noFill/>
          <a:ln/>
        </p:spPr>
        <p:txBody>
          <a:bodyPr wrap="square" lIns="0" tIns="0" rIns="0" bIns="0" rtlCol="0" anchor="ctr">
            <a:normAutofit/>
          </a:bodyPr>
          <a:lstStyle/>
          <a:p>
            <a:pPr marL="0" indent="0">
              <a:buNone/>
            </a:pPr>
            <a:r>
              <a:rPr lang="en-US" sz="2050" b="1" dirty="0">
                <a:solidFill>
                  <a:srgbClr val="17243A"/>
                </a:solidFill>
              </a:rPr>
              <a:t>Multi-Agency Early Help Plan</a:t>
            </a:r>
            <a:endParaRPr lang="en-US" sz="2050" dirty="0"/>
          </a:p>
        </p:txBody>
      </p:sp>
      <p:sp>
        <p:nvSpPr>
          <p:cNvPr id="4" name="Shape 2"/>
          <p:cNvSpPr/>
          <p:nvPr/>
        </p:nvSpPr>
        <p:spPr>
          <a:xfrm>
            <a:off x="566928" y="960120"/>
            <a:ext cx="11018520" cy="0"/>
          </a:xfrm>
          <a:prstGeom prst="line">
            <a:avLst/>
          </a:prstGeom>
          <a:noFill/>
          <a:ln w="12700">
            <a:solidFill>
              <a:srgbClr val="D9E1E6"/>
            </a:solidFill>
            <a:prstDash val="solid"/>
          </a:ln>
        </p:spPr>
        <p:txBody>
          <a:bodyPr/>
          <a:lstStyle/>
          <a:p>
            <a:endParaRPr lang="en-GB"/>
          </a:p>
        </p:txBody>
      </p:sp>
      <p:pic>
        <p:nvPicPr>
          <p:cNvPr id="5" name="Image 0" descr="/mnt/data/a_warm_bright_illustrated_scene_of_a_diverse_grou.png"/>
          <p:cNvPicPr>
            <a:picLocks noChangeAspect="1"/>
          </p:cNvPicPr>
          <p:nvPr/>
        </p:nvPicPr>
        <p:blipFill>
          <a:blip r:embed="rId3"/>
          <a:srcRect l="21860" r="21860"/>
          <a:stretch/>
        </p:blipFill>
        <p:spPr>
          <a:xfrm>
            <a:off x="6629400" y="1078992"/>
            <a:ext cx="4800600" cy="4800600"/>
          </a:xfrm>
          <a:prstGeom prst="rect">
            <a:avLst/>
          </a:prstGeom>
        </p:spPr>
      </p:pic>
      <p:sp>
        <p:nvSpPr>
          <p:cNvPr id="6" name="Shape 3"/>
          <p:cNvSpPr/>
          <p:nvPr/>
        </p:nvSpPr>
        <p:spPr>
          <a:xfrm>
            <a:off x="685800" y="1188720"/>
            <a:ext cx="5394960" cy="685800"/>
          </a:xfrm>
          <a:prstGeom prst="roundRect">
            <a:avLst>
              <a:gd name="adj" fmla="val 16000"/>
            </a:avLst>
          </a:prstGeom>
          <a:solidFill>
            <a:srgbClr val="E8F4F1"/>
          </a:solidFill>
          <a:ln w="9525">
            <a:solidFill>
              <a:srgbClr val="C8D9D4"/>
            </a:solidFill>
            <a:prstDash val="solid"/>
          </a:ln>
        </p:spPr>
        <p:txBody>
          <a:bodyPr/>
          <a:lstStyle/>
          <a:p>
            <a:endParaRPr lang="en-GB"/>
          </a:p>
        </p:txBody>
      </p:sp>
      <p:sp>
        <p:nvSpPr>
          <p:cNvPr id="7" name="Text 4"/>
          <p:cNvSpPr/>
          <p:nvPr/>
        </p:nvSpPr>
        <p:spPr>
          <a:xfrm>
            <a:off x="850392" y="1316736"/>
            <a:ext cx="5065776" cy="429768"/>
          </a:xfrm>
          <a:prstGeom prst="rect">
            <a:avLst/>
          </a:prstGeom>
          <a:noFill/>
          <a:ln/>
        </p:spPr>
        <p:txBody>
          <a:bodyPr wrap="square" lIns="254" tIns="254" rIns="254" bIns="254" rtlCol="0" anchor="ctr">
            <a:normAutofit/>
          </a:bodyPr>
          <a:lstStyle/>
          <a:p>
            <a:pPr marL="0" indent="0">
              <a:buNone/>
            </a:pPr>
            <a:r>
              <a:rPr lang="en-US" sz="1220" dirty="0">
                <a:solidFill>
                  <a:srgbClr val="17243A"/>
                </a:solidFill>
              </a:rPr>
              <a:t>Shared aim: emotional security, communication development, parental support, safe routines and consistent review.</a:t>
            </a:r>
            <a:endParaRPr lang="en-US" sz="1220" dirty="0"/>
          </a:p>
        </p:txBody>
      </p:sp>
      <p:sp>
        <p:nvSpPr>
          <p:cNvPr id="8" name="Shape 5"/>
          <p:cNvSpPr/>
          <p:nvPr/>
        </p:nvSpPr>
        <p:spPr>
          <a:xfrm>
            <a:off x="749808" y="2240280"/>
            <a:ext cx="502920" cy="502920"/>
          </a:xfrm>
          <a:prstGeom prst="ellipse">
            <a:avLst/>
          </a:prstGeom>
          <a:solidFill>
            <a:srgbClr val="1F8A83"/>
          </a:solidFill>
          <a:ln w="12700">
            <a:solidFill>
              <a:srgbClr val="1F8A83"/>
            </a:solidFill>
            <a:prstDash val="solid"/>
          </a:ln>
        </p:spPr>
        <p:txBody>
          <a:bodyPr/>
          <a:lstStyle/>
          <a:p>
            <a:endParaRPr lang="en-GB"/>
          </a:p>
        </p:txBody>
      </p:sp>
      <p:sp>
        <p:nvSpPr>
          <p:cNvPr id="9" name="Text 6"/>
          <p:cNvSpPr/>
          <p:nvPr/>
        </p:nvSpPr>
        <p:spPr>
          <a:xfrm>
            <a:off x="749808" y="2368296"/>
            <a:ext cx="502920" cy="137160"/>
          </a:xfrm>
          <a:prstGeom prst="rect">
            <a:avLst/>
          </a:prstGeom>
          <a:noFill/>
          <a:ln/>
        </p:spPr>
        <p:txBody>
          <a:bodyPr wrap="square" lIns="0" tIns="0" rIns="0" bIns="0" rtlCol="0" anchor="ctr"/>
          <a:lstStyle/>
          <a:p>
            <a:pPr marL="0" indent="0" algn="ctr">
              <a:buNone/>
            </a:pPr>
            <a:r>
              <a:rPr lang="en-US" sz="1000" b="1" dirty="0">
                <a:solidFill>
                  <a:srgbClr val="FFFFFF"/>
                </a:solidFill>
              </a:rPr>
              <a:t>1</a:t>
            </a:r>
            <a:endParaRPr lang="en-US" sz="1000" dirty="0"/>
          </a:p>
        </p:txBody>
      </p:sp>
      <p:sp>
        <p:nvSpPr>
          <p:cNvPr id="10" name="Text 7"/>
          <p:cNvSpPr/>
          <p:nvPr/>
        </p:nvSpPr>
        <p:spPr>
          <a:xfrm>
            <a:off x="1463040" y="2231136"/>
            <a:ext cx="4389120" cy="219456"/>
          </a:xfrm>
          <a:prstGeom prst="rect">
            <a:avLst/>
          </a:prstGeom>
          <a:noFill/>
          <a:ln/>
        </p:spPr>
        <p:txBody>
          <a:bodyPr wrap="square" lIns="0" tIns="0" rIns="0" bIns="0" rtlCol="0" anchor="ctr"/>
          <a:lstStyle/>
          <a:p>
            <a:pPr marL="0" indent="0">
              <a:buNone/>
            </a:pPr>
            <a:r>
              <a:rPr lang="en-US" sz="1300" b="1" dirty="0">
                <a:solidFill>
                  <a:srgbClr val="17243A"/>
                </a:solidFill>
              </a:rPr>
              <a:t>Children’s Centre key worker</a:t>
            </a:r>
            <a:endParaRPr lang="en-US" sz="1300" dirty="0"/>
          </a:p>
        </p:txBody>
      </p:sp>
      <p:sp>
        <p:nvSpPr>
          <p:cNvPr id="11" name="Text 8"/>
          <p:cNvSpPr/>
          <p:nvPr/>
        </p:nvSpPr>
        <p:spPr>
          <a:xfrm>
            <a:off x="1463040" y="2505456"/>
            <a:ext cx="4389120" cy="393192"/>
          </a:xfrm>
          <a:prstGeom prst="rect">
            <a:avLst/>
          </a:prstGeom>
          <a:noFill/>
          <a:ln/>
        </p:spPr>
        <p:txBody>
          <a:bodyPr wrap="square" lIns="0" tIns="0" rIns="0" bIns="0" rtlCol="0" anchor="ctr">
            <a:normAutofit/>
          </a:bodyPr>
          <a:lstStyle/>
          <a:p>
            <a:pPr marL="0" indent="0">
              <a:buNone/>
            </a:pPr>
            <a:r>
              <a:rPr lang="en-US" sz="1050" dirty="0">
                <a:solidFill>
                  <a:srgbClr val="65717D"/>
                </a:solidFill>
              </a:rPr>
              <a:t>Daily routine, key observations and supportive play.</a:t>
            </a:r>
            <a:endParaRPr lang="en-US" sz="1050" dirty="0"/>
          </a:p>
        </p:txBody>
      </p:sp>
      <p:sp>
        <p:nvSpPr>
          <p:cNvPr id="12" name="Shape 9"/>
          <p:cNvSpPr/>
          <p:nvPr/>
        </p:nvSpPr>
        <p:spPr>
          <a:xfrm>
            <a:off x="749808" y="3099816"/>
            <a:ext cx="502920" cy="502920"/>
          </a:xfrm>
          <a:prstGeom prst="ellipse">
            <a:avLst/>
          </a:prstGeom>
          <a:solidFill>
            <a:srgbClr val="E9B949"/>
          </a:solidFill>
          <a:ln w="12700">
            <a:solidFill>
              <a:srgbClr val="E9B949"/>
            </a:solidFill>
            <a:prstDash val="solid"/>
          </a:ln>
        </p:spPr>
        <p:txBody>
          <a:bodyPr/>
          <a:lstStyle/>
          <a:p>
            <a:endParaRPr lang="en-GB"/>
          </a:p>
        </p:txBody>
      </p:sp>
      <p:sp>
        <p:nvSpPr>
          <p:cNvPr id="13" name="Text 10"/>
          <p:cNvSpPr/>
          <p:nvPr/>
        </p:nvSpPr>
        <p:spPr>
          <a:xfrm>
            <a:off x="749808" y="3227832"/>
            <a:ext cx="502920" cy="137160"/>
          </a:xfrm>
          <a:prstGeom prst="rect">
            <a:avLst/>
          </a:prstGeom>
          <a:noFill/>
          <a:ln/>
        </p:spPr>
        <p:txBody>
          <a:bodyPr wrap="square" lIns="0" tIns="0" rIns="0" bIns="0" rtlCol="0" anchor="ctr"/>
          <a:lstStyle/>
          <a:p>
            <a:pPr marL="0" indent="0" algn="ctr">
              <a:buNone/>
            </a:pPr>
            <a:r>
              <a:rPr lang="en-US" sz="1000" b="1" dirty="0">
                <a:solidFill>
                  <a:srgbClr val="FFFFFF"/>
                </a:solidFill>
              </a:rPr>
              <a:t>2</a:t>
            </a:r>
            <a:endParaRPr lang="en-US" sz="1000" dirty="0"/>
          </a:p>
        </p:txBody>
      </p:sp>
      <p:sp>
        <p:nvSpPr>
          <p:cNvPr id="14" name="Text 11"/>
          <p:cNvSpPr/>
          <p:nvPr/>
        </p:nvSpPr>
        <p:spPr>
          <a:xfrm>
            <a:off x="1463040" y="3090672"/>
            <a:ext cx="4389120" cy="219456"/>
          </a:xfrm>
          <a:prstGeom prst="rect">
            <a:avLst/>
          </a:prstGeom>
          <a:noFill/>
          <a:ln/>
        </p:spPr>
        <p:txBody>
          <a:bodyPr wrap="square" lIns="0" tIns="0" rIns="0" bIns="0" rtlCol="0" anchor="ctr"/>
          <a:lstStyle/>
          <a:p>
            <a:pPr marL="0" indent="0">
              <a:buNone/>
            </a:pPr>
            <a:r>
              <a:rPr lang="en-US" sz="1300" b="1" dirty="0">
                <a:solidFill>
                  <a:srgbClr val="17243A"/>
                </a:solidFill>
              </a:rPr>
              <a:t>Health visitor + GP</a:t>
            </a:r>
            <a:endParaRPr lang="en-US" sz="1300" dirty="0"/>
          </a:p>
        </p:txBody>
      </p:sp>
      <p:sp>
        <p:nvSpPr>
          <p:cNvPr id="15" name="Text 12"/>
          <p:cNvSpPr/>
          <p:nvPr/>
        </p:nvSpPr>
        <p:spPr>
          <a:xfrm>
            <a:off x="1463040" y="3364992"/>
            <a:ext cx="4389120" cy="393192"/>
          </a:xfrm>
          <a:prstGeom prst="rect">
            <a:avLst/>
          </a:prstGeom>
          <a:noFill/>
          <a:ln/>
        </p:spPr>
        <p:txBody>
          <a:bodyPr wrap="square" lIns="0" tIns="0" rIns="0" bIns="0" rtlCol="0" anchor="ctr">
            <a:normAutofit/>
          </a:bodyPr>
          <a:lstStyle/>
          <a:p>
            <a:pPr marL="0" indent="0">
              <a:buNone/>
            </a:pPr>
            <a:r>
              <a:rPr lang="en-US" sz="1050" dirty="0">
                <a:solidFill>
                  <a:srgbClr val="65717D"/>
                </a:solidFill>
              </a:rPr>
              <a:t>Family wellbeing, sleep, maternal mental health and health advice.</a:t>
            </a:r>
            <a:endParaRPr lang="en-US" sz="1050" dirty="0"/>
          </a:p>
        </p:txBody>
      </p:sp>
      <p:sp>
        <p:nvSpPr>
          <p:cNvPr id="16" name="Shape 13"/>
          <p:cNvSpPr/>
          <p:nvPr/>
        </p:nvSpPr>
        <p:spPr>
          <a:xfrm>
            <a:off x="749808" y="3959352"/>
            <a:ext cx="502920" cy="502920"/>
          </a:xfrm>
          <a:prstGeom prst="ellipse">
            <a:avLst/>
          </a:prstGeom>
          <a:solidFill>
            <a:srgbClr val="D9654B"/>
          </a:solidFill>
          <a:ln w="12700">
            <a:solidFill>
              <a:srgbClr val="D9654B"/>
            </a:solidFill>
            <a:prstDash val="solid"/>
          </a:ln>
        </p:spPr>
        <p:txBody>
          <a:bodyPr/>
          <a:lstStyle/>
          <a:p>
            <a:endParaRPr lang="en-GB"/>
          </a:p>
        </p:txBody>
      </p:sp>
      <p:sp>
        <p:nvSpPr>
          <p:cNvPr id="17" name="Text 14"/>
          <p:cNvSpPr/>
          <p:nvPr/>
        </p:nvSpPr>
        <p:spPr>
          <a:xfrm>
            <a:off x="749808" y="4087368"/>
            <a:ext cx="502920" cy="137160"/>
          </a:xfrm>
          <a:prstGeom prst="rect">
            <a:avLst/>
          </a:prstGeom>
          <a:noFill/>
          <a:ln/>
        </p:spPr>
        <p:txBody>
          <a:bodyPr wrap="square" lIns="0" tIns="0" rIns="0" bIns="0" rtlCol="0" anchor="ctr"/>
          <a:lstStyle/>
          <a:p>
            <a:pPr marL="0" indent="0" algn="ctr">
              <a:buNone/>
            </a:pPr>
            <a:r>
              <a:rPr lang="en-US" sz="1000" b="1" dirty="0">
                <a:solidFill>
                  <a:srgbClr val="FFFFFF"/>
                </a:solidFill>
              </a:rPr>
              <a:t>3</a:t>
            </a:r>
            <a:endParaRPr lang="en-US" sz="1000" dirty="0"/>
          </a:p>
        </p:txBody>
      </p:sp>
      <p:sp>
        <p:nvSpPr>
          <p:cNvPr id="18" name="Text 15"/>
          <p:cNvSpPr/>
          <p:nvPr/>
        </p:nvSpPr>
        <p:spPr>
          <a:xfrm>
            <a:off x="1463040" y="3950208"/>
            <a:ext cx="4389120" cy="219456"/>
          </a:xfrm>
          <a:prstGeom prst="rect">
            <a:avLst/>
          </a:prstGeom>
          <a:noFill/>
          <a:ln/>
        </p:spPr>
        <p:txBody>
          <a:bodyPr wrap="square" lIns="0" tIns="0" rIns="0" bIns="0" rtlCol="0" anchor="ctr"/>
          <a:lstStyle/>
          <a:p>
            <a:pPr marL="0" indent="0">
              <a:buNone/>
            </a:pPr>
            <a:r>
              <a:rPr lang="en-US" sz="1300" b="1" dirty="0">
                <a:solidFill>
                  <a:srgbClr val="17243A"/>
                </a:solidFill>
              </a:rPr>
              <a:t>Speech and language therapist</a:t>
            </a:r>
            <a:endParaRPr lang="en-US" sz="1300" dirty="0"/>
          </a:p>
        </p:txBody>
      </p:sp>
      <p:sp>
        <p:nvSpPr>
          <p:cNvPr id="19" name="Text 16"/>
          <p:cNvSpPr/>
          <p:nvPr/>
        </p:nvSpPr>
        <p:spPr>
          <a:xfrm>
            <a:off x="1463040" y="4224528"/>
            <a:ext cx="4389120" cy="393192"/>
          </a:xfrm>
          <a:prstGeom prst="rect">
            <a:avLst/>
          </a:prstGeom>
          <a:noFill/>
          <a:ln/>
        </p:spPr>
        <p:txBody>
          <a:bodyPr wrap="square" lIns="0" tIns="0" rIns="0" bIns="0" rtlCol="0" anchor="ctr">
            <a:normAutofit/>
          </a:bodyPr>
          <a:lstStyle/>
          <a:p>
            <a:pPr marL="0" indent="0">
              <a:buNone/>
            </a:pPr>
            <a:r>
              <a:rPr lang="en-US" sz="1050" dirty="0">
                <a:solidFill>
                  <a:srgbClr val="65717D"/>
                </a:solidFill>
              </a:rPr>
              <a:t>Assessment and strategies for language-rich interaction.</a:t>
            </a:r>
            <a:endParaRPr lang="en-US" sz="1050" dirty="0"/>
          </a:p>
        </p:txBody>
      </p:sp>
      <p:sp>
        <p:nvSpPr>
          <p:cNvPr id="20" name="Shape 17"/>
          <p:cNvSpPr/>
          <p:nvPr/>
        </p:nvSpPr>
        <p:spPr>
          <a:xfrm>
            <a:off x="749808" y="4818888"/>
            <a:ext cx="502920" cy="502920"/>
          </a:xfrm>
          <a:prstGeom prst="ellipse">
            <a:avLst/>
          </a:prstGeom>
          <a:solidFill>
            <a:srgbClr val="1D3557"/>
          </a:solidFill>
          <a:ln w="12700">
            <a:solidFill>
              <a:srgbClr val="1D3557"/>
            </a:solidFill>
            <a:prstDash val="solid"/>
          </a:ln>
        </p:spPr>
        <p:txBody>
          <a:bodyPr/>
          <a:lstStyle/>
          <a:p>
            <a:endParaRPr lang="en-GB"/>
          </a:p>
        </p:txBody>
      </p:sp>
      <p:sp>
        <p:nvSpPr>
          <p:cNvPr id="21" name="Text 18"/>
          <p:cNvSpPr/>
          <p:nvPr/>
        </p:nvSpPr>
        <p:spPr>
          <a:xfrm>
            <a:off x="749808" y="4946904"/>
            <a:ext cx="502920" cy="137160"/>
          </a:xfrm>
          <a:prstGeom prst="rect">
            <a:avLst/>
          </a:prstGeom>
          <a:noFill/>
          <a:ln/>
        </p:spPr>
        <p:txBody>
          <a:bodyPr wrap="square" lIns="0" tIns="0" rIns="0" bIns="0" rtlCol="0" anchor="ctr"/>
          <a:lstStyle/>
          <a:p>
            <a:pPr marL="0" indent="0" algn="ctr">
              <a:buNone/>
            </a:pPr>
            <a:r>
              <a:rPr lang="en-US" sz="1000" b="1" dirty="0">
                <a:solidFill>
                  <a:srgbClr val="FFFFFF"/>
                </a:solidFill>
              </a:rPr>
              <a:t>4</a:t>
            </a:r>
            <a:endParaRPr lang="en-US" sz="1000" dirty="0"/>
          </a:p>
        </p:txBody>
      </p:sp>
      <p:sp>
        <p:nvSpPr>
          <p:cNvPr id="22" name="Text 19"/>
          <p:cNvSpPr/>
          <p:nvPr/>
        </p:nvSpPr>
        <p:spPr>
          <a:xfrm>
            <a:off x="1463040" y="4809744"/>
            <a:ext cx="4389120" cy="219456"/>
          </a:xfrm>
          <a:prstGeom prst="rect">
            <a:avLst/>
          </a:prstGeom>
          <a:noFill/>
          <a:ln/>
        </p:spPr>
        <p:txBody>
          <a:bodyPr wrap="square" lIns="0" tIns="0" rIns="0" bIns="0" rtlCol="0" anchor="ctr"/>
          <a:lstStyle/>
          <a:p>
            <a:pPr marL="0" indent="0">
              <a:buNone/>
            </a:pPr>
            <a:r>
              <a:rPr lang="en-US" sz="1300" b="1" dirty="0">
                <a:solidFill>
                  <a:srgbClr val="17243A"/>
                </a:solidFill>
              </a:rPr>
              <a:t>Early Help / Family Support</a:t>
            </a:r>
            <a:endParaRPr lang="en-US" sz="1300" dirty="0"/>
          </a:p>
        </p:txBody>
      </p:sp>
      <p:sp>
        <p:nvSpPr>
          <p:cNvPr id="23" name="Text 20"/>
          <p:cNvSpPr/>
          <p:nvPr/>
        </p:nvSpPr>
        <p:spPr>
          <a:xfrm>
            <a:off x="1463040" y="5084064"/>
            <a:ext cx="4389120" cy="393192"/>
          </a:xfrm>
          <a:prstGeom prst="rect">
            <a:avLst/>
          </a:prstGeom>
          <a:noFill/>
          <a:ln/>
        </p:spPr>
        <p:txBody>
          <a:bodyPr wrap="square" lIns="0" tIns="0" rIns="0" bIns="0" rtlCol="0" anchor="ctr">
            <a:normAutofit/>
          </a:bodyPr>
          <a:lstStyle/>
          <a:p>
            <a:pPr marL="0" indent="0">
              <a:buNone/>
            </a:pPr>
            <a:r>
              <a:rPr lang="en-US" sz="1050" dirty="0">
                <a:solidFill>
                  <a:srgbClr val="65717D"/>
                </a:solidFill>
              </a:rPr>
              <a:t>Coordinated plan, reduced isolation and review with the family.</a:t>
            </a:r>
            <a:endParaRPr lang="en-US" sz="1050" dirty="0"/>
          </a:p>
        </p:txBody>
      </p:sp>
      <p:sp>
        <p:nvSpPr>
          <p:cNvPr id="24" name="Text 21"/>
          <p:cNvSpPr/>
          <p:nvPr/>
        </p:nvSpPr>
        <p:spPr>
          <a:xfrm>
            <a:off x="606552" y="6419088"/>
            <a:ext cx="9966960" cy="201168"/>
          </a:xfrm>
          <a:prstGeom prst="rect">
            <a:avLst/>
          </a:prstGeom>
          <a:noFill/>
          <a:ln/>
        </p:spPr>
        <p:txBody>
          <a:bodyPr wrap="square" lIns="0" tIns="0" rIns="0" bIns="0" rtlCol="0" anchor="ctr">
            <a:normAutofit/>
          </a:bodyPr>
          <a:lstStyle/>
          <a:p>
            <a:pPr marL="0" indent="0">
              <a:buNone/>
            </a:pPr>
            <a:r>
              <a:rPr lang="en-US" sz="1050" dirty="0">
                <a:solidFill>
                  <a:srgbClr val="65717D"/>
                </a:solidFill>
              </a:rPr>
              <a:t>Sources: Department for Education (2023); NICE (2012).</a:t>
            </a:r>
            <a:endParaRPr lang="en-US" sz="1050" dirty="0"/>
          </a:p>
        </p:txBody>
      </p:sp>
      <p:sp>
        <p:nvSpPr>
          <p:cNvPr id="25" name="Text 22"/>
          <p:cNvSpPr/>
          <p:nvPr/>
        </p:nvSpPr>
        <p:spPr>
          <a:xfrm>
            <a:off x="11082528" y="6419088"/>
            <a:ext cx="502920" cy="201168"/>
          </a:xfrm>
          <a:prstGeom prst="rect">
            <a:avLst/>
          </a:prstGeom>
          <a:noFill/>
          <a:ln/>
        </p:spPr>
        <p:txBody>
          <a:bodyPr wrap="square" lIns="0" tIns="0" rIns="0" bIns="0" rtlCol="0" anchor="ctr"/>
          <a:lstStyle/>
          <a:p>
            <a:pPr marL="0" indent="0" algn="r">
              <a:buNone/>
            </a:pPr>
            <a:r>
              <a:rPr lang="en-US" sz="1050" b="1" dirty="0">
                <a:solidFill>
                  <a:srgbClr val="65717D"/>
                </a:solidFill>
              </a:rPr>
              <a:t>07</a:t>
            </a:r>
            <a:endParaRPr lang="en-US" sz="1050" dirty="0"/>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name="Slide 8">
    <p:bg>
      <p:bgPr>
        <a:solidFill>
          <a:srgbClr val="F8F6F0"/>
        </a:solidFill>
        <a:effectLst/>
      </p:bgPr>
    </p:bg>
    <p:spTree>
      <p:nvGrpSpPr>
        <p:cNvPr id="1" name=""/>
        <p:cNvGrpSpPr/>
        <p:nvPr/>
      </p:nvGrpSpPr>
      <p:grpSpPr>
        <a:xfrm>
          <a:off x="0" y="0"/>
          <a:ext cx="0" cy="0"/>
          <a:chOff x="0" y="0"/>
          <a:chExt cx="0" cy="0"/>
        </a:xfrm>
      </p:grpSpPr>
      <p:sp>
        <p:nvSpPr>
          <p:cNvPr id="2" name="Text 0"/>
          <p:cNvSpPr/>
          <p:nvPr/>
        </p:nvSpPr>
        <p:spPr>
          <a:xfrm>
            <a:off x="566928" y="256032"/>
            <a:ext cx="4389120" cy="182880"/>
          </a:xfrm>
          <a:prstGeom prst="rect">
            <a:avLst/>
          </a:prstGeom>
          <a:noFill/>
          <a:ln/>
        </p:spPr>
        <p:txBody>
          <a:bodyPr wrap="square" lIns="0" tIns="0" rIns="0" bIns="0" rtlCol="0" anchor="ctr"/>
          <a:lstStyle/>
          <a:p>
            <a:pPr marL="0" indent="0">
              <a:buNone/>
            </a:pPr>
            <a:r>
              <a:rPr lang="en-US" sz="880" b="1" dirty="0">
                <a:solidFill>
                  <a:srgbClr val="1F8A83"/>
                </a:solidFill>
              </a:rPr>
              <a:t>STRENGTHS + LIMITATIONS</a:t>
            </a:r>
            <a:endParaRPr lang="en-US" sz="880" dirty="0"/>
          </a:p>
        </p:txBody>
      </p:sp>
      <p:sp>
        <p:nvSpPr>
          <p:cNvPr id="3" name="Text 1"/>
          <p:cNvSpPr/>
          <p:nvPr/>
        </p:nvSpPr>
        <p:spPr>
          <a:xfrm>
            <a:off x="566928" y="530352"/>
            <a:ext cx="9509760" cy="329184"/>
          </a:xfrm>
          <a:prstGeom prst="rect">
            <a:avLst/>
          </a:prstGeom>
          <a:noFill/>
          <a:ln/>
        </p:spPr>
        <p:txBody>
          <a:bodyPr wrap="square" lIns="0" tIns="0" rIns="0" bIns="0" rtlCol="0" anchor="ctr">
            <a:normAutofit/>
          </a:bodyPr>
          <a:lstStyle/>
          <a:p>
            <a:pPr marL="0" indent="0">
              <a:buNone/>
            </a:pPr>
            <a:r>
              <a:rPr lang="en-US" sz="2050" b="1" dirty="0">
                <a:solidFill>
                  <a:srgbClr val="17243A"/>
                </a:solidFill>
              </a:rPr>
              <a:t>Critical Evaluation of Bowlby’s Theory</a:t>
            </a:r>
            <a:endParaRPr lang="en-US" sz="2050" dirty="0"/>
          </a:p>
        </p:txBody>
      </p:sp>
      <p:sp>
        <p:nvSpPr>
          <p:cNvPr id="4" name="Shape 2"/>
          <p:cNvSpPr/>
          <p:nvPr/>
        </p:nvSpPr>
        <p:spPr>
          <a:xfrm>
            <a:off x="566928" y="960120"/>
            <a:ext cx="11018520" cy="0"/>
          </a:xfrm>
          <a:prstGeom prst="line">
            <a:avLst/>
          </a:prstGeom>
          <a:noFill/>
          <a:ln w="12700">
            <a:solidFill>
              <a:srgbClr val="D9E1E6"/>
            </a:solidFill>
            <a:prstDash val="solid"/>
          </a:ln>
        </p:spPr>
        <p:txBody>
          <a:bodyPr/>
          <a:lstStyle/>
          <a:p>
            <a:endParaRPr lang="en-GB"/>
          </a:p>
        </p:txBody>
      </p:sp>
      <p:sp>
        <p:nvSpPr>
          <p:cNvPr id="5" name="Shape 3"/>
          <p:cNvSpPr/>
          <p:nvPr/>
        </p:nvSpPr>
        <p:spPr>
          <a:xfrm>
            <a:off x="731520" y="1325880"/>
            <a:ext cx="5074920" cy="4160520"/>
          </a:xfrm>
          <a:prstGeom prst="roundRect">
            <a:avLst>
              <a:gd name="adj" fmla="val 2637"/>
            </a:avLst>
          </a:prstGeom>
          <a:solidFill>
            <a:srgbClr val="E8F4F1"/>
          </a:solidFill>
          <a:ln w="12700">
            <a:solidFill>
              <a:srgbClr val="C6DED8"/>
            </a:solidFill>
            <a:prstDash val="solid"/>
          </a:ln>
        </p:spPr>
        <p:txBody>
          <a:bodyPr/>
          <a:lstStyle/>
          <a:p>
            <a:endParaRPr lang="en-GB"/>
          </a:p>
        </p:txBody>
      </p:sp>
      <p:sp>
        <p:nvSpPr>
          <p:cNvPr id="6" name="Text 4"/>
          <p:cNvSpPr/>
          <p:nvPr/>
        </p:nvSpPr>
        <p:spPr>
          <a:xfrm>
            <a:off x="1005840" y="1645920"/>
            <a:ext cx="4389120" cy="256032"/>
          </a:xfrm>
          <a:prstGeom prst="rect">
            <a:avLst/>
          </a:prstGeom>
          <a:noFill/>
          <a:ln/>
        </p:spPr>
        <p:txBody>
          <a:bodyPr wrap="square" lIns="0" tIns="0" rIns="0" bIns="0" rtlCol="0" anchor="ctr"/>
          <a:lstStyle/>
          <a:p>
            <a:pPr marL="0" indent="0">
              <a:buNone/>
            </a:pPr>
            <a:r>
              <a:rPr lang="en-US" sz="1600" b="1" dirty="0">
                <a:solidFill>
                  <a:srgbClr val="1F8A83"/>
                </a:solidFill>
              </a:rPr>
              <a:t>What the theory explains well</a:t>
            </a:r>
            <a:endParaRPr lang="en-US" sz="1600" dirty="0"/>
          </a:p>
        </p:txBody>
      </p:sp>
      <p:sp>
        <p:nvSpPr>
          <p:cNvPr id="7" name="Text 5"/>
          <p:cNvSpPr/>
          <p:nvPr/>
        </p:nvSpPr>
        <p:spPr>
          <a:xfrm>
            <a:off x="1051560" y="1610407"/>
            <a:ext cx="4206240" cy="2468880"/>
          </a:xfrm>
          <a:prstGeom prst="rect">
            <a:avLst/>
          </a:prstGeom>
          <a:noFill/>
          <a:ln/>
        </p:spPr>
        <p:txBody>
          <a:bodyPr wrap="square" lIns="254" tIns="254" rIns="254" bIns="254" rtlCol="0" anchor="ctr">
            <a:normAutofit/>
          </a:bodyPr>
          <a:lstStyle/>
          <a:p>
            <a:r>
              <a:rPr lang="en-US" sz="1600" dirty="0">
                <a:solidFill>
                  <a:srgbClr val="263238"/>
                </a:solidFill>
              </a:rPr>
              <a:t>Explains separation distress and clinginess</a:t>
            </a:r>
            <a:endParaRPr lang="en-US" sz="1600" dirty="0"/>
          </a:p>
          <a:p>
            <a:r>
              <a:rPr lang="en-US" sz="1600" dirty="0">
                <a:solidFill>
                  <a:srgbClr val="263238"/>
                </a:solidFill>
              </a:rPr>
              <a:t>Highlights consistency, sensitivity and trust</a:t>
            </a:r>
            <a:endParaRPr lang="en-US" sz="1600" dirty="0"/>
          </a:p>
          <a:p>
            <a:r>
              <a:rPr lang="en-US" sz="1600" dirty="0">
                <a:solidFill>
                  <a:srgbClr val="263238"/>
                </a:solidFill>
              </a:rPr>
              <a:t>Supports key-worker systems and predictable routines</a:t>
            </a:r>
            <a:endParaRPr lang="en-US" sz="1600" dirty="0"/>
          </a:p>
          <a:p>
            <a:r>
              <a:rPr lang="en-US" sz="1600" dirty="0">
                <a:solidFill>
                  <a:srgbClr val="263238"/>
                </a:solidFill>
              </a:rPr>
              <a:t>Links security with exploration, play and confidence</a:t>
            </a:r>
            <a:endParaRPr lang="en-US" sz="1600" dirty="0"/>
          </a:p>
        </p:txBody>
      </p:sp>
      <p:sp>
        <p:nvSpPr>
          <p:cNvPr id="8" name="Shape 6"/>
          <p:cNvSpPr/>
          <p:nvPr/>
        </p:nvSpPr>
        <p:spPr>
          <a:xfrm>
            <a:off x="6355080" y="1325880"/>
            <a:ext cx="5074920" cy="4160520"/>
          </a:xfrm>
          <a:prstGeom prst="roundRect">
            <a:avLst>
              <a:gd name="adj" fmla="val 2637"/>
            </a:avLst>
          </a:prstGeom>
          <a:solidFill>
            <a:srgbClr val="F4E8D2"/>
          </a:solidFill>
          <a:ln w="12700">
            <a:solidFill>
              <a:srgbClr val="EBD2A8"/>
            </a:solidFill>
            <a:prstDash val="solid"/>
          </a:ln>
        </p:spPr>
        <p:txBody>
          <a:bodyPr/>
          <a:lstStyle/>
          <a:p>
            <a:endParaRPr lang="en-GB"/>
          </a:p>
        </p:txBody>
      </p:sp>
      <p:sp>
        <p:nvSpPr>
          <p:cNvPr id="9" name="Text 7"/>
          <p:cNvSpPr/>
          <p:nvPr/>
        </p:nvSpPr>
        <p:spPr>
          <a:xfrm>
            <a:off x="6629400" y="1645920"/>
            <a:ext cx="4389120" cy="256032"/>
          </a:xfrm>
          <a:prstGeom prst="rect">
            <a:avLst/>
          </a:prstGeom>
          <a:noFill/>
          <a:ln/>
        </p:spPr>
        <p:txBody>
          <a:bodyPr wrap="square" lIns="0" tIns="0" rIns="0" bIns="0" rtlCol="0" anchor="ctr"/>
          <a:lstStyle/>
          <a:p>
            <a:pPr marL="0" indent="0">
              <a:buNone/>
            </a:pPr>
            <a:r>
              <a:rPr lang="en-US" sz="1600" b="1" dirty="0">
                <a:solidFill>
                  <a:srgbClr val="D9654B"/>
                </a:solidFill>
              </a:rPr>
              <a:t>Points to handle carefully</a:t>
            </a:r>
            <a:endParaRPr lang="en-US" sz="1600" dirty="0"/>
          </a:p>
        </p:txBody>
      </p:sp>
      <p:sp>
        <p:nvSpPr>
          <p:cNvPr id="10" name="Text 8"/>
          <p:cNvSpPr/>
          <p:nvPr/>
        </p:nvSpPr>
        <p:spPr>
          <a:xfrm>
            <a:off x="6629400" y="1815085"/>
            <a:ext cx="4206240" cy="2468880"/>
          </a:xfrm>
          <a:prstGeom prst="rect">
            <a:avLst/>
          </a:prstGeom>
          <a:noFill/>
          <a:ln/>
        </p:spPr>
        <p:txBody>
          <a:bodyPr wrap="square" lIns="254" tIns="254" rIns="254" bIns="254" rtlCol="0" anchor="ctr">
            <a:normAutofit/>
          </a:bodyPr>
          <a:lstStyle/>
          <a:p>
            <a:r>
              <a:rPr lang="en-US" sz="1600" dirty="0">
                <a:solidFill>
                  <a:srgbClr val="263238"/>
                </a:solidFill>
              </a:rPr>
              <a:t>One theory cannot fully explain language delay</a:t>
            </a:r>
            <a:endParaRPr lang="en-US" sz="1600" dirty="0"/>
          </a:p>
          <a:p>
            <a:r>
              <a:rPr lang="en-US" sz="1600" dirty="0">
                <a:solidFill>
                  <a:srgbClr val="263238"/>
                </a:solidFill>
              </a:rPr>
              <a:t>Culture, poverty, childcare quality and resilience also matter</a:t>
            </a:r>
            <a:endParaRPr lang="en-US" sz="1600" dirty="0"/>
          </a:p>
          <a:p>
            <a:r>
              <a:rPr lang="en-US" sz="1600" dirty="0">
                <a:solidFill>
                  <a:srgbClr val="263238"/>
                </a:solidFill>
              </a:rPr>
              <a:t>Children can form several meaningful attachments</a:t>
            </a:r>
            <a:endParaRPr lang="en-US" sz="1600" dirty="0"/>
          </a:p>
          <a:p>
            <a:r>
              <a:rPr lang="en-US" sz="1600" dirty="0">
                <a:solidFill>
                  <a:srgbClr val="263238"/>
                </a:solidFill>
              </a:rPr>
              <a:t>Practice must avoid blaming the mother or child</a:t>
            </a:r>
            <a:endParaRPr lang="en-US" sz="1600" dirty="0"/>
          </a:p>
        </p:txBody>
      </p:sp>
      <p:sp>
        <p:nvSpPr>
          <p:cNvPr id="11" name="Shape 9"/>
          <p:cNvSpPr/>
          <p:nvPr/>
        </p:nvSpPr>
        <p:spPr>
          <a:xfrm>
            <a:off x="1143000" y="5806440"/>
            <a:ext cx="9921240" cy="429768"/>
          </a:xfrm>
          <a:prstGeom prst="roundRect">
            <a:avLst>
              <a:gd name="adj" fmla="val 25532"/>
            </a:avLst>
          </a:prstGeom>
          <a:solidFill>
            <a:srgbClr val="E8F0F8"/>
          </a:solidFill>
          <a:ln w="9525">
            <a:solidFill>
              <a:srgbClr val="C8D9D4"/>
            </a:solidFill>
            <a:prstDash val="solid"/>
          </a:ln>
        </p:spPr>
        <p:txBody>
          <a:bodyPr/>
          <a:lstStyle/>
          <a:p>
            <a:endParaRPr lang="en-GB"/>
          </a:p>
        </p:txBody>
      </p:sp>
      <p:sp>
        <p:nvSpPr>
          <p:cNvPr id="12" name="Text 10"/>
          <p:cNvSpPr/>
          <p:nvPr/>
        </p:nvSpPr>
        <p:spPr>
          <a:xfrm>
            <a:off x="1307592" y="5934456"/>
            <a:ext cx="9592056" cy="173736"/>
          </a:xfrm>
          <a:prstGeom prst="rect">
            <a:avLst/>
          </a:prstGeom>
          <a:noFill/>
          <a:ln/>
        </p:spPr>
        <p:txBody>
          <a:bodyPr wrap="square" lIns="254" tIns="254" rIns="254" bIns="254" rtlCol="0" anchor="ctr">
            <a:normAutofit lnSpcReduction="10000"/>
          </a:bodyPr>
          <a:lstStyle/>
          <a:p>
            <a:pPr marL="0" indent="0">
              <a:buNone/>
            </a:pPr>
            <a:r>
              <a:rPr lang="en-US" sz="1220" dirty="0">
                <a:solidFill>
                  <a:srgbClr val="17243A"/>
                </a:solidFill>
              </a:rPr>
              <a:t>Judgement: Bowlby is highly relevant, but support should also include observation, family support and multi-agency assessment.</a:t>
            </a:r>
            <a:endParaRPr lang="en-US" sz="1220" dirty="0"/>
          </a:p>
        </p:txBody>
      </p:sp>
      <p:sp>
        <p:nvSpPr>
          <p:cNvPr id="13" name="Text 11"/>
          <p:cNvSpPr/>
          <p:nvPr/>
        </p:nvSpPr>
        <p:spPr>
          <a:xfrm>
            <a:off x="566928" y="6473952"/>
            <a:ext cx="9966960" cy="201168"/>
          </a:xfrm>
          <a:prstGeom prst="rect">
            <a:avLst/>
          </a:prstGeom>
          <a:noFill/>
          <a:ln/>
        </p:spPr>
        <p:txBody>
          <a:bodyPr wrap="square" lIns="0" tIns="0" rIns="0" bIns="0" rtlCol="0" anchor="ctr">
            <a:normAutofit/>
          </a:bodyPr>
          <a:lstStyle/>
          <a:p>
            <a:pPr marL="0" indent="0">
              <a:buNone/>
            </a:pPr>
            <a:r>
              <a:rPr lang="en-US" sz="1050" dirty="0">
                <a:solidFill>
                  <a:srgbClr val="65717D"/>
                </a:solidFill>
              </a:rPr>
              <a:t>Sources: Bowlby (1969); Schaffer and Emerson (1964); Rutter (1981); NICE (2012).</a:t>
            </a:r>
            <a:endParaRPr lang="en-US" sz="1050" dirty="0"/>
          </a:p>
        </p:txBody>
      </p:sp>
      <p:sp>
        <p:nvSpPr>
          <p:cNvPr id="14" name="Text 12"/>
          <p:cNvSpPr/>
          <p:nvPr/>
        </p:nvSpPr>
        <p:spPr>
          <a:xfrm>
            <a:off x="11082528" y="6419088"/>
            <a:ext cx="502920" cy="201168"/>
          </a:xfrm>
          <a:prstGeom prst="rect">
            <a:avLst/>
          </a:prstGeom>
          <a:noFill/>
          <a:ln/>
        </p:spPr>
        <p:txBody>
          <a:bodyPr wrap="square" lIns="0" tIns="0" rIns="0" bIns="0" rtlCol="0" anchor="ctr"/>
          <a:lstStyle/>
          <a:p>
            <a:pPr marL="0" indent="0" algn="r">
              <a:buNone/>
            </a:pPr>
            <a:r>
              <a:rPr lang="en-US" sz="1050" b="1" dirty="0">
                <a:solidFill>
                  <a:srgbClr val="65717D"/>
                </a:solidFill>
              </a:rPr>
              <a:t>08</a:t>
            </a:r>
            <a:endParaRPr lang="en-US" sz="1050" dirty="0"/>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name="Slide 9">
    <p:bg>
      <p:bgPr>
        <a:solidFill>
          <a:srgbClr val="F8F6F0"/>
        </a:solidFill>
        <a:effectLst/>
      </p:bgPr>
    </p:bg>
    <p:spTree>
      <p:nvGrpSpPr>
        <p:cNvPr id="1" name=""/>
        <p:cNvGrpSpPr/>
        <p:nvPr/>
      </p:nvGrpSpPr>
      <p:grpSpPr>
        <a:xfrm>
          <a:off x="0" y="0"/>
          <a:ext cx="0" cy="0"/>
          <a:chOff x="0" y="0"/>
          <a:chExt cx="0" cy="0"/>
        </a:xfrm>
      </p:grpSpPr>
      <p:sp>
        <p:nvSpPr>
          <p:cNvPr id="2" name="Text 0"/>
          <p:cNvSpPr/>
          <p:nvPr/>
        </p:nvSpPr>
        <p:spPr>
          <a:xfrm>
            <a:off x="566928" y="256032"/>
            <a:ext cx="4389120" cy="182880"/>
          </a:xfrm>
          <a:prstGeom prst="rect">
            <a:avLst/>
          </a:prstGeom>
          <a:noFill/>
          <a:ln/>
        </p:spPr>
        <p:txBody>
          <a:bodyPr wrap="square" lIns="0" tIns="0" rIns="0" bIns="0" rtlCol="0" anchor="ctr"/>
          <a:lstStyle/>
          <a:p>
            <a:pPr marL="0" indent="0">
              <a:buNone/>
            </a:pPr>
            <a:r>
              <a:rPr lang="en-US" sz="880" b="1" dirty="0">
                <a:solidFill>
                  <a:srgbClr val="1F8A83"/>
                </a:solidFill>
              </a:rPr>
              <a:t>FINAL JUDGEMENT</a:t>
            </a:r>
            <a:endParaRPr lang="en-US" sz="880" dirty="0"/>
          </a:p>
        </p:txBody>
      </p:sp>
      <p:sp>
        <p:nvSpPr>
          <p:cNvPr id="3" name="Text 1"/>
          <p:cNvSpPr/>
          <p:nvPr/>
        </p:nvSpPr>
        <p:spPr>
          <a:xfrm>
            <a:off x="566928" y="530352"/>
            <a:ext cx="9509760" cy="329184"/>
          </a:xfrm>
          <a:prstGeom prst="rect">
            <a:avLst/>
          </a:prstGeom>
          <a:noFill/>
          <a:ln/>
        </p:spPr>
        <p:txBody>
          <a:bodyPr wrap="square" lIns="0" tIns="0" rIns="0" bIns="0" rtlCol="0" anchor="ctr">
            <a:normAutofit/>
          </a:bodyPr>
          <a:lstStyle/>
          <a:p>
            <a:pPr marL="0" indent="0">
              <a:buNone/>
            </a:pPr>
            <a:r>
              <a:rPr lang="en-US" sz="2050" b="1" dirty="0">
                <a:solidFill>
                  <a:srgbClr val="17243A"/>
                </a:solidFill>
              </a:rPr>
              <a:t>What the Theory Adds to Practice</a:t>
            </a:r>
            <a:endParaRPr lang="en-US" sz="2050" dirty="0"/>
          </a:p>
        </p:txBody>
      </p:sp>
      <p:sp>
        <p:nvSpPr>
          <p:cNvPr id="4" name="Shape 2"/>
          <p:cNvSpPr/>
          <p:nvPr/>
        </p:nvSpPr>
        <p:spPr>
          <a:xfrm>
            <a:off x="566928" y="960120"/>
            <a:ext cx="11018520" cy="0"/>
          </a:xfrm>
          <a:prstGeom prst="line">
            <a:avLst/>
          </a:prstGeom>
          <a:noFill/>
          <a:ln w="12700">
            <a:solidFill>
              <a:srgbClr val="D9E1E6"/>
            </a:solidFill>
            <a:prstDash val="solid"/>
          </a:ln>
        </p:spPr>
        <p:txBody>
          <a:bodyPr/>
          <a:lstStyle/>
          <a:p>
            <a:endParaRPr lang="en-GB"/>
          </a:p>
        </p:txBody>
      </p:sp>
      <p:pic>
        <p:nvPicPr>
          <p:cNvPr id="5" name="Image 0" descr="/mnt/data/a_warm_bright_early_years_classroom_childcare_s.png"/>
          <p:cNvPicPr>
            <a:picLocks noChangeAspect="1"/>
          </p:cNvPicPr>
          <p:nvPr/>
        </p:nvPicPr>
        <p:blipFill>
          <a:blip r:embed="rId3"/>
          <a:srcRect l="25842" r="25842"/>
          <a:stretch/>
        </p:blipFill>
        <p:spPr>
          <a:xfrm>
            <a:off x="7315200" y="1097280"/>
            <a:ext cx="4160520" cy="4846320"/>
          </a:xfrm>
          <a:prstGeom prst="rect">
            <a:avLst/>
          </a:prstGeom>
        </p:spPr>
      </p:pic>
      <p:sp>
        <p:nvSpPr>
          <p:cNvPr id="6" name="Text 3"/>
          <p:cNvSpPr/>
          <p:nvPr/>
        </p:nvSpPr>
        <p:spPr>
          <a:xfrm>
            <a:off x="713232" y="1097280"/>
            <a:ext cx="6080760" cy="960120"/>
          </a:xfrm>
          <a:prstGeom prst="rect">
            <a:avLst/>
          </a:prstGeom>
          <a:noFill/>
          <a:ln/>
        </p:spPr>
        <p:txBody>
          <a:bodyPr wrap="square" lIns="254" tIns="254" rIns="254" bIns="254" rtlCol="0" anchor="ctr">
            <a:normAutofit lnSpcReduction="10000"/>
          </a:bodyPr>
          <a:lstStyle/>
          <a:p>
            <a:pPr marL="0" indent="0">
              <a:buNone/>
            </a:pPr>
            <a:r>
              <a:rPr lang="en-US" sz="2300" b="1" dirty="0">
                <a:solidFill>
                  <a:srgbClr val="17243A"/>
                </a:solidFill>
              </a:rPr>
              <a:t>Isaac’s behaviour should be understood as a response to emotional and environmental pressures, not as isolated difficulty.</a:t>
            </a:r>
            <a:endParaRPr lang="en-US" sz="2300" dirty="0"/>
          </a:p>
        </p:txBody>
      </p:sp>
      <p:sp>
        <p:nvSpPr>
          <p:cNvPr id="7" name="Text 4"/>
          <p:cNvSpPr/>
          <p:nvPr/>
        </p:nvSpPr>
        <p:spPr>
          <a:xfrm>
            <a:off x="786384" y="2514600"/>
            <a:ext cx="2514600" cy="228600"/>
          </a:xfrm>
          <a:prstGeom prst="rect">
            <a:avLst/>
          </a:prstGeom>
          <a:noFill/>
          <a:ln/>
        </p:spPr>
        <p:txBody>
          <a:bodyPr wrap="square" lIns="0" tIns="0" rIns="0" bIns="0" rtlCol="0" anchor="ctr"/>
          <a:lstStyle/>
          <a:p>
            <a:pPr marL="0" indent="0">
              <a:buNone/>
            </a:pPr>
            <a:r>
              <a:rPr lang="en-US" sz="1400" b="1" dirty="0">
                <a:solidFill>
                  <a:srgbClr val="1F8A83"/>
                </a:solidFill>
              </a:rPr>
              <a:t>Attachment</a:t>
            </a:r>
            <a:endParaRPr lang="en-US" sz="1400" dirty="0"/>
          </a:p>
        </p:txBody>
      </p:sp>
      <p:sp>
        <p:nvSpPr>
          <p:cNvPr id="8" name="Text 5"/>
          <p:cNvSpPr/>
          <p:nvPr/>
        </p:nvSpPr>
        <p:spPr>
          <a:xfrm>
            <a:off x="786384" y="2834640"/>
            <a:ext cx="2606040" cy="365760"/>
          </a:xfrm>
          <a:prstGeom prst="rect">
            <a:avLst/>
          </a:prstGeom>
          <a:noFill/>
          <a:ln/>
        </p:spPr>
        <p:txBody>
          <a:bodyPr wrap="square" lIns="0" tIns="0" rIns="0" bIns="0" rtlCol="0" anchor="ctr">
            <a:normAutofit/>
          </a:bodyPr>
          <a:lstStyle/>
          <a:p>
            <a:pPr marL="0" indent="0">
              <a:buNone/>
            </a:pPr>
            <a:r>
              <a:rPr lang="en-US" sz="1080" dirty="0">
                <a:solidFill>
                  <a:srgbClr val="65717D"/>
                </a:solidFill>
              </a:rPr>
              <a:t>Build safety through consistent adults</a:t>
            </a:r>
            <a:endParaRPr lang="en-US" sz="1080" dirty="0"/>
          </a:p>
        </p:txBody>
      </p:sp>
      <p:sp>
        <p:nvSpPr>
          <p:cNvPr id="9" name="Shape 6"/>
          <p:cNvSpPr/>
          <p:nvPr/>
        </p:nvSpPr>
        <p:spPr>
          <a:xfrm>
            <a:off x="786384" y="3291840"/>
            <a:ext cx="2468880" cy="0"/>
          </a:xfrm>
          <a:prstGeom prst="line">
            <a:avLst/>
          </a:prstGeom>
          <a:noFill/>
          <a:ln w="12700">
            <a:solidFill>
              <a:srgbClr val="D9E1E6"/>
            </a:solidFill>
            <a:prstDash val="solid"/>
          </a:ln>
        </p:spPr>
        <p:txBody>
          <a:bodyPr/>
          <a:lstStyle/>
          <a:p>
            <a:endParaRPr lang="en-GB"/>
          </a:p>
        </p:txBody>
      </p:sp>
      <p:sp>
        <p:nvSpPr>
          <p:cNvPr id="10" name="Text 7"/>
          <p:cNvSpPr/>
          <p:nvPr/>
        </p:nvSpPr>
        <p:spPr>
          <a:xfrm>
            <a:off x="3822192" y="2514600"/>
            <a:ext cx="2514600" cy="228600"/>
          </a:xfrm>
          <a:prstGeom prst="rect">
            <a:avLst/>
          </a:prstGeom>
          <a:noFill/>
          <a:ln/>
        </p:spPr>
        <p:txBody>
          <a:bodyPr wrap="square" lIns="0" tIns="0" rIns="0" bIns="0" rtlCol="0" anchor="ctr"/>
          <a:lstStyle/>
          <a:p>
            <a:pPr marL="0" indent="0">
              <a:buNone/>
            </a:pPr>
            <a:r>
              <a:rPr lang="en-US" sz="1400" b="1" dirty="0">
                <a:solidFill>
                  <a:srgbClr val="E9B949"/>
                </a:solidFill>
              </a:rPr>
              <a:t>Development</a:t>
            </a:r>
            <a:endParaRPr lang="en-US" sz="1400" dirty="0"/>
          </a:p>
        </p:txBody>
      </p:sp>
      <p:sp>
        <p:nvSpPr>
          <p:cNvPr id="11" name="Text 8"/>
          <p:cNvSpPr/>
          <p:nvPr/>
        </p:nvSpPr>
        <p:spPr>
          <a:xfrm>
            <a:off x="3822192" y="2834640"/>
            <a:ext cx="2606040" cy="365760"/>
          </a:xfrm>
          <a:prstGeom prst="rect">
            <a:avLst/>
          </a:prstGeom>
          <a:noFill/>
          <a:ln/>
        </p:spPr>
        <p:txBody>
          <a:bodyPr wrap="square" lIns="0" tIns="0" rIns="0" bIns="0" rtlCol="0" anchor="ctr">
            <a:normAutofit/>
          </a:bodyPr>
          <a:lstStyle/>
          <a:p>
            <a:pPr marL="0" indent="0">
              <a:buNone/>
            </a:pPr>
            <a:r>
              <a:rPr lang="en-US" sz="1080" dirty="0">
                <a:solidFill>
                  <a:srgbClr val="65717D"/>
                </a:solidFill>
              </a:rPr>
              <a:t>Support language, play, confidence and sleep</a:t>
            </a:r>
            <a:endParaRPr lang="en-US" sz="1080" dirty="0"/>
          </a:p>
        </p:txBody>
      </p:sp>
      <p:sp>
        <p:nvSpPr>
          <p:cNvPr id="12" name="Shape 9"/>
          <p:cNvSpPr/>
          <p:nvPr/>
        </p:nvSpPr>
        <p:spPr>
          <a:xfrm>
            <a:off x="3822192" y="3291840"/>
            <a:ext cx="2468880" cy="0"/>
          </a:xfrm>
          <a:prstGeom prst="line">
            <a:avLst/>
          </a:prstGeom>
          <a:noFill/>
          <a:ln w="12700">
            <a:solidFill>
              <a:srgbClr val="D9E1E6"/>
            </a:solidFill>
            <a:prstDash val="solid"/>
          </a:ln>
        </p:spPr>
        <p:txBody>
          <a:bodyPr/>
          <a:lstStyle/>
          <a:p>
            <a:endParaRPr lang="en-GB"/>
          </a:p>
        </p:txBody>
      </p:sp>
      <p:sp>
        <p:nvSpPr>
          <p:cNvPr id="13" name="Text 10"/>
          <p:cNvSpPr/>
          <p:nvPr/>
        </p:nvSpPr>
        <p:spPr>
          <a:xfrm>
            <a:off x="786384" y="3822192"/>
            <a:ext cx="2514600" cy="228600"/>
          </a:xfrm>
          <a:prstGeom prst="rect">
            <a:avLst/>
          </a:prstGeom>
          <a:noFill/>
          <a:ln/>
        </p:spPr>
        <p:txBody>
          <a:bodyPr wrap="square" lIns="0" tIns="0" rIns="0" bIns="0" rtlCol="0" anchor="ctr"/>
          <a:lstStyle/>
          <a:p>
            <a:pPr marL="0" indent="0">
              <a:buNone/>
            </a:pPr>
            <a:r>
              <a:rPr lang="en-US" sz="1400" b="1" dirty="0">
                <a:solidFill>
                  <a:srgbClr val="D9654B"/>
                </a:solidFill>
              </a:rPr>
              <a:t>Family</a:t>
            </a:r>
            <a:endParaRPr lang="en-US" sz="1400" dirty="0"/>
          </a:p>
        </p:txBody>
      </p:sp>
      <p:sp>
        <p:nvSpPr>
          <p:cNvPr id="14" name="Text 11"/>
          <p:cNvSpPr/>
          <p:nvPr/>
        </p:nvSpPr>
        <p:spPr>
          <a:xfrm>
            <a:off x="786384" y="4142232"/>
            <a:ext cx="2606040" cy="365760"/>
          </a:xfrm>
          <a:prstGeom prst="rect">
            <a:avLst/>
          </a:prstGeom>
          <a:noFill/>
          <a:ln/>
        </p:spPr>
        <p:txBody>
          <a:bodyPr wrap="square" lIns="0" tIns="0" rIns="0" bIns="0" rtlCol="0" anchor="ctr">
            <a:normAutofit/>
          </a:bodyPr>
          <a:lstStyle/>
          <a:p>
            <a:pPr marL="0" indent="0">
              <a:buNone/>
            </a:pPr>
            <a:r>
              <a:rPr lang="en-US" sz="1080" dirty="0">
                <a:solidFill>
                  <a:srgbClr val="65717D"/>
                </a:solidFill>
              </a:rPr>
              <a:t>Include mother’s wellbeing and social support</a:t>
            </a:r>
            <a:endParaRPr lang="en-US" sz="1080" dirty="0"/>
          </a:p>
        </p:txBody>
      </p:sp>
      <p:sp>
        <p:nvSpPr>
          <p:cNvPr id="15" name="Shape 12"/>
          <p:cNvSpPr/>
          <p:nvPr/>
        </p:nvSpPr>
        <p:spPr>
          <a:xfrm>
            <a:off x="786384" y="4599432"/>
            <a:ext cx="2468880" cy="0"/>
          </a:xfrm>
          <a:prstGeom prst="line">
            <a:avLst/>
          </a:prstGeom>
          <a:noFill/>
          <a:ln w="12700">
            <a:solidFill>
              <a:srgbClr val="D9E1E6"/>
            </a:solidFill>
            <a:prstDash val="solid"/>
          </a:ln>
        </p:spPr>
        <p:txBody>
          <a:bodyPr/>
          <a:lstStyle/>
          <a:p>
            <a:endParaRPr lang="en-GB"/>
          </a:p>
        </p:txBody>
      </p:sp>
      <p:sp>
        <p:nvSpPr>
          <p:cNvPr id="16" name="Text 13"/>
          <p:cNvSpPr/>
          <p:nvPr/>
        </p:nvSpPr>
        <p:spPr>
          <a:xfrm>
            <a:off x="3822192" y="3822192"/>
            <a:ext cx="2514600" cy="228600"/>
          </a:xfrm>
          <a:prstGeom prst="rect">
            <a:avLst/>
          </a:prstGeom>
          <a:noFill/>
          <a:ln/>
        </p:spPr>
        <p:txBody>
          <a:bodyPr wrap="square" lIns="0" tIns="0" rIns="0" bIns="0" rtlCol="0" anchor="ctr"/>
          <a:lstStyle/>
          <a:p>
            <a:pPr marL="0" indent="0">
              <a:buNone/>
            </a:pPr>
            <a:r>
              <a:rPr lang="en-US" sz="1400" b="1" dirty="0">
                <a:solidFill>
                  <a:srgbClr val="1D3557"/>
                </a:solidFill>
              </a:rPr>
              <a:t>Practice</a:t>
            </a:r>
            <a:endParaRPr lang="en-US" sz="1400" dirty="0"/>
          </a:p>
        </p:txBody>
      </p:sp>
      <p:sp>
        <p:nvSpPr>
          <p:cNvPr id="17" name="Text 14"/>
          <p:cNvSpPr/>
          <p:nvPr/>
        </p:nvSpPr>
        <p:spPr>
          <a:xfrm>
            <a:off x="3822192" y="4142232"/>
            <a:ext cx="2606040" cy="365760"/>
          </a:xfrm>
          <a:prstGeom prst="rect">
            <a:avLst/>
          </a:prstGeom>
          <a:noFill/>
          <a:ln/>
        </p:spPr>
        <p:txBody>
          <a:bodyPr wrap="square" lIns="0" tIns="0" rIns="0" bIns="0" rtlCol="0" anchor="ctr">
            <a:normAutofit/>
          </a:bodyPr>
          <a:lstStyle/>
          <a:p>
            <a:pPr marL="0" indent="0">
              <a:buNone/>
            </a:pPr>
            <a:r>
              <a:rPr lang="en-US" sz="1080" dirty="0">
                <a:solidFill>
                  <a:srgbClr val="65717D"/>
                </a:solidFill>
              </a:rPr>
              <a:t>Use evidence-based, multi-agency early help</a:t>
            </a:r>
            <a:endParaRPr lang="en-US" sz="1080" dirty="0"/>
          </a:p>
        </p:txBody>
      </p:sp>
      <p:sp>
        <p:nvSpPr>
          <p:cNvPr id="18" name="Shape 15"/>
          <p:cNvSpPr/>
          <p:nvPr/>
        </p:nvSpPr>
        <p:spPr>
          <a:xfrm>
            <a:off x="3822192" y="4599432"/>
            <a:ext cx="2468880" cy="0"/>
          </a:xfrm>
          <a:prstGeom prst="line">
            <a:avLst/>
          </a:prstGeom>
          <a:noFill/>
          <a:ln w="12700">
            <a:solidFill>
              <a:srgbClr val="D9E1E6"/>
            </a:solidFill>
            <a:prstDash val="solid"/>
          </a:ln>
        </p:spPr>
        <p:txBody>
          <a:bodyPr/>
          <a:lstStyle/>
          <a:p>
            <a:endParaRPr lang="en-GB"/>
          </a:p>
        </p:txBody>
      </p:sp>
      <p:sp>
        <p:nvSpPr>
          <p:cNvPr id="19" name="Shape 16"/>
          <p:cNvSpPr/>
          <p:nvPr/>
        </p:nvSpPr>
        <p:spPr>
          <a:xfrm>
            <a:off x="822960" y="5486400"/>
            <a:ext cx="5943600" cy="502920"/>
          </a:xfrm>
          <a:prstGeom prst="roundRect">
            <a:avLst>
              <a:gd name="adj" fmla="val 21818"/>
            </a:avLst>
          </a:prstGeom>
          <a:solidFill>
            <a:srgbClr val="E8F4F1"/>
          </a:solidFill>
          <a:ln w="9525">
            <a:solidFill>
              <a:srgbClr val="C8D9D4"/>
            </a:solidFill>
            <a:prstDash val="solid"/>
          </a:ln>
        </p:spPr>
        <p:txBody>
          <a:bodyPr/>
          <a:lstStyle/>
          <a:p>
            <a:endParaRPr lang="en-GB"/>
          </a:p>
        </p:txBody>
      </p:sp>
      <p:sp>
        <p:nvSpPr>
          <p:cNvPr id="20" name="Text 17"/>
          <p:cNvSpPr/>
          <p:nvPr/>
        </p:nvSpPr>
        <p:spPr>
          <a:xfrm>
            <a:off x="987552" y="5614416"/>
            <a:ext cx="5614416" cy="246888"/>
          </a:xfrm>
          <a:prstGeom prst="rect">
            <a:avLst/>
          </a:prstGeom>
          <a:noFill/>
          <a:ln/>
        </p:spPr>
        <p:txBody>
          <a:bodyPr wrap="square" lIns="254" tIns="254" rIns="254" bIns="254" rtlCol="0" anchor="ctr">
            <a:normAutofit fontScale="85000" lnSpcReduction="20000"/>
          </a:bodyPr>
          <a:lstStyle/>
          <a:p>
            <a:pPr marL="0" indent="0">
              <a:buNone/>
            </a:pPr>
            <a:r>
              <a:rPr lang="en-US" sz="1220" dirty="0">
                <a:solidFill>
                  <a:srgbClr val="17243A"/>
                </a:solidFill>
              </a:rPr>
              <a:t>Attachment-informed practice should be relational, predictable, family-centred and regularly reviewed.</a:t>
            </a:r>
            <a:endParaRPr lang="en-US" sz="1220" dirty="0"/>
          </a:p>
        </p:txBody>
      </p:sp>
      <p:sp>
        <p:nvSpPr>
          <p:cNvPr id="21" name="Text 18"/>
          <p:cNvSpPr/>
          <p:nvPr/>
        </p:nvSpPr>
        <p:spPr>
          <a:xfrm>
            <a:off x="566928" y="6473952"/>
            <a:ext cx="9966960" cy="201168"/>
          </a:xfrm>
          <a:prstGeom prst="rect">
            <a:avLst/>
          </a:prstGeom>
          <a:noFill/>
          <a:ln/>
        </p:spPr>
        <p:txBody>
          <a:bodyPr wrap="square" lIns="0" tIns="0" rIns="0" bIns="0" rtlCol="0" anchor="ctr">
            <a:normAutofit/>
          </a:bodyPr>
          <a:lstStyle/>
          <a:p>
            <a:pPr marL="0" indent="0">
              <a:buNone/>
            </a:pPr>
            <a:r>
              <a:rPr lang="en-US" sz="1050" dirty="0">
                <a:solidFill>
                  <a:srgbClr val="65717D"/>
                </a:solidFill>
              </a:rPr>
              <a:t>Sources: Bowlby (1988); NICE (2012); Department for Education (2023, 2025).</a:t>
            </a:r>
            <a:endParaRPr lang="en-US" sz="1050" dirty="0"/>
          </a:p>
        </p:txBody>
      </p:sp>
      <p:sp>
        <p:nvSpPr>
          <p:cNvPr id="22" name="Text 19"/>
          <p:cNvSpPr/>
          <p:nvPr/>
        </p:nvSpPr>
        <p:spPr>
          <a:xfrm>
            <a:off x="11082528" y="6419088"/>
            <a:ext cx="502920" cy="201168"/>
          </a:xfrm>
          <a:prstGeom prst="rect">
            <a:avLst/>
          </a:prstGeom>
          <a:noFill/>
          <a:ln/>
        </p:spPr>
        <p:txBody>
          <a:bodyPr wrap="square" lIns="0" tIns="0" rIns="0" bIns="0" rtlCol="0" anchor="ctr"/>
          <a:lstStyle/>
          <a:p>
            <a:pPr marL="0" indent="0" algn="r">
              <a:buNone/>
            </a:pPr>
            <a:r>
              <a:rPr lang="en-US" sz="1050" b="1" dirty="0">
                <a:solidFill>
                  <a:srgbClr val="65717D"/>
                </a:solidFill>
              </a:rPr>
              <a:t>09</a:t>
            </a:r>
            <a:endParaRPr lang="en-US" sz="1050" dirty="0"/>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name="Slide 10">
    <p:bg>
      <p:bgPr>
        <a:solidFill>
          <a:srgbClr val="F8F6F0"/>
        </a:solidFill>
        <a:effectLst/>
      </p:bgPr>
    </p:bg>
    <p:spTree>
      <p:nvGrpSpPr>
        <p:cNvPr id="1" name=""/>
        <p:cNvGrpSpPr/>
        <p:nvPr/>
      </p:nvGrpSpPr>
      <p:grpSpPr>
        <a:xfrm>
          <a:off x="0" y="0"/>
          <a:ext cx="0" cy="0"/>
          <a:chOff x="0" y="0"/>
          <a:chExt cx="0" cy="0"/>
        </a:xfrm>
      </p:grpSpPr>
      <p:sp>
        <p:nvSpPr>
          <p:cNvPr id="2" name="Text 0"/>
          <p:cNvSpPr/>
          <p:nvPr/>
        </p:nvSpPr>
        <p:spPr>
          <a:xfrm>
            <a:off x="566928" y="256032"/>
            <a:ext cx="4389120" cy="182880"/>
          </a:xfrm>
          <a:prstGeom prst="rect">
            <a:avLst/>
          </a:prstGeom>
          <a:noFill/>
          <a:ln/>
        </p:spPr>
        <p:txBody>
          <a:bodyPr wrap="square" lIns="0" tIns="0" rIns="0" bIns="0" rtlCol="0" anchor="ctr"/>
          <a:lstStyle/>
          <a:p>
            <a:pPr marL="0" indent="0">
              <a:buNone/>
            </a:pPr>
            <a:r>
              <a:rPr lang="en-US" sz="880" b="1" dirty="0">
                <a:solidFill>
                  <a:srgbClr val="1F8A83"/>
                </a:solidFill>
              </a:rPr>
              <a:t>REFERENCES</a:t>
            </a:r>
            <a:endParaRPr lang="en-US" sz="880" dirty="0"/>
          </a:p>
        </p:txBody>
      </p:sp>
      <p:sp>
        <p:nvSpPr>
          <p:cNvPr id="3" name="Text 1"/>
          <p:cNvSpPr/>
          <p:nvPr/>
        </p:nvSpPr>
        <p:spPr>
          <a:xfrm>
            <a:off x="566928" y="530352"/>
            <a:ext cx="9509760" cy="329184"/>
          </a:xfrm>
          <a:prstGeom prst="rect">
            <a:avLst/>
          </a:prstGeom>
          <a:noFill/>
          <a:ln/>
        </p:spPr>
        <p:txBody>
          <a:bodyPr wrap="square" lIns="0" tIns="0" rIns="0" bIns="0" rtlCol="0" anchor="ctr">
            <a:normAutofit/>
          </a:bodyPr>
          <a:lstStyle/>
          <a:p>
            <a:pPr marL="0" indent="0">
              <a:buNone/>
            </a:pPr>
            <a:r>
              <a:rPr lang="en-US" sz="2050" b="1" dirty="0">
                <a:solidFill>
                  <a:srgbClr val="17243A"/>
                </a:solidFill>
              </a:rPr>
              <a:t>References</a:t>
            </a:r>
            <a:endParaRPr lang="en-US" sz="2050" dirty="0"/>
          </a:p>
        </p:txBody>
      </p:sp>
      <p:sp>
        <p:nvSpPr>
          <p:cNvPr id="4" name="Shape 2"/>
          <p:cNvSpPr/>
          <p:nvPr/>
        </p:nvSpPr>
        <p:spPr>
          <a:xfrm>
            <a:off x="566928" y="960120"/>
            <a:ext cx="11018520" cy="0"/>
          </a:xfrm>
          <a:prstGeom prst="line">
            <a:avLst/>
          </a:prstGeom>
          <a:noFill/>
          <a:ln w="12700">
            <a:solidFill>
              <a:srgbClr val="D9E1E6"/>
            </a:solidFill>
            <a:prstDash val="solid"/>
          </a:ln>
        </p:spPr>
        <p:txBody>
          <a:bodyPr/>
          <a:lstStyle/>
          <a:p>
            <a:endParaRPr lang="en-GB"/>
          </a:p>
        </p:txBody>
      </p:sp>
      <p:sp>
        <p:nvSpPr>
          <p:cNvPr id="5" name="Shape 3"/>
          <p:cNvSpPr/>
          <p:nvPr/>
        </p:nvSpPr>
        <p:spPr>
          <a:xfrm>
            <a:off x="612648" y="1070061"/>
            <a:ext cx="10927080" cy="5166360"/>
          </a:xfrm>
          <a:prstGeom prst="roundRect">
            <a:avLst>
              <a:gd name="adj" fmla="val 1770"/>
            </a:avLst>
          </a:prstGeom>
          <a:solidFill>
            <a:srgbClr val="FFFFFF"/>
          </a:solidFill>
          <a:ln w="12700">
            <a:solidFill>
              <a:srgbClr val="D9E1E6"/>
            </a:solidFill>
            <a:prstDash val="solid"/>
          </a:ln>
        </p:spPr>
        <p:txBody>
          <a:bodyPr/>
          <a:lstStyle/>
          <a:p>
            <a:endParaRPr lang="en-GB"/>
          </a:p>
        </p:txBody>
      </p:sp>
      <p:sp>
        <p:nvSpPr>
          <p:cNvPr id="6" name="Text 4"/>
          <p:cNvSpPr/>
          <p:nvPr/>
        </p:nvSpPr>
        <p:spPr>
          <a:xfrm>
            <a:off x="944881" y="155023"/>
            <a:ext cx="4983480" cy="4526280"/>
          </a:xfrm>
          <a:prstGeom prst="rect">
            <a:avLst/>
          </a:prstGeom>
          <a:noFill/>
          <a:ln/>
        </p:spPr>
        <p:txBody>
          <a:bodyPr wrap="square" lIns="254" tIns="254" rIns="254" bIns="254" rtlCol="0" anchor="ctr">
            <a:normAutofit/>
          </a:bodyPr>
          <a:lstStyle/>
          <a:p>
            <a:pPr marL="0" indent="0">
              <a:buNone/>
            </a:pPr>
            <a:r>
              <a:rPr lang="en-US" sz="1050" dirty="0">
                <a:solidFill>
                  <a:srgbClr val="263238"/>
                </a:solidFill>
              </a:rPr>
              <a:t>Ainsworth, M.D.S., Blehar, M.C., Waters, E. and Wall, S. (1978) Patterns of Attachment: A Psychological Study of the Strange Situation. Hillsdale, NJ: Erlbaum. (Accessed: 10 July 2026).</a:t>
            </a:r>
            <a:endParaRPr lang="en-US" sz="1050" dirty="0"/>
          </a:p>
          <a:p>
            <a:pPr marL="0" indent="0">
              <a:buNone/>
            </a:pPr>
            <a:endParaRPr lang="en-US" sz="1050" dirty="0"/>
          </a:p>
          <a:p>
            <a:pPr marL="0" indent="0">
              <a:buNone/>
            </a:pPr>
            <a:r>
              <a:rPr lang="en-US" sz="1050" dirty="0">
                <a:solidFill>
                  <a:srgbClr val="263238"/>
                </a:solidFill>
              </a:rPr>
              <a:t>Bowlby, J. (1969) Attachment and Loss. Vol. 1: Attachment. New York: Basic Books.</a:t>
            </a:r>
            <a:endParaRPr lang="en-US" sz="1050" dirty="0"/>
          </a:p>
          <a:p>
            <a:pPr marL="0" indent="0">
              <a:buNone/>
            </a:pPr>
            <a:endParaRPr lang="en-US" sz="1050" dirty="0"/>
          </a:p>
          <a:p>
            <a:pPr marL="0" indent="0">
              <a:buNone/>
            </a:pPr>
            <a:r>
              <a:rPr lang="en-US" sz="1050" dirty="0">
                <a:solidFill>
                  <a:srgbClr val="263238"/>
                </a:solidFill>
              </a:rPr>
              <a:t>Bowlby, J. (1988) A Secure Base: Parent-Child Attachment and Healthy Human Development. London: Routledge. (Accessed: 10 July 2026)</a:t>
            </a:r>
            <a:endParaRPr lang="en-US" sz="1050" dirty="0"/>
          </a:p>
          <a:p>
            <a:pPr marL="0" indent="0">
              <a:buNone/>
            </a:pPr>
            <a:endParaRPr lang="en-US" sz="1050" dirty="0"/>
          </a:p>
          <a:p>
            <a:pPr marL="0" indent="0">
              <a:buNone/>
            </a:pPr>
            <a:r>
              <a:rPr lang="en-US" sz="1050" dirty="0">
                <a:solidFill>
                  <a:srgbClr val="263238"/>
                </a:solidFill>
              </a:rPr>
              <a:t>Department for Education (2023) Working Together to Safeguard Children. London: DfE. (Accessed: 10 July 2026).</a:t>
            </a:r>
            <a:endParaRPr lang="en-US" sz="1050" dirty="0"/>
          </a:p>
          <a:p>
            <a:pPr marL="0" indent="0">
              <a:buNone/>
            </a:pPr>
            <a:endParaRPr lang="en-US" sz="1050" dirty="0"/>
          </a:p>
          <a:p>
            <a:pPr marL="0" indent="0">
              <a:buNone/>
            </a:pPr>
            <a:r>
              <a:rPr lang="en-US" sz="1050" dirty="0">
                <a:solidFill>
                  <a:srgbClr val="263238"/>
                </a:solidFill>
              </a:rPr>
              <a:t>Department for Education (2025) Early years foundation stage statutory framework. Available at: https://www.gov.uk/government/publications/early-years-foundation-stage-framework--2 (Accessed: 10 July 2026).</a:t>
            </a:r>
            <a:endParaRPr lang="en-US" sz="1050" dirty="0"/>
          </a:p>
        </p:txBody>
      </p:sp>
      <p:sp>
        <p:nvSpPr>
          <p:cNvPr id="7" name="Text 5"/>
          <p:cNvSpPr/>
          <p:nvPr/>
        </p:nvSpPr>
        <p:spPr>
          <a:xfrm>
            <a:off x="6242304" y="161190"/>
            <a:ext cx="4983480" cy="4526280"/>
          </a:xfrm>
          <a:prstGeom prst="rect">
            <a:avLst/>
          </a:prstGeom>
          <a:noFill/>
          <a:ln/>
        </p:spPr>
        <p:txBody>
          <a:bodyPr wrap="square" lIns="254" tIns="254" rIns="254" bIns="254" rtlCol="0" anchor="ctr">
            <a:normAutofit/>
          </a:bodyPr>
          <a:lstStyle/>
          <a:p>
            <a:pPr marL="0" indent="0">
              <a:buNone/>
            </a:pPr>
            <a:r>
              <a:rPr lang="en-US" sz="1050" dirty="0">
                <a:solidFill>
                  <a:srgbClr val="263238"/>
                </a:solidFill>
              </a:rPr>
              <a:t>NHS (no date) Postnatal depression. Available at: https://www.nhs.uk/mental-health/conditions/postnatal-depression/ (Accessed: 10 July 2026).</a:t>
            </a:r>
            <a:endParaRPr lang="en-US" sz="1050" dirty="0"/>
          </a:p>
          <a:p>
            <a:pPr marL="0" indent="0">
              <a:buNone/>
            </a:pPr>
            <a:endParaRPr lang="en-US" sz="1050" dirty="0"/>
          </a:p>
          <a:p>
            <a:pPr marL="0" indent="0">
              <a:buNone/>
            </a:pPr>
            <a:r>
              <a:rPr lang="en-US" sz="1050" dirty="0">
                <a:solidFill>
                  <a:srgbClr val="263238"/>
                </a:solidFill>
              </a:rPr>
              <a:t>National Institute for Health and Care Excellence (NICE) (2012) Social and emotional wellbeing: early years. PH40. Available at: https://www.nice.org.uk/guidance/ph40 (Accessed: 10 July 2026).</a:t>
            </a:r>
            <a:endParaRPr lang="en-US" sz="1050" dirty="0"/>
          </a:p>
          <a:p>
            <a:pPr marL="0" indent="0">
              <a:buNone/>
            </a:pPr>
            <a:endParaRPr lang="en-US" sz="1050" dirty="0"/>
          </a:p>
          <a:p>
            <a:pPr marL="0" indent="0">
              <a:buNone/>
            </a:pPr>
            <a:r>
              <a:rPr lang="en-US" sz="1050" dirty="0">
                <a:solidFill>
                  <a:srgbClr val="263238"/>
                </a:solidFill>
              </a:rPr>
              <a:t>Rutter, M. (1981) Maternal Deprivation Reassessed. 2nd edn. Harmondsworth: Penguin. (Accessed: 10 July 2026).</a:t>
            </a:r>
            <a:endParaRPr lang="en-US" sz="1050" dirty="0"/>
          </a:p>
          <a:p>
            <a:pPr marL="0" indent="0">
              <a:buNone/>
            </a:pPr>
            <a:endParaRPr lang="en-US" sz="1050" dirty="0"/>
          </a:p>
          <a:p>
            <a:pPr marL="0" indent="0">
              <a:buNone/>
            </a:pPr>
            <a:r>
              <a:rPr lang="en-US" sz="1050" dirty="0">
                <a:solidFill>
                  <a:srgbClr val="263238"/>
                </a:solidFill>
              </a:rPr>
              <a:t>Schaffer, H.R. and Emerson, P.E. (1964) “The development of social attachments in infancy”, Monographs of the Society for Research in Child Development, 29(3), pp. 1–77. (Accessed: 10 July 2026).</a:t>
            </a:r>
            <a:endParaRPr lang="en-US" sz="1050" dirty="0"/>
          </a:p>
        </p:txBody>
      </p:sp>
      <p:sp>
        <p:nvSpPr>
          <p:cNvPr id="8" name="Text 6"/>
          <p:cNvSpPr/>
          <p:nvPr/>
        </p:nvSpPr>
        <p:spPr>
          <a:xfrm>
            <a:off x="11082528" y="6419088"/>
            <a:ext cx="502920" cy="201168"/>
          </a:xfrm>
          <a:prstGeom prst="rect">
            <a:avLst/>
          </a:prstGeom>
          <a:noFill/>
          <a:ln/>
        </p:spPr>
        <p:txBody>
          <a:bodyPr wrap="square" lIns="0" tIns="0" rIns="0" bIns="0" rtlCol="0" anchor="ctr"/>
          <a:lstStyle/>
          <a:p>
            <a:pPr marL="0" indent="0" algn="r">
              <a:buNone/>
            </a:pPr>
            <a:r>
              <a:rPr lang="en-US" sz="1050" b="1" dirty="0">
                <a:solidFill>
                  <a:srgbClr val="65717D"/>
                </a:solidFill>
              </a:rPr>
              <a:t>10</a:t>
            </a:r>
            <a:endParaRPr lang="en-US" sz="1050" dirty="0"/>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Arial"/>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rial"/>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126</TotalTime>
  <Words>2586</Words>
  <Application>Microsoft Office PowerPoint</Application>
  <PresentationFormat>Widescreen</PresentationFormat>
  <Paragraphs>171</Paragraphs>
  <Slides>10</Slides>
  <Notes>10</Notes>
  <HiddenSlides>0</HiddenSlides>
  <MMClips>0</MMClips>
  <ScaleCrop>false</ScaleCrop>
  <HeadingPairs>
    <vt:vector size="6" baseType="variant">
      <vt:variant>
        <vt:lpstr>Fonts Used</vt:lpstr>
      </vt:variant>
      <vt:variant>
        <vt:i4>1</vt:i4>
      </vt:variant>
      <vt:variant>
        <vt:lpstr>Theme</vt:lpstr>
      </vt:variant>
      <vt:variant>
        <vt:i4>1</vt:i4>
      </vt:variant>
      <vt:variant>
        <vt:lpstr>Slide Titles</vt:lpstr>
      </vt:variant>
      <vt:variant>
        <vt:i4>10</vt:i4>
      </vt:variant>
    </vt:vector>
  </HeadingPairs>
  <TitlesOfParts>
    <vt:vector size="12" baseType="lpstr">
      <vt:lpstr>Arial</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PptxGenJS</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Isaac Case Study: Bowlby’s Attachment Theory</dc:title>
  <dc:subject>LCHS4010 Psychology in Health and Social Care</dc:subject>
  <dc:creator>Gabriel Oduro</dc:creator>
  <cp:lastModifiedBy>Gabriel Oduro</cp:lastModifiedBy>
  <cp:revision>8</cp:revision>
  <dcterms:created xsi:type="dcterms:W3CDTF">2026-07-11T06:35:17Z</dcterms:created>
  <dcterms:modified xsi:type="dcterms:W3CDTF">2026-07-11T11:06:39Z</dcterms:modified>
</cp:coreProperties>
</file>