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7" r:id="rId10"/>
    <p:sldId id="268" r:id="rId11"/>
    <p:sldId id="269" r:id="rId12"/>
    <p:sldId id="270" r:id="rId13"/>
    <p:sldId id="271" r:id="rId14"/>
    <p:sldId id="272" r:id="rId15"/>
    <p:sldId id="273" r:id="rId16"/>
    <p:sldId id="274" r:id="rId17"/>
    <p:sldId id="265" r:id="rId18"/>
    <p:sldId id="266"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8"/>
  </p:normalViewPr>
  <p:slideViewPr>
    <p:cSldViewPr snapToGrid="0" snapToObjects="1">
      <p:cViewPr varScale="1">
        <p:scale>
          <a:sx n="121" d="100"/>
          <a:sy n="121" d="100"/>
        </p:scale>
        <p:origin x="2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B7772B-0A26-3844-8529-258F673DF937}" type="datetimeFigureOut">
              <a:rPr lang="en-US" smtClean="0"/>
              <a:t>8/21/21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CFED28-665A-B447-97DB-C1DDEBFB0DAA}" type="slidenum">
              <a:rPr lang="en-US" smtClean="0"/>
              <a:t>‹#›</a:t>
            </a:fld>
            <a:endParaRPr lang="en-US"/>
          </a:p>
        </p:txBody>
      </p:sp>
    </p:spTree>
    <p:extLst>
      <p:ext uri="{BB962C8B-B14F-4D97-AF65-F5344CB8AC3E}">
        <p14:creationId xmlns:p14="http://schemas.microsoft.com/office/powerpoint/2010/main" val="1976823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CFED28-665A-B447-97DB-C1DDEBFB0DAA}" type="slidenum">
              <a:rPr lang="en-US" smtClean="0"/>
              <a:t>6</a:t>
            </a:fld>
            <a:endParaRPr lang="en-US"/>
          </a:p>
        </p:txBody>
      </p:sp>
    </p:spTree>
    <p:extLst>
      <p:ext uri="{BB962C8B-B14F-4D97-AF65-F5344CB8AC3E}">
        <p14:creationId xmlns:p14="http://schemas.microsoft.com/office/powerpoint/2010/main" val="56272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Narrow" panose="020B0606020202030204" pitchFamily="34" charset="0"/>
              </a:rPr>
              <a:t>Artificial intelligence (AI) is quickly infiltrating health care and filling critical roles ranging from automating tedious and regular activities in medical practice to managing patients and medical resources. As developers build AI systems to do these activities, many risks and difficulties arise, including the danger of patient injury due to AI system failures, the risk of data collection and AI inference compromising patient privacy, and more. Potential remedies are complicated, but they include investments in infrastructure for high-quality, representative data, coordinated supervision by the FDA and other health-care players, and reforms to medical education that will prepare physicians for changing roles in a developing system.</a:t>
            </a:r>
          </a:p>
        </p:txBody>
      </p:sp>
      <p:sp>
        <p:nvSpPr>
          <p:cNvPr id="4" name="Slide Number Placeholder 3"/>
          <p:cNvSpPr>
            <a:spLocks noGrp="1"/>
          </p:cNvSpPr>
          <p:nvPr>
            <p:ph type="sldNum" sz="quarter" idx="5"/>
          </p:nvPr>
        </p:nvSpPr>
        <p:spPr/>
        <p:txBody>
          <a:bodyPr/>
          <a:lstStyle/>
          <a:p>
            <a:fld id="{CACFED28-665A-B447-97DB-C1DDEBFB0DAA}" type="slidenum">
              <a:rPr lang="en-US" smtClean="0"/>
              <a:t>7</a:t>
            </a:fld>
            <a:endParaRPr lang="en-US"/>
          </a:p>
        </p:txBody>
      </p:sp>
    </p:spTree>
    <p:extLst>
      <p:ext uri="{BB962C8B-B14F-4D97-AF65-F5344CB8AC3E}">
        <p14:creationId xmlns:p14="http://schemas.microsoft.com/office/powerpoint/2010/main" val="1856612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most visible use of medical AI is to do tasks that human caregivers, even the best of them, cannot currently perform. For example, Google Health has created a software that can anticipate the beginning of acute kidney damage up to two days before it occurs; this is in contrast to conventional medical practice, where the injury is often not detected until it is too late. Such algorithms have the potential to enhance care beyond the present limits of human competence.</a:t>
            </a:r>
          </a:p>
        </p:txBody>
      </p:sp>
      <p:sp>
        <p:nvSpPr>
          <p:cNvPr id="4" name="Slide Number Placeholder 3"/>
          <p:cNvSpPr>
            <a:spLocks noGrp="1"/>
          </p:cNvSpPr>
          <p:nvPr>
            <p:ph type="sldNum" sz="quarter" idx="5"/>
          </p:nvPr>
        </p:nvSpPr>
        <p:spPr/>
        <p:txBody>
          <a:bodyPr/>
          <a:lstStyle/>
          <a:p>
            <a:fld id="{CACFED28-665A-B447-97DB-C1DDEBFB0DAA}" type="slidenum">
              <a:rPr lang="en-US" smtClean="0"/>
              <a:t>8</a:t>
            </a:fld>
            <a:endParaRPr lang="en-US"/>
          </a:p>
        </p:txBody>
      </p:sp>
    </p:spTree>
    <p:extLst>
      <p:ext uri="{BB962C8B-B14F-4D97-AF65-F5344CB8AC3E}">
        <p14:creationId xmlns:p14="http://schemas.microsoft.com/office/powerpoint/2010/main" val="2215220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may also share experts' knowledge and performance to complement suppliers who would otherwise lack such competence. Ophthalmology and radiology are prominent applications, in part because AI image-analysis methods have long been a focus of research. Several systems utilize pictures of the human eye to make diagnoses that would otherwise require the services of an ophthalmologist. A general practitioner, technician, or even a patient may make such decision using these applications. This democratization is important since professionals, particularly highly trained experts, are in short supply in many fields.</a:t>
            </a:r>
          </a:p>
        </p:txBody>
      </p:sp>
      <p:sp>
        <p:nvSpPr>
          <p:cNvPr id="4" name="Slide Number Placeholder 3"/>
          <p:cNvSpPr>
            <a:spLocks noGrp="1"/>
          </p:cNvSpPr>
          <p:nvPr>
            <p:ph type="sldNum" sz="quarter" idx="5"/>
          </p:nvPr>
        </p:nvSpPr>
        <p:spPr/>
        <p:txBody>
          <a:bodyPr/>
          <a:lstStyle/>
          <a:p>
            <a:fld id="{CACFED28-665A-B447-97DB-C1DDEBFB0DAA}" type="slidenum">
              <a:rPr lang="en-US" smtClean="0"/>
              <a:t>9</a:t>
            </a:fld>
            <a:endParaRPr lang="en-US"/>
          </a:p>
        </p:txBody>
      </p:sp>
    </p:spTree>
    <p:extLst>
      <p:ext uri="{BB962C8B-B14F-4D97-AF65-F5344CB8AC3E}">
        <p14:creationId xmlns:p14="http://schemas.microsoft.com/office/powerpoint/2010/main" val="2877088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Another set of dangers arises in the context of privacy. The need for big datasets incentivizes developers to gather such data from a large number of patients. Some patients may be worried that this gathering may breach their privacy, and lawsuits have been brought as a result of data sharing between major health institutions and AI companies. AI may also jeopardize privacy in another way: AI may anticipate sensitive information about patients even if the algorithm has never seen such information. (In fact, this is often the aim of health-care AI.) For example, an AI system may be able to detect Parkinson's illness just on the shaking of a computer mouse, even if the individual has never disclosed this information to anybody else (or did not know). Patients may see this as a breach of their privacy, particularly if the AI system's inference is made accessible to other parties like as banks or life insurance firms.</a:t>
            </a:r>
          </a:p>
        </p:txBody>
      </p:sp>
      <p:sp>
        <p:nvSpPr>
          <p:cNvPr id="4" name="Slide Number Placeholder 3"/>
          <p:cNvSpPr>
            <a:spLocks noGrp="1"/>
          </p:cNvSpPr>
          <p:nvPr>
            <p:ph type="sldNum" sz="quarter" idx="5"/>
          </p:nvPr>
        </p:nvSpPr>
        <p:spPr/>
        <p:txBody>
          <a:bodyPr/>
          <a:lstStyle/>
          <a:p>
            <a:fld id="{CACFED28-665A-B447-97DB-C1DDEBFB0DAA}" type="slidenum">
              <a:rPr lang="en-US" smtClean="0"/>
              <a:t>10</a:t>
            </a:fld>
            <a:endParaRPr lang="en-US"/>
          </a:p>
        </p:txBody>
      </p:sp>
    </p:spTree>
    <p:extLst>
      <p:ext uri="{BB962C8B-B14F-4D97-AF65-F5344CB8AC3E}">
        <p14:creationId xmlns:p14="http://schemas.microsoft.com/office/powerpoint/2010/main" val="436691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Large quantities of data are required to train AI systems from sources such as electronic health records, pharmaceutical records, insurance claims records, or consumer-generated information such as activity trackers or buying histories. However, health data is often problematic. Data is usually dispersed across many platforms. Aside from the above-mentioned variations, patients often visit various doctors and transfer insurance carriers, resulting in data fragmentation across numerous systems and formats. This fragmentation raises the danger of mistake, reduces the comprehensiveness of datasets, and raises the cost of data collection, limiting the kinds of organizations that can build successful health-care AI.</a:t>
            </a:r>
          </a:p>
        </p:txBody>
      </p:sp>
      <p:sp>
        <p:nvSpPr>
          <p:cNvPr id="4" name="Slide Number Placeholder 3"/>
          <p:cNvSpPr>
            <a:spLocks noGrp="1"/>
          </p:cNvSpPr>
          <p:nvPr>
            <p:ph type="sldNum" sz="quarter" idx="5"/>
          </p:nvPr>
        </p:nvSpPr>
        <p:spPr/>
        <p:txBody>
          <a:bodyPr/>
          <a:lstStyle/>
          <a:p>
            <a:fld id="{CACFED28-665A-B447-97DB-C1DDEBFB0DAA}" type="slidenum">
              <a:rPr lang="en-US" smtClean="0"/>
              <a:t>11</a:t>
            </a:fld>
            <a:endParaRPr lang="en-US"/>
          </a:p>
        </p:txBody>
      </p:sp>
    </p:spTree>
    <p:extLst>
      <p:ext uri="{BB962C8B-B14F-4D97-AF65-F5344CB8AC3E}">
        <p14:creationId xmlns:p14="http://schemas.microsoft.com/office/powerpoint/2010/main" val="663529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Artificial intelligence (AI) technologies, which are becoming more prevalent in contemporary business and daily life, are now finding their way into healthcare. Artificial intelligence in medicine has the potential to help healthcare professionals with many areas of patient care and administrative procedures. The majority of AI and healthcare technologies are very relevant to the healthcare sector, however the methods they assist may differ greatly. And, although some publications on artificial intelligence in healthcare indicate that AI in healthcare may perform equally as well as or better than humans at some processes, such as illness diagnosis, it will be several years before AI in healthcare replaces people for a wide variety of medical activities.</a:t>
            </a:r>
          </a:p>
        </p:txBody>
      </p:sp>
      <p:sp>
        <p:nvSpPr>
          <p:cNvPr id="4" name="Slide Number Placeholder 3"/>
          <p:cNvSpPr>
            <a:spLocks noGrp="1"/>
          </p:cNvSpPr>
          <p:nvPr>
            <p:ph type="sldNum" sz="quarter" idx="5"/>
          </p:nvPr>
        </p:nvSpPr>
        <p:spPr/>
        <p:txBody>
          <a:bodyPr/>
          <a:lstStyle/>
          <a:p>
            <a:fld id="{CACFED28-665A-B447-97DB-C1DDEBFB0DAA}" type="slidenum">
              <a:rPr lang="en-US" smtClean="0"/>
              <a:t>12</a:t>
            </a:fld>
            <a:endParaRPr lang="en-US"/>
          </a:p>
        </p:txBody>
      </p:sp>
    </p:spTree>
    <p:extLst>
      <p:ext uri="{BB962C8B-B14F-4D97-AF65-F5344CB8AC3E}">
        <p14:creationId xmlns:p14="http://schemas.microsoft.com/office/powerpoint/2010/main" val="2857772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AI is excellent for analyzing big and complicated datasets utilized in medical research. Pharmaceutical firms are turning to AI to help them produce new medicines more efficiently, while researchers may use predictive analytics to find appropriate candidates for clinical trials and scientists can build more accurate models of biological processes. However, there are obstacles to overcome, such as determining which dataset to test new ideas against. And, given that data linking is often regarded as the key to unlocking our understanding of illness, would an algorithm be capable of reaching common sense conclusions?</a:t>
            </a:r>
          </a:p>
        </p:txBody>
      </p:sp>
      <p:sp>
        <p:nvSpPr>
          <p:cNvPr id="4" name="Slide Number Placeholder 3"/>
          <p:cNvSpPr>
            <a:spLocks noGrp="1"/>
          </p:cNvSpPr>
          <p:nvPr>
            <p:ph type="sldNum" sz="quarter" idx="5"/>
          </p:nvPr>
        </p:nvSpPr>
        <p:spPr/>
        <p:txBody>
          <a:bodyPr/>
          <a:lstStyle/>
          <a:p>
            <a:fld id="{CACFED28-665A-B447-97DB-C1DDEBFB0DAA}" type="slidenum">
              <a:rPr lang="en-US" smtClean="0"/>
              <a:t>13</a:t>
            </a:fld>
            <a:endParaRPr lang="en-US"/>
          </a:p>
        </p:txBody>
      </p:sp>
    </p:spTree>
    <p:extLst>
      <p:ext uri="{BB962C8B-B14F-4D97-AF65-F5344CB8AC3E}">
        <p14:creationId xmlns:p14="http://schemas.microsoft.com/office/powerpoint/2010/main" val="3830950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 are many unanswered concerns about how effective machine learning will be in reality. Will it produce a large number of examples of correlation without understanding of cause, wasting researchers' time and resources and misinforming the public? In any scenario, clinical input will be required for the foreseeable future to guarantee study validity and usefulness. However,</a:t>
            </a:r>
            <a:r>
              <a:rPr lang="en-US" baseline="0" dirty="0"/>
              <a:t> AI has proved to be useful in delivering customized care and safe keeping of patients medical records thus making it easy for them to be accessed by the </a:t>
            </a:r>
            <a:r>
              <a:rPr lang="en-US" baseline="0" dirty="0" err="1"/>
              <a:t>authorised</a:t>
            </a:r>
            <a:r>
              <a:rPr lang="en-US" baseline="0" dirty="0"/>
              <a:t> parties.</a:t>
            </a:r>
            <a:endParaRPr lang="en-US" dirty="0"/>
          </a:p>
        </p:txBody>
      </p:sp>
      <p:sp>
        <p:nvSpPr>
          <p:cNvPr id="4" name="Slide Number Placeholder 3"/>
          <p:cNvSpPr>
            <a:spLocks noGrp="1"/>
          </p:cNvSpPr>
          <p:nvPr>
            <p:ph type="sldNum" sz="quarter" idx="5"/>
          </p:nvPr>
        </p:nvSpPr>
        <p:spPr/>
        <p:txBody>
          <a:bodyPr/>
          <a:lstStyle/>
          <a:p>
            <a:fld id="{CACFED28-665A-B447-97DB-C1DDEBFB0DAA}" type="slidenum">
              <a:rPr lang="en-US" smtClean="0"/>
              <a:t>14</a:t>
            </a:fld>
            <a:endParaRPr lang="en-US"/>
          </a:p>
        </p:txBody>
      </p:sp>
    </p:spTree>
    <p:extLst>
      <p:ext uri="{BB962C8B-B14F-4D97-AF65-F5344CB8AC3E}">
        <p14:creationId xmlns:p14="http://schemas.microsoft.com/office/powerpoint/2010/main" val="276854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significant possible advantages of AI is that it can help people remain healthy enough that they don't need to see a doctor as frequently, if at all. People are already benefiting from the usage of AI and the Internet of Medical Things (IoMT) in consumer health applications.</a:t>
            </a:r>
          </a:p>
          <a:p>
            <a:r>
              <a:rPr lang="en-US" dirty="0"/>
              <a:t>Individuals are encouraged to adopt better behaviors by using technology tools and apps, which aid in the proactive maintenance of a healthy lifestyle. It gives customers control over their health and well-being.</a:t>
            </a:r>
          </a:p>
          <a:p>
            <a:r>
              <a:rPr lang="en-US" dirty="0"/>
              <a:t>Furthermore, AI improves healthcare workers' capacity to better comprehend the day-to-day patterns and requirements of the individuals they care for, allowing them to offer greater feedback, advice, and support for remaining healthy.</a:t>
            </a:r>
          </a:p>
        </p:txBody>
      </p:sp>
      <p:sp>
        <p:nvSpPr>
          <p:cNvPr id="4" name="Slide Number Placeholder 3"/>
          <p:cNvSpPr>
            <a:spLocks noGrp="1"/>
          </p:cNvSpPr>
          <p:nvPr>
            <p:ph type="sldNum" sz="quarter" idx="5"/>
          </p:nvPr>
        </p:nvSpPr>
        <p:spPr/>
        <p:txBody>
          <a:bodyPr/>
          <a:lstStyle/>
          <a:p>
            <a:fld id="{CACFED28-665A-B447-97DB-C1DDEBFB0DAA}" type="slidenum">
              <a:rPr lang="en-US" smtClean="0"/>
              <a:t>15</a:t>
            </a:fld>
            <a:endParaRPr lang="en-US"/>
          </a:p>
        </p:txBody>
      </p:sp>
    </p:spTree>
    <p:extLst>
      <p:ext uri="{BB962C8B-B14F-4D97-AF65-F5344CB8AC3E}">
        <p14:creationId xmlns:p14="http://schemas.microsoft.com/office/powerpoint/2010/main" val="1018223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If the training data is not fair, or if the objectives are selected incorrectly, the resultant AI tool may be profoundly inequitable. Machine learning algorithms deployed outside of medicine have been chastised for discriminating on the basis of race, gender, age, and religion, while chat bots have been duped into spreading hate speech. The ‘black box' aspect of neural systems makes it especially difficult to determine if the AI is prejudiced. Worse, machine learning excels in recognizing proxies for traits, such as predicting ethnicity and socioeconomic category based on names.</a:t>
            </a:r>
          </a:p>
        </p:txBody>
      </p:sp>
      <p:sp>
        <p:nvSpPr>
          <p:cNvPr id="4" name="Slide Number Placeholder 3"/>
          <p:cNvSpPr>
            <a:spLocks noGrp="1"/>
          </p:cNvSpPr>
          <p:nvPr>
            <p:ph type="sldNum" sz="quarter" idx="5"/>
          </p:nvPr>
        </p:nvSpPr>
        <p:spPr/>
        <p:txBody>
          <a:bodyPr/>
          <a:lstStyle/>
          <a:p>
            <a:fld id="{CACFED28-665A-B447-97DB-C1DDEBFB0DAA}" type="slidenum">
              <a:rPr lang="en-US" smtClean="0"/>
              <a:t>16</a:t>
            </a:fld>
            <a:endParaRPr lang="en-US"/>
          </a:p>
        </p:txBody>
      </p:sp>
    </p:spTree>
    <p:extLst>
      <p:ext uri="{BB962C8B-B14F-4D97-AF65-F5344CB8AC3E}">
        <p14:creationId xmlns:p14="http://schemas.microsoft.com/office/powerpoint/2010/main" val="407675104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90D360E-A5EC-E34A-AECE-0096DC8A52F6}"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07F013E6-0C1C-2B42-AACE-0799AAADC2A3}" type="slidenum">
              <a:rPr lang="en-US" smtClean="0"/>
              <a:t>‹#›</a:t>
            </a:fld>
            <a:endParaRPr lang="en-US"/>
          </a:p>
        </p:txBody>
      </p:sp>
    </p:spTree>
    <p:extLst>
      <p:ext uri="{BB962C8B-B14F-4D97-AF65-F5344CB8AC3E}">
        <p14:creationId xmlns:p14="http://schemas.microsoft.com/office/powerpoint/2010/main" val="921747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0D360E-A5EC-E34A-AECE-0096DC8A52F6}"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2092770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90D360E-A5EC-E34A-AECE-0096DC8A52F6}" type="datetimeFigureOut">
              <a:rPr lang="en-US" smtClean="0"/>
              <a:t>8/21/21</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07F013E6-0C1C-2B42-AACE-0799AAADC2A3}" type="slidenum">
              <a:rPr lang="en-US" smtClean="0"/>
              <a:t>‹#›</a:t>
            </a:fld>
            <a:endParaRPr lang="en-US"/>
          </a:p>
        </p:txBody>
      </p:sp>
    </p:spTree>
    <p:extLst>
      <p:ext uri="{BB962C8B-B14F-4D97-AF65-F5344CB8AC3E}">
        <p14:creationId xmlns:p14="http://schemas.microsoft.com/office/powerpoint/2010/main" val="2736761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90D360E-A5EC-E34A-AECE-0096DC8A52F6}" type="datetimeFigureOut">
              <a:rPr lang="en-US" smtClean="0"/>
              <a:t>8/21/21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2169791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90D360E-A5EC-E34A-AECE-0096DC8A52F6}" type="datetimeFigureOut">
              <a:rPr lang="en-US" smtClean="0"/>
              <a:t>8/21/21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F013E6-0C1C-2B42-AACE-0799AAADC2A3}"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867204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90D360E-A5EC-E34A-AECE-0096DC8A52F6}" type="datetimeFigureOut">
              <a:rPr lang="en-US" smtClean="0"/>
              <a:t>8/21/21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F013E6-0C1C-2B42-AACE-0799AAADC2A3}"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415750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90D360E-A5EC-E34A-AECE-0096DC8A52F6}" type="datetimeFigureOut">
              <a:rPr lang="en-US" smtClean="0"/>
              <a:t>8/21/21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1642387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90D360E-A5EC-E34A-AECE-0096DC8A52F6}" type="datetimeFigureOut">
              <a:rPr lang="en-US" smtClean="0"/>
              <a:t>8/21/21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32837755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90D360E-A5EC-E34A-AECE-0096DC8A52F6}" type="datetimeFigureOut">
              <a:rPr lang="en-US" smtClean="0"/>
              <a:t>8/21/21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15583970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0D360E-A5EC-E34A-AECE-0096DC8A52F6}"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3788973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90D360E-A5EC-E34A-AECE-0096DC8A52F6}" type="datetimeFigureOut">
              <a:rPr lang="en-US" smtClean="0"/>
              <a:t>8/21/21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F013E6-0C1C-2B42-AACE-0799AAADC2A3}" type="slidenum">
              <a:rPr lang="en-US" smtClean="0"/>
              <a:t>‹#›</a:t>
            </a:fld>
            <a:endParaRPr lang="en-US"/>
          </a:p>
        </p:txBody>
      </p:sp>
    </p:spTree>
    <p:extLst>
      <p:ext uri="{BB962C8B-B14F-4D97-AF65-F5344CB8AC3E}">
        <p14:creationId xmlns:p14="http://schemas.microsoft.com/office/powerpoint/2010/main" val="129236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90D360E-A5EC-E34A-AECE-0096DC8A52F6}" type="datetimeFigureOut">
              <a:rPr lang="en-US" smtClean="0"/>
              <a:t>8/21/21</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07F013E6-0C1C-2B42-AACE-0799AAADC2A3}" type="slidenum">
              <a:rPr lang="en-US" smtClean="0"/>
              <a:t>‹#›</a:t>
            </a:fld>
            <a:endParaRPr lang="en-US"/>
          </a:p>
        </p:txBody>
      </p:sp>
    </p:spTree>
    <p:extLst>
      <p:ext uri="{BB962C8B-B14F-4D97-AF65-F5344CB8AC3E}">
        <p14:creationId xmlns:p14="http://schemas.microsoft.com/office/powerpoint/2010/main" val="2977976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blogs.lse.ac.uk/politicsandpolicy/is-competition-welcome-in-the-nhs/"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mmons.wikimedia.org/wiki/File:NHS_Improvement_logo.sv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en.m.wikipedia.org/wiki/Barts_Health_NHS_Trust"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ublicdomainpictures.net/en/view-image.php?image=320340&amp;picture=technology-2020"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publicdomainpictures.net/view-image.php?image=320288&amp;picture=technology-2020" TargetMode="External"/><Relationship Id="rId5" Type="http://schemas.openxmlformats.org/officeDocument/2006/relationships/image" Target="../media/image11.jpg"/><Relationship Id="rId4" Type="http://schemas.openxmlformats.org/officeDocument/2006/relationships/hyperlink" Target="https://freepngimg.com/png/32476-technology-transparent-image"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nursingtimes.net/roles/nurse-managers/exclusive-6cs-nursing-values-to-be-rolled-out-to-all-nhs-staff-23-04-2014/"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85FD-1940-F641-9D68-7951BDBBF973}"/>
              </a:ext>
            </a:extLst>
          </p:cNvPr>
          <p:cNvSpPr>
            <a:spLocks noGrp="1"/>
          </p:cNvSpPr>
          <p:nvPr>
            <p:ph type="ctrTitle"/>
          </p:nvPr>
        </p:nvSpPr>
        <p:spPr>
          <a:xfrm>
            <a:off x="1051560" y="1525976"/>
            <a:ext cx="9966960" cy="1395900"/>
          </a:xfrm>
        </p:spPr>
        <p:txBody>
          <a:bodyPr/>
          <a:lstStyle/>
          <a:p>
            <a:pPr algn="ctr"/>
            <a:r>
              <a:rPr lang="en-GB" sz="6600" b="1" dirty="0"/>
              <a:t>National Health Service</a:t>
            </a:r>
            <a:endParaRPr lang="en-US" sz="6600" dirty="0"/>
          </a:p>
        </p:txBody>
      </p:sp>
      <p:sp>
        <p:nvSpPr>
          <p:cNvPr id="3" name="Subtitle 2">
            <a:extLst>
              <a:ext uri="{FF2B5EF4-FFF2-40B4-BE49-F238E27FC236}">
                <a16:creationId xmlns:a16="http://schemas.microsoft.com/office/drawing/2014/main" id="{7958E6CE-8434-524D-A45B-8E2696117411}"/>
              </a:ext>
            </a:extLst>
          </p:cNvPr>
          <p:cNvSpPr>
            <a:spLocks noGrp="1"/>
          </p:cNvSpPr>
          <p:nvPr>
            <p:ph type="subTitle" idx="1"/>
          </p:nvPr>
        </p:nvSpPr>
        <p:spPr>
          <a:xfrm>
            <a:off x="904416" y="4797100"/>
            <a:ext cx="4833444" cy="1249370"/>
          </a:xfrm>
        </p:spPr>
        <p:txBody>
          <a:bodyPr>
            <a:normAutofit fontScale="70000" lnSpcReduction="20000"/>
          </a:bodyPr>
          <a:lstStyle/>
          <a:p>
            <a:r>
              <a:rPr lang="en-GB" dirty="0" err="1"/>
              <a:t>Nazia</a:t>
            </a:r>
            <a:r>
              <a:rPr lang="en-GB" dirty="0"/>
              <a:t> </a:t>
            </a:r>
            <a:r>
              <a:rPr lang="en-GB" dirty="0" err="1"/>
              <a:t>Kousar</a:t>
            </a:r>
            <a:r>
              <a:rPr lang="en-GB" dirty="0"/>
              <a:t> Rafiq 2030249</a:t>
            </a:r>
          </a:p>
          <a:p>
            <a:r>
              <a:rPr lang="en-GB" dirty="0"/>
              <a:t>Dominate Alexandra Ionela 2030824</a:t>
            </a:r>
          </a:p>
          <a:p>
            <a:r>
              <a:rPr lang="en-GB" dirty="0" err="1"/>
              <a:t>Leonildo</a:t>
            </a:r>
            <a:r>
              <a:rPr lang="en-GB" dirty="0"/>
              <a:t> Vieira Co 2030796</a:t>
            </a:r>
          </a:p>
          <a:p>
            <a:r>
              <a:rPr lang="en-GB" dirty="0" err="1"/>
              <a:t>Rute</a:t>
            </a:r>
            <a:r>
              <a:rPr lang="en-GB" dirty="0"/>
              <a:t> Eugenio Ribeiro Spencer 2028984</a:t>
            </a:r>
          </a:p>
          <a:p>
            <a:endParaRPr lang="en-US" dirty="0"/>
          </a:p>
        </p:txBody>
      </p:sp>
      <p:pic>
        <p:nvPicPr>
          <p:cNvPr id="1026" name="Picture 2">
            <a:extLst>
              <a:ext uri="{FF2B5EF4-FFF2-40B4-BE49-F238E27FC236}">
                <a16:creationId xmlns:a16="http://schemas.microsoft.com/office/drawing/2014/main" id="{8AF2C83B-BEDE-4648-9681-47958DE519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7223" y="2866657"/>
            <a:ext cx="3451549" cy="1395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839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459DE-7495-8147-BDAD-7FF884394D2E}"/>
              </a:ext>
            </a:extLst>
          </p:cNvPr>
          <p:cNvSpPr>
            <a:spLocks noGrp="1"/>
          </p:cNvSpPr>
          <p:nvPr>
            <p:ph type="title"/>
          </p:nvPr>
        </p:nvSpPr>
        <p:spPr/>
        <p:txBody>
          <a:bodyPr>
            <a:normAutofit/>
          </a:bodyPr>
          <a:lstStyle/>
          <a:p>
            <a:pPr algn="ctr"/>
            <a:r>
              <a:rPr lang="en-GB" b="1" u="sng" dirty="0"/>
              <a:t>Background of the NHS</a:t>
            </a:r>
            <a:endParaRPr lang="en-US" dirty="0"/>
          </a:p>
        </p:txBody>
      </p:sp>
      <p:sp>
        <p:nvSpPr>
          <p:cNvPr id="3" name="Content Placeholder 2">
            <a:extLst>
              <a:ext uri="{FF2B5EF4-FFF2-40B4-BE49-F238E27FC236}">
                <a16:creationId xmlns:a16="http://schemas.microsoft.com/office/drawing/2014/main" id="{ECA8860E-ECDB-0748-B1EC-80005E8EB300}"/>
              </a:ext>
            </a:extLst>
          </p:cNvPr>
          <p:cNvSpPr>
            <a:spLocks noGrp="1"/>
          </p:cNvSpPr>
          <p:nvPr>
            <p:ph idx="1"/>
          </p:nvPr>
        </p:nvSpPr>
        <p:spPr>
          <a:xfrm>
            <a:off x="888683" y="2096393"/>
            <a:ext cx="6416007" cy="4050792"/>
          </a:xfrm>
        </p:spPr>
        <p:txBody>
          <a:bodyPr>
            <a:normAutofit/>
          </a:bodyPr>
          <a:lstStyle/>
          <a:p>
            <a:pPr fontAlgn="base"/>
            <a:r>
              <a:rPr lang="en-GB" dirty="0"/>
              <a:t>NHS= National Health Services</a:t>
            </a:r>
          </a:p>
          <a:p>
            <a:pPr fontAlgn="base"/>
            <a:r>
              <a:rPr lang="en-GB" dirty="0"/>
              <a:t>NHS created= 5 July 1948 (England)</a:t>
            </a:r>
          </a:p>
          <a:p>
            <a:pPr fontAlgn="base"/>
            <a:r>
              <a:rPr lang="en-GB" dirty="0"/>
              <a:t>Provides healthcare for UK citizens for free </a:t>
            </a:r>
          </a:p>
          <a:p>
            <a:pPr fontAlgn="base"/>
            <a:r>
              <a:rPr lang="en-GB" dirty="0"/>
              <a:t>Values - working together for patients, respect and dignity, commitment of quality of care, compassion, improving lives and everyone counts </a:t>
            </a:r>
          </a:p>
          <a:p>
            <a:pPr fontAlgn="base"/>
            <a:r>
              <a:rPr lang="en-GB" dirty="0"/>
              <a:t>Founder = Aneurin Bevan </a:t>
            </a:r>
          </a:p>
          <a:p>
            <a:pPr fontAlgn="base"/>
            <a:r>
              <a:rPr lang="en-GB" dirty="0"/>
              <a:t>Headquarter = London</a:t>
            </a:r>
          </a:p>
          <a:p>
            <a:pPr marL="0" indent="0" fontAlgn="base">
              <a:buNone/>
            </a:pPr>
            <a:endParaRPr lang="en-GB" dirty="0"/>
          </a:p>
          <a:p>
            <a:pPr marL="0" indent="0">
              <a:buNone/>
            </a:pPr>
            <a:r>
              <a:rPr lang="en-GB" dirty="0"/>
              <a:t>(NHS, 2015)</a:t>
            </a:r>
          </a:p>
        </p:txBody>
      </p:sp>
      <p:pic>
        <p:nvPicPr>
          <p:cNvPr id="8" name="Picture 7">
            <a:extLst>
              <a:ext uri="{FF2B5EF4-FFF2-40B4-BE49-F238E27FC236}">
                <a16:creationId xmlns:a16="http://schemas.microsoft.com/office/drawing/2014/main" id="{7F23A92C-8889-6443-B27F-5DB99CE2912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54925" y="2643125"/>
            <a:ext cx="4254500" cy="2120900"/>
          </a:xfrm>
          <a:prstGeom prst="rect">
            <a:avLst/>
          </a:prstGeom>
        </p:spPr>
      </p:pic>
    </p:spTree>
    <p:extLst>
      <p:ext uri="{BB962C8B-B14F-4D97-AF65-F5344CB8AC3E}">
        <p14:creationId xmlns:p14="http://schemas.microsoft.com/office/powerpoint/2010/main" val="1399716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E1E4B-8123-C94E-B56C-973088D18ED5}"/>
              </a:ext>
            </a:extLst>
          </p:cNvPr>
          <p:cNvSpPr>
            <a:spLocks noGrp="1"/>
          </p:cNvSpPr>
          <p:nvPr>
            <p:ph type="title"/>
          </p:nvPr>
        </p:nvSpPr>
        <p:spPr/>
        <p:txBody>
          <a:bodyPr>
            <a:normAutofit/>
          </a:bodyPr>
          <a:lstStyle/>
          <a:p>
            <a:pPr algn="ctr"/>
            <a:r>
              <a:rPr lang="en-GB" b="1" u="sng" dirty="0"/>
              <a:t>Background of the NHS</a:t>
            </a:r>
            <a:endParaRPr lang="en-US" dirty="0"/>
          </a:p>
        </p:txBody>
      </p:sp>
      <p:sp>
        <p:nvSpPr>
          <p:cNvPr id="3" name="Content Placeholder 2">
            <a:extLst>
              <a:ext uri="{FF2B5EF4-FFF2-40B4-BE49-F238E27FC236}">
                <a16:creationId xmlns:a16="http://schemas.microsoft.com/office/drawing/2014/main" id="{48D01C6C-2A45-A040-BAA5-30B8A62E7C72}"/>
              </a:ext>
            </a:extLst>
          </p:cNvPr>
          <p:cNvSpPr>
            <a:spLocks noGrp="1"/>
          </p:cNvSpPr>
          <p:nvPr>
            <p:ph idx="1"/>
          </p:nvPr>
        </p:nvSpPr>
        <p:spPr/>
        <p:txBody>
          <a:bodyPr>
            <a:normAutofit/>
          </a:bodyPr>
          <a:lstStyle/>
          <a:p>
            <a:pPr fontAlgn="base"/>
            <a:r>
              <a:rPr lang="en-GB" dirty="0"/>
              <a:t>GP holds electronic records of patient data and can be used anywhere in the healthcare system.</a:t>
            </a:r>
          </a:p>
          <a:p>
            <a:pPr fontAlgn="base"/>
            <a:r>
              <a:rPr lang="en-GB" dirty="0"/>
              <a:t>NHS Provides:</a:t>
            </a:r>
          </a:p>
          <a:p>
            <a:pPr marL="457200" indent="-457200" fontAlgn="base">
              <a:buFont typeface="+mj-lt"/>
              <a:buAutoNum type="arabicPeriod"/>
            </a:pPr>
            <a:r>
              <a:rPr lang="en-GB" dirty="0"/>
              <a:t>High quality care for staff and patients </a:t>
            </a:r>
          </a:p>
          <a:p>
            <a:pPr marL="457200" indent="-457200" fontAlgn="base">
              <a:buFont typeface="+mj-lt"/>
              <a:buAutoNum type="arabicPeriod"/>
            </a:pPr>
            <a:r>
              <a:rPr lang="en-GB" dirty="0"/>
              <a:t>Services and supports patients </a:t>
            </a:r>
          </a:p>
          <a:p>
            <a:pPr marL="457200" indent="-457200" fontAlgn="base">
              <a:buFont typeface="+mj-lt"/>
              <a:buAutoNum type="arabicPeriod"/>
            </a:pPr>
            <a:r>
              <a:rPr lang="en-GB" dirty="0"/>
              <a:t>Focus on patient experience </a:t>
            </a:r>
          </a:p>
          <a:p>
            <a:pPr marL="457200" indent="-457200" fontAlgn="base">
              <a:buFont typeface="+mj-lt"/>
              <a:buAutoNum type="arabicPeriod"/>
            </a:pPr>
            <a:r>
              <a:rPr lang="en-GB" dirty="0"/>
              <a:t>Education and training (NHS, 2014)</a:t>
            </a:r>
          </a:p>
          <a:p>
            <a:pPr marL="0" indent="0" fontAlgn="base">
              <a:buNone/>
            </a:pPr>
            <a:endParaRPr lang="en-GB" dirty="0"/>
          </a:p>
          <a:p>
            <a:pPr marL="0" indent="0">
              <a:buNone/>
            </a:pPr>
            <a:r>
              <a:rPr lang="en-GB" dirty="0"/>
              <a:t>(Stephenson, 2019)</a:t>
            </a:r>
          </a:p>
        </p:txBody>
      </p:sp>
      <p:pic>
        <p:nvPicPr>
          <p:cNvPr id="14" name="Picture 13">
            <a:extLst>
              <a:ext uri="{FF2B5EF4-FFF2-40B4-BE49-F238E27FC236}">
                <a16:creationId xmlns:a16="http://schemas.microsoft.com/office/drawing/2014/main" id="{131CBCEB-1869-7D45-8268-45454E1134F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89911" y="3126835"/>
            <a:ext cx="4613287" cy="2039938"/>
          </a:xfrm>
          <a:prstGeom prst="rect">
            <a:avLst/>
          </a:prstGeom>
        </p:spPr>
      </p:pic>
    </p:spTree>
    <p:extLst>
      <p:ext uri="{BB962C8B-B14F-4D97-AF65-F5344CB8AC3E}">
        <p14:creationId xmlns:p14="http://schemas.microsoft.com/office/powerpoint/2010/main" val="2443166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F5057-9BAE-C84B-AB03-8368BD694999}"/>
              </a:ext>
            </a:extLst>
          </p:cNvPr>
          <p:cNvSpPr>
            <a:spLocks noGrp="1"/>
          </p:cNvSpPr>
          <p:nvPr>
            <p:ph type="title"/>
          </p:nvPr>
        </p:nvSpPr>
        <p:spPr/>
        <p:txBody>
          <a:bodyPr>
            <a:normAutofit/>
          </a:bodyPr>
          <a:lstStyle/>
          <a:p>
            <a:pPr algn="ctr"/>
            <a:r>
              <a:rPr lang="en-GB" b="1" u="sng" dirty="0"/>
              <a:t>Background of the NHS</a:t>
            </a:r>
            <a:endParaRPr lang="en-US" dirty="0"/>
          </a:p>
        </p:txBody>
      </p:sp>
      <p:sp>
        <p:nvSpPr>
          <p:cNvPr id="3" name="Content Placeholder 2">
            <a:extLst>
              <a:ext uri="{FF2B5EF4-FFF2-40B4-BE49-F238E27FC236}">
                <a16:creationId xmlns:a16="http://schemas.microsoft.com/office/drawing/2014/main" id="{2D1FA039-46FA-FD47-BAAD-5C469C5E38FA}"/>
              </a:ext>
            </a:extLst>
          </p:cNvPr>
          <p:cNvSpPr>
            <a:spLocks noGrp="1"/>
          </p:cNvSpPr>
          <p:nvPr>
            <p:ph idx="1"/>
          </p:nvPr>
        </p:nvSpPr>
        <p:spPr>
          <a:xfrm>
            <a:off x="1069848" y="2121408"/>
            <a:ext cx="5388102" cy="4050792"/>
          </a:xfrm>
        </p:spPr>
        <p:txBody>
          <a:bodyPr/>
          <a:lstStyle/>
          <a:p>
            <a:pPr fontAlgn="base"/>
            <a:r>
              <a:rPr lang="en-GB" dirty="0"/>
              <a:t>Aim= improve the safest care quality </a:t>
            </a:r>
          </a:p>
          <a:p>
            <a:pPr fontAlgn="base"/>
            <a:r>
              <a:rPr lang="en-GB" dirty="0"/>
              <a:t>6Cs= care, compassion, courage, commitment, competence and communication ( set by NHS England chief nursing officer Jane Cumming) </a:t>
            </a:r>
          </a:p>
          <a:p>
            <a:pPr fontAlgn="base"/>
            <a:r>
              <a:rPr lang="en-GB" dirty="0"/>
              <a:t>Barts health NHS trust = 5 branches (Royal London, </a:t>
            </a:r>
            <a:r>
              <a:rPr lang="en-GB" dirty="0" err="1"/>
              <a:t>Whipps</a:t>
            </a:r>
            <a:r>
              <a:rPr lang="en-GB" dirty="0"/>
              <a:t> cross, Mile end, St Bartholomew’s(Barts) and Newham) (established 2012)</a:t>
            </a:r>
          </a:p>
          <a:p>
            <a:pPr marL="0" indent="0" fontAlgn="base">
              <a:buNone/>
            </a:pPr>
            <a:endParaRPr lang="en-GB" dirty="0"/>
          </a:p>
          <a:p>
            <a:pPr marL="0" indent="0">
              <a:buNone/>
            </a:pPr>
            <a:r>
              <a:rPr lang="en-GB" dirty="0"/>
              <a:t>(Stephenson, 2019)</a:t>
            </a:r>
          </a:p>
        </p:txBody>
      </p:sp>
      <p:pic>
        <p:nvPicPr>
          <p:cNvPr id="14" name="Picture 13">
            <a:extLst>
              <a:ext uri="{FF2B5EF4-FFF2-40B4-BE49-F238E27FC236}">
                <a16:creationId xmlns:a16="http://schemas.microsoft.com/office/drawing/2014/main" id="{F22B0621-82D4-7E4D-88C4-1E2FFC48761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15124" y="2596610"/>
            <a:ext cx="5167313" cy="3100388"/>
          </a:xfrm>
          <a:prstGeom prst="rect">
            <a:avLst/>
          </a:prstGeom>
        </p:spPr>
      </p:pic>
    </p:spTree>
    <p:extLst>
      <p:ext uri="{BB962C8B-B14F-4D97-AF65-F5344CB8AC3E}">
        <p14:creationId xmlns:p14="http://schemas.microsoft.com/office/powerpoint/2010/main" val="1016083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592FC-EA85-0A44-B25D-E36AF4C56042}"/>
              </a:ext>
            </a:extLst>
          </p:cNvPr>
          <p:cNvSpPr>
            <a:spLocks noGrp="1"/>
          </p:cNvSpPr>
          <p:nvPr>
            <p:ph type="title"/>
          </p:nvPr>
        </p:nvSpPr>
        <p:spPr/>
        <p:txBody>
          <a:bodyPr>
            <a:normAutofit/>
          </a:bodyPr>
          <a:lstStyle/>
          <a:p>
            <a:pPr algn="ctr"/>
            <a:r>
              <a:rPr lang="en-GB" b="1" u="sng" dirty="0"/>
              <a:t>Challenges before modern technology </a:t>
            </a:r>
            <a:endParaRPr lang="en-US" dirty="0"/>
          </a:p>
        </p:txBody>
      </p:sp>
      <p:sp>
        <p:nvSpPr>
          <p:cNvPr id="3" name="Content Placeholder 2">
            <a:extLst>
              <a:ext uri="{FF2B5EF4-FFF2-40B4-BE49-F238E27FC236}">
                <a16:creationId xmlns:a16="http://schemas.microsoft.com/office/drawing/2014/main" id="{92A44522-FEA6-BC47-BE7B-737025A3AF74}"/>
              </a:ext>
            </a:extLst>
          </p:cNvPr>
          <p:cNvSpPr>
            <a:spLocks noGrp="1"/>
          </p:cNvSpPr>
          <p:nvPr>
            <p:ph idx="1"/>
          </p:nvPr>
        </p:nvSpPr>
        <p:spPr>
          <a:xfrm>
            <a:off x="6190131" y="2564606"/>
            <a:ext cx="4938117" cy="4050792"/>
          </a:xfrm>
        </p:spPr>
        <p:txBody>
          <a:bodyPr/>
          <a:lstStyle/>
          <a:p>
            <a:pPr fontAlgn="base"/>
            <a:r>
              <a:rPr lang="en-GB" dirty="0"/>
              <a:t>NHS is struggling to keep up with technology </a:t>
            </a:r>
          </a:p>
          <a:p>
            <a:pPr fontAlgn="base"/>
            <a:r>
              <a:rPr lang="en-GB" dirty="0"/>
              <a:t>NHS was meant to be 100% digital by 2020.</a:t>
            </a:r>
          </a:p>
          <a:p>
            <a:pPr fontAlgn="base"/>
            <a:r>
              <a:rPr lang="en-GB" dirty="0"/>
              <a:t>Unsecure data </a:t>
            </a:r>
          </a:p>
          <a:p>
            <a:pPr fontAlgn="base"/>
            <a:r>
              <a:rPr lang="en-GB" dirty="0"/>
              <a:t>Slow appointments </a:t>
            </a:r>
          </a:p>
          <a:p>
            <a:pPr fontAlgn="base"/>
            <a:r>
              <a:rPr lang="en-GB" dirty="0"/>
              <a:t>Hand written reports </a:t>
            </a:r>
          </a:p>
          <a:p>
            <a:pPr fontAlgn="base"/>
            <a:r>
              <a:rPr lang="en-GB" dirty="0"/>
              <a:t>Hard to communicate</a:t>
            </a:r>
          </a:p>
          <a:p>
            <a:pPr marL="0" indent="0" fontAlgn="base">
              <a:buNone/>
            </a:pPr>
            <a:r>
              <a:rPr lang="en-GB" dirty="0"/>
              <a:t>(</a:t>
            </a:r>
            <a:r>
              <a:rPr lang="en-GB" dirty="0" err="1"/>
              <a:t>Scroxton</a:t>
            </a:r>
            <a:r>
              <a:rPr lang="en-GB" dirty="0"/>
              <a:t>, 2021)</a:t>
            </a:r>
          </a:p>
        </p:txBody>
      </p:sp>
      <p:pic>
        <p:nvPicPr>
          <p:cNvPr id="5" name="Picture 4">
            <a:extLst>
              <a:ext uri="{FF2B5EF4-FFF2-40B4-BE49-F238E27FC236}">
                <a16:creationId xmlns:a16="http://schemas.microsoft.com/office/drawing/2014/main" id="{56C75834-32A6-9747-84C0-B544A907023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49757" y="2564606"/>
            <a:ext cx="4463637" cy="3164681"/>
          </a:xfrm>
          <a:prstGeom prst="rect">
            <a:avLst/>
          </a:prstGeom>
        </p:spPr>
      </p:pic>
    </p:spTree>
    <p:extLst>
      <p:ext uri="{BB962C8B-B14F-4D97-AF65-F5344CB8AC3E}">
        <p14:creationId xmlns:p14="http://schemas.microsoft.com/office/powerpoint/2010/main" val="3545528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E1734-1B4C-AA48-B791-C12ABE289268}"/>
              </a:ext>
            </a:extLst>
          </p:cNvPr>
          <p:cNvSpPr>
            <a:spLocks noGrp="1"/>
          </p:cNvSpPr>
          <p:nvPr>
            <p:ph type="title"/>
          </p:nvPr>
        </p:nvSpPr>
        <p:spPr/>
        <p:txBody>
          <a:bodyPr>
            <a:normAutofit/>
          </a:bodyPr>
          <a:lstStyle/>
          <a:p>
            <a:pPr algn="ctr"/>
            <a:r>
              <a:rPr lang="en-GB" b="1" u="sng" dirty="0"/>
              <a:t>Challenges before modern technology </a:t>
            </a:r>
            <a:endParaRPr lang="en-US" dirty="0"/>
          </a:p>
        </p:txBody>
      </p:sp>
      <p:sp>
        <p:nvSpPr>
          <p:cNvPr id="3" name="Content Placeholder 2">
            <a:extLst>
              <a:ext uri="{FF2B5EF4-FFF2-40B4-BE49-F238E27FC236}">
                <a16:creationId xmlns:a16="http://schemas.microsoft.com/office/drawing/2014/main" id="{2D773552-D60E-8E4F-81AF-771701F2900C}"/>
              </a:ext>
            </a:extLst>
          </p:cNvPr>
          <p:cNvSpPr>
            <a:spLocks noGrp="1"/>
          </p:cNvSpPr>
          <p:nvPr>
            <p:ph idx="1"/>
          </p:nvPr>
        </p:nvSpPr>
        <p:spPr>
          <a:xfrm>
            <a:off x="1069848" y="2121408"/>
            <a:ext cx="10058400" cy="1549156"/>
          </a:xfrm>
        </p:spPr>
        <p:txBody>
          <a:bodyPr>
            <a:normAutofit fontScale="92500" lnSpcReduction="10000"/>
          </a:bodyPr>
          <a:lstStyle/>
          <a:p>
            <a:pPr fontAlgn="base"/>
            <a:r>
              <a:rPr lang="en-GB" sz="2200" dirty="0"/>
              <a:t>Low percentage of saving lives</a:t>
            </a:r>
          </a:p>
          <a:p>
            <a:pPr fontAlgn="base"/>
            <a:r>
              <a:rPr lang="en-GB" sz="2200" dirty="0"/>
              <a:t>Hard to find information </a:t>
            </a:r>
          </a:p>
          <a:p>
            <a:pPr fontAlgn="base"/>
            <a:r>
              <a:rPr lang="en-GB" sz="2200" dirty="0"/>
              <a:t>Time wasting on opening doors and germs spreading due to no automatic doors</a:t>
            </a:r>
          </a:p>
          <a:p>
            <a:pPr marL="0" indent="0" fontAlgn="base">
              <a:buNone/>
            </a:pPr>
            <a:r>
              <a:rPr lang="en-GB" sz="2200" dirty="0"/>
              <a:t>(</a:t>
            </a:r>
            <a:r>
              <a:rPr lang="en-GB" sz="2200" dirty="0" err="1"/>
              <a:t>Scroxton</a:t>
            </a:r>
            <a:r>
              <a:rPr lang="en-GB" sz="2200" dirty="0"/>
              <a:t>, 2021)</a:t>
            </a:r>
          </a:p>
          <a:p>
            <a:pPr marL="0" indent="0" fontAlgn="base">
              <a:buNone/>
            </a:pPr>
            <a:endParaRPr lang="en-GB" dirty="0"/>
          </a:p>
          <a:p>
            <a:pPr marL="0" indent="0" fontAlgn="base">
              <a:buNone/>
            </a:pPr>
            <a:endParaRPr lang="en-GB" dirty="0"/>
          </a:p>
        </p:txBody>
      </p:sp>
      <p:pic>
        <p:nvPicPr>
          <p:cNvPr id="5" name="Picture 4">
            <a:extLst>
              <a:ext uri="{FF2B5EF4-FFF2-40B4-BE49-F238E27FC236}">
                <a16:creationId xmlns:a16="http://schemas.microsoft.com/office/drawing/2014/main" id="{A9F000D4-AC44-8A47-A396-0BA50FA330E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270172" y="3670564"/>
            <a:ext cx="4414604" cy="2962445"/>
          </a:xfrm>
          <a:prstGeom prst="rect">
            <a:avLst/>
          </a:prstGeom>
        </p:spPr>
      </p:pic>
      <p:pic>
        <p:nvPicPr>
          <p:cNvPr id="7" name="Picture 6">
            <a:extLst>
              <a:ext uri="{FF2B5EF4-FFF2-40B4-BE49-F238E27FC236}">
                <a16:creationId xmlns:a16="http://schemas.microsoft.com/office/drawing/2014/main" id="{DAE731CC-6D7B-1F44-B699-C462B19AB6CC}"/>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262296" y="3930206"/>
            <a:ext cx="3724042" cy="2443162"/>
          </a:xfrm>
          <a:prstGeom prst="rect">
            <a:avLst/>
          </a:prstGeom>
        </p:spPr>
      </p:pic>
    </p:spTree>
    <p:extLst>
      <p:ext uri="{BB962C8B-B14F-4D97-AF65-F5344CB8AC3E}">
        <p14:creationId xmlns:p14="http://schemas.microsoft.com/office/powerpoint/2010/main" val="59517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899CB-2946-B74C-A1CF-5EC269DAB701}"/>
              </a:ext>
            </a:extLst>
          </p:cNvPr>
          <p:cNvSpPr>
            <a:spLocks noGrp="1"/>
          </p:cNvSpPr>
          <p:nvPr>
            <p:ph type="title"/>
          </p:nvPr>
        </p:nvSpPr>
        <p:spPr/>
        <p:txBody>
          <a:bodyPr>
            <a:normAutofit/>
          </a:bodyPr>
          <a:lstStyle/>
          <a:p>
            <a:pPr algn="ctr"/>
            <a:r>
              <a:rPr lang="en-GB" b="1" u="sng" dirty="0"/>
              <a:t>Insights to the modern technology introduced </a:t>
            </a:r>
            <a:endParaRPr lang="en-US" dirty="0"/>
          </a:p>
        </p:txBody>
      </p:sp>
      <p:sp>
        <p:nvSpPr>
          <p:cNvPr id="3" name="Content Placeholder 2">
            <a:extLst>
              <a:ext uri="{FF2B5EF4-FFF2-40B4-BE49-F238E27FC236}">
                <a16:creationId xmlns:a16="http://schemas.microsoft.com/office/drawing/2014/main" id="{BC7CF51F-3288-374F-A012-150796B53920}"/>
              </a:ext>
            </a:extLst>
          </p:cNvPr>
          <p:cNvSpPr>
            <a:spLocks noGrp="1"/>
          </p:cNvSpPr>
          <p:nvPr>
            <p:ph idx="1"/>
          </p:nvPr>
        </p:nvSpPr>
        <p:spPr>
          <a:xfrm>
            <a:off x="1066800" y="2415697"/>
            <a:ext cx="10058400" cy="4050792"/>
          </a:xfrm>
        </p:spPr>
        <p:txBody>
          <a:bodyPr/>
          <a:lstStyle/>
          <a:p>
            <a:pPr marL="0" indent="0">
              <a:buNone/>
            </a:pPr>
            <a:r>
              <a:rPr lang="en-US" b="1" u="sng" dirty="0"/>
              <a:t>Insights to Artificial Intelligence use in NHS</a:t>
            </a:r>
          </a:p>
          <a:p>
            <a:r>
              <a:rPr lang="en-US" dirty="0"/>
              <a:t>The use of AI in medicine is divided into two categories:</a:t>
            </a:r>
          </a:p>
          <a:p>
            <a:pPr>
              <a:buFont typeface="Wingdings" pitchFamily="2" charset="2"/>
              <a:buChar char="q"/>
            </a:pPr>
            <a:r>
              <a:rPr lang="en-US" dirty="0"/>
              <a:t>virtual branch:</a:t>
            </a:r>
          </a:p>
          <a:p>
            <a:pPr marL="0" indent="0">
              <a:buNone/>
            </a:pPr>
            <a:r>
              <a:rPr lang="en-US" dirty="0"/>
              <a:t>Machine Learning (also known as Deep Learning)-mathematical techniques that enhance learning via experience—represents the virtual component.</a:t>
            </a:r>
          </a:p>
          <a:p>
            <a:pPr>
              <a:buFont typeface="Wingdings" pitchFamily="2" charset="2"/>
              <a:buChar char="q"/>
            </a:pPr>
            <a:r>
              <a:rPr lang="en-US" dirty="0"/>
              <a:t>physical branch</a:t>
            </a:r>
          </a:p>
          <a:p>
            <a:pPr marL="0" indent="0">
              <a:buNone/>
            </a:pPr>
            <a:r>
              <a:rPr lang="en-US" dirty="0"/>
              <a:t>Use of robots and such to perform some duties.</a:t>
            </a:r>
          </a:p>
          <a:p>
            <a:pPr marL="0" indent="0">
              <a:buNone/>
            </a:pPr>
            <a:r>
              <a:rPr lang="en-US" dirty="0"/>
              <a:t>					(Panesar, 2019)</a:t>
            </a:r>
          </a:p>
        </p:txBody>
      </p:sp>
    </p:spTree>
    <p:extLst>
      <p:ext uri="{BB962C8B-B14F-4D97-AF65-F5344CB8AC3E}">
        <p14:creationId xmlns:p14="http://schemas.microsoft.com/office/powerpoint/2010/main" val="42868577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F63E4-86E7-3147-8E08-73ED35679D41}"/>
              </a:ext>
            </a:extLst>
          </p:cNvPr>
          <p:cNvSpPr>
            <a:spLocks noGrp="1"/>
          </p:cNvSpPr>
          <p:nvPr>
            <p:ph type="title"/>
          </p:nvPr>
        </p:nvSpPr>
        <p:spPr/>
        <p:txBody>
          <a:bodyPr>
            <a:normAutofit/>
          </a:bodyPr>
          <a:lstStyle/>
          <a:p>
            <a:pPr algn="ctr"/>
            <a:r>
              <a:rPr lang="en-US" b="1" u="sng" dirty="0"/>
              <a:t>Benefits of Artificial Intelligence in NHS</a:t>
            </a:r>
            <a:endParaRPr lang="en-US" dirty="0"/>
          </a:p>
        </p:txBody>
      </p:sp>
      <p:sp>
        <p:nvSpPr>
          <p:cNvPr id="3" name="Content Placeholder 2">
            <a:extLst>
              <a:ext uri="{FF2B5EF4-FFF2-40B4-BE49-F238E27FC236}">
                <a16:creationId xmlns:a16="http://schemas.microsoft.com/office/drawing/2014/main" id="{DFD6EE48-5C29-8644-8CF5-F9233F0FCF83}"/>
              </a:ext>
            </a:extLst>
          </p:cNvPr>
          <p:cNvSpPr>
            <a:spLocks noGrp="1"/>
          </p:cNvSpPr>
          <p:nvPr>
            <p:ph idx="1"/>
          </p:nvPr>
        </p:nvSpPr>
        <p:spPr>
          <a:xfrm>
            <a:off x="323613" y="2583540"/>
            <a:ext cx="7821904" cy="3333784"/>
          </a:xfrm>
        </p:spPr>
        <p:txBody>
          <a:bodyPr>
            <a:normAutofit/>
          </a:bodyPr>
          <a:lstStyle/>
          <a:p>
            <a:r>
              <a:rPr lang="en-US" dirty="0"/>
              <a:t>AI can undoubtedly help doctors:</a:t>
            </a:r>
          </a:p>
          <a:p>
            <a:pPr lvl="1">
              <a:buFont typeface="Wingdings" pitchFamily="2" charset="2"/>
              <a:buChar char="q"/>
            </a:pPr>
            <a:r>
              <a:rPr lang="en-US" sz="2000" dirty="0"/>
              <a:t>Clinical decision making - improved clinical decision making</a:t>
            </a:r>
          </a:p>
          <a:p>
            <a:pPr lvl="1">
              <a:buFont typeface="Wingdings" pitchFamily="2" charset="2"/>
              <a:buChar char="q"/>
            </a:pPr>
            <a:r>
              <a:rPr lang="en-US" sz="2000" dirty="0"/>
              <a:t>In some sectors of healthcare, artificial intelligence may take the role of human judgment (</a:t>
            </a:r>
            <a:r>
              <a:rPr lang="en-US" sz="2000" dirty="0" err="1"/>
              <a:t>eg</a:t>
            </a:r>
            <a:r>
              <a:rPr lang="en-US" sz="2000" dirty="0"/>
              <a:t>, radiology).</a:t>
            </a:r>
          </a:p>
          <a:p>
            <a:pPr lvl="1">
              <a:buFont typeface="Wingdings" pitchFamily="2" charset="2"/>
              <a:buChar char="q"/>
            </a:pPr>
            <a:r>
              <a:rPr lang="en-US" sz="2000" dirty="0"/>
              <a:t>current medical knowledge derived from journals, textbooks, and clinical procedures</a:t>
            </a:r>
          </a:p>
          <a:p>
            <a:pPr lvl="1">
              <a:buFont typeface="Wingdings" pitchFamily="2" charset="2"/>
              <a:buChar char="q"/>
            </a:pPr>
            <a:r>
              <a:rPr lang="en-US" sz="2000" dirty="0"/>
              <a:t>Clinician Experience vs. New Clinician</a:t>
            </a:r>
          </a:p>
          <a:p>
            <a:pPr lvl="1">
              <a:buFont typeface="Wingdings" pitchFamily="2" charset="2"/>
              <a:buChar char="q"/>
            </a:pPr>
            <a:r>
              <a:rPr lang="en-US" sz="2000" dirty="0"/>
              <a:t>Experts are available 24 hours a day, seven days a week.</a:t>
            </a:r>
          </a:p>
          <a:p>
            <a:pPr marL="393192" lvl="1" indent="0">
              <a:buNone/>
            </a:pPr>
            <a:r>
              <a:rPr lang="en-US" sz="2000" dirty="0"/>
              <a:t>		(Panesar, 2019)</a:t>
            </a:r>
          </a:p>
          <a:p>
            <a:pPr marL="0" indent="0">
              <a:buNone/>
            </a:pPr>
            <a:endParaRPr lang="en-US" dirty="0"/>
          </a:p>
        </p:txBody>
      </p:sp>
      <p:pic>
        <p:nvPicPr>
          <p:cNvPr id="4" name="Picture 15">
            <a:extLst>
              <a:ext uri="{FF2B5EF4-FFF2-40B4-BE49-F238E27FC236}">
                <a16:creationId xmlns:a16="http://schemas.microsoft.com/office/drawing/2014/main" id="{79656E5B-EC44-AD4F-AA6F-27BA4D2C3563}"/>
              </a:ext>
            </a:extLst>
          </p:cNvPr>
          <p:cNvPicPr>
            <a:picLocks noChangeAspect="1" noChangeArrowheads="1"/>
          </p:cNvPicPr>
          <p:nvPr/>
        </p:nvPicPr>
        <p:blipFill>
          <a:blip r:embed="rId3" cstate="print"/>
          <a:srcRect/>
          <a:stretch>
            <a:fillRect/>
          </a:stretch>
        </p:blipFill>
        <p:spPr bwMode="auto">
          <a:xfrm>
            <a:off x="8867404" y="2252544"/>
            <a:ext cx="3000983" cy="3538849"/>
          </a:xfrm>
          <a:prstGeom prst="rect">
            <a:avLst/>
          </a:prstGeom>
          <a:noFill/>
          <a:ln w="9525">
            <a:noFill/>
            <a:miter lim="800000"/>
            <a:headEnd/>
            <a:tailEnd/>
          </a:ln>
          <a:effectLst/>
        </p:spPr>
      </p:pic>
    </p:spTree>
    <p:extLst>
      <p:ext uri="{BB962C8B-B14F-4D97-AF65-F5344CB8AC3E}">
        <p14:creationId xmlns:p14="http://schemas.microsoft.com/office/powerpoint/2010/main" val="3448853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B4E5A-1669-D54D-A05D-9D8D3018FA45}"/>
              </a:ext>
            </a:extLst>
          </p:cNvPr>
          <p:cNvSpPr>
            <a:spLocks noGrp="1"/>
          </p:cNvSpPr>
          <p:nvPr>
            <p:ph type="title"/>
          </p:nvPr>
        </p:nvSpPr>
        <p:spPr>
          <a:xfrm>
            <a:off x="1066800" y="127280"/>
            <a:ext cx="10058400" cy="1609344"/>
          </a:xfrm>
        </p:spPr>
        <p:txBody>
          <a:bodyPr/>
          <a:lstStyle/>
          <a:p>
            <a:pPr algn="ctr"/>
            <a:r>
              <a:rPr lang="en-US" b="1" u="sng" dirty="0"/>
              <a:t>Benefits continued…</a:t>
            </a:r>
          </a:p>
        </p:txBody>
      </p:sp>
      <p:sp>
        <p:nvSpPr>
          <p:cNvPr id="3" name="Content Placeholder 2">
            <a:extLst>
              <a:ext uri="{FF2B5EF4-FFF2-40B4-BE49-F238E27FC236}">
                <a16:creationId xmlns:a16="http://schemas.microsoft.com/office/drawing/2014/main" id="{7D23B14C-C80D-7148-B97E-AB8D65A92C90}"/>
              </a:ext>
            </a:extLst>
          </p:cNvPr>
          <p:cNvSpPr>
            <a:spLocks noGrp="1"/>
          </p:cNvSpPr>
          <p:nvPr>
            <p:ph idx="1"/>
          </p:nvPr>
        </p:nvSpPr>
        <p:spPr>
          <a:xfrm>
            <a:off x="73572" y="1736624"/>
            <a:ext cx="8734097" cy="4994096"/>
          </a:xfrm>
        </p:spPr>
        <p:txBody>
          <a:bodyPr>
            <a:noAutofit/>
          </a:bodyPr>
          <a:lstStyle/>
          <a:p>
            <a:pPr>
              <a:buFont typeface="Wingdings" panose="05000000000000000000" pitchFamily="2" charset="2"/>
              <a:buChar char="q"/>
            </a:pPr>
            <a:r>
              <a:rPr lang="en-US" dirty="0"/>
              <a:t>Early detection</a:t>
            </a:r>
          </a:p>
          <a:p>
            <a:pPr>
              <a:buFont typeface="Wingdings" panose="05000000000000000000" pitchFamily="2" charset="2"/>
              <a:buChar char="q"/>
            </a:pPr>
            <a:r>
              <a:rPr lang="en-US" dirty="0"/>
              <a:t>Prediction of illness prognosis as well as therapy</a:t>
            </a:r>
          </a:p>
          <a:p>
            <a:pPr>
              <a:buFont typeface="Wingdings" panose="05000000000000000000" pitchFamily="2" charset="2"/>
              <a:buChar char="q"/>
            </a:pPr>
            <a:r>
              <a:rPr lang="en-US" dirty="0"/>
              <a:t>Treatment feedback</a:t>
            </a:r>
          </a:p>
          <a:p>
            <a:pPr>
              <a:buFont typeface="Wingdings" panose="05000000000000000000" pitchFamily="2" charset="2"/>
              <a:buChar char="q"/>
            </a:pPr>
            <a:r>
              <a:rPr lang="en-US" dirty="0"/>
              <a:t>Strengthen non-pharmacological management.</a:t>
            </a:r>
          </a:p>
          <a:p>
            <a:pPr>
              <a:buFont typeface="Wingdings" panose="05000000000000000000" pitchFamily="2" charset="2"/>
              <a:buChar char="q"/>
            </a:pPr>
            <a:r>
              <a:rPr lang="en-US" dirty="0"/>
              <a:t>Cut down on diagnostic and therapeutic mistakes.</a:t>
            </a:r>
          </a:p>
          <a:p>
            <a:pPr>
              <a:buFont typeface="Wingdings" panose="05000000000000000000" pitchFamily="2" charset="2"/>
              <a:buChar char="q"/>
            </a:pPr>
            <a:r>
              <a:rPr lang="en-US" dirty="0"/>
              <a:t>Increased patient safety and significant cost reductions are linked with the usage of AI.</a:t>
            </a:r>
          </a:p>
          <a:p>
            <a:pPr>
              <a:buFont typeface="Wingdings" panose="05000000000000000000" pitchFamily="2" charset="2"/>
              <a:buChar char="q"/>
            </a:pPr>
            <a:r>
              <a:rPr lang="en-US" dirty="0"/>
              <a:t>An artificial intelligence system collects valuable information from a huge patient population.</a:t>
            </a:r>
          </a:p>
          <a:p>
            <a:pPr>
              <a:buFont typeface="Wingdings" panose="05000000000000000000" pitchFamily="2" charset="2"/>
              <a:buChar char="q"/>
            </a:pPr>
            <a:r>
              <a:rPr lang="en-US" dirty="0"/>
              <a:t>Assist in making real-time inferences for health risk alerts and prediction of health outcomes.</a:t>
            </a:r>
          </a:p>
          <a:p>
            <a:pPr>
              <a:buFont typeface="Wingdings" panose="05000000000000000000" pitchFamily="2" charset="2"/>
              <a:buChar char="q"/>
            </a:pPr>
            <a:r>
              <a:rPr lang="en-US" dirty="0"/>
              <a:t>Based on input, it learns and self-corrects to increase its accuracy.</a:t>
            </a:r>
          </a:p>
          <a:p>
            <a:pPr marL="0" indent="0">
              <a:buNone/>
            </a:pPr>
            <a:r>
              <a:rPr lang="en-US" dirty="0"/>
              <a:t>(Shah and </a:t>
            </a:r>
            <a:r>
              <a:rPr lang="en-US" dirty="0" err="1"/>
              <a:t>Chircu</a:t>
            </a:r>
            <a:r>
              <a:rPr lang="en-US" dirty="0"/>
              <a:t>, 2018)</a:t>
            </a:r>
          </a:p>
        </p:txBody>
      </p:sp>
      <p:pic>
        <p:nvPicPr>
          <p:cNvPr id="4" name="Picture 2">
            <a:extLst>
              <a:ext uri="{FF2B5EF4-FFF2-40B4-BE49-F238E27FC236}">
                <a16:creationId xmlns:a16="http://schemas.microsoft.com/office/drawing/2014/main" id="{38FDB9F0-BBC7-6B43-B194-DAC765D8CB1D}"/>
              </a:ext>
            </a:extLst>
          </p:cNvPr>
          <p:cNvPicPr>
            <a:picLocks noChangeAspect="1" noChangeArrowheads="1"/>
          </p:cNvPicPr>
          <p:nvPr/>
        </p:nvPicPr>
        <p:blipFill rotWithShape="1">
          <a:blip r:embed="rId3"/>
          <a:srcRect l="3603" r="5364"/>
          <a:stretch/>
        </p:blipFill>
        <p:spPr bwMode="auto">
          <a:xfrm>
            <a:off x="8807669" y="2382241"/>
            <a:ext cx="3153443" cy="3240360"/>
          </a:xfrm>
          <a:prstGeom prst="rect">
            <a:avLst/>
          </a:prstGeom>
          <a:noFill/>
          <a:ln w="9525">
            <a:noFill/>
            <a:miter lim="800000"/>
            <a:headEnd/>
            <a:tailEnd/>
          </a:ln>
          <a:effectLst/>
        </p:spPr>
      </p:pic>
    </p:spTree>
    <p:extLst>
      <p:ext uri="{BB962C8B-B14F-4D97-AF65-F5344CB8AC3E}">
        <p14:creationId xmlns:p14="http://schemas.microsoft.com/office/powerpoint/2010/main" val="4091843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78653-8731-D04B-9F74-7260E013D086}"/>
              </a:ext>
            </a:extLst>
          </p:cNvPr>
          <p:cNvSpPr>
            <a:spLocks noGrp="1"/>
          </p:cNvSpPr>
          <p:nvPr>
            <p:ph type="title"/>
          </p:nvPr>
        </p:nvSpPr>
        <p:spPr/>
        <p:txBody>
          <a:bodyPr/>
          <a:lstStyle/>
          <a:p>
            <a:pPr algn="ctr"/>
            <a:r>
              <a:rPr lang="en-US" b="1" u="sng" dirty="0"/>
              <a:t>Challenges of AI use in NHS</a:t>
            </a:r>
          </a:p>
        </p:txBody>
      </p:sp>
      <p:sp>
        <p:nvSpPr>
          <p:cNvPr id="3" name="Content Placeholder 2">
            <a:extLst>
              <a:ext uri="{FF2B5EF4-FFF2-40B4-BE49-F238E27FC236}">
                <a16:creationId xmlns:a16="http://schemas.microsoft.com/office/drawing/2014/main" id="{5578A808-5D21-9940-AFC5-AF1657AEE3AD}"/>
              </a:ext>
            </a:extLst>
          </p:cNvPr>
          <p:cNvSpPr>
            <a:spLocks noGrp="1"/>
          </p:cNvSpPr>
          <p:nvPr>
            <p:ph idx="1"/>
          </p:nvPr>
        </p:nvSpPr>
        <p:spPr/>
        <p:txBody>
          <a:bodyPr>
            <a:normAutofit/>
          </a:bodyPr>
          <a:lstStyle/>
          <a:p>
            <a:r>
              <a:rPr lang="en-US" dirty="0"/>
              <a:t>Costs of development</a:t>
            </a:r>
          </a:p>
          <a:p>
            <a:r>
              <a:rPr lang="en-US" dirty="0"/>
              <a:t>Problems with integration</a:t>
            </a:r>
          </a:p>
          <a:p>
            <a:r>
              <a:rPr lang="en-US" dirty="0"/>
              <a:t>Ethical concerns</a:t>
            </a:r>
          </a:p>
          <a:p>
            <a:pPr lvl="1">
              <a:buFont typeface="Wingdings" pitchFamily="2" charset="2"/>
              <a:buChar char="q"/>
            </a:pPr>
            <a:r>
              <a:rPr lang="en-US" sz="2000" dirty="0"/>
              <a:t>Fear of replacing people is causing reluctance among healthcare professionals to embrace AI.</a:t>
            </a:r>
          </a:p>
          <a:p>
            <a:r>
              <a:rPr lang="en-US" dirty="0"/>
              <a:t>Privacy and security of data</a:t>
            </a:r>
          </a:p>
          <a:p>
            <a:pPr lvl="1">
              <a:buFont typeface="Wingdings" pitchFamily="2" charset="2"/>
              <a:buChar char="q"/>
            </a:pPr>
            <a:r>
              <a:rPr lang="en-US" sz="2000" dirty="0"/>
              <a:t>AI-powered mobile health apps and devices</a:t>
            </a:r>
          </a:p>
          <a:p>
            <a:pPr lvl="1">
              <a:buFont typeface="Wingdings" pitchFamily="2" charset="2"/>
              <a:buChar char="q"/>
            </a:pPr>
            <a:r>
              <a:rPr lang="en-US" sz="2000" dirty="0"/>
              <a:t>Interoperability issues between AI solutions</a:t>
            </a:r>
          </a:p>
          <a:p>
            <a:pPr marL="393192" lvl="1" indent="0">
              <a:buNone/>
            </a:pPr>
            <a:r>
              <a:rPr lang="en-US" sz="2000" dirty="0"/>
              <a:t>				(Shah and </a:t>
            </a:r>
            <a:r>
              <a:rPr lang="en-US" sz="2000" dirty="0" err="1"/>
              <a:t>Chircu</a:t>
            </a:r>
            <a:r>
              <a:rPr lang="en-US" sz="2000" dirty="0"/>
              <a:t>, 2018)</a:t>
            </a:r>
          </a:p>
        </p:txBody>
      </p:sp>
    </p:spTree>
    <p:extLst>
      <p:ext uri="{BB962C8B-B14F-4D97-AF65-F5344CB8AC3E}">
        <p14:creationId xmlns:p14="http://schemas.microsoft.com/office/powerpoint/2010/main" val="3041419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5578F-E303-CA4E-950B-29509C967751}"/>
              </a:ext>
            </a:extLst>
          </p:cNvPr>
          <p:cNvSpPr>
            <a:spLocks noGrp="1"/>
          </p:cNvSpPr>
          <p:nvPr>
            <p:ph type="title"/>
          </p:nvPr>
        </p:nvSpPr>
        <p:spPr/>
        <p:txBody>
          <a:bodyPr/>
          <a:lstStyle/>
          <a:p>
            <a:pPr algn="ctr"/>
            <a:r>
              <a:rPr lang="en-US" b="1" u="sng" dirty="0"/>
              <a:t>Challenges Continued…</a:t>
            </a:r>
          </a:p>
        </p:txBody>
      </p:sp>
      <p:sp>
        <p:nvSpPr>
          <p:cNvPr id="3" name="Content Placeholder 2">
            <a:extLst>
              <a:ext uri="{FF2B5EF4-FFF2-40B4-BE49-F238E27FC236}">
                <a16:creationId xmlns:a16="http://schemas.microsoft.com/office/drawing/2014/main" id="{67FD15F8-AF8A-8140-A520-0D2350220C3B}"/>
              </a:ext>
            </a:extLst>
          </p:cNvPr>
          <p:cNvSpPr>
            <a:spLocks noGrp="1"/>
          </p:cNvSpPr>
          <p:nvPr>
            <p:ph idx="1"/>
          </p:nvPr>
        </p:nvSpPr>
        <p:spPr>
          <a:xfrm>
            <a:off x="4403624" y="2093976"/>
            <a:ext cx="7029423" cy="4363974"/>
          </a:xfrm>
        </p:spPr>
        <p:txBody>
          <a:bodyPr>
            <a:noAutofit/>
          </a:bodyPr>
          <a:lstStyle/>
          <a:p>
            <a:r>
              <a:rPr lang="en-US" dirty="0"/>
              <a:t>Exchange of information</a:t>
            </a:r>
          </a:p>
          <a:p>
            <a:pPr lvl="1">
              <a:buFont typeface="Wingdings" pitchFamily="2" charset="2"/>
              <a:buChar char="q"/>
            </a:pPr>
            <a:r>
              <a:rPr lang="en-US" sz="2000" dirty="0"/>
              <a:t>Data from clinical trials are needed to provide ongoing training.</a:t>
            </a:r>
          </a:p>
          <a:p>
            <a:pPr lvl="1">
              <a:buFont typeface="Wingdings" pitchFamily="2" charset="2"/>
              <a:buChar char="q"/>
            </a:pPr>
            <a:r>
              <a:rPr lang="en-US" sz="2000" dirty="0"/>
              <a:t>Incentives for providing data about the system in order to further develop and enhance the system. Nonetheless, all stakeholders in the healthcare system, including doctors, pharmaceutical firms, and patients, have more incentives to collect and share data.</a:t>
            </a:r>
          </a:p>
          <a:p>
            <a:r>
              <a:rPr lang="en-US" dirty="0"/>
              <a:t>Regulations at the state and federal levels</a:t>
            </a:r>
          </a:p>
          <a:p>
            <a:r>
              <a:rPr lang="en-US" dirty="0"/>
              <a:t>Rapid and iterative software update processes are frequently employed to enhance current goods and services.</a:t>
            </a:r>
          </a:p>
          <a:p>
            <a:pPr marL="0" indent="0">
              <a:buNone/>
            </a:pPr>
            <a:r>
              <a:rPr lang="en-US" dirty="0"/>
              <a:t>(Shah and </a:t>
            </a:r>
            <a:r>
              <a:rPr lang="en-US" dirty="0" err="1"/>
              <a:t>Chircu</a:t>
            </a:r>
            <a:r>
              <a:rPr lang="en-US" dirty="0"/>
              <a:t>, 2018)</a:t>
            </a:r>
          </a:p>
        </p:txBody>
      </p:sp>
      <p:pic>
        <p:nvPicPr>
          <p:cNvPr id="4" name="Picture 2" descr="C:\Users\admin\Desktop\qw-300x169.jpg">
            <a:extLst>
              <a:ext uri="{FF2B5EF4-FFF2-40B4-BE49-F238E27FC236}">
                <a16:creationId xmlns:a16="http://schemas.microsoft.com/office/drawing/2014/main" id="{DA4D122C-B4DA-C84E-8C91-6A3660D8F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879" y="2190321"/>
            <a:ext cx="3183595"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74065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389F3-D8B4-D744-AC07-840589878092}"/>
              </a:ext>
            </a:extLst>
          </p:cNvPr>
          <p:cNvSpPr>
            <a:spLocks noGrp="1"/>
          </p:cNvSpPr>
          <p:nvPr>
            <p:ph type="title"/>
          </p:nvPr>
        </p:nvSpPr>
        <p:spPr/>
        <p:txBody>
          <a:bodyPr/>
          <a:lstStyle/>
          <a:p>
            <a:pPr algn="ctr"/>
            <a:r>
              <a:rPr lang="en-GB" b="1" u="sng" dirty="0"/>
              <a:t>The impact of the technology introduced </a:t>
            </a:r>
            <a:endParaRPr lang="en-US" dirty="0"/>
          </a:p>
        </p:txBody>
      </p:sp>
      <p:sp>
        <p:nvSpPr>
          <p:cNvPr id="3" name="Content Placeholder 2">
            <a:extLst>
              <a:ext uri="{FF2B5EF4-FFF2-40B4-BE49-F238E27FC236}">
                <a16:creationId xmlns:a16="http://schemas.microsoft.com/office/drawing/2014/main" id="{3940EA96-3EB2-744D-BACD-B037B789EC18}"/>
              </a:ext>
            </a:extLst>
          </p:cNvPr>
          <p:cNvSpPr>
            <a:spLocks noGrp="1"/>
          </p:cNvSpPr>
          <p:nvPr>
            <p:ph idx="1"/>
          </p:nvPr>
        </p:nvSpPr>
        <p:spPr>
          <a:xfrm>
            <a:off x="354465" y="2466035"/>
            <a:ext cx="7369959" cy="3800497"/>
          </a:xfrm>
        </p:spPr>
        <p:txBody>
          <a:bodyPr>
            <a:noAutofit/>
          </a:bodyPr>
          <a:lstStyle/>
          <a:p>
            <a:pPr marL="0" indent="0">
              <a:buNone/>
            </a:pPr>
            <a:r>
              <a:rPr lang="en-US" b="1" u="sng" dirty="0"/>
              <a:t>Impact of AI on NHS</a:t>
            </a:r>
          </a:p>
          <a:p>
            <a:r>
              <a:rPr lang="en-US" dirty="0"/>
              <a:t>Exceptional achievement in a variety of economic areas AI models have the potential to enhance healthcare operations.</a:t>
            </a:r>
          </a:p>
          <a:p>
            <a:r>
              <a:rPr lang="en-US" dirty="0"/>
              <a:t>Healthcare Artificial Intelligence and Automation Collaboration with tech companies has increased to make healthcare better</a:t>
            </a:r>
          </a:p>
          <a:p>
            <a:r>
              <a:rPr lang="en-US" dirty="0"/>
              <a:t>Interested in evaluating current regulations and facilitating the safe integration of artificial intelligence (AI) into healthcare</a:t>
            </a:r>
          </a:p>
          <a:p>
            <a:pPr marL="0" indent="0">
              <a:buNone/>
            </a:pPr>
            <a:r>
              <a:rPr lang="en-US" dirty="0"/>
              <a:t>	(Davenport and </a:t>
            </a:r>
            <a:r>
              <a:rPr lang="en-US" dirty="0" err="1"/>
              <a:t>Kalakota</a:t>
            </a:r>
            <a:r>
              <a:rPr lang="en-US" dirty="0"/>
              <a:t>, 2019)</a:t>
            </a:r>
          </a:p>
        </p:txBody>
      </p:sp>
      <p:pic>
        <p:nvPicPr>
          <p:cNvPr id="4" name="Picture 3" descr="Image result for doctor patient inclinic images">
            <a:extLst>
              <a:ext uri="{FF2B5EF4-FFF2-40B4-BE49-F238E27FC236}">
                <a16:creationId xmlns:a16="http://schemas.microsoft.com/office/drawing/2014/main" id="{7F30FF4F-ED8C-EA48-B762-7A481E50D164}"/>
              </a:ext>
            </a:extLst>
          </p:cNvPr>
          <p:cNvPicPr>
            <a:picLocks noChangeAspect="1" noChangeArrowheads="1"/>
          </p:cNvPicPr>
          <p:nvPr/>
        </p:nvPicPr>
        <p:blipFill>
          <a:blip r:embed="rId3"/>
          <a:srcRect/>
          <a:stretch>
            <a:fillRect/>
          </a:stretch>
        </p:blipFill>
        <p:spPr bwMode="auto">
          <a:xfrm>
            <a:off x="8849710" y="1842548"/>
            <a:ext cx="2987825" cy="2304256"/>
          </a:xfrm>
          <a:prstGeom prst="rect">
            <a:avLst/>
          </a:prstGeom>
          <a:noFill/>
        </p:spPr>
      </p:pic>
      <p:pic>
        <p:nvPicPr>
          <p:cNvPr id="5" name="Picture 4">
            <a:extLst>
              <a:ext uri="{FF2B5EF4-FFF2-40B4-BE49-F238E27FC236}">
                <a16:creationId xmlns:a16="http://schemas.microsoft.com/office/drawing/2014/main" id="{A7CDBE8B-3D7B-D14F-A818-1D87379A272F}"/>
              </a:ext>
            </a:extLst>
          </p:cNvPr>
          <p:cNvPicPr>
            <a:picLocks noChangeAspect="1"/>
          </p:cNvPicPr>
          <p:nvPr/>
        </p:nvPicPr>
        <p:blipFill>
          <a:blip r:embed="rId4"/>
          <a:stretch>
            <a:fillRect/>
          </a:stretch>
        </p:blipFill>
        <p:spPr>
          <a:xfrm>
            <a:off x="7990312" y="4366284"/>
            <a:ext cx="3131840" cy="2276872"/>
          </a:xfrm>
          <a:prstGeom prst="rect">
            <a:avLst/>
          </a:prstGeom>
        </p:spPr>
      </p:pic>
    </p:spTree>
    <p:extLst>
      <p:ext uri="{BB962C8B-B14F-4D97-AF65-F5344CB8AC3E}">
        <p14:creationId xmlns:p14="http://schemas.microsoft.com/office/powerpoint/2010/main" val="488795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7A520-7297-7948-920F-43A543C505DC}"/>
              </a:ext>
            </a:extLst>
          </p:cNvPr>
          <p:cNvSpPr>
            <a:spLocks noGrp="1"/>
          </p:cNvSpPr>
          <p:nvPr>
            <p:ph type="title"/>
          </p:nvPr>
        </p:nvSpPr>
        <p:spPr/>
        <p:txBody>
          <a:bodyPr/>
          <a:lstStyle/>
          <a:p>
            <a:pPr algn="ctr"/>
            <a:r>
              <a:rPr lang="en-US" b="1" u="sng" dirty="0"/>
              <a:t>Impact of Artificial Intelligence on NHS</a:t>
            </a:r>
          </a:p>
        </p:txBody>
      </p:sp>
      <p:sp>
        <p:nvSpPr>
          <p:cNvPr id="3" name="Content Placeholder 2">
            <a:extLst>
              <a:ext uri="{FF2B5EF4-FFF2-40B4-BE49-F238E27FC236}">
                <a16:creationId xmlns:a16="http://schemas.microsoft.com/office/drawing/2014/main" id="{7F35E764-08B1-714D-B3CE-FA9C030422DC}"/>
              </a:ext>
            </a:extLst>
          </p:cNvPr>
          <p:cNvSpPr>
            <a:spLocks noGrp="1"/>
          </p:cNvSpPr>
          <p:nvPr>
            <p:ph idx="1"/>
          </p:nvPr>
        </p:nvSpPr>
        <p:spPr>
          <a:xfrm>
            <a:off x="866551" y="2846623"/>
            <a:ext cx="6087697" cy="2702840"/>
          </a:xfrm>
        </p:spPr>
        <p:txBody>
          <a:bodyPr/>
          <a:lstStyle/>
          <a:p>
            <a:r>
              <a:rPr lang="en-US" dirty="0"/>
              <a:t>AI has both good and bad impacts on nurses' and other medical personnel's work.</a:t>
            </a:r>
          </a:p>
          <a:p>
            <a:r>
              <a:rPr lang="en-US" dirty="0"/>
              <a:t>Automated robots can do riskier jobs with more precision and accuracy.</a:t>
            </a:r>
          </a:p>
          <a:p>
            <a:r>
              <a:rPr lang="en-US" dirty="0"/>
              <a:t>Healthcare professionals are at risk of losing their jobs.</a:t>
            </a:r>
          </a:p>
          <a:p>
            <a:pPr marL="0" indent="0">
              <a:buNone/>
            </a:pPr>
            <a:r>
              <a:rPr lang="en-US" dirty="0"/>
              <a:t>	(Davenport and </a:t>
            </a:r>
            <a:r>
              <a:rPr lang="en-US" dirty="0" err="1"/>
              <a:t>Kalakota</a:t>
            </a:r>
            <a:r>
              <a:rPr lang="en-US" dirty="0"/>
              <a:t>, 2019)</a:t>
            </a:r>
          </a:p>
        </p:txBody>
      </p:sp>
      <p:pic>
        <p:nvPicPr>
          <p:cNvPr id="4" name="Picture 2" descr="artificial intelligence healthcare">
            <a:extLst>
              <a:ext uri="{FF2B5EF4-FFF2-40B4-BE49-F238E27FC236}">
                <a16:creationId xmlns:a16="http://schemas.microsoft.com/office/drawing/2014/main" id="{701A3379-B6AC-3F48-8323-6E5B43719866}"/>
              </a:ext>
            </a:extLst>
          </p:cNvPr>
          <p:cNvPicPr>
            <a:picLocks noChangeAspect="1" noChangeArrowheads="1"/>
          </p:cNvPicPr>
          <p:nvPr/>
        </p:nvPicPr>
        <p:blipFill rotWithShape="1">
          <a:blip r:embed="rId3"/>
          <a:srcRect l="24399" t="-8043" r="8746" b="8043"/>
          <a:stretch/>
        </p:blipFill>
        <p:spPr bwMode="auto">
          <a:xfrm>
            <a:off x="7899731" y="2309103"/>
            <a:ext cx="3310104" cy="3240360"/>
          </a:xfrm>
          <a:prstGeom prst="rect">
            <a:avLst/>
          </a:prstGeom>
          <a:noFill/>
        </p:spPr>
      </p:pic>
    </p:spTree>
    <p:extLst>
      <p:ext uri="{BB962C8B-B14F-4D97-AF65-F5344CB8AC3E}">
        <p14:creationId xmlns:p14="http://schemas.microsoft.com/office/powerpoint/2010/main" val="14808076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BEC2D-BBE7-7148-8210-B7CAB84CA64A}"/>
              </a:ext>
            </a:extLst>
          </p:cNvPr>
          <p:cNvSpPr>
            <a:spLocks noGrp="1"/>
          </p:cNvSpPr>
          <p:nvPr>
            <p:ph type="title"/>
          </p:nvPr>
        </p:nvSpPr>
        <p:spPr/>
        <p:txBody>
          <a:bodyPr/>
          <a:lstStyle/>
          <a:p>
            <a:pPr algn="ctr"/>
            <a:r>
              <a:rPr lang="en-US" b="1" u="sng" dirty="0"/>
              <a:t>Impact of AI on NHS</a:t>
            </a:r>
          </a:p>
        </p:txBody>
      </p:sp>
      <p:sp>
        <p:nvSpPr>
          <p:cNvPr id="3" name="Content Placeholder 2">
            <a:extLst>
              <a:ext uri="{FF2B5EF4-FFF2-40B4-BE49-F238E27FC236}">
                <a16:creationId xmlns:a16="http://schemas.microsoft.com/office/drawing/2014/main" id="{2D760EBE-35C8-404B-9D39-8A2787CCCBEF}"/>
              </a:ext>
            </a:extLst>
          </p:cNvPr>
          <p:cNvSpPr>
            <a:spLocks noGrp="1"/>
          </p:cNvSpPr>
          <p:nvPr>
            <p:ph idx="1"/>
          </p:nvPr>
        </p:nvSpPr>
        <p:spPr>
          <a:xfrm>
            <a:off x="882773" y="2401771"/>
            <a:ext cx="5276289" cy="3091723"/>
          </a:xfrm>
        </p:spPr>
        <p:txBody>
          <a:bodyPr>
            <a:normAutofit lnSpcReduction="10000"/>
          </a:bodyPr>
          <a:lstStyle/>
          <a:p>
            <a:r>
              <a:rPr lang="en-US" dirty="0"/>
              <a:t>Understanding the fundamental information and processes supplied into the machines is critical.</a:t>
            </a:r>
          </a:p>
          <a:p>
            <a:r>
              <a:rPr lang="en-US" dirty="0"/>
              <a:t>AI promises to revolutionize healthcare procedures at an exponential rate.</a:t>
            </a:r>
          </a:p>
          <a:p>
            <a:r>
              <a:rPr lang="en-US" dirty="0"/>
              <a:t>Delivering more customized care</a:t>
            </a:r>
          </a:p>
          <a:p>
            <a:r>
              <a:rPr lang="en-US" dirty="0"/>
              <a:t>Machines help to enhance patient medical records.</a:t>
            </a:r>
          </a:p>
          <a:p>
            <a:pPr marL="0" indent="0">
              <a:buNone/>
            </a:pPr>
            <a:r>
              <a:rPr lang="en-US" dirty="0"/>
              <a:t>	(</a:t>
            </a:r>
            <a:r>
              <a:rPr lang="en-US" dirty="0" err="1"/>
              <a:t>Pawar</a:t>
            </a:r>
            <a:r>
              <a:rPr lang="en-US" dirty="0"/>
              <a:t> et al., 2020)</a:t>
            </a:r>
          </a:p>
        </p:txBody>
      </p:sp>
      <p:pic>
        <p:nvPicPr>
          <p:cNvPr id="4" name="Picture 3">
            <a:extLst>
              <a:ext uri="{FF2B5EF4-FFF2-40B4-BE49-F238E27FC236}">
                <a16:creationId xmlns:a16="http://schemas.microsoft.com/office/drawing/2014/main" id="{C10C739B-F078-0B4F-B915-217E6D4E0BC8}"/>
              </a:ext>
            </a:extLst>
          </p:cNvPr>
          <p:cNvPicPr>
            <a:picLocks noChangeAspect="1" noChangeArrowheads="1"/>
          </p:cNvPicPr>
          <p:nvPr/>
        </p:nvPicPr>
        <p:blipFill>
          <a:blip r:embed="rId3"/>
          <a:srcRect/>
          <a:stretch>
            <a:fillRect/>
          </a:stretch>
        </p:blipFill>
        <p:spPr bwMode="auto">
          <a:xfrm>
            <a:off x="7271512" y="2093976"/>
            <a:ext cx="4037715" cy="3999993"/>
          </a:xfrm>
          <a:prstGeom prst="rect">
            <a:avLst/>
          </a:prstGeom>
          <a:noFill/>
          <a:ln w="9525">
            <a:noFill/>
            <a:miter lim="800000"/>
            <a:headEnd/>
            <a:tailEnd/>
          </a:ln>
          <a:effectLst/>
        </p:spPr>
      </p:pic>
    </p:spTree>
    <p:extLst>
      <p:ext uri="{BB962C8B-B14F-4D97-AF65-F5344CB8AC3E}">
        <p14:creationId xmlns:p14="http://schemas.microsoft.com/office/powerpoint/2010/main" val="2533038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2225-766D-2841-B755-B6BA9019810F}"/>
              </a:ext>
            </a:extLst>
          </p:cNvPr>
          <p:cNvSpPr>
            <a:spLocks noGrp="1"/>
          </p:cNvSpPr>
          <p:nvPr>
            <p:ph type="title"/>
          </p:nvPr>
        </p:nvSpPr>
        <p:spPr/>
        <p:txBody>
          <a:bodyPr/>
          <a:lstStyle/>
          <a:p>
            <a:pPr algn="ctr"/>
            <a:r>
              <a:rPr lang="en-US" b="1" u="sng" dirty="0"/>
              <a:t>Impact of AI on NHS</a:t>
            </a:r>
          </a:p>
        </p:txBody>
      </p:sp>
      <p:sp>
        <p:nvSpPr>
          <p:cNvPr id="3" name="Content Placeholder 2">
            <a:extLst>
              <a:ext uri="{FF2B5EF4-FFF2-40B4-BE49-F238E27FC236}">
                <a16:creationId xmlns:a16="http://schemas.microsoft.com/office/drawing/2014/main" id="{598341C5-10D1-884B-A0B2-C852BDB61BDA}"/>
              </a:ext>
            </a:extLst>
          </p:cNvPr>
          <p:cNvSpPr>
            <a:spLocks noGrp="1"/>
          </p:cNvSpPr>
          <p:nvPr>
            <p:ph idx="1"/>
          </p:nvPr>
        </p:nvSpPr>
        <p:spPr>
          <a:xfrm>
            <a:off x="1069848" y="2121408"/>
            <a:ext cx="4847476" cy="4048164"/>
          </a:xfrm>
        </p:spPr>
        <p:txBody>
          <a:bodyPr/>
          <a:lstStyle/>
          <a:p>
            <a:r>
              <a:rPr lang="en-US" dirty="0"/>
              <a:t>Increases safety precautions</a:t>
            </a:r>
          </a:p>
          <a:p>
            <a:r>
              <a:rPr lang="en-US" dirty="0"/>
              <a:t>Reduces the likelihood of acquiring diseases and infections</a:t>
            </a:r>
          </a:p>
          <a:p>
            <a:r>
              <a:rPr lang="en-US" dirty="0"/>
              <a:t>Workstations may be scanned and sanitized by machines to remove possible threats.</a:t>
            </a:r>
          </a:p>
          <a:p>
            <a:r>
              <a:rPr lang="en-US" dirty="0"/>
              <a:t>increased diagnostic precision</a:t>
            </a:r>
          </a:p>
          <a:p>
            <a:r>
              <a:rPr lang="en-US" dirty="0"/>
              <a:t>Care delivery effectiveness</a:t>
            </a:r>
          </a:p>
          <a:p>
            <a:pPr marL="0" indent="0">
              <a:buNone/>
            </a:pPr>
            <a:r>
              <a:rPr lang="en-US" dirty="0"/>
              <a:t>	(Davenport and </a:t>
            </a:r>
            <a:r>
              <a:rPr lang="en-US" dirty="0" err="1"/>
              <a:t>Kalakota</a:t>
            </a:r>
            <a:r>
              <a:rPr lang="en-US" dirty="0"/>
              <a:t>, 2019)</a:t>
            </a:r>
          </a:p>
        </p:txBody>
      </p:sp>
      <p:pic>
        <p:nvPicPr>
          <p:cNvPr id="4" name="Picture 2">
            <a:extLst>
              <a:ext uri="{FF2B5EF4-FFF2-40B4-BE49-F238E27FC236}">
                <a16:creationId xmlns:a16="http://schemas.microsoft.com/office/drawing/2014/main" id="{A8DDE1D8-A1A7-054C-8B92-41006D9A1159}"/>
              </a:ext>
            </a:extLst>
          </p:cNvPr>
          <p:cNvPicPr>
            <a:picLocks noChangeAspect="1" noChangeArrowheads="1"/>
          </p:cNvPicPr>
          <p:nvPr/>
        </p:nvPicPr>
        <p:blipFill>
          <a:blip r:embed="rId3" cstate="print"/>
          <a:srcRect/>
          <a:stretch>
            <a:fillRect/>
          </a:stretch>
        </p:blipFill>
        <p:spPr bwMode="auto">
          <a:xfrm>
            <a:off x="6694168" y="2134756"/>
            <a:ext cx="4427984" cy="3683868"/>
          </a:xfrm>
          <a:prstGeom prst="rect">
            <a:avLst/>
          </a:prstGeom>
          <a:noFill/>
          <a:ln w="9525">
            <a:noFill/>
            <a:miter lim="800000"/>
            <a:headEnd/>
            <a:tailEnd/>
          </a:ln>
          <a:effectLst/>
        </p:spPr>
      </p:pic>
    </p:spTree>
    <p:extLst>
      <p:ext uri="{BB962C8B-B14F-4D97-AF65-F5344CB8AC3E}">
        <p14:creationId xmlns:p14="http://schemas.microsoft.com/office/powerpoint/2010/main" val="187609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A06F-B5E7-6A4C-B9FF-4EF35D171C7B}"/>
              </a:ext>
            </a:extLst>
          </p:cNvPr>
          <p:cNvSpPr>
            <a:spLocks noGrp="1"/>
          </p:cNvSpPr>
          <p:nvPr>
            <p:ph type="title"/>
          </p:nvPr>
        </p:nvSpPr>
        <p:spPr>
          <a:xfrm>
            <a:off x="1069848" y="484632"/>
            <a:ext cx="10081628" cy="1827644"/>
          </a:xfrm>
        </p:spPr>
        <p:txBody>
          <a:bodyPr>
            <a:normAutofit fontScale="90000"/>
          </a:bodyPr>
          <a:lstStyle/>
          <a:p>
            <a:pPr algn="ctr"/>
            <a:r>
              <a:rPr lang="en-US" b="1" u="sng" dirty="0"/>
              <a:t>Impact of AI on NHS and </a:t>
            </a:r>
            <a:r>
              <a:rPr lang="en-GB" b="1" u="sng" dirty="0"/>
              <a:t>Lessons that can be drawn from the case study </a:t>
            </a:r>
            <a:endParaRPr lang="en-US" b="1" u="sng" dirty="0"/>
          </a:p>
        </p:txBody>
      </p:sp>
      <p:sp>
        <p:nvSpPr>
          <p:cNvPr id="3" name="Content Placeholder 2">
            <a:extLst>
              <a:ext uri="{FF2B5EF4-FFF2-40B4-BE49-F238E27FC236}">
                <a16:creationId xmlns:a16="http://schemas.microsoft.com/office/drawing/2014/main" id="{2E287250-5475-E548-8B8E-7B19A996720A}"/>
              </a:ext>
            </a:extLst>
          </p:cNvPr>
          <p:cNvSpPr>
            <a:spLocks noGrp="1"/>
          </p:cNvSpPr>
          <p:nvPr>
            <p:ph idx="1"/>
          </p:nvPr>
        </p:nvSpPr>
        <p:spPr>
          <a:xfrm>
            <a:off x="1069848" y="2625905"/>
            <a:ext cx="9251311" cy="3522647"/>
          </a:xfrm>
        </p:spPr>
        <p:txBody>
          <a:bodyPr/>
          <a:lstStyle/>
          <a:p>
            <a:r>
              <a:rPr lang="en-US" dirty="0"/>
              <a:t>Medical records of patients Pharmaceutical research and development</a:t>
            </a:r>
          </a:p>
          <a:p>
            <a:r>
              <a:rPr lang="en-US" dirty="0"/>
              <a:t>Enhance access to high-quality care.</a:t>
            </a:r>
          </a:p>
          <a:p>
            <a:pPr marL="0" indent="0">
              <a:buNone/>
            </a:pPr>
            <a:r>
              <a:rPr lang="en-US" b="1" dirty="0"/>
              <a:t>The negative consequences are as follows:</a:t>
            </a:r>
          </a:p>
          <a:p>
            <a:r>
              <a:rPr lang="en-US" dirty="0"/>
              <a:t>Machines are a direct threat to healthcare workers' practice like instances of inequality</a:t>
            </a:r>
          </a:p>
          <a:p>
            <a:r>
              <a:rPr lang="en-US" dirty="0"/>
              <a:t>AI has hampered efficient face-to-face communication. </a:t>
            </a:r>
          </a:p>
          <a:p>
            <a:r>
              <a:rPr lang="en-US" dirty="0"/>
              <a:t>AI has increased the expense of operating health care facilities.</a:t>
            </a:r>
          </a:p>
          <a:p>
            <a:pPr marL="0" indent="0">
              <a:buNone/>
            </a:pPr>
            <a:r>
              <a:rPr lang="en-US" dirty="0"/>
              <a:t>					(</a:t>
            </a:r>
            <a:r>
              <a:rPr lang="en-US" dirty="0" err="1"/>
              <a:t>Panch</a:t>
            </a:r>
            <a:r>
              <a:rPr lang="en-US" dirty="0"/>
              <a:t> et al., 2019)</a:t>
            </a:r>
          </a:p>
        </p:txBody>
      </p:sp>
    </p:spTree>
    <p:extLst>
      <p:ext uri="{BB962C8B-B14F-4D97-AF65-F5344CB8AC3E}">
        <p14:creationId xmlns:p14="http://schemas.microsoft.com/office/powerpoint/2010/main" val="305373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DCB02-0F89-F54E-A6B9-082AD9A38A33}"/>
              </a:ext>
            </a:extLst>
          </p:cNvPr>
          <p:cNvSpPr>
            <a:spLocks noGrp="1"/>
          </p:cNvSpPr>
          <p:nvPr>
            <p:ph type="title"/>
          </p:nvPr>
        </p:nvSpPr>
        <p:spPr/>
        <p:txBody>
          <a:bodyPr>
            <a:normAutofit/>
          </a:bodyPr>
          <a:lstStyle/>
          <a:p>
            <a:pPr algn="ctr"/>
            <a:r>
              <a:rPr lang="en-GB" b="1" u="sng" dirty="0"/>
              <a:t>Conclusion </a:t>
            </a:r>
            <a:endParaRPr lang="en-US" dirty="0"/>
          </a:p>
        </p:txBody>
      </p:sp>
      <p:sp>
        <p:nvSpPr>
          <p:cNvPr id="3" name="Content Placeholder 2">
            <a:extLst>
              <a:ext uri="{FF2B5EF4-FFF2-40B4-BE49-F238E27FC236}">
                <a16:creationId xmlns:a16="http://schemas.microsoft.com/office/drawing/2014/main" id="{FC38A750-3041-7C4B-BB6D-EA929A9D0678}"/>
              </a:ext>
            </a:extLst>
          </p:cNvPr>
          <p:cNvSpPr>
            <a:spLocks noGrp="1"/>
          </p:cNvSpPr>
          <p:nvPr>
            <p:ph idx="1"/>
          </p:nvPr>
        </p:nvSpPr>
        <p:spPr/>
        <p:txBody>
          <a:bodyPr>
            <a:normAutofit lnSpcReduction="10000"/>
          </a:bodyPr>
          <a:lstStyle/>
          <a:p>
            <a:pPr marL="342900" lvl="0" indent="-342900">
              <a:buFont typeface="Wingdings" pitchFamily="2"/>
              <a:buChar char="Ø"/>
            </a:pPr>
            <a:r>
              <a:rPr lang="en-GB" b="1" dirty="0">
                <a:latin typeface="Aharoni" pitchFamily="2"/>
                <a:cs typeface="Aharoni" pitchFamily="2"/>
              </a:rPr>
              <a:t>With all the information gathered we can conclude that the technology has helped a lot to develop the functioning of the NHS </a:t>
            </a:r>
          </a:p>
          <a:p>
            <a:pPr marL="342900" lvl="0" indent="-342900">
              <a:buFont typeface="Wingdings" pitchFamily="2"/>
              <a:buChar char="Ø"/>
            </a:pPr>
            <a:endParaRPr lang="en-GB" dirty="0">
              <a:latin typeface="Aharoni" pitchFamily="2"/>
              <a:cs typeface="Aharoni" pitchFamily="2"/>
            </a:endParaRPr>
          </a:p>
          <a:p>
            <a:pPr marL="342900" lvl="0" indent="-342900">
              <a:buFont typeface="Wingdings" pitchFamily="2"/>
              <a:buChar char="Ø"/>
            </a:pPr>
            <a:r>
              <a:rPr lang="en-GB" b="1" dirty="0">
                <a:latin typeface="Aharoni" pitchFamily="2"/>
                <a:cs typeface="Aharoni" pitchFamily="2"/>
              </a:rPr>
              <a:t>Now services get easier for NHS staff</a:t>
            </a:r>
          </a:p>
          <a:p>
            <a:pPr marL="342900" lvl="0" indent="-342900">
              <a:buFont typeface="Wingdings" pitchFamily="2"/>
              <a:buChar char="Ø"/>
            </a:pPr>
            <a:endParaRPr lang="en-GB" dirty="0">
              <a:latin typeface="Aharoni" pitchFamily="2"/>
              <a:cs typeface="Aharoni" pitchFamily="2"/>
            </a:endParaRPr>
          </a:p>
          <a:p>
            <a:pPr marL="342900" lvl="0" indent="-342900">
              <a:buFont typeface="Wingdings" pitchFamily="2"/>
              <a:buChar char="Ø"/>
            </a:pPr>
            <a:r>
              <a:rPr lang="en-GB" b="1" dirty="0">
                <a:latin typeface="Aharoni" pitchFamily="2"/>
                <a:cs typeface="Aharoni" pitchFamily="2"/>
              </a:rPr>
              <a:t>Patients are already able to make appointments more easily</a:t>
            </a:r>
          </a:p>
          <a:p>
            <a:pPr marL="342900" lvl="0" indent="-342900">
              <a:buFont typeface="Wingdings" pitchFamily="2"/>
              <a:buChar char="Ø"/>
            </a:pPr>
            <a:endParaRPr lang="en-GB" dirty="0">
              <a:latin typeface="Aharoni" pitchFamily="2"/>
              <a:cs typeface="Aharoni" pitchFamily="2"/>
            </a:endParaRPr>
          </a:p>
          <a:p>
            <a:pPr marL="342900" lvl="0" indent="-342900">
              <a:buFont typeface="Wingdings" pitchFamily="2"/>
              <a:buChar char="Ø"/>
            </a:pPr>
            <a:r>
              <a:rPr lang="en-GB" b="1" dirty="0">
                <a:latin typeface="Aharoni" pitchFamily="2"/>
                <a:cs typeface="Aharoni" pitchFamily="2"/>
              </a:rPr>
              <a:t>Services are  faster than they used to be </a:t>
            </a:r>
          </a:p>
          <a:p>
            <a:pPr lvl="0"/>
            <a:endParaRPr lang="en-GB" b="1" dirty="0">
              <a:latin typeface="Aharoni" pitchFamily="2"/>
              <a:cs typeface="Aharoni" pitchFamily="2"/>
            </a:endParaRPr>
          </a:p>
          <a:p>
            <a:pPr marL="342900" lvl="0" indent="-342900">
              <a:buFont typeface="Wingdings" pitchFamily="2"/>
              <a:buChar char="Ø"/>
            </a:pPr>
            <a:r>
              <a:rPr lang="en-GB" b="1" dirty="0">
                <a:latin typeface="Aharoni" pitchFamily="2"/>
                <a:cs typeface="Aharoni" pitchFamily="2"/>
              </a:rPr>
              <a:t>And it helps to save the lives of many people </a:t>
            </a:r>
          </a:p>
        </p:txBody>
      </p:sp>
      <p:pic>
        <p:nvPicPr>
          <p:cNvPr id="4" name="Picture 2" descr="See the source image">
            <a:extLst>
              <a:ext uri="{FF2B5EF4-FFF2-40B4-BE49-F238E27FC236}">
                <a16:creationId xmlns:a16="http://schemas.microsoft.com/office/drawing/2014/main" id="{5FE89A35-29B1-A046-A246-5C37322AFE3C}"/>
              </a:ext>
            </a:extLst>
          </p:cNvPr>
          <p:cNvPicPr>
            <a:picLocks noChangeAspect="1"/>
          </p:cNvPicPr>
          <p:nvPr/>
        </p:nvPicPr>
        <p:blipFill>
          <a:blip r:embed="rId2"/>
          <a:stretch>
            <a:fillRect/>
          </a:stretch>
        </p:blipFill>
        <p:spPr>
          <a:xfrm>
            <a:off x="9078194" y="3323896"/>
            <a:ext cx="2893090" cy="3373863"/>
          </a:xfrm>
          <a:prstGeom prst="rect">
            <a:avLst/>
          </a:prstGeom>
        </p:spPr>
      </p:pic>
    </p:spTree>
    <p:extLst>
      <p:ext uri="{BB962C8B-B14F-4D97-AF65-F5344CB8AC3E}">
        <p14:creationId xmlns:p14="http://schemas.microsoft.com/office/powerpoint/2010/main" val="8736805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B3095-6F18-CF4D-902C-A572F34CDA86}"/>
              </a:ext>
            </a:extLst>
          </p:cNvPr>
          <p:cNvSpPr>
            <a:spLocks noGrp="1"/>
          </p:cNvSpPr>
          <p:nvPr>
            <p:ph type="title"/>
          </p:nvPr>
        </p:nvSpPr>
        <p:spPr/>
        <p:txBody>
          <a:bodyPr>
            <a:normAutofit/>
          </a:bodyPr>
          <a:lstStyle/>
          <a:p>
            <a:pPr algn="ctr"/>
            <a:r>
              <a:rPr lang="en-GB" b="1" u="sng" dirty="0"/>
              <a:t>References </a:t>
            </a:r>
            <a:endParaRPr lang="en-US" dirty="0"/>
          </a:p>
        </p:txBody>
      </p:sp>
      <p:sp>
        <p:nvSpPr>
          <p:cNvPr id="3" name="Content Placeholder 2">
            <a:extLst>
              <a:ext uri="{FF2B5EF4-FFF2-40B4-BE49-F238E27FC236}">
                <a16:creationId xmlns:a16="http://schemas.microsoft.com/office/drawing/2014/main" id="{AC9C7688-0333-E441-B4F4-73C3DAC01013}"/>
              </a:ext>
            </a:extLst>
          </p:cNvPr>
          <p:cNvSpPr>
            <a:spLocks noGrp="1"/>
          </p:cNvSpPr>
          <p:nvPr>
            <p:ph idx="1"/>
          </p:nvPr>
        </p:nvSpPr>
        <p:spPr>
          <a:xfrm>
            <a:off x="640080" y="1897380"/>
            <a:ext cx="10488168" cy="4663440"/>
          </a:xfrm>
        </p:spPr>
        <p:txBody>
          <a:bodyPr>
            <a:normAutofit fontScale="92500" lnSpcReduction="10000"/>
          </a:bodyPr>
          <a:lstStyle/>
          <a:p>
            <a:pPr fontAlgn="base"/>
            <a:r>
              <a:rPr lang="en-GB" sz="2200" dirty="0"/>
              <a:t>NHS (2015). </a:t>
            </a:r>
            <a:r>
              <a:rPr lang="en-GB" sz="2200" i="1" dirty="0"/>
              <a:t>Values of the NHS Constitution</a:t>
            </a:r>
            <a:r>
              <a:rPr lang="en-GB" sz="2200" dirty="0"/>
              <a:t>. [online] Health Careers. Available at: https://</a:t>
            </a:r>
            <a:r>
              <a:rPr lang="en-GB" sz="2200" dirty="0" err="1"/>
              <a:t>www.healthcareers.nhs.uk</a:t>
            </a:r>
            <a:r>
              <a:rPr lang="en-GB" sz="2200" dirty="0"/>
              <a:t>/working-health/working-</a:t>
            </a:r>
            <a:r>
              <a:rPr lang="en-GB" sz="2200" dirty="0" err="1"/>
              <a:t>nhs</a:t>
            </a:r>
            <a:r>
              <a:rPr lang="en-GB" sz="2200" dirty="0"/>
              <a:t>/</a:t>
            </a:r>
            <a:r>
              <a:rPr lang="en-GB" sz="2200" dirty="0" err="1"/>
              <a:t>nhs</a:t>
            </a:r>
            <a:r>
              <a:rPr lang="en-GB" sz="2200" dirty="0"/>
              <a:t>-constitution.</a:t>
            </a:r>
          </a:p>
          <a:p>
            <a:pPr fontAlgn="base"/>
            <a:r>
              <a:rPr lang="en-GB" sz="2200" dirty="0"/>
              <a:t>NHS (2014). </a:t>
            </a:r>
            <a:r>
              <a:rPr lang="en-GB" sz="2200" i="1" dirty="0"/>
              <a:t>7 Key Principles | EPUT</a:t>
            </a:r>
            <a:r>
              <a:rPr lang="en-GB" sz="2200" dirty="0"/>
              <a:t>. [online] EPUT. Available at: https://</a:t>
            </a:r>
            <a:r>
              <a:rPr lang="en-GB" sz="2200" dirty="0" err="1"/>
              <a:t>eput.nhs.uk</a:t>
            </a:r>
            <a:r>
              <a:rPr lang="en-GB" sz="2200" dirty="0"/>
              <a:t>/about-us/</a:t>
            </a:r>
            <a:r>
              <a:rPr lang="en-GB" sz="2200" dirty="0" err="1"/>
              <a:t>nhs</a:t>
            </a:r>
            <a:r>
              <a:rPr lang="en-GB" sz="2200" dirty="0"/>
              <a:t>-constitution/7-key-principles/.</a:t>
            </a:r>
          </a:p>
          <a:p>
            <a:pPr fontAlgn="base"/>
            <a:r>
              <a:rPr lang="en-GB" sz="2200" dirty="0"/>
              <a:t>‌Stephenson, J. (2019). </a:t>
            </a:r>
            <a:r>
              <a:rPr lang="en-GB" sz="2200" i="1" dirty="0"/>
              <a:t>NHS England to rollout ’6Cs’ nursing values to all health service staff</a:t>
            </a:r>
            <a:r>
              <a:rPr lang="en-GB" sz="2200" dirty="0"/>
              <a:t>. [online] Nursing Times. Available at: </a:t>
            </a:r>
            <a:r>
              <a:rPr lang="en-GB" sz="2200" dirty="0">
                <a:hlinkClick r:id="rId2"/>
              </a:rPr>
              <a:t>https://www.nursingtimes.net/roles/nurse-managers/exclusive-6cs-nursing-values-to-be-rolled-out-to-all-nhs-staff-23-04-2014/</a:t>
            </a:r>
            <a:r>
              <a:rPr lang="en-GB" sz="2200" dirty="0"/>
              <a:t>.</a:t>
            </a:r>
          </a:p>
          <a:p>
            <a:r>
              <a:rPr lang="en-US" sz="2200" dirty="0" err="1"/>
              <a:t>Panch</a:t>
            </a:r>
            <a:r>
              <a:rPr lang="en-US" sz="2200" dirty="0"/>
              <a:t>, T., Mattie, H. and </a:t>
            </a:r>
            <a:r>
              <a:rPr lang="en-US" sz="2200" dirty="0" err="1"/>
              <a:t>Celi</a:t>
            </a:r>
            <a:r>
              <a:rPr lang="en-US" sz="2200" dirty="0"/>
              <a:t>, L.A., 2019. The “inconvenient truth” about AI in healthcare. </a:t>
            </a:r>
            <a:r>
              <a:rPr lang="en-US" sz="2200" i="1" dirty="0"/>
              <a:t>NPJ digital medicine</a:t>
            </a:r>
            <a:r>
              <a:rPr lang="en-US" sz="2200" dirty="0"/>
              <a:t>, </a:t>
            </a:r>
            <a:r>
              <a:rPr lang="en-US" sz="2200" i="1" dirty="0"/>
              <a:t>2</a:t>
            </a:r>
            <a:r>
              <a:rPr lang="en-US" sz="2200" dirty="0"/>
              <a:t>(1), pp.1-3.</a:t>
            </a:r>
          </a:p>
          <a:p>
            <a:r>
              <a:rPr lang="en-US" sz="2200" dirty="0"/>
              <a:t>Davenport, T. and </a:t>
            </a:r>
            <a:r>
              <a:rPr lang="en-US" sz="2200" dirty="0" err="1"/>
              <a:t>Kalakota</a:t>
            </a:r>
            <a:r>
              <a:rPr lang="en-US" sz="2200" dirty="0"/>
              <a:t>, R., 2019. The potential for artificial intelligence in healthcare. </a:t>
            </a:r>
            <a:r>
              <a:rPr lang="en-US" sz="2200" i="1" dirty="0"/>
              <a:t>Future healthcare journal</a:t>
            </a:r>
            <a:r>
              <a:rPr lang="en-US" sz="2200" dirty="0"/>
              <a:t>, </a:t>
            </a:r>
            <a:r>
              <a:rPr lang="en-US" sz="2200" i="1" dirty="0"/>
              <a:t>6</a:t>
            </a:r>
            <a:r>
              <a:rPr lang="en-US" sz="2200" dirty="0"/>
              <a:t>(2), p.94.</a:t>
            </a:r>
          </a:p>
          <a:p>
            <a:r>
              <a:rPr lang="en-US" sz="2200" dirty="0" err="1"/>
              <a:t>Pawar</a:t>
            </a:r>
            <a:r>
              <a:rPr lang="en-US" sz="2200" dirty="0"/>
              <a:t>, U., O’Shea, D., Rea, S. and O’Reilly, R., 2020, June. Explainable ai in healthcare. In </a:t>
            </a:r>
            <a:r>
              <a:rPr lang="en-US" sz="2200" i="1" dirty="0"/>
              <a:t>2020 International Conference on Cyber Situational Awareness, Data Analytics and Assessment (</a:t>
            </a:r>
            <a:r>
              <a:rPr lang="en-US" sz="2200" i="1" dirty="0" err="1"/>
              <a:t>CyberSA</a:t>
            </a:r>
            <a:r>
              <a:rPr lang="en-US" sz="2200" i="1" dirty="0"/>
              <a:t>)</a:t>
            </a:r>
            <a:r>
              <a:rPr lang="en-US" sz="2200" dirty="0"/>
              <a:t> (pp. 1-2). IEEE.</a:t>
            </a:r>
          </a:p>
          <a:p>
            <a:pPr marL="0" indent="0" fontAlgn="base">
              <a:buNone/>
            </a:pPr>
            <a:endParaRPr lang="en-GB" sz="2200" dirty="0"/>
          </a:p>
          <a:p>
            <a:pPr marL="0" indent="0" fontAlgn="base">
              <a:buNone/>
            </a:pPr>
            <a:endParaRPr lang="en-GB" dirty="0"/>
          </a:p>
        </p:txBody>
      </p:sp>
    </p:spTree>
    <p:extLst>
      <p:ext uri="{BB962C8B-B14F-4D97-AF65-F5344CB8AC3E}">
        <p14:creationId xmlns:p14="http://schemas.microsoft.com/office/powerpoint/2010/main" val="4031359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23AAE-F10C-674B-B50A-46AC234A5A33}"/>
              </a:ext>
            </a:extLst>
          </p:cNvPr>
          <p:cNvSpPr>
            <a:spLocks noGrp="1"/>
          </p:cNvSpPr>
          <p:nvPr>
            <p:ph type="title"/>
          </p:nvPr>
        </p:nvSpPr>
        <p:spPr/>
        <p:txBody>
          <a:bodyPr/>
          <a:lstStyle/>
          <a:p>
            <a:pPr algn="ctr"/>
            <a:r>
              <a:rPr lang="en-GB" b="1" u="sng" dirty="0"/>
              <a:t>References </a:t>
            </a:r>
            <a:endParaRPr lang="en-US" dirty="0"/>
          </a:p>
        </p:txBody>
      </p:sp>
      <p:sp>
        <p:nvSpPr>
          <p:cNvPr id="3" name="Content Placeholder 2">
            <a:extLst>
              <a:ext uri="{FF2B5EF4-FFF2-40B4-BE49-F238E27FC236}">
                <a16:creationId xmlns:a16="http://schemas.microsoft.com/office/drawing/2014/main" id="{BD41D9FD-3E3A-CE4D-9FC4-7C5FB5ADF261}"/>
              </a:ext>
            </a:extLst>
          </p:cNvPr>
          <p:cNvSpPr>
            <a:spLocks noGrp="1"/>
          </p:cNvSpPr>
          <p:nvPr>
            <p:ph idx="1"/>
          </p:nvPr>
        </p:nvSpPr>
        <p:spPr/>
        <p:txBody>
          <a:bodyPr/>
          <a:lstStyle/>
          <a:p>
            <a:r>
              <a:rPr lang="en-US" dirty="0"/>
              <a:t>Panesar, A., 2019. </a:t>
            </a:r>
            <a:r>
              <a:rPr lang="en-US" i="1" dirty="0"/>
              <a:t>Machine learning and AI for healthcare</a:t>
            </a:r>
            <a:r>
              <a:rPr lang="en-US" dirty="0"/>
              <a:t> (pp. 1-73). Coventry, UK: </a:t>
            </a:r>
            <a:r>
              <a:rPr lang="en-US" dirty="0" err="1"/>
              <a:t>Apress</a:t>
            </a:r>
            <a:r>
              <a:rPr lang="en-US" dirty="0"/>
              <a:t>.</a:t>
            </a:r>
          </a:p>
          <a:p>
            <a:r>
              <a:rPr lang="en-US" dirty="0"/>
              <a:t>Shah, R. and </a:t>
            </a:r>
            <a:r>
              <a:rPr lang="en-US" dirty="0" err="1"/>
              <a:t>Chircu</a:t>
            </a:r>
            <a:r>
              <a:rPr lang="en-US" dirty="0"/>
              <a:t>, A., 2018. IoT and AI in healthcare: A systematic literature review. </a:t>
            </a:r>
            <a:r>
              <a:rPr lang="en-US" i="1" dirty="0"/>
              <a:t>Issues in Information Systems</a:t>
            </a:r>
            <a:r>
              <a:rPr lang="en-US" dirty="0"/>
              <a:t>, </a:t>
            </a:r>
            <a:r>
              <a:rPr lang="en-US" i="1" dirty="0"/>
              <a:t>19</a:t>
            </a:r>
            <a:r>
              <a:rPr lang="en-US" dirty="0"/>
              <a:t>(3).</a:t>
            </a:r>
          </a:p>
          <a:p>
            <a:r>
              <a:rPr lang="en-GB" dirty="0"/>
              <a:t>Alex </a:t>
            </a:r>
            <a:r>
              <a:rPr lang="en-GB" dirty="0" err="1"/>
              <a:t>Scroxton</a:t>
            </a:r>
            <a:r>
              <a:rPr lang="en-GB" dirty="0"/>
              <a:t>, 2021. </a:t>
            </a:r>
            <a:r>
              <a:rPr lang="en-GB" i="1" dirty="0"/>
              <a:t>Privacy experts concerned over NHS data collection plans</a:t>
            </a:r>
            <a:r>
              <a:rPr lang="en-GB" dirty="0"/>
              <a:t>. [online] Available at: https://</a:t>
            </a:r>
            <a:r>
              <a:rPr lang="en-GB" dirty="0" err="1"/>
              <a:t>www.computerweekly.com</a:t>
            </a:r>
            <a:r>
              <a:rPr lang="en-GB" dirty="0"/>
              <a:t>/news/252501494/Privacy-experts-concerned-over-NHS-data-collection-plans [Accessed 20 Aug. 2021].</a:t>
            </a:r>
          </a:p>
          <a:p>
            <a:r>
              <a:rPr lang="en-GB" dirty="0"/>
              <a:t>‌</a:t>
            </a:r>
            <a:endParaRPr lang="en-US" dirty="0"/>
          </a:p>
          <a:p>
            <a:pPr marL="0" indent="0">
              <a:buNone/>
            </a:pPr>
            <a:endParaRPr lang="en-US" dirty="0"/>
          </a:p>
        </p:txBody>
      </p:sp>
    </p:spTree>
    <p:extLst>
      <p:ext uri="{BB962C8B-B14F-4D97-AF65-F5344CB8AC3E}">
        <p14:creationId xmlns:p14="http://schemas.microsoft.com/office/powerpoint/2010/main" val="2322865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{32D03744-CB15-FE48-AD4C-DF751BDB7A19}tf10001070</Template>
  <TotalTime>81</TotalTime>
  <Words>2483</Words>
  <Application>Microsoft Macintosh PowerPoint</Application>
  <PresentationFormat>Widescreen</PresentationFormat>
  <Paragraphs>162</Paragraphs>
  <Slides>19</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Aharoni</vt:lpstr>
      <vt:lpstr>Arial Narrow</vt:lpstr>
      <vt:lpstr>Calibri</vt:lpstr>
      <vt:lpstr>Rockwell</vt:lpstr>
      <vt:lpstr>Rockwell Condensed</vt:lpstr>
      <vt:lpstr>Rockwell Extra Bold</vt:lpstr>
      <vt:lpstr>Wingdings</vt:lpstr>
      <vt:lpstr>Wood Type</vt:lpstr>
      <vt:lpstr>National Health Service</vt:lpstr>
      <vt:lpstr>Background of the NHS</vt:lpstr>
      <vt:lpstr>Background of the NHS</vt:lpstr>
      <vt:lpstr>Background of the NHS</vt:lpstr>
      <vt:lpstr>Challenges before modern technology </vt:lpstr>
      <vt:lpstr>Challenges before modern technology </vt:lpstr>
      <vt:lpstr>Insights to the modern technology introduced </vt:lpstr>
      <vt:lpstr>Benefits of Artificial Intelligence in NHS</vt:lpstr>
      <vt:lpstr>Benefits continued…</vt:lpstr>
      <vt:lpstr>Challenges of AI use in NHS</vt:lpstr>
      <vt:lpstr>Challenges Continued…</vt:lpstr>
      <vt:lpstr>The impact of the technology introduced </vt:lpstr>
      <vt:lpstr>Impact of Artificial Intelligence on NHS</vt:lpstr>
      <vt:lpstr>Impact of AI on NHS</vt:lpstr>
      <vt:lpstr>Impact of AI on NHS</vt:lpstr>
      <vt:lpstr>Impact of AI on NHS and Lessons that can be drawn from the case study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Health Service</dc:title>
  <dc:creator>Amina Rafiq</dc:creator>
  <cp:lastModifiedBy>Amina Rafiq</cp:lastModifiedBy>
  <cp:revision>13</cp:revision>
  <dcterms:created xsi:type="dcterms:W3CDTF">2021-08-19T16:55:40Z</dcterms:created>
  <dcterms:modified xsi:type="dcterms:W3CDTF">2021-08-21T22:48:29Z</dcterms:modified>
</cp:coreProperties>
</file>