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390" r:id="rId2"/>
    <p:sldId id="375" r:id="rId3"/>
    <p:sldId id="376" r:id="rId4"/>
    <p:sldId id="377" r:id="rId5"/>
    <p:sldId id="379" r:id="rId6"/>
    <p:sldId id="381" r:id="rId7"/>
    <p:sldId id="392" r:id="rId8"/>
    <p:sldId id="380" r:id="rId9"/>
    <p:sldId id="370" r:id="rId10"/>
    <p:sldId id="369" r:id="rId11"/>
    <p:sldId id="371" r:id="rId12"/>
    <p:sldId id="373" r:id="rId13"/>
    <p:sldId id="382" r:id="rId14"/>
    <p:sldId id="372" r:id="rId15"/>
    <p:sldId id="359" r:id="rId1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64" d="100"/>
          <a:sy n="64" d="100"/>
        </p:scale>
        <p:origin x="619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82418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E90F1A9-CB4A-1A91-D181-F9DF861E76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044EEEE9-AD07-2245-16FB-D5F6FFB646A9}"/>
              </a:ext>
            </a:extLst>
          </p:cNvPr>
          <p:cNvSpPr txBox="1"/>
          <p:nvPr/>
        </p:nvSpPr>
        <p:spPr>
          <a:xfrm>
            <a:off x="5375126" y="1413570"/>
            <a:ext cx="1292662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佛說大乘無量壽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r>
              <a:rPr lang="zh-CN" altLang="en-US" sz="3600" b="1" dirty="0">
                <a:solidFill>
                  <a:schemeClr val="bg1"/>
                </a:solidFill>
              </a:rPr>
              <a:t>莊嚴清淨平等覺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4165233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458CBF0-B72D-1287-22AF-3FBCA05510E1}"/>
              </a:ext>
            </a:extLst>
          </p:cNvPr>
          <p:cNvSpPr txBox="1"/>
          <p:nvPr/>
        </p:nvSpPr>
        <p:spPr>
          <a:xfrm>
            <a:off x="8471553" y="621482"/>
            <a:ext cx="1441420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9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深入及系統地研究（中文）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及其相關評論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1E8B4F7-D342-8400-A352-7CB9F1B6023B}"/>
              </a:ext>
            </a:extLst>
          </p:cNvPr>
          <p:cNvSpPr txBox="1"/>
          <p:nvPr/>
        </p:nvSpPr>
        <p:spPr>
          <a:xfrm>
            <a:off x="2836824" y="718195"/>
            <a:ext cx="2698175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9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慎重反思（中文）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中的哲學和宗教思想，以及它們在古代和現今社會被接納的程度。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1EE21E9-567D-1954-A3D1-35C8B5224A3E}"/>
              </a:ext>
            </a:extLst>
          </p:cNvPr>
          <p:cNvSpPr txBox="1"/>
          <p:nvPr/>
        </p:nvSpPr>
        <p:spPr>
          <a:xfrm>
            <a:off x="7014274" y="1028341"/>
            <a:ext cx="1313180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佛說大乘無量壽莊嚴清淨平等覺經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CCCEC3C-8B28-C0BD-325C-192E1926A1A6}"/>
              </a:ext>
            </a:extLst>
          </p:cNvPr>
          <p:cNvSpPr txBox="1"/>
          <p:nvPr/>
        </p:nvSpPr>
        <p:spPr>
          <a:xfrm>
            <a:off x="1986374" y="1084803"/>
            <a:ext cx="830997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介紹淨土宗與淨土法門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DA440EB-41F1-E4F5-00BF-8DD8EFBB6822}"/>
              </a:ext>
            </a:extLst>
          </p:cNvPr>
          <p:cNvSpPr txBox="1"/>
          <p:nvPr/>
        </p:nvSpPr>
        <p:spPr>
          <a:xfrm>
            <a:off x="10088165" y="631820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課程目標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2C5476FE-9446-58AF-6513-CC9AAF1B1616}"/>
              </a:ext>
            </a:extLst>
          </p:cNvPr>
          <p:cNvSpPr txBox="1"/>
          <p:nvPr/>
        </p:nvSpPr>
        <p:spPr>
          <a:xfrm>
            <a:off x="622598" y="1084803"/>
            <a:ext cx="1107996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  <a:spcBef>
                <a:spcPts val="2400"/>
              </a:spcBef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介紹淨土宗歷代祖師與歷代往生事跡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106FEC6F-2725-EAA7-8608-075F5356097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E28166D1-676D-30F7-46EF-4545C591659D}"/>
              </a:ext>
            </a:extLst>
          </p:cNvPr>
          <p:cNvSpPr txBox="1"/>
          <p:nvPr/>
        </p:nvSpPr>
        <p:spPr>
          <a:xfrm>
            <a:off x="5887932" y="1041546"/>
            <a:ext cx="1313180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佛說大乘無量壽莊嚴清淨平等覺經科註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54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8999520-F1E0-A290-E0DA-6F25F32B18F3}"/>
              </a:ext>
            </a:extLst>
          </p:cNvPr>
          <p:cNvSpPr txBox="1"/>
          <p:nvPr/>
        </p:nvSpPr>
        <p:spPr>
          <a:xfrm>
            <a:off x="8002254" y="752544"/>
            <a:ext cx="1477328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通過完成本課程的學習，學生應具備以下能力：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6F856FC-1777-09BA-B89C-19964B06D9CB}"/>
              </a:ext>
            </a:extLst>
          </p:cNvPr>
          <p:cNvSpPr txBox="1"/>
          <p:nvPr/>
        </p:nvSpPr>
        <p:spPr>
          <a:xfrm>
            <a:off x="1038972" y="727710"/>
            <a:ext cx="669414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辨證及系統地研究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的重要內容；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的一些重要評論與思考具有高水平的認識與理解；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能從歷史、文化及哲學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/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倫理道德等不同角度，展現出對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的認識與理解；</a:t>
            </a: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慎重及有系統地反思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中所蘊含的價值體系。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5E76E6F-3893-0250-5AC0-FEEC620D2D17}"/>
              </a:ext>
            </a:extLst>
          </p:cNvPr>
          <p:cNvSpPr txBox="1"/>
          <p:nvPr/>
        </p:nvSpPr>
        <p:spPr>
          <a:xfrm>
            <a:off x="9839622" y="704418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學習成果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8C71158A-6FA3-441A-D860-1D2FCFD0909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66629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2921C130-F8B1-95EB-5B41-7D5F13CBB066}"/>
              </a:ext>
            </a:extLst>
          </p:cNvPr>
          <p:cNvSpPr txBox="1"/>
          <p:nvPr/>
        </p:nvSpPr>
        <p:spPr>
          <a:xfrm>
            <a:off x="5246553" y="492577"/>
            <a:ext cx="4062651" cy="57135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本課程將探討（中文）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及相關評論，研究其廣泛的哲學、宗教與社會背景，尤其是翻譯漢語文言文以及傳遞其蘊含的思想時所固有的挑戰。本課程所探討的主題如下：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0058E5C-3BAD-8246-4012-EAE6A499B149}"/>
              </a:ext>
            </a:extLst>
          </p:cNvPr>
          <p:cNvSpPr txBox="1"/>
          <p:nvPr/>
        </p:nvSpPr>
        <p:spPr>
          <a:xfrm>
            <a:off x="9891886" y="564585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課程綱要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61939D1-2BF1-346A-2470-23A0C958F178}"/>
              </a:ext>
            </a:extLst>
          </p:cNvPr>
          <p:cNvSpPr txBox="1"/>
          <p:nvPr/>
        </p:nvSpPr>
        <p:spPr>
          <a:xfrm>
            <a:off x="3298807" y="564585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（中國）大乘佛教的起源與宗派的建立，特別是淨土法門；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25059D9-E428-36A1-4040-02F5C2B32341}"/>
              </a:ext>
            </a:extLst>
          </p:cNvPr>
          <p:cNvSpPr txBox="1"/>
          <p:nvPr/>
        </p:nvSpPr>
        <p:spPr>
          <a:xfrm>
            <a:off x="1471315" y="564584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蘊含的價值體系與哲學思想；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E97016CA-8CAA-F0A7-4AFE-66A9DAF4E13D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42433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E4772815-6A29-3AC0-3260-CFCD763950A8}"/>
              </a:ext>
            </a:extLst>
          </p:cNvPr>
          <p:cNvSpPr txBox="1"/>
          <p:nvPr/>
        </p:nvSpPr>
        <p:spPr>
          <a:xfrm>
            <a:off x="8759502" y="609025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比較並分析（中文）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的翻譯、註釋與評論；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BD22688A-64A7-A993-F6D1-AA3CB4DED43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DFF1F6F-590E-5D7E-2385-6D60351D868E}"/>
              </a:ext>
            </a:extLst>
          </p:cNvPr>
          <p:cNvSpPr txBox="1"/>
          <p:nvPr/>
        </p:nvSpPr>
        <p:spPr>
          <a:xfrm>
            <a:off x="6634102" y="621482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主要經文的一系列重要評論；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2BA10AC-6A1F-363C-D8A6-D205DD770CE2}"/>
              </a:ext>
            </a:extLst>
          </p:cNvPr>
          <p:cNvSpPr txBox="1"/>
          <p:nvPr/>
        </p:nvSpPr>
        <p:spPr>
          <a:xfrm>
            <a:off x="4008716" y="596569"/>
            <a:ext cx="212365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對古代和現代中國佛教思想和文化習俗的影響，特別是對中國大乘佛教的重要性。</a:t>
            </a:r>
          </a:p>
        </p:txBody>
      </p:sp>
    </p:spTree>
    <p:extLst>
      <p:ext uri="{BB962C8B-B14F-4D97-AF65-F5344CB8AC3E}">
        <p14:creationId xmlns:p14="http://schemas.microsoft.com/office/powerpoint/2010/main" val="2357027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A4D11685-E6DF-BE3F-DDD4-AEBC5F7E7413}"/>
              </a:ext>
            </a:extLst>
          </p:cNvPr>
          <p:cNvSpPr txBox="1"/>
          <p:nvPr/>
        </p:nvSpPr>
        <p:spPr>
          <a:xfrm>
            <a:off x="8373675" y="579456"/>
            <a:ext cx="121058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淨土五經讀本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，臺北：華藏淨宗學會，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2012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B9F08A8-B0CA-321B-1286-EFF2AF3DC231}"/>
              </a:ext>
            </a:extLst>
          </p:cNvPr>
          <p:cNvSpPr txBox="1"/>
          <p:nvPr/>
        </p:nvSpPr>
        <p:spPr>
          <a:xfrm>
            <a:off x="10088165" y="579456"/>
            <a:ext cx="615553" cy="96253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教材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B2359D51-A227-B811-D0A9-13ACBA05475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19AA90B-95F5-23AB-A125-0DF2548B44DD}"/>
              </a:ext>
            </a:extLst>
          </p:cNvPr>
          <p:cNvSpPr txBox="1"/>
          <p:nvPr/>
        </p:nvSpPr>
        <p:spPr>
          <a:xfrm>
            <a:off x="6515833" y="568102"/>
            <a:ext cx="121058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無量壽經五種原譯本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，淨空法師專集網站。</a:t>
            </a:r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98C0EB8B-BA20-56BD-9691-4E05BFBCB360}"/>
              </a:ext>
            </a:extLst>
          </p:cNvPr>
          <p:cNvSpPr txBox="1"/>
          <p:nvPr/>
        </p:nvSpPr>
        <p:spPr>
          <a:xfrm>
            <a:off x="4072862" y="568103"/>
            <a:ext cx="1723549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黃念祖：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，臺北：佛陀教育基金會，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32583F6-D9B1-CD4F-5766-604DDBD07C52}"/>
              </a:ext>
            </a:extLst>
          </p:cNvPr>
          <p:cNvSpPr txBox="1"/>
          <p:nvPr/>
        </p:nvSpPr>
        <p:spPr>
          <a:xfrm>
            <a:off x="1159173" y="568104"/>
            <a:ext cx="2236510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黃念祖註，釋淨空科判：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佛說大乘無量壽莊嚴清淨平等覺經科註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，香港：香港佛陀教育協會，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5ECFAF7-E09D-E506-37C4-840064B33642}"/>
              </a:ext>
            </a:extLst>
          </p:cNvPr>
          <p:cNvSpPr/>
          <p:nvPr/>
        </p:nvSpPr>
        <p:spPr>
          <a:xfrm>
            <a:off x="1159173" y="909514"/>
            <a:ext cx="2409633" cy="564153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65090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4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DA8B273-FD9D-2279-5C9D-8E93BD2D2DD2}"/>
              </a:ext>
            </a:extLst>
          </p:cNvPr>
          <p:cNvSpPr txBox="1"/>
          <p:nvPr/>
        </p:nvSpPr>
        <p:spPr>
          <a:xfrm>
            <a:off x="8606581" y="573021"/>
            <a:ext cx="1723549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黃念祖：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大乘無量壽經白話解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，臺北：佛陀教育基金會，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2013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435C940D-6128-454E-715A-24DD870E9FB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3BEE0AD-8929-876A-9AF1-93E9E4C2C786}"/>
              </a:ext>
            </a:extLst>
          </p:cNvPr>
          <p:cNvSpPr txBox="1"/>
          <p:nvPr/>
        </p:nvSpPr>
        <p:spPr>
          <a:xfrm>
            <a:off x="6527254" y="549474"/>
            <a:ext cx="1723549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釋淨空註：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大乘無量壽經簡註易解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，臺北：華藏淨宗學會，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1998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37602E0-F210-0449-4337-8C30A215BB30}"/>
              </a:ext>
            </a:extLst>
          </p:cNvPr>
          <p:cNvSpPr txBox="1"/>
          <p:nvPr/>
        </p:nvSpPr>
        <p:spPr>
          <a:xfrm>
            <a:off x="4447927" y="573020"/>
            <a:ext cx="1723549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釋淨空講（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1992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），劉承符記：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佛說大乘無量壽莊嚴清淨平等覺經親聞記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799AA3F-5AA8-446E-D6C7-F564A1406F59}"/>
              </a:ext>
            </a:extLst>
          </p:cNvPr>
          <p:cNvSpPr txBox="1"/>
          <p:nvPr/>
        </p:nvSpPr>
        <p:spPr>
          <a:xfrm>
            <a:off x="1772595" y="549474"/>
            <a:ext cx="2236510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ts val="4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釋淨空講（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），劉承符記：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佛說大乘無量壽莊嚴清淨平等覺經講記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，臺北：華藏淨宗弘化基金會，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2019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56C2A429-8D4E-F24B-CE50-72584969AE53}"/>
              </a:ext>
            </a:extLst>
          </p:cNvPr>
          <p:cNvSpPr/>
          <p:nvPr/>
        </p:nvSpPr>
        <p:spPr>
          <a:xfrm>
            <a:off x="1612208" y="549473"/>
            <a:ext cx="2409633" cy="564153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70638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7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AC7F947-DDAA-7393-EC65-05E5F57D0318}"/>
              </a:ext>
            </a:extLst>
          </p:cNvPr>
          <p:cNvSpPr txBox="1"/>
          <p:nvPr/>
        </p:nvSpPr>
        <p:spPr>
          <a:xfrm>
            <a:off x="8598450" y="632796"/>
            <a:ext cx="1313180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Aft>
                <a:spcPts val="1200"/>
              </a:spcAft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節選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佛說大乘無量壽莊嚴清淨平等覺經科註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重要內容進行講解。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3337655-61DE-0649-DD95-48B911D8094E}"/>
              </a:ext>
            </a:extLst>
          </p:cNvPr>
          <p:cNvSpPr txBox="1"/>
          <p:nvPr/>
        </p:nvSpPr>
        <p:spPr>
          <a:xfrm>
            <a:off x="10232181" y="595050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講課方式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AF19068-227A-5B20-4829-E60237553C2F}"/>
              </a:ext>
            </a:extLst>
          </p:cNvPr>
          <p:cNvSpPr txBox="1"/>
          <p:nvPr/>
        </p:nvSpPr>
        <p:spPr>
          <a:xfrm>
            <a:off x="2451979" y="632796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每次授課後立即進行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20-25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分鐘複講。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C837D9A-5CBB-161C-7B33-9BE3914C82EF}"/>
              </a:ext>
            </a:extLst>
          </p:cNvPr>
          <p:cNvSpPr txBox="1"/>
          <p:nvPr/>
        </p:nvSpPr>
        <p:spPr>
          <a:xfrm>
            <a:off x="4388058" y="621482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複講方式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65E6DE9-1DE8-387E-59E1-398FFB995A7B}"/>
              </a:ext>
            </a:extLst>
          </p:cNvPr>
          <p:cNvSpPr txBox="1"/>
          <p:nvPr/>
        </p:nvSpPr>
        <p:spPr>
          <a:xfrm>
            <a:off x="1558702" y="595050"/>
            <a:ext cx="830997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複講老和尚講記內容或授課內容。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C1810F23-6FD5-8A74-9F92-F87126570C9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AC6393BC-E156-EB65-CAAC-B15F2623A756}"/>
              </a:ext>
            </a:extLst>
          </p:cNvPr>
          <p:cNvSpPr txBox="1"/>
          <p:nvPr/>
        </p:nvSpPr>
        <p:spPr>
          <a:xfrm>
            <a:off x="6594033" y="591081"/>
            <a:ext cx="1877437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複講老和尚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1990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佛說大乘無量壽莊嚴清淨平等覺經講記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部分内容。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1384D28-96A4-0DFB-7151-3D341DD993D9}"/>
              </a:ext>
            </a:extLst>
          </p:cNvPr>
          <p:cNvSpPr txBox="1"/>
          <p:nvPr/>
        </p:nvSpPr>
        <p:spPr>
          <a:xfrm>
            <a:off x="5859531" y="621482"/>
            <a:ext cx="748923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補充其他内容。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81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 animBg="1"/>
      <p:bldP spid="2" grpId="0"/>
      <p:bldP spid="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09A305C-3988-8637-D7CF-5458D57603DF}"/>
              </a:ext>
            </a:extLst>
          </p:cNvPr>
          <p:cNvSpPr txBox="1"/>
          <p:nvPr/>
        </p:nvSpPr>
        <p:spPr>
          <a:xfrm>
            <a:off x="10016157" y="599448"/>
            <a:ext cx="615553" cy="167821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預習方法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1CE64C-A107-BC27-A56C-7C76EFA62735}"/>
              </a:ext>
            </a:extLst>
          </p:cNvPr>
          <p:cNvSpPr txBox="1"/>
          <p:nvPr/>
        </p:nvSpPr>
        <p:spPr>
          <a:xfrm>
            <a:off x="8445529" y="530803"/>
            <a:ext cx="1210588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一、讀誦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93B3D3B5-CFA7-4928-A2CA-5B5D9AFB3420}"/>
              </a:ext>
            </a:extLst>
          </p:cNvPr>
          <p:cNvSpPr txBox="1"/>
          <p:nvPr/>
        </p:nvSpPr>
        <p:spPr>
          <a:xfrm>
            <a:off x="3703297" y="530803"/>
            <a:ext cx="1210588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佛說大乘無量壽莊嚴清淨平等覺經科註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91C98EF4-CEC2-9675-53EC-A57F348E590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C1453221-7663-1D82-61CE-8C1A8CAB7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8134" y="553664"/>
            <a:ext cx="3108393" cy="4267143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03C0007C-57B5-C385-CE9F-BF95E955BE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82" y="599448"/>
            <a:ext cx="3003983" cy="434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593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6A906C30-1C6D-02C1-332D-540767E77F85}"/>
              </a:ext>
            </a:extLst>
          </p:cNvPr>
          <p:cNvSpPr txBox="1"/>
          <p:nvPr/>
        </p:nvSpPr>
        <p:spPr>
          <a:xfrm>
            <a:off x="9502510" y="549473"/>
            <a:ext cx="1210588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三、閱讀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佛說大乘無量壽莊嚴清淨平等覺經親聞記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1992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7F4E77B-B5DD-4262-3E3D-02795241FFCD}"/>
              </a:ext>
            </a:extLst>
          </p:cNvPr>
          <p:cNvSpPr txBox="1"/>
          <p:nvPr/>
        </p:nvSpPr>
        <p:spPr>
          <a:xfrm>
            <a:off x="4295006" y="536965"/>
            <a:ext cx="1210588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四、閱讀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佛說大乘無量壽莊嚴清淨平等覺經講記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C7137F30-3971-A20E-5C43-2B18C9F3334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078B5ECA-288C-360D-2F9D-86F3FB0AD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682" y="577907"/>
            <a:ext cx="3222042" cy="4529843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1987696B-8E9A-89B1-C735-3B96022477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974" y="556135"/>
            <a:ext cx="3247937" cy="488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226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007FB1D-C3BA-CC07-173B-1F27B567D4C9}"/>
              </a:ext>
            </a:extLst>
          </p:cNvPr>
          <p:cNvSpPr txBox="1"/>
          <p:nvPr/>
        </p:nvSpPr>
        <p:spPr>
          <a:xfrm>
            <a:off x="10088165" y="621482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五、參考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淨土大經解講記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5889142D-2E06-8D19-730D-5CD118C16935}"/>
              </a:ext>
            </a:extLst>
          </p:cNvPr>
          <p:cNvSpPr txBox="1"/>
          <p:nvPr/>
        </p:nvSpPr>
        <p:spPr>
          <a:xfrm>
            <a:off x="4736526" y="557457"/>
            <a:ext cx="1210588" cy="5545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六、參考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二零一四淨土大經科註講記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967E1517-7207-FC0D-BF6B-0D19AA738F2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DB78F1A3-CC53-B15A-21C8-39AE4E762D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3908" y="693490"/>
            <a:ext cx="3503872" cy="4084623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BDE5A8BE-BA00-5B8B-5FA2-ADD51F9C65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702" y="5687725"/>
            <a:ext cx="3955038" cy="1171863"/>
          </a:xfrm>
          <a:prstGeom prst="rect">
            <a:avLst/>
          </a:prstGeom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46C2FB04-2626-FA58-FB0B-95A8D84332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566" y="909514"/>
            <a:ext cx="3897904" cy="453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192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E237281-68B8-B9C0-D633-0B7DAA91D1B5}"/>
              </a:ext>
            </a:extLst>
          </p:cNvPr>
          <p:cNvSpPr txBox="1"/>
          <p:nvPr/>
        </p:nvSpPr>
        <p:spPr>
          <a:xfrm>
            <a:off x="9994091" y="72082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佛學核心期刊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083498E-9DAE-642D-1EF1-29E0DB766F0D}"/>
              </a:ext>
            </a:extLst>
          </p:cNvPr>
          <p:cNvSpPr txBox="1"/>
          <p:nvPr/>
        </p:nvSpPr>
        <p:spPr>
          <a:xfrm>
            <a:off x="541685" y="720823"/>
            <a:ext cx="931537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中文佛學核心刊物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玄奘佛學研究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Hsuan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Chuang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佛光學報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Fo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Guang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法鼓佛學學報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Dharma Drum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揭諦：南華大學哲學與生命教育學學報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Aletheia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: NHU Journal of Philosophy and Life Education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圓光佛學學報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Yuan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Kuang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臺大佛學研究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臺灣宗教研究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Religious Studies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CEB057EC-31FB-B3F7-C4A2-73409E1315E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47616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2484709-4B02-0E33-3AEA-94373A481FA7}"/>
              </a:ext>
            </a:extLst>
          </p:cNvPr>
          <p:cNvSpPr txBox="1"/>
          <p:nvPr/>
        </p:nvSpPr>
        <p:spPr>
          <a:xfrm>
            <a:off x="7621513" y="720823"/>
            <a:ext cx="300595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Asian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Indian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Religious Ethics Philosophy East and West 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Religious Studies Review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461411D5-8088-71F9-680D-30656DA0374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54302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00FC3890-F984-CD5E-1B64-192BD5A20BAE}"/>
              </a:ext>
            </a:extLst>
          </p:cNvPr>
          <p:cNvSpPr txBox="1"/>
          <p:nvPr/>
        </p:nvSpPr>
        <p:spPr>
          <a:xfrm>
            <a:off x="10183635" y="604140"/>
            <a:ext cx="615553" cy="16015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考核內容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D917A42-FF80-ACCB-E6A9-133B18B5CD0D}"/>
              </a:ext>
            </a:extLst>
          </p:cNvPr>
          <p:cNvSpPr txBox="1"/>
          <p:nvPr/>
        </p:nvSpPr>
        <p:spPr>
          <a:xfrm>
            <a:off x="8989097" y="604140"/>
            <a:ext cx="615553" cy="59219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一、口試 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，英文，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25-30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EF96AF4-25FE-53C0-DE90-81E21E51CAA6}"/>
              </a:ext>
            </a:extLst>
          </p:cNvPr>
          <p:cNvSpPr txBox="1"/>
          <p:nvPr/>
        </p:nvSpPr>
        <p:spPr>
          <a:xfrm>
            <a:off x="5337268" y="914114"/>
            <a:ext cx="3416320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內容：選取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佛說大乘無量壽莊嚴清淨平等覺經科註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或師長講記或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上課某部分內容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為主題，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進行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學術報告，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也可參考古德註疏與今人研究。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9D16A51-8D2E-AA94-7545-2A6238DF7BD4}"/>
              </a:ext>
            </a:extLst>
          </p:cNvPr>
          <p:cNvSpPr txBox="1"/>
          <p:nvPr/>
        </p:nvSpPr>
        <p:spPr>
          <a:xfrm>
            <a:off x="3797042" y="914113"/>
            <a:ext cx="1477328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口試時間：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13:00-14:00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，於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IQ107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096BE8B-C972-CB0F-6D0A-182E38062013}"/>
              </a:ext>
            </a:extLst>
          </p:cNvPr>
          <p:cNvSpPr txBox="1"/>
          <p:nvPr/>
        </p:nvSpPr>
        <p:spPr>
          <a:xfrm>
            <a:off x="439713" y="914114"/>
            <a:ext cx="2846933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提交截止日期：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7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日（週五）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英國時間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15:00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請將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ppt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轉成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pdf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檔案，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Moodle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AEA98645-9282-D52C-73C8-21F61F53F1EE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88000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5A05CABD-6F9F-4DAD-12E0-A84537FBDB22}"/>
              </a:ext>
            </a:extLst>
          </p:cNvPr>
          <p:cNvSpPr txBox="1"/>
          <p:nvPr/>
        </p:nvSpPr>
        <p:spPr>
          <a:xfrm>
            <a:off x="9231036" y="762239"/>
            <a:ext cx="1723549" cy="51542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二、論文：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60%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，中文，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3000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字。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提交截止日期：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14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日（週五）：英國時間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15:00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前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DE7208D-F1D7-52BB-BBCD-A5BCDAFBB36D}"/>
              </a:ext>
            </a:extLst>
          </p:cNvPr>
          <p:cNvSpPr txBox="1"/>
          <p:nvPr/>
        </p:nvSpPr>
        <p:spPr>
          <a:xfrm>
            <a:off x="360610" y="830989"/>
            <a:ext cx="881749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1. Adorned Purity as Ontological Ground: </a:t>
            </a:r>
            <a:r>
              <a:rPr lang="en-US" altLang="zh-TW" dirty="0" err="1">
                <a:solidFill>
                  <a:schemeClr val="bg1"/>
                </a:solidFill>
              </a:rPr>
              <a:t>Huayan</a:t>
            </a:r>
            <a:r>
              <a:rPr lang="en-US" altLang="zh-TW" dirty="0">
                <a:solidFill>
                  <a:schemeClr val="bg1"/>
                </a:solidFill>
              </a:rPr>
              <a:t> Non-Duality in the Infinite Life Sutra’s Cosmology of </a:t>
            </a:r>
            <a:r>
              <a:rPr lang="en-US" altLang="zh-TW" dirty="0" err="1">
                <a:solidFill>
                  <a:schemeClr val="bg1"/>
                </a:solidFill>
              </a:rPr>
              <a:t>Sukhāvatī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2. From Xia </a:t>
            </a:r>
            <a:r>
              <a:rPr lang="en-US" altLang="zh-TW" dirty="0" err="1">
                <a:solidFill>
                  <a:schemeClr val="bg1"/>
                </a:solidFill>
              </a:rPr>
              <a:t>Lianju</a:t>
            </a:r>
            <a:r>
              <a:rPr lang="en-US" altLang="zh-TW" dirty="0">
                <a:solidFill>
                  <a:schemeClr val="bg1"/>
                </a:solidFill>
              </a:rPr>
              <a:t> to Chin Kung: Hermeneutics of Faith in Modern Pure Land Commentaries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3. Terminological Negotiation: Translating ‘</a:t>
            </a:r>
            <a:r>
              <a:rPr lang="en-US" altLang="zh-TW" dirty="0" err="1">
                <a:solidFill>
                  <a:schemeClr val="bg1"/>
                </a:solidFill>
              </a:rPr>
              <a:t>Qingjing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dirty="0" err="1">
                <a:solidFill>
                  <a:schemeClr val="bg1"/>
                </a:solidFill>
              </a:rPr>
              <a:t>Pingdeng</a:t>
            </a:r>
            <a:r>
              <a:rPr lang="en-US" altLang="zh-TW" dirty="0">
                <a:solidFill>
                  <a:schemeClr val="bg1"/>
                </a:solidFill>
              </a:rPr>
              <a:t> Jue’ (</a:t>
            </a:r>
            <a:r>
              <a:rPr lang="zh-TW" altLang="en-US" dirty="0">
                <a:solidFill>
                  <a:schemeClr val="bg1"/>
                </a:solidFill>
              </a:rPr>
              <a:t>清淨平等覺</a:t>
            </a:r>
            <a:r>
              <a:rPr lang="en-US" altLang="zh-TW" dirty="0">
                <a:solidFill>
                  <a:schemeClr val="bg1"/>
                </a:solidFill>
              </a:rPr>
              <a:t>) as Cross-Cultural Buddhist Epistemology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4. </a:t>
            </a:r>
            <a:r>
              <a:rPr lang="en-US" altLang="zh-TW" dirty="0" err="1">
                <a:solidFill>
                  <a:schemeClr val="bg1"/>
                </a:solidFill>
              </a:rPr>
              <a:t>Nianfo</a:t>
            </a:r>
            <a:r>
              <a:rPr lang="en-US" altLang="zh-TW" dirty="0">
                <a:solidFill>
                  <a:schemeClr val="bg1"/>
                </a:solidFill>
              </a:rPr>
              <a:t> as Contemplative Technology: EEG Correlates of ‘Single-Minded Recitation’ in the Infinite Life Sutra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5. Virtual </a:t>
            </a:r>
            <a:r>
              <a:rPr lang="en-US" altLang="zh-TW" dirty="0" err="1">
                <a:solidFill>
                  <a:schemeClr val="bg1"/>
                </a:solidFill>
              </a:rPr>
              <a:t>Sukhāvatī</a:t>
            </a:r>
            <a:r>
              <a:rPr lang="en-US" altLang="zh-TW" dirty="0">
                <a:solidFill>
                  <a:schemeClr val="bg1"/>
                </a:solidFill>
              </a:rPr>
              <a:t>: Digital Dharma Assemblies and the </a:t>
            </a:r>
            <a:r>
              <a:rPr lang="en-US" altLang="zh-TW" dirty="0" err="1">
                <a:solidFill>
                  <a:schemeClr val="bg1"/>
                </a:solidFill>
              </a:rPr>
              <a:t>Globalisation</a:t>
            </a:r>
            <a:r>
              <a:rPr lang="en-US" altLang="zh-TW" dirty="0">
                <a:solidFill>
                  <a:schemeClr val="bg1"/>
                </a:solidFill>
              </a:rPr>
              <a:t> of the Infinite Life Sutra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B640CC5-E3CA-7D05-6B30-23E2A62DCE5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91229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26906</TotalTime>
  <Words>1347</Words>
  <Application>Microsoft Office PowerPoint</Application>
  <PresentationFormat>自訂</PresentationFormat>
  <Paragraphs>125</Paragraphs>
  <Slides>15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690</cp:revision>
  <dcterms:created xsi:type="dcterms:W3CDTF">2019-12-17T19:51:00Z</dcterms:created>
  <dcterms:modified xsi:type="dcterms:W3CDTF">2025-09-11T09:12:42Z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