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2" r:id="rId1"/>
    <p:sldMasterId id="2147483684" r:id="rId2"/>
  </p:sldMasterIdLst>
  <p:notesMasterIdLst>
    <p:notesMasterId r:id="rId38"/>
  </p:notesMasterIdLst>
  <p:handoutMasterIdLst>
    <p:handoutMasterId r:id="rId39"/>
  </p:handoutMasterIdLst>
  <p:sldIdLst>
    <p:sldId id="294" r:id="rId3"/>
    <p:sldId id="311" r:id="rId4"/>
    <p:sldId id="314" r:id="rId5"/>
    <p:sldId id="315" r:id="rId6"/>
    <p:sldId id="316" r:id="rId7"/>
    <p:sldId id="318" r:id="rId8"/>
    <p:sldId id="325" r:id="rId9"/>
    <p:sldId id="326" r:id="rId10"/>
    <p:sldId id="319" r:id="rId11"/>
    <p:sldId id="320" r:id="rId12"/>
    <p:sldId id="321" r:id="rId13"/>
    <p:sldId id="322" r:id="rId14"/>
    <p:sldId id="323" r:id="rId15"/>
    <p:sldId id="324" r:id="rId16"/>
    <p:sldId id="304" r:id="rId17"/>
    <p:sldId id="295" r:id="rId18"/>
    <p:sldId id="296" r:id="rId19"/>
    <p:sldId id="306" r:id="rId20"/>
    <p:sldId id="307" r:id="rId21"/>
    <p:sldId id="308" r:id="rId22"/>
    <p:sldId id="287" r:id="rId23"/>
    <p:sldId id="303" r:id="rId24"/>
    <p:sldId id="297" r:id="rId25"/>
    <p:sldId id="298" r:id="rId26"/>
    <p:sldId id="302" r:id="rId27"/>
    <p:sldId id="299" r:id="rId28"/>
    <p:sldId id="301" r:id="rId29"/>
    <p:sldId id="288" r:id="rId30"/>
    <p:sldId id="289" r:id="rId31"/>
    <p:sldId id="309" r:id="rId32"/>
    <p:sldId id="290" r:id="rId33"/>
    <p:sldId id="310" r:id="rId34"/>
    <p:sldId id="291" r:id="rId35"/>
    <p:sldId id="292" r:id="rId36"/>
    <p:sldId id="293" r:id="rId37"/>
  </p:sldIdLst>
  <p:sldSz cx="9144000" cy="6858000" type="screen4x3"/>
  <p:notesSz cx="6669088" cy="9753600"/>
  <p:embeddedFontLst>
    <p:embeddedFont>
      <p:font typeface="Calibri" panose="020F0502020204030204" pitchFamily="34" charset="0"/>
      <p:regular r:id="rId40"/>
      <p:bold r:id="rId41"/>
      <p:italic r:id="rId42"/>
      <p:boldItalic r:id="rId43"/>
    </p:embeddedFont>
    <p:embeddedFont>
      <p:font typeface="Wingdings 2" panose="05020102010507070707" pitchFamily="18" charset="2"/>
      <p:regular r:id="rId44"/>
    </p:embeddedFont>
    <p:embeddedFont>
      <p:font typeface="Franklin Gothic Medium" panose="020B0603020102020204" pitchFamily="34" charset="0"/>
      <p:regular r:id="rId45"/>
      <p:italic r:id="rId4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304" autoAdjust="0"/>
  </p:normalViewPr>
  <p:slideViewPr>
    <p:cSldViewPr>
      <p:cViewPr varScale="1">
        <p:scale>
          <a:sx n="86" d="100"/>
          <a:sy n="86" d="100"/>
        </p:scale>
        <p:origin x="7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font" Target="fonts/font3.fntdata"/><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 Id="rId46" Type="http://schemas.openxmlformats.org/officeDocument/2006/relationships/font" Target="fonts/font7.fntdata"/><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font" Target="fonts/font1.fntdata"/><Relationship Id="rId45" Type="http://schemas.openxmlformats.org/officeDocument/2006/relationships/font" Target="fonts/font6.fntdata"/><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font" Target="fonts/font5.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font" Target="fonts/font4.fntdata"/><Relationship Id="rId48" Type="http://schemas.openxmlformats.org/officeDocument/2006/relationships/viewProps" Target="viewProps.xml"/><Relationship Id="rId8"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033850ED-5111-402B-B5CD-0852F1D578F6}" type="datetimeFigureOut">
              <a:rPr lang="en-US" smtClean="0"/>
              <a:t>11/15/2019</a:t>
            </a:fld>
            <a:endParaRPr lang="en-US"/>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5913CFC9-A656-489F-BE71-718BEE27B94C}" type="slidenum">
              <a:rPr lang="en-US" smtClean="0"/>
              <a:t>‹#›</a:t>
            </a:fld>
            <a:endParaRPr lang="en-US"/>
          </a:p>
        </p:txBody>
      </p:sp>
    </p:spTree>
    <p:extLst>
      <p:ext uri="{BB962C8B-B14F-4D97-AF65-F5344CB8AC3E}">
        <p14:creationId xmlns:p14="http://schemas.microsoft.com/office/powerpoint/2010/main" val="12069441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dirty="0"/>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B59DB984-4E7D-4C2C-A634-0840C371CF01}" type="datetimeFigureOut">
              <a:rPr lang="en-GB" smtClean="0"/>
              <a:t>15/11/2019</a:t>
            </a:fld>
            <a:endParaRPr lang="en-GB" dirty="0"/>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dirty="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DFC271B-2EAC-41C2-AEB8-8E61FC0BE00A}" type="slidenum">
              <a:rPr lang="en-GB" smtClean="0"/>
              <a:t>‹#›</a:t>
            </a:fld>
            <a:endParaRPr lang="en-GB" dirty="0"/>
          </a:p>
        </p:txBody>
      </p:sp>
    </p:spTree>
    <p:extLst>
      <p:ext uri="{BB962C8B-B14F-4D97-AF65-F5344CB8AC3E}">
        <p14:creationId xmlns:p14="http://schemas.microsoft.com/office/powerpoint/2010/main" val="2663541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britannica.com/place/Santo-Domingo"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a:t>
            </a:fld>
            <a:endParaRPr lang="en-US" dirty="0">
              <a:solidFill>
                <a:prstClr val="black"/>
              </a:solidFill>
            </a:endParaRPr>
          </a:p>
        </p:txBody>
      </p:sp>
    </p:spTree>
    <p:extLst>
      <p:ext uri="{BB962C8B-B14F-4D97-AF65-F5344CB8AC3E}">
        <p14:creationId xmlns:p14="http://schemas.microsoft.com/office/powerpoint/2010/main" val="15724022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This proved prophetic</a:t>
            </a:r>
          </a:p>
          <a:p>
            <a:pPr marL="168347" indent="-168347">
              <a:buFont typeface="Arial" panose="020B0604020202020204" pitchFamily="34" charset="0"/>
              <a:buChar char="•"/>
            </a:pPr>
            <a:r>
              <a:rPr lang="en-GB" dirty="0" smtClean="0"/>
              <a:t>Rather</a:t>
            </a:r>
            <a:r>
              <a:rPr lang="en-GB" baseline="0" dirty="0" smtClean="0"/>
              <a:t> than dispelling the cause for revolution, the independence movement gathered pace after Toussaint’s deportation</a:t>
            </a:r>
          </a:p>
          <a:p>
            <a:pPr marL="168347" indent="-168347">
              <a:buFont typeface="Arial" panose="020B0604020202020204" pitchFamily="34" charset="0"/>
              <a:buChar char="•"/>
            </a:pPr>
            <a:r>
              <a:rPr lang="en-GB" baseline="0" dirty="0" smtClean="0"/>
              <a:t>Leclerc's successor, Rochambeau, tried to impose military rule over the island, but was resisted by forces led by Jean-Jacques </a:t>
            </a:r>
            <a:r>
              <a:rPr lang="en-GB" dirty="0" smtClean="0"/>
              <a:t>Dessalines</a:t>
            </a:r>
            <a:r>
              <a:rPr lang="en-GB" baseline="0" dirty="0" smtClean="0"/>
              <a:t> and Henry Christophe</a:t>
            </a:r>
          </a:p>
          <a:p>
            <a:pPr marL="168347" indent="-168347">
              <a:buFont typeface="Arial" panose="020B0604020202020204" pitchFamily="34" charset="0"/>
              <a:buChar char="•"/>
            </a:pPr>
            <a:r>
              <a:rPr lang="en-GB" baseline="0" dirty="0" smtClean="0"/>
              <a:t>Dessalines and Christophe intensified the war with France after it became clear there was no intention to respect the freedom of ex-slaves</a:t>
            </a:r>
          </a:p>
          <a:p>
            <a:pPr marL="168347" indent="-168347">
              <a:buFont typeface="Arial" panose="020B0604020202020204" pitchFamily="34" charset="0"/>
              <a:buChar char="•"/>
            </a:pPr>
            <a:r>
              <a:rPr lang="en-GB" baseline="0" dirty="0" smtClean="0"/>
              <a:t>Having reinstituted slavery in Guadalupe, Napoleon planned to do the same in Saint-Domingue, Dessalines ended a temporary alliance with mulatto leaders and entered a full-scale conflict with France.</a:t>
            </a:r>
          </a:p>
          <a:p>
            <a:pPr marL="168347" indent="-168347">
              <a:buFont typeface="Arial" panose="020B0604020202020204" pitchFamily="34" charset="0"/>
              <a:buChar char="•"/>
            </a:pPr>
            <a:r>
              <a:rPr lang="en-GB" baseline="0" dirty="0" smtClean="0"/>
              <a:t>With French forces disseminated by a yellow fever epidemic, Dessalines led the Africans to a fateful victory over the French, with Rochambeau and Napoleon’s remaining troops all surrendering to Toussaint over the courses of November and December 1803</a:t>
            </a:r>
          </a:p>
          <a:p>
            <a:pPr marL="168347" indent="-168347">
              <a:buFont typeface="Arial" panose="020B0604020202020204" pitchFamily="34" charset="0"/>
              <a:buChar char="•"/>
            </a:pPr>
            <a:r>
              <a:rPr lang="en-GB" baseline="0" dirty="0" smtClean="0"/>
              <a:t>One January 1, Dessalines issued a Declaration of Independence, renaming Hispaniola ‘Haiti,’ a derivation an indigenous Arawak word meaning ‘land of high mountains.’</a:t>
            </a:r>
            <a:endParaRPr lang="en-GB" dirty="0"/>
          </a:p>
        </p:txBody>
      </p:sp>
      <p:sp>
        <p:nvSpPr>
          <p:cNvPr id="4" name="Slide Number Placeholder 3"/>
          <p:cNvSpPr>
            <a:spLocks noGrp="1"/>
          </p:cNvSpPr>
          <p:nvPr>
            <p:ph type="sldNum" sz="quarter" idx="10"/>
          </p:nvPr>
        </p:nvSpPr>
        <p:spPr/>
        <p:txBody>
          <a:bodyPr/>
          <a:lstStyle/>
          <a:p>
            <a:fld id="{0DFC271B-2EAC-41C2-AEB8-8E61FC0BE00A}" type="slidenum">
              <a:rPr lang="en-GB" smtClean="0"/>
              <a:t>2</a:t>
            </a:fld>
            <a:endParaRPr lang="en-GB" dirty="0"/>
          </a:p>
        </p:txBody>
      </p:sp>
    </p:spTree>
    <p:extLst>
      <p:ext uri="{BB962C8B-B14F-4D97-AF65-F5344CB8AC3E}">
        <p14:creationId xmlns:p14="http://schemas.microsoft.com/office/powerpoint/2010/main" val="2485982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Independence</a:t>
            </a:r>
            <a:r>
              <a:rPr lang="en-GB" baseline="0" dirty="0" smtClean="0"/>
              <a:t> did not, however, mean an end to Haiti’s instability.</a:t>
            </a:r>
          </a:p>
          <a:p>
            <a:pPr marL="168347" indent="-168347">
              <a:buFont typeface="Arial" panose="020B0604020202020204" pitchFamily="34" charset="0"/>
              <a:buChar char="•"/>
            </a:pPr>
            <a:r>
              <a:rPr lang="en-US" dirty="0"/>
              <a:t>Fifteen years of war had devastated many plantations and towns, and Haiti was plagued with civil unrest, economic uncertainties, and a lack of skilled planners, craftsmen, and administrators. </a:t>
            </a:r>
          </a:p>
          <a:p>
            <a:pPr marL="168347" indent="-168347">
              <a:buFont typeface="Arial" panose="020B0604020202020204" pitchFamily="34" charset="0"/>
              <a:buChar char="•"/>
            </a:pPr>
            <a:r>
              <a:rPr lang="en-US" dirty="0"/>
              <a:t>The United States, the European powers and their Caribbean surrogates sidelined Haiti from trade, wishing to offset any potential support for further slave revolts in their territories</a:t>
            </a:r>
          </a:p>
          <a:p>
            <a:pPr marL="168347" indent="-168347">
              <a:buFont typeface="Arial" panose="020B0604020202020204" pitchFamily="34" charset="0"/>
              <a:buChar char="•"/>
            </a:pPr>
            <a:r>
              <a:rPr lang="en-US" dirty="0"/>
              <a:t>Nearly the entire population was utterly destitute, with poverty rampant throughout Hispaniola </a:t>
            </a:r>
          </a:p>
          <a:p>
            <a:pPr marL="168347" indent="-168347">
              <a:buFont typeface="Arial" panose="020B0604020202020204" pitchFamily="34" charset="0"/>
              <a:buChar char="•"/>
            </a:pPr>
            <a:r>
              <a:rPr lang="en-US" dirty="0"/>
              <a:t>Political turmoil too persisted</a:t>
            </a:r>
          </a:p>
          <a:p>
            <a:pPr marL="168347" indent="-168347">
              <a:buFont typeface="Arial" panose="020B0604020202020204" pitchFamily="34" charset="0"/>
              <a:buChar char="•"/>
            </a:pPr>
            <a:r>
              <a:rPr lang="en-US" dirty="0"/>
              <a:t>In October 1804 Dessalines assumed the title of Emperor Jacques I, but there was widespread resistance. In October 1806, Dessalines was assassinated d while trying to suppress a mulatto revolt</a:t>
            </a:r>
          </a:p>
          <a:p>
            <a:pPr marL="168347" indent="-168347">
              <a:buFont typeface="Arial" panose="020B0604020202020204" pitchFamily="34" charset="0"/>
              <a:buChar char="•"/>
            </a:pPr>
            <a:r>
              <a:rPr lang="en-US" dirty="0"/>
              <a:t>Henry Christophe took control of the kingdom from his capital in the north. Civil war then broke out between Christophe and the mulatto leader Alexandre Sabès Pétion</a:t>
            </a:r>
          </a:p>
          <a:p>
            <a:pPr marL="168347" indent="-168347">
              <a:buFont typeface="Arial" panose="020B0604020202020204" pitchFamily="34" charset="0"/>
              <a:buChar char="•"/>
            </a:pPr>
            <a:r>
              <a:rPr lang="en-US" dirty="0"/>
              <a:t>As the civil war raged, the Spanish, with British help, restored their rule in </a:t>
            </a:r>
            <a:r>
              <a:rPr lang="en-US" u="sng" dirty="0">
                <a:hlinkClick r:id="rId3"/>
              </a:rPr>
              <a:t>Santo Domingo</a:t>
            </a:r>
            <a:r>
              <a:rPr lang="en-US" dirty="0"/>
              <a:t> in 1809. </a:t>
            </a:r>
          </a:p>
          <a:p>
            <a:pPr marL="168347" indent="-168347">
              <a:buFont typeface="Arial" panose="020B0604020202020204" pitchFamily="34" charset="0"/>
              <a:buChar char="•"/>
            </a:pPr>
            <a:r>
              <a:rPr lang="en-US" dirty="0"/>
              <a:t>Christophe, who declared himself King Henry I in 1811, managed to improve the country’s economy but at the cost of forcing former slaves to return to work on the plantations. </a:t>
            </a:r>
          </a:p>
          <a:p>
            <a:pPr marL="168347" indent="-168347">
              <a:buFont typeface="Arial" panose="020B0604020202020204" pitchFamily="34" charset="0"/>
              <a:buChar char="•"/>
            </a:pPr>
            <a:r>
              <a:rPr lang="en-US" dirty="0"/>
              <a:t>He built a spectacular palace (Sans Souci) as well as an imposing fortress (La Citadelle Laferrière) in the hills to the south of the city of Cap-Haïtien, where, with mutinous soldiers almost at his door, he committed suicide in 1820.</a:t>
            </a:r>
            <a:endParaRPr lang="en-GB" dirty="0"/>
          </a:p>
          <a:p>
            <a:pPr marL="168347" indent="-168347">
              <a:buFont typeface="Arial" panose="020B0604020202020204" pitchFamily="34" charset="0"/>
              <a:buChar char="•"/>
            </a:pPr>
            <a:r>
              <a:rPr lang="en-GB" dirty="0" smtClean="0"/>
              <a:t>Eventually,</a:t>
            </a:r>
            <a:r>
              <a:rPr lang="en-GB" baseline="0" dirty="0" smtClean="0"/>
              <a:t> France would recognise Haitian independence in 1825 – but only in return for a large indemnity (nearly 100 million francs) that was to be paid at an annual rate until 1887.</a:t>
            </a:r>
          </a:p>
          <a:p>
            <a:pPr marL="168347" indent="-168347">
              <a:buFont typeface="Arial" panose="020B0604020202020204" pitchFamily="34" charset="0"/>
              <a:buChar char="•"/>
            </a:pPr>
            <a:r>
              <a:rPr lang="en-GB" baseline="0" dirty="0" smtClean="0"/>
              <a:t>Britain recognised Haiti in 1833, and the United States eventually followed suit in 1862 after the succession of the Southern states precipitated the American Civil War</a:t>
            </a:r>
          </a:p>
          <a:p>
            <a:pPr marL="168347" indent="-168347">
              <a:buFont typeface="Arial" panose="020B0604020202020204" pitchFamily="34" charset="0"/>
              <a:buChar char="•"/>
            </a:pPr>
            <a:r>
              <a:rPr lang="en-GB" baseline="0" dirty="0" smtClean="0"/>
              <a:t>Poverty has continued to this day.</a:t>
            </a:r>
            <a:endParaRPr lang="en-GB" dirty="0"/>
          </a:p>
        </p:txBody>
      </p:sp>
      <p:sp>
        <p:nvSpPr>
          <p:cNvPr id="4" name="Slide Number Placeholder 3"/>
          <p:cNvSpPr>
            <a:spLocks noGrp="1"/>
          </p:cNvSpPr>
          <p:nvPr>
            <p:ph type="sldNum" sz="quarter" idx="10"/>
          </p:nvPr>
        </p:nvSpPr>
        <p:spPr/>
        <p:txBody>
          <a:bodyPr/>
          <a:lstStyle/>
          <a:p>
            <a:fld id="{0DFC271B-2EAC-41C2-AEB8-8E61FC0BE00A}" type="slidenum">
              <a:rPr lang="en-GB" smtClean="0"/>
              <a:t>3</a:t>
            </a:fld>
            <a:endParaRPr lang="en-GB" dirty="0"/>
          </a:p>
        </p:txBody>
      </p:sp>
    </p:spTree>
    <p:extLst>
      <p:ext uri="{BB962C8B-B14F-4D97-AF65-F5344CB8AC3E}">
        <p14:creationId xmlns:p14="http://schemas.microsoft.com/office/powerpoint/2010/main" val="3416067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DFC271B-2EAC-41C2-AEB8-8E61FC0BE00A}" type="slidenum">
              <a:rPr lang="en-GB" smtClean="0"/>
              <a:t>4</a:t>
            </a:fld>
            <a:endParaRPr lang="en-GB" dirty="0"/>
          </a:p>
        </p:txBody>
      </p:sp>
    </p:spTree>
    <p:extLst>
      <p:ext uri="{BB962C8B-B14F-4D97-AF65-F5344CB8AC3E}">
        <p14:creationId xmlns:p14="http://schemas.microsoft.com/office/powerpoint/2010/main" val="2201216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a:t>
            </a:fld>
            <a:endParaRPr lang="en-GB">
              <a:solidFill>
                <a:prstClr val="black"/>
              </a:solidFill>
            </a:endParaRPr>
          </a:p>
        </p:txBody>
      </p:sp>
    </p:spTree>
    <p:extLst>
      <p:ext uri="{BB962C8B-B14F-4D97-AF65-F5344CB8AC3E}">
        <p14:creationId xmlns:p14="http://schemas.microsoft.com/office/powerpoint/2010/main" val="37343163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EAE05F-F2EB-4971-A6BD-5917417CC4C8}" type="slidenum">
              <a:rPr lang="en-GB" smtClean="0"/>
              <a:t>6</a:t>
            </a:fld>
            <a:endParaRPr lang="en-GB"/>
          </a:p>
        </p:txBody>
      </p:sp>
    </p:spTree>
    <p:extLst>
      <p:ext uri="{BB962C8B-B14F-4D97-AF65-F5344CB8AC3E}">
        <p14:creationId xmlns:p14="http://schemas.microsoft.com/office/powerpoint/2010/main" val="8925380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DFC271B-2EAC-41C2-AEB8-8E61FC0BE00A}" type="slidenum">
              <a:rPr lang="en-GB" smtClean="0"/>
              <a:t>7</a:t>
            </a:fld>
            <a:endParaRPr lang="en-GB" dirty="0"/>
          </a:p>
        </p:txBody>
      </p:sp>
    </p:spTree>
    <p:extLst>
      <p:ext uri="{BB962C8B-B14F-4D97-AF65-F5344CB8AC3E}">
        <p14:creationId xmlns:p14="http://schemas.microsoft.com/office/powerpoint/2010/main" val="7070898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DFC271B-2EAC-41C2-AEB8-8E61FC0BE00A}" type="slidenum">
              <a:rPr lang="en-GB" smtClean="0"/>
              <a:t>8</a:t>
            </a:fld>
            <a:endParaRPr lang="en-GB" dirty="0"/>
          </a:p>
        </p:txBody>
      </p:sp>
    </p:spTree>
    <p:extLst>
      <p:ext uri="{BB962C8B-B14F-4D97-AF65-F5344CB8AC3E}">
        <p14:creationId xmlns:p14="http://schemas.microsoft.com/office/powerpoint/2010/main" val="4126530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kern="1200" dirty="0" smtClean="0">
                <a:solidFill>
                  <a:schemeClr val="tx1"/>
                </a:solidFill>
                <a:effectLst/>
                <a:latin typeface="+mn-lt"/>
                <a:ea typeface="+mn-ea"/>
                <a:cs typeface="+mn-cs"/>
              </a:rPr>
              <a:t>Links between old World and these revolutions – and the important figure of </a:t>
            </a:r>
            <a:r>
              <a:rPr lang="en-US" sz="1200" kern="1200" dirty="0" err="1" smtClean="0">
                <a:solidFill>
                  <a:schemeClr val="tx1"/>
                </a:solidFill>
                <a:effectLst/>
                <a:latin typeface="+mn-lt"/>
                <a:ea typeface="+mn-ea"/>
                <a:cs typeface="+mn-cs"/>
              </a:rPr>
              <a:t>Simón</a:t>
            </a:r>
            <a:r>
              <a:rPr lang="en-US" sz="1200" kern="1200" dirty="0" smtClean="0">
                <a:solidFill>
                  <a:schemeClr val="tx1"/>
                </a:solidFill>
                <a:effectLst/>
                <a:latin typeface="+mn-lt"/>
                <a:ea typeface="+mn-ea"/>
                <a:cs typeface="+mn-cs"/>
              </a:rPr>
              <a:t> Bolívar,</a:t>
            </a:r>
          </a:p>
          <a:p>
            <a:pPr marL="171450" indent="-171450">
              <a:buFont typeface="Arial" panose="020B0604020202020204" pitchFamily="34" charset="0"/>
              <a:buChar char="•"/>
            </a:pP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smtClean="0">
                <a:solidFill>
                  <a:schemeClr val="tx1"/>
                </a:solidFill>
                <a:effectLst/>
                <a:latin typeface="+mn-lt"/>
                <a:ea typeface="+mn-ea"/>
                <a:cs typeface="+mn-cs"/>
              </a:rPr>
              <a:t>Venezuelan landowner born into a wealthy family of Basque descent</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in 1783.</a:t>
            </a:r>
          </a:p>
          <a:p>
            <a:pPr marL="171450" indent="-171450">
              <a:buFont typeface="Arial" panose="020B0604020202020204" pitchFamily="34" charset="0"/>
              <a:buChar char="•"/>
            </a:pP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smtClean="0">
                <a:solidFill>
                  <a:schemeClr val="tx1"/>
                </a:solidFill>
                <a:effectLst/>
                <a:latin typeface="+mn-lt"/>
                <a:ea typeface="+mn-ea"/>
                <a:cs typeface="+mn-cs"/>
              </a:rPr>
              <a:t>After military training as a cadet Bolívar was sent to Europe to complete his education, and went to live in Paris</a:t>
            </a:r>
            <a:r>
              <a:rPr lang="en-US" sz="1200" kern="1200" baseline="0" dirty="0" smtClean="0">
                <a:solidFill>
                  <a:schemeClr val="tx1"/>
                </a:solidFill>
                <a:effectLst/>
                <a:latin typeface="+mn-lt"/>
                <a:ea typeface="+mn-ea"/>
                <a:cs typeface="+mn-cs"/>
              </a:rPr>
              <a:t> – still in revolutionary </a:t>
            </a:r>
            <a:r>
              <a:rPr lang="en-US" sz="1200" kern="1200" baseline="0" dirty="0" err="1" smtClean="0">
                <a:solidFill>
                  <a:schemeClr val="tx1"/>
                </a:solidFill>
                <a:effectLst/>
                <a:latin typeface="+mn-lt"/>
                <a:ea typeface="+mn-ea"/>
                <a:cs typeface="+mn-cs"/>
              </a:rPr>
              <a:t>fervour</a:t>
            </a:r>
            <a:endParaRPr lang="en-US" sz="1200" kern="1200" baseline="0" dirty="0" smtClean="0">
              <a:solidFill>
                <a:schemeClr val="tx1"/>
              </a:solidFill>
              <a:effectLst/>
              <a:latin typeface="+mn-lt"/>
              <a:ea typeface="+mn-ea"/>
              <a:cs typeface="+mn-cs"/>
            </a:endParaRPr>
          </a:p>
          <a:p>
            <a:pPr marL="171450" indent="-171450">
              <a:buFont typeface="Arial" panose="020B0604020202020204" pitchFamily="34" charset="0"/>
              <a:buChar char="•"/>
            </a:pP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1EAE05F-F2EB-4971-A6BD-5917417CC4C8}" type="slidenum">
              <a:rPr lang="en-GB" smtClean="0"/>
              <a:t>9</a:t>
            </a:fld>
            <a:endParaRPr lang="en-GB"/>
          </a:p>
        </p:txBody>
      </p:sp>
    </p:spTree>
    <p:extLst>
      <p:ext uri="{BB962C8B-B14F-4D97-AF65-F5344CB8AC3E}">
        <p14:creationId xmlns:p14="http://schemas.microsoft.com/office/powerpoint/2010/main" val="21686221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Bolivar inspired by French Revolution and its principles</a:t>
            </a:r>
            <a:endParaRPr lang="en-GB" dirty="0"/>
          </a:p>
        </p:txBody>
      </p:sp>
      <p:sp>
        <p:nvSpPr>
          <p:cNvPr id="4" name="Slide Number Placeholder 3"/>
          <p:cNvSpPr>
            <a:spLocks noGrp="1"/>
          </p:cNvSpPr>
          <p:nvPr>
            <p:ph type="sldNum" sz="quarter" idx="10"/>
          </p:nvPr>
        </p:nvSpPr>
        <p:spPr/>
        <p:txBody>
          <a:bodyPr/>
          <a:lstStyle/>
          <a:p>
            <a:fld id="{D1EAE05F-F2EB-4971-A6BD-5917417CC4C8}" type="slidenum">
              <a:rPr lang="en-GB" smtClean="0"/>
              <a:t>10</a:t>
            </a:fld>
            <a:endParaRPr lang="en-GB"/>
          </a:p>
        </p:txBody>
      </p:sp>
    </p:spTree>
    <p:extLst>
      <p:ext uri="{BB962C8B-B14F-4D97-AF65-F5344CB8AC3E}">
        <p14:creationId xmlns:p14="http://schemas.microsoft.com/office/powerpoint/2010/main" val="2850693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kern="1200" dirty="0" smtClean="0">
                <a:solidFill>
                  <a:schemeClr val="tx1"/>
                </a:solidFill>
                <a:effectLst/>
                <a:latin typeface="+mn-lt"/>
                <a:ea typeface="+mn-ea"/>
                <a:cs typeface="+mn-cs"/>
              </a:rPr>
              <a:t>Also</a:t>
            </a:r>
            <a:r>
              <a:rPr lang="en-US" sz="1200" kern="1200" baseline="0" dirty="0" smtClean="0">
                <a:solidFill>
                  <a:schemeClr val="tx1"/>
                </a:solidFill>
                <a:effectLst/>
                <a:latin typeface="+mn-lt"/>
                <a:ea typeface="+mn-ea"/>
                <a:cs typeface="+mn-cs"/>
              </a:rPr>
              <a:t> some admiration for Bonaparte</a:t>
            </a: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1EAE05F-F2EB-4971-A6BD-5917417CC4C8}" type="slidenum">
              <a:rPr lang="en-GB" smtClean="0"/>
              <a:t>11</a:t>
            </a:fld>
            <a:endParaRPr lang="en-GB"/>
          </a:p>
        </p:txBody>
      </p:sp>
    </p:spTree>
    <p:extLst>
      <p:ext uri="{BB962C8B-B14F-4D97-AF65-F5344CB8AC3E}">
        <p14:creationId xmlns:p14="http://schemas.microsoft.com/office/powerpoint/2010/main" val="12167163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But also critical</a:t>
            </a:r>
            <a:endParaRPr lang="en-GB" dirty="0"/>
          </a:p>
        </p:txBody>
      </p:sp>
      <p:sp>
        <p:nvSpPr>
          <p:cNvPr id="4" name="Slide Number Placeholder 3"/>
          <p:cNvSpPr>
            <a:spLocks noGrp="1"/>
          </p:cNvSpPr>
          <p:nvPr>
            <p:ph type="sldNum" sz="quarter" idx="10"/>
          </p:nvPr>
        </p:nvSpPr>
        <p:spPr/>
        <p:txBody>
          <a:bodyPr/>
          <a:lstStyle/>
          <a:p>
            <a:fld id="{D1EAE05F-F2EB-4971-A6BD-5917417CC4C8}" type="slidenum">
              <a:rPr lang="en-GB" smtClean="0"/>
              <a:t>12</a:t>
            </a:fld>
            <a:endParaRPr lang="en-GB"/>
          </a:p>
        </p:txBody>
      </p:sp>
    </p:spTree>
    <p:extLst>
      <p:ext uri="{BB962C8B-B14F-4D97-AF65-F5344CB8AC3E}">
        <p14:creationId xmlns:p14="http://schemas.microsoft.com/office/powerpoint/2010/main" val="28137831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Back in South America, where the colonial economies had been growing fast in the late 18</a:t>
            </a:r>
            <a:r>
              <a:rPr lang="en-US" sz="1200" kern="1200" baseline="30000" dirty="0" smtClean="0">
                <a:solidFill>
                  <a:schemeClr val="tx1"/>
                </a:solidFill>
                <a:effectLst/>
                <a:latin typeface="+mn-lt"/>
                <a:ea typeface="+mn-ea"/>
                <a:cs typeface="+mn-cs"/>
              </a:rPr>
              <a:t>th</a:t>
            </a:r>
            <a:r>
              <a:rPr lang="en-US" sz="1200" kern="1200" dirty="0" smtClean="0">
                <a:solidFill>
                  <a:schemeClr val="tx1"/>
                </a:solidFill>
                <a:effectLst/>
                <a:latin typeface="+mn-lt"/>
                <a:ea typeface="+mn-ea"/>
                <a:cs typeface="+mn-cs"/>
              </a:rPr>
              <a:t> century, </a:t>
            </a:r>
            <a:r>
              <a:rPr lang="en-US" sz="1200" kern="1200" dirty="0" err="1" smtClean="0">
                <a:solidFill>
                  <a:schemeClr val="tx1"/>
                </a:solidFill>
                <a:effectLst/>
                <a:latin typeface="+mn-lt"/>
                <a:ea typeface="+mn-ea"/>
                <a:cs typeface="+mn-cs"/>
              </a:rPr>
              <a:t>Bolîvar</a:t>
            </a:r>
            <a:r>
              <a:rPr lang="en-US" sz="1200" kern="1200" dirty="0" smtClean="0">
                <a:solidFill>
                  <a:schemeClr val="tx1"/>
                </a:solidFill>
                <a:effectLst/>
                <a:latin typeface="+mn-lt"/>
                <a:ea typeface="+mn-ea"/>
                <a:cs typeface="+mn-cs"/>
              </a:rPr>
              <a:t> found a growing movement for independence,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This was inspired in part</a:t>
            </a:r>
            <a:r>
              <a:rPr lang="en-US" sz="1200" kern="1200" baseline="0" dirty="0" smtClean="0">
                <a:solidFill>
                  <a:schemeClr val="tx1"/>
                </a:solidFill>
                <a:effectLst/>
                <a:latin typeface="+mn-lt"/>
                <a:ea typeface="+mn-ea"/>
                <a:cs typeface="+mn-cs"/>
              </a:rPr>
              <a:t> by actions by Napoleon in the old world – and reactions to his continental conquests in </a:t>
            </a:r>
            <a:r>
              <a:rPr lang="en-US" sz="1200" kern="1200" baseline="0" dirty="0" err="1" smtClean="0">
                <a:solidFill>
                  <a:schemeClr val="tx1"/>
                </a:solidFill>
                <a:effectLst/>
                <a:latin typeface="+mn-lt"/>
                <a:ea typeface="+mn-ea"/>
                <a:cs typeface="+mn-cs"/>
              </a:rPr>
              <a:t>Euorpe</a:t>
            </a:r>
            <a:endParaRPr lang="en-US" sz="1200" kern="1200" baseline="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Napoleon had occupied Spain and deposed King Ferdinand in 1808, putting his brother Joseph on the throne in his stead.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The American colonies all voted to keep Ferdinand, who was thus now king by election, as it were, making the colonial elite dependent on wider popular support and introducing free popular debate and mobilization in place of rigid royal control.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Declining dependency</a:t>
            </a:r>
            <a:r>
              <a:rPr lang="en-US" sz="1200" kern="1200" baseline="0" dirty="0" smtClean="0">
                <a:solidFill>
                  <a:schemeClr val="tx1"/>
                </a:solidFill>
                <a:effectLst/>
                <a:latin typeface="+mn-lt"/>
                <a:ea typeface="+mn-ea"/>
                <a:cs typeface="+mn-cs"/>
              </a:rPr>
              <a:t> on France/Spain in New World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Colonies were cut off from Spain by British command of the seas after victory in the Battle of</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Trafalgar,1805</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Nationalism grew, </a:t>
            </a:r>
            <a:r>
              <a:rPr lang="en-US" sz="1200" kern="1200" dirty="0" err="1" smtClean="0">
                <a:solidFill>
                  <a:schemeClr val="tx1"/>
                </a:solidFill>
                <a:effectLst/>
                <a:latin typeface="+mn-lt"/>
                <a:ea typeface="+mn-ea"/>
                <a:cs typeface="+mn-cs"/>
              </a:rPr>
              <a:t>fuelled</a:t>
            </a:r>
            <a:r>
              <a:rPr lang="en-US" sz="1200" kern="1200" dirty="0" smtClean="0">
                <a:solidFill>
                  <a:schemeClr val="tx1"/>
                </a:solidFill>
                <a:effectLst/>
                <a:latin typeface="+mn-lt"/>
                <a:ea typeface="+mn-ea"/>
                <a:cs typeface="+mn-cs"/>
              </a:rPr>
              <a:t> by the demand for freedom of trade, something that was relatively easy to implement anyway now the colonies were in effect ruling themselves.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3E7A66-AF56-44D3-A7FC-3393FA5EE68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94211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Independence</a:t>
            </a:r>
            <a:r>
              <a:rPr lang="en-US" sz="1200" kern="1200" baseline="0" dirty="0" smtClean="0">
                <a:solidFill>
                  <a:schemeClr val="tx1"/>
                </a:solidFill>
                <a:effectLst/>
                <a:latin typeface="+mn-lt"/>
                <a:ea typeface="+mn-ea"/>
                <a:cs typeface="+mn-cs"/>
              </a:rPr>
              <a:t> in Mexico, Paraguay, Chile and Venezuela</a:t>
            </a:r>
            <a:endParaRPr lang="en-US"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dirty="0" smtClean="0">
                <a:solidFill>
                  <a:schemeClr val="tx1"/>
                </a:solidFill>
                <a:effectLst/>
                <a:latin typeface="+mn-lt"/>
                <a:ea typeface="+mn-ea"/>
                <a:cs typeface="+mn-cs"/>
              </a:rPr>
              <a:t>Not assuaged</a:t>
            </a:r>
            <a:r>
              <a:rPr lang="en-US" sz="1200" kern="1200" baseline="0" dirty="0" smtClean="0">
                <a:solidFill>
                  <a:schemeClr val="tx1"/>
                </a:solidFill>
                <a:effectLst/>
                <a:latin typeface="+mn-lt"/>
                <a:ea typeface="+mn-ea"/>
                <a:cs typeface="+mn-cs"/>
              </a:rPr>
              <a:t> by return to power of Ferdinand in 1814: </a:t>
            </a:r>
            <a:r>
              <a:rPr lang="en-US" sz="1200" kern="1200" dirty="0" smtClean="0">
                <a:solidFill>
                  <a:schemeClr val="tx1"/>
                </a:solidFill>
                <a:effectLst/>
                <a:latin typeface="+mn-lt"/>
                <a:ea typeface="+mn-ea"/>
                <a:cs typeface="+mn-cs"/>
              </a:rPr>
              <a:t>attempted to </a:t>
            </a:r>
            <a:r>
              <a:rPr lang="en-US" sz="1200" kern="1200" dirty="0" err="1" smtClean="0">
                <a:solidFill>
                  <a:schemeClr val="tx1"/>
                </a:solidFill>
                <a:effectLst/>
                <a:latin typeface="+mn-lt"/>
                <a:ea typeface="+mn-ea"/>
                <a:cs typeface="+mn-cs"/>
              </a:rPr>
              <a:t>reimpose</a:t>
            </a:r>
            <a:r>
              <a:rPr lang="en-US" sz="1200" kern="1200" dirty="0" smtClean="0">
                <a:solidFill>
                  <a:schemeClr val="tx1"/>
                </a:solidFill>
                <a:effectLst/>
                <a:latin typeface="+mn-lt"/>
                <a:ea typeface="+mn-ea"/>
                <a:cs typeface="+mn-cs"/>
              </a:rPr>
              <a:t> trading monopolies and restore former regime in South America</a:t>
            </a:r>
          </a:p>
          <a:p>
            <a:pPr marL="171450" indent="-171450">
              <a:buFont typeface="Arial" panose="020B0604020202020204" pitchFamily="34" charset="0"/>
              <a:buChar char="•"/>
            </a:pP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smtClean="0">
                <a:solidFill>
                  <a:schemeClr val="tx1"/>
                </a:solidFill>
                <a:effectLst/>
                <a:latin typeface="+mn-lt"/>
                <a:ea typeface="+mn-ea"/>
                <a:cs typeface="+mn-cs"/>
              </a:rPr>
              <a:t>Led to military</a:t>
            </a:r>
            <a:r>
              <a:rPr lang="en-US" sz="1200" kern="1200" baseline="0" dirty="0" smtClean="0">
                <a:solidFill>
                  <a:schemeClr val="tx1"/>
                </a:solidFill>
                <a:effectLst/>
                <a:latin typeface="+mn-lt"/>
                <a:ea typeface="+mn-ea"/>
                <a:cs typeface="+mn-cs"/>
              </a:rPr>
              <a:t> conflict – and eventually a lasting independence movement</a:t>
            </a: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smtClean="0">
                <a:solidFill>
                  <a:schemeClr val="tx1"/>
                </a:solidFill>
                <a:effectLst/>
                <a:latin typeface="+mn-lt"/>
                <a:ea typeface="+mn-ea"/>
                <a:cs typeface="+mn-cs"/>
              </a:rPr>
              <a:t>Using a substantial legacy of four million francs which he inherited on his twenty-first birthday, Bolívar raised a series of irregular armies from the mixed-race and native American population</a:t>
            </a:r>
          </a:p>
          <a:p>
            <a:pPr marL="171450" indent="-171450">
              <a:buFont typeface="Arial" panose="020B0604020202020204" pitchFamily="34" charset="0"/>
              <a:buChar char="•"/>
            </a:pP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smtClean="0">
                <a:solidFill>
                  <a:schemeClr val="tx1"/>
                </a:solidFill>
                <a:effectLst/>
                <a:latin typeface="+mn-lt"/>
                <a:ea typeface="+mn-ea"/>
                <a:cs typeface="+mn-cs"/>
              </a:rPr>
              <a:t>A brilliant general; his campaigns included a dramatic march over the Andes, and the crossing of major rivers like the Orinoco.</a:t>
            </a:r>
          </a:p>
          <a:p>
            <a:pPr marL="171450" indent="-171450">
              <a:buFont typeface="Arial" panose="020B0604020202020204" pitchFamily="34" charset="0"/>
              <a:buChar char="•"/>
            </a:pP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smtClean="0">
                <a:solidFill>
                  <a:schemeClr val="tx1"/>
                </a:solidFill>
                <a:effectLst/>
                <a:latin typeface="+mn-lt"/>
                <a:ea typeface="+mn-ea"/>
                <a:cs typeface="+mn-cs"/>
              </a:rPr>
              <a:t>Defeated</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royalists and establish a set of independent states corresponding to the old Spanish provinces – Venezuela, </a:t>
            </a:r>
            <a:r>
              <a:rPr lang="en-US" sz="1200" kern="1200" dirty="0" err="1" smtClean="0">
                <a:solidFill>
                  <a:schemeClr val="tx1"/>
                </a:solidFill>
                <a:effectLst/>
                <a:latin typeface="+mn-lt"/>
                <a:ea typeface="+mn-ea"/>
                <a:cs typeface="+mn-cs"/>
              </a:rPr>
              <a:t>Colobmia</a:t>
            </a:r>
            <a:r>
              <a:rPr lang="en-US" sz="1200" kern="1200" dirty="0" smtClean="0">
                <a:solidFill>
                  <a:schemeClr val="tx1"/>
                </a:solidFill>
                <a:effectLst/>
                <a:latin typeface="+mn-lt"/>
                <a:ea typeface="+mn-ea"/>
                <a:cs typeface="+mn-cs"/>
              </a:rPr>
              <a:t>, Bolivia, Ecuador and Peru</a:t>
            </a:r>
          </a:p>
          <a:p>
            <a:pPr marL="171450" indent="-171450">
              <a:buFont typeface="Arial" panose="020B0604020202020204" pitchFamily="34" charset="0"/>
              <a:buChar char="•"/>
            </a:pP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smtClean="0">
                <a:solidFill>
                  <a:schemeClr val="tx1"/>
                </a:solidFill>
                <a:effectLst/>
                <a:latin typeface="+mn-lt"/>
                <a:ea typeface="+mn-ea"/>
                <a:cs typeface="+mn-cs"/>
              </a:rPr>
              <a:t>Similar events further south had led to the creation of Chile and Argentina, Uruguay and Paraguay as independent or autonomous states. </a:t>
            </a:r>
          </a:p>
          <a:p>
            <a:pPr marL="171450" indent="-171450">
              <a:buFont typeface="Arial" panose="020B0604020202020204" pitchFamily="34" charset="0"/>
              <a:buChar char="•"/>
            </a:pPr>
            <a:endParaRPr lang="en-US"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US" sz="1200" kern="1200" dirty="0" smtClean="0">
                <a:solidFill>
                  <a:schemeClr val="tx1"/>
                </a:solidFill>
                <a:effectLst/>
                <a:latin typeface="+mn-lt"/>
                <a:ea typeface="+mn-ea"/>
                <a:cs typeface="+mn-cs"/>
              </a:rPr>
              <a:t>Bolívar actually wanted a confederation of states, the United States of South America as it were, and he was indeed President of the Grand Union of Colombia until his early death from tuberculosis in 1830. But the centrifugal forces in the continent were too strong, and were underpinned by the fact that he conducted a series of separate campaigns rather than a single one.</a:t>
            </a:r>
          </a:p>
          <a:p>
            <a:pPr marL="171450" indent="-171450">
              <a:buFont typeface="Arial" panose="020B0604020202020204" pitchFamily="34" charset="0"/>
              <a:buChar char="•"/>
            </a:pPr>
            <a:endParaRPr lang="en-US"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1EAE05F-F2EB-4971-A6BD-5917417CC4C8}" type="slidenum">
              <a:rPr lang="en-GB" smtClean="0"/>
              <a:t>14</a:t>
            </a:fld>
            <a:endParaRPr lang="en-GB"/>
          </a:p>
        </p:txBody>
      </p:sp>
    </p:spTree>
    <p:extLst>
      <p:ext uri="{BB962C8B-B14F-4D97-AF65-F5344CB8AC3E}">
        <p14:creationId xmlns:p14="http://schemas.microsoft.com/office/powerpoint/2010/main" val="21589285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DFC271B-2EAC-41C2-AEB8-8E61FC0BE00A}" type="slidenum">
              <a:rPr lang="en-GB" smtClean="0"/>
              <a:t>15</a:t>
            </a:fld>
            <a:endParaRPr lang="en-GB" dirty="0"/>
          </a:p>
        </p:txBody>
      </p:sp>
    </p:spTree>
    <p:extLst>
      <p:ext uri="{BB962C8B-B14F-4D97-AF65-F5344CB8AC3E}">
        <p14:creationId xmlns:p14="http://schemas.microsoft.com/office/powerpoint/2010/main" val="10721993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DFC271B-2EAC-41C2-AEB8-8E61FC0BE00A}" type="slidenum">
              <a:rPr lang="en-GB" smtClean="0"/>
              <a:t>16</a:t>
            </a:fld>
            <a:endParaRPr lang="en-GB" dirty="0"/>
          </a:p>
        </p:txBody>
      </p:sp>
    </p:spTree>
    <p:extLst>
      <p:ext uri="{BB962C8B-B14F-4D97-AF65-F5344CB8AC3E}">
        <p14:creationId xmlns:p14="http://schemas.microsoft.com/office/powerpoint/2010/main" val="28499980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DFC271B-2EAC-41C2-AEB8-8E61FC0BE00A}" type="slidenum">
              <a:rPr lang="en-GB" smtClean="0"/>
              <a:t>17</a:t>
            </a:fld>
            <a:endParaRPr lang="en-GB" dirty="0"/>
          </a:p>
        </p:txBody>
      </p:sp>
    </p:spTree>
    <p:extLst>
      <p:ext uri="{BB962C8B-B14F-4D97-AF65-F5344CB8AC3E}">
        <p14:creationId xmlns:p14="http://schemas.microsoft.com/office/powerpoint/2010/main" val="41277678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DFC271B-2EAC-41C2-AEB8-8E61FC0BE00A}" type="slidenum">
              <a:rPr lang="en-GB" smtClean="0"/>
              <a:t>18</a:t>
            </a:fld>
            <a:endParaRPr lang="en-GB" dirty="0"/>
          </a:p>
        </p:txBody>
      </p:sp>
    </p:spTree>
    <p:extLst>
      <p:ext uri="{BB962C8B-B14F-4D97-AF65-F5344CB8AC3E}">
        <p14:creationId xmlns:p14="http://schemas.microsoft.com/office/powerpoint/2010/main" val="38592023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DFC271B-2EAC-41C2-AEB8-8E61FC0BE00A}" type="slidenum">
              <a:rPr lang="en-GB" smtClean="0"/>
              <a:t>19</a:t>
            </a:fld>
            <a:endParaRPr lang="en-GB" dirty="0"/>
          </a:p>
        </p:txBody>
      </p:sp>
    </p:spTree>
    <p:extLst>
      <p:ext uri="{BB962C8B-B14F-4D97-AF65-F5344CB8AC3E}">
        <p14:creationId xmlns:p14="http://schemas.microsoft.com/office/powerpoint/2010/main" val="36508042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DFC271B-2EAC-41C2-AEB8-8E61FC0BE00A}" type="slidenum">
              <a:rPr lang="en-GB" smtClean="0"/>
              <a:t>20</a:t>
            </a:fld>
            <a:endParaRPr lang="en-GB" dirty="0"/>
          </a:p>
        </p:txBody>
      </p:sp>
    </p:spTree>
    <p:extLst>
      <p:ext uri="{BB962C8B-B14F-4D97-AF65-F5344CB8AC3E}">
        <p14:creationId xmlns:p14="http://schemas.microsoft.com/office/powerpoint/2010/main" val="41985710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Here,</a:t>
            </a:r>
            <a:r>
              <a:rPr lang="en-GB" baseline="0" dirty="0" smtClean="0"/>
              <a:t> it merits note that one of the earliest, most influential thinker in shaping what came to be known as </a:t>
            </a:r>
            <a:r>
              <a:rPr lang="en-GB" baseline="0" dirty="0" err="1" smtClean="0"/>
              <a:t>postcolonialism</a:t>
            </a:r>
            <a:r>
              <a:rPr lang="en-GB" baseline="0" dirty="0" smtClean="0"/>
              <a:t>, the </a:t>
            </a:r>
            <a:r>
              <a:rPr lang="en-GB" baseline="0" dirty="0" err="1" smtClean="0"/>
              <a:t>Trinidian</a:t>
            </a:r>
            <a:r>
              <a:rPr lang="en-GB" baseline="0" dirty="0" smtClean="0"/>
              <a:t>-British writer CLR James, wrote a history of the Haitian Revolution, </a:t>
            </a:r>
            <a:r>
              <a:rPr lang="en-GB" i="1" baseline="0" dirty="0" smtClean="0"/>
              <a:t>The Black Jacobins</a:t>
            </a:r>
            <a:r>
              <a:rPr lang="en-GB" i="0" baseline="0" dirty="0" smtClean="0"/>
              <a:t>, of the 1938</a:t>
            </a:r>
          </a:p>
          <a:p>
            <a:pPr marL="168347" indent="-168347">
              <a:buFont typeface="Arial" panose="020B0604020202020204" pitchFamily="34" charset="0"/>
              <a:buChar char="•"/>
            </a:pPr>
            <a:r>
              <a:rPr lang="en-GB" i="0" baseline="0" dirty="0" smtClean="0"/>
              <a:t>This sought to reemphasise the active role of African slaves in the revolt and to situate the black experience squarely within what </a:t>
            </a:r>
            <a:r>
              <a:rPr lang="en-GB" i="0" baseline="0" dirty="0" err="1" smtClean="0"/>
              <a:t>Hobsbawm</a:t>
            </a:r>
            <a:r>
              <a:rPr lang="en-GB" i="0" baseline="0" dirty="0" smtClean="0"/>
              <a:t> would later term </a:t>
            </a:r>
            <a:r>
              <a:rPr lang="en-GB" i="1" baseline="0" dirty="0" smtClean="0"/>
              <a:t>The Age of Revolution</a:t>
            </a:r>
          </a:p>
          <a:p>
            <a:pPr marL="168347" indent="-168347">
              <a:buFont typeface="Arial" panose="020B0604020202020204" pitchFamily="34" charset="0"/>
              <a:buChar char="•"/>
            </a:pPr>
            <a:r>
              <a:rPr lang="en-GB" i="0" baseline="0" dirty="0" smtClean="0"/>
              <a:t>Ask students about title</a:t>
            </a:r>
          </a:p>
          <a:p>
            <a:pPr marL="168347" indent="-168347">
              <a:buFont typeface="Arial" panose="020B0604020202020204" pitchFamily="34" charset="0"/>
              <a:buChar char="•"/>
            </a:pPr>
            <a:r>
              <a:rPr lang="en-GB" i="0" baseline="0" dirty="0" smtClean="0"/>
              <a:t>Mention Robeson play</a:t>
            </a:r>
          </a:p>
          <a:p>
            <a:pPr marL="168347" indent="-168347">
              <a:buFont typeface="Arial" panose="020B0604020202020204" pitchFamily="34" charset="0"/>
              <a:buChar char="•"/>
            </a:pPr>
            <a:r>
              <a:rPr lang="en-GB" i="0" baseline="0" dirty="0" smtClean="0"/>
              <a:t>As an aside, James’s oeuvre offers further insights into the role of culture in colonialism and </a:t>
            </a:r>
            <a:r>
              <a:rPr lang="en-GB" i="0" baseline="0" dirty="0" err="1" smtClean="0"/>
              <a:t>postcolonialism</a:t>
            </a:r>
            <a:r>
              <a:rPr lang="en-GB" i="0" baseline="0" dirty="0" smtClean="0"/>
              <a:t> – </a:t>
            </a:r>
            <a:r>
              <a:rPr lang="en-GB" i="1" baseline="0" dirty="0" smtClean="0"/>
              <a:t>precis Beyond a Boundary</a:t>
            </a:r>
            <a:endParaRPr lang="en-GB" i="0" dirty="0"/>
          </a:p>
        </p:txBody>
      </p:sp>
      <p:sp>
        <p:nvSpPr>
          <p:cNvPr id="4" name="Slide Number Placeholder 3"/>
          <p:cNvSpPr>
            <a:spLocks noGrp="1"/>
          </p:cNvSpPr>
          <p:nvPr>
            <p:ph type="sldNum" sz="quarter" idx="10"/>
          </p:nvPr>
        </p:nvSpPr>
        <p:spPr/>
        <p:txBody>
          <a:bodyPr/>
          <a:lstStyle/>
          <a:p>
            <a:fld id="{EA22AD63-F7BD-4015-AA04-C9084F498D78}" type="slidenum">
              <a:rPr lang="en-GB" smtClean="0"/>
              <a:t>21</a:t>
            </a:fld>
            <a:endParaRPr lang="en-GB"/>
          </a:p>
        </p:txBody>
      </p:sp>
    </p:spTree>
    <p:extLst>
      <p:ext uri="{BB962C8B-B14F-4D97-AF65-F5344CB8AC3E}">
        <p14:creationId xmlns:p14="http://schemas.microsoft.com/office/powerpoint/2010/main" val="2850705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DFC271B-2EAC-41C2-AEB8-8E61FC0BE00A}" type="slidenum">
              <a:rPr lang="en-GB" smtClean="0"/>
              <a:t>22</a:t>
            </a:fld>
            <a:endParaRPr lang="en-GB" dirty="0"/>
          </a:p>
        </p:txBody>
      </p:sp>
    </p:spTree>
    <p:extLst>
      <p:ext uri="{BB962C8B-B14F-4D97-AF65-F5344CB8AC3E}">
        <p14:creationId xmlns:p14="http://schemas.microsoft.com/office/powerpoint/2010/main" val="326234274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dirty="0"/>
              <a:t>: explored role of cricket in British society, the West Indies and imperialism more generally (</a:t>
            </a:r>
            <a:r>
              <a:rPr lang="en-GB" i="1" dirty="0"/>
              <a:t>Beyond a Boundary</a:t>
            </a:r>
            <a:r>
              <a:rPr lang="en-GB" dirty="0"/>
              <a:t>, 1963)</a:t>
            </a:r>
          </a:p>
          <a:p>
            <a:endParaRPr lang="en-US" dirty="0"/>
          </a:p>
        </p:txBody>
      </p:sp>
      <p:sp>
        <p:nvSpPr>
          <p:cNvPr id="4" name="Slide Number Placeholder 3"/>
          <p:cNvSpPr>
            <a:spLocks noGrp="1"/>
          </p:cNvSpPr>
          <p:nvPr>
            <p:ph type="sldNum" sz="quarter" idx="10"/>
          </p:nvPr>
        </p:nvSpPr>
        <p:spPr/>
        <p:txBody>
          <a:bodyPr/>
          <a:lstStyle/>
          <a:p>
            <a:fld id="{0DFC271B-2EAC-41C2-AEB8-8E61FC0BE00A}" type="slidenum">
              <a:rPr lang="en-GB" smtClean="0"/>
              <a:t>23</a:t>
            </a:fld>
            <a:endParaRPr lang="en-GB" dirty="0"/>
          </a:p>
        </p:txBody>
      </p:sp>
    </p:spTree>
    <p:extLst>
      <p:ext uri="{BB962C8B-B14F-4D97-AF65-F5344CB8AC3E}">
        <p14:creationId xmlns:p14="http://schemas.microsoft.com/office/powerpoint/2010/main" val="7747239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DFC271B-2EAC-41C2-AEB8-8E61FC0BE00A}" type="slidenum">
              <a:rPr lang="en-GB" smtClean="0"/>
              <a:t>24</a:t>
            </a:fld>
            <a:endParaRPr lang="en-GB" dirty="0"/>
          </a:p>
        </p:txBody>
      </p:sp>
    </p:spTree>
    <p:extLst>
      <p:ext uri="{BB962C8B-B14F-4D97-AF65-F5344CB8AC3E}">
        <p14:creationId xmlns:p14="http://schemas.microsoft.com/office/powerpoint/2010/main" val="11110878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DFC271B-2EAC-41C2-AEB8-8E61FC0BE00A}" type="slidenum">
              <a:rPr lang="en-GB" smtClean="0"/>
              <a:t>25</a:t>
            </a:fld>
            <a:endParaRPr lang="en-GB" dirty="0"/>
          </a:p>
        </p:txBody>
      </p:sp>
    </p:spTree>
    <p:extLst>
      <p:ext uri="{BB962C8B-B14F-4D97-AF65-F5344CB8AC3E}">
        <p14:creationId xmlns:p14="http://schemas.microsoft.com/office/powerpoint/2010/main" val="12170357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DFC271B-2EAC-41C2-AEB8-8E61FC0BE00A}" type="slidenum">
              <a:rPr lang="en-GB" smtClean="0"/>
              <a:t>26</a:t>
            </a:fld>
            <a:endParaRPr lang="en-GB" dirty="0"/>
          </a:p>
        </p:txBody>
      </p:sp>
    </p:spTree>
    <p:extLst>
      <p:ext uri="{BB962C8B-B14F-4D97-AF65-F5344CB8AC3E}">
        <p14:creationId xmlns:p14="http://schemas.microsoft.com/office/powerpoint/2010/main" val="34608424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DFC271B-2EAC-41C2-AEB8-8E61FC0BE00A}" type="slidenum">
              <a:rPr lang="en-GB" smtClean="0"/>
              <a:t>27</a:t>
            </a:fld>
            <a:endParaRPr lang="en-GB" dirty="0"/>
          </a:p>
        </p:txBody>
      </p:sp>
    </p:spTree>
    <p:extLst>
      <p:ext uri="{BB962C8B-B14F-4D97-AF65-F5344CB8AC3E}">
        <p14:creationId xmlns:p14="http://schemas.microsoft.com/office/powerpoint/2010/main" val="6316493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Yet</a:t>
            </a:r>
            <a:r>
              <a:rPr lang="en-GB" baseline="0" dirty="0" smtClean="0"/>
              <a:t> even though James published </a:t>
            </a:r>
            <a:r>
              <a:rPr lang="en-GB" i="1" baseline="0" dirty="0" smtClean="0"/>
              <a:t>Black Jacobins </a:t>
            </a:r>
            <a:r>
              <a:rPr lang="en-GB" i="0" baseline="0" dirty="0" smtClean="0"/>
              <a:t>in 1938, his was something of a lone voice in championing the importance of the Haitian Revolution in Anglophone, Euro-American historiography</a:t>
            </a:r>
          </a:p>
          <a:p>
            <a:pPr marL="168347" indent="-168347">
              <a:buFont typeface="Arial" panose="020B0604020202020204" pitchFamily="34" charset="0"/>
              <a:buChar char="•"/>
            </a:pPr>
            <a:r>
              <a:rPr lang="en-GB" i="0" baseline="0" dirty="0" smtClean="0"/>
              <a:t>This is the subject of a 1995 book by the Haitian anthropologist </a:t>
            </a:r>
            <a:r>
              <a:rPr lang="en-GB" dirty="0"/>
              <a:t>Michel-</a:t>
            </a:r>
            <a:r>
              <a:rPr lang="en-GB" dirty="0" err="1"/>
              <a:t>Rolph</a:t>
            </a:r>
            <a:r>
              <a:rPr lang="en-GB" dirty="0"/>
              <a:t> </a:t>
            </a:r>
            <a:r>
              <a:rPr lang="en-GB" dirty="0" err="1"/>
              <a:t>Trouillot</a:t>
            </a:r>
            <a:r>
              <a:rPr lang="en-GB" dirty="0"/>
              <a:t>: </a:t>
            </a:r>
            <a:r>
              <a:rPr lang="en-GB" i="1" dirty="0"/>
              <a:t>Silencing the Past: Power and the Production of History </a:t>
            </a:r>
          </a:p>
          <a:p>
            <a:pPr marL="168347" indent="-168347">
              <a:buFont typeface="Arial" panose="020B0604020202020204" pitchFamily="34" charset="0"/>
              <a:buChar char="•"/>
            </a:pPr>
            <a:r>
              <a:rPr lang="en-GB" dirty="0"/>
              <a:t>As its title suggests, </a:t>
            </a:r>
            <a:r>
              <a:rPr lang="en-GB" i="1" dirty="0"/>
              <a:t>Silencing the Past </a:t>
            </a:r>
            <a:r>
              <a:rPr lang="en-GB" dirty="0"/>
              <a:t>essentially seeks to investigate a question posed to you in the very first lecture of this module: why is it that </a:t>
            </a:r>
            <a:r>
              <a:rPr lang="en-GB" dirty="0" err="1"/>
              <a:t>Touissant</a:t>
            </a:r>
            <a:r>
              <a:rPr lang="en-GB" dirty="0"/>
              <a:t> </a:t>
            </a:r>
            <a:r>
              <a:rPr lang="en-GB" dirty="0" err="1"/>
              <a:t>L’Ouverture</a:t>
            </a:r>
            <a:r>
              <a:rPr lang="en-GB" dirty="0"/>
              <a:t> is a less remembered revolutionary of the eighteenth century than a Washington or a Robespierre? Why is it that traditional accounts of the Age of Revolution marginalise the revolution on Saint-Domingue?</a:t>
            </a:r>
            <a:endParaRPr lang="en-GB" i="0" dirty="0"/>
          </a:p>
        </p:txBody>
      </p:sp>
      <p:sp>
        <p:nvSpPr>
          <p:cNvPr id="4" name="Slide Number Placeholder 3"/>
          <p:cNvSpPr>
            <a:spLocks noGrp="1"/>
          </p:cNvSpPr>
          <p:nvPr>
            <p:ph type="sldNum" sz="quarter" idx="10"/>
          </p:nvPr>
        </p:nvSpPr>
        <p:spPr/>
        <p:txBody>
          <a:bodyPr/>
          <a:lstStyle/>
          <a:p>
            <a:fld id="{EA22AD63-F7BD-4015-AA04-C9084F498D78}" type="slidenum">
              <a:rPr lang="en-GB" smtClean="0"/>
              <a:t>28</a:t>
            </a:fld>
            <a:endParaRPr lang="en-GB"/>
          </a:p>
        </p:txBody>
      </p:sp>
    </p:spTree>
    <p:extLst>
      <p:ext uri="{BB962C8B-B14F-4D97-AF65-F5344CB8AC3E}">
        <p14:creationId xmlns:p14="http://schemas.microsoft.com/office/powerpoint/2010/main" val="394350288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err="1" smtClean="0"/>
              <a:t>T</a:t>
            </a:r>
            <a:r>
              <a:rPr lang="en-GB" dirty="0" err="1"/>
              <a:t>rouillot’s</a:t>
            </a:r>
            <a:r>
              <a:rPr lang="en-GB" dirty="0"/>
              <a:t> enquiries show that this effort was not entirely retrospective – but was based on the prevailing assumptions of eighteenth-century society.</a:t>
            </a:r>
          </a:p>
          <a:p>
            <a:pPr marL="168347" indent="-168347">
              <a:buFont typeface="Arial" panose="020B0604020202020204" pitchFamily="34" charset="0"/>
              <a:buChar char="•"/>
            </a:pPr>
            <a:r>
              <a:rPr lang="en-GB" dirty="0"/>
              <a:t>For </a:t>
            </a:r>
            <a:r>
              <a:rPr lang="en-GB" dirty="0" err="1"/>
              <a:t>Trouillot</a:t>
            </a:r>
            <a:r>
              <a:rPr lang="en-GB" dirty="0"/>
              <a:t>, the complexity of Haitian Revolution historiography owes something to its </a:t>
            </a:r>
            <a:r>
              <a:rPr lang="en-GB" dirty="0" err="1"/>
              <a:t>unthinkability</a:t>
            </a:r>
            <a:r>
              <a:rPr lang="en-GB" dirty="0"/>
              <a:t>, and perceived impossibility, to the mentality of Enlightenment-era Europeans.</a:t>
            </a:r>
          </a:p>
          <a:p>
            <a:pPr marL="168347" indent="-168347">
              <a:buFont typeface="Arial" panose="020B0604020202020204" pitchFamily="34" charset="0"/>
              <a:buChar char="•"/>
            </a:pPr>
            <a:r>
              <a:rPr lang="en-GB" dirty="0"/>
              <a:t>Quote</a:t>
            </a:r>
          </a:p>
          <a:p>
            <a:pPr marL="168347" indent="-168347">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A22AD63-F7BD-4015-AA04-C9084F498D78}" type="slidenum">
              <a:rPr lang="en-GB" smtClean="0"/>
              <a:t>29</a:t>
            </a:fld>
            <a:endParaRPr lang="en-GB"/>
          </a:p>
        </p:txBody>
      </p:sp>
    </p:spTree>
    <p:extLst>
      <p:ext uri="{BB962C8B-B14F-4D97-AF65-F5344CB8AC3E}">
        <p14:creationId xmlns:p14="http://schemas.microsoft.com/office/powerpoint/2010/main" val="25642090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defTabSz="897849">
              <a:buFont typeface="Arial" panose="020B0604020202020204" pitchFamily="34" charset="0"/>
              <a:buChar char="•"/>
              <a:defRPr/>
            </a:pPr>
            <a:r>
              <a:rPr lang="en-GB" dirty="0" err="1" smtClean="0"/>
              <a:t>Trouillot</a:t>
            </a:r>
            <a:r>
              <a:rPr lang="en-GB" dirty="0" smtClean="0"/>
              <a:t> summarises this situation in these terms: </a:t>
            </a:r>
            <a:r>
              <a:rPr lang="en-GB" dirty="0" smtClean="0">
                <a:solidFill>
                  <a:srgbClr val="92D050"/>
                </a:solidFill>
              </a:rPr>
              <a:t>The Haitian Revolution  thus entered history with the peculiar characteristic of being unthinkable even as it happened.</a:t>
            </a:r>
          </a:p>
          <a:p>
            <a:pPr marL="168347" indent="-168347">
              <a:buFont typeface="Arial" panose="020B0604020202020204" pitchFamily="34" charset="0"/>
              <a:buChar char="•"/>
            </a:pPr>
            <a:endParaRPr lang="en-GB" dirty="0" smtClean="0"/>
          </a:p>
          <a:p>
            <a:pPr marL="168347" indent="-168347">
              <a:buFont typeface="Arial" panose="020B0604020202020204" pitchFamily="34" charset="0"/>
              <a:buChar char="•"/>
            </a:pPr>
            <a:r>
              <a:rPr lang="en-GB" dirty="0" smtClean="0"/>
              <a:t>This</a:t>
            </a:r>
            <a:r>
              <a:rPr lang="en-GB" baseline="0" dirty="0" smtClean="0"/>
              <a:t> has a knock-on set of problems for interpreting the revolution</a:t>
            </a:r>
          </a:p>
          <a:p>
            <a:pPr marL="168347" indent="-168347">
              <a:buFont typeface="Arial" panose="020B0604020202020204" pitchFamily="34" charset="0"/>
              <a:buChar char="•"/>
            </a:pPr>
            <a:endParaRPr lang="en-GB" baseline="0" dirty="0" smtClean="0"/>
          </a:p>
          <a:p>
            <a:pPr marL="168347" indent="-168347">
              <a:buFont typeface="Arial" panose="020B0604020202020204" pitchFamily="34" charset="0"/>
              <a:buChar char="•"/>
            </a:pPr>
            <a:r>
              <a:rPr lang="en-GB" dirty="0" smtClean="0"/>
              <a:t>If some events cannot be accepted even as they occur, how can they be assessed later? How can historical narratives convey plots that are unthinkable in the world in which these narratives take place? How does one write a history of the impossible?</a:t>
            </a:r>
            <a:endParaRPr lang="en-GB" dirty="0"/>
          </a:p>
        </p:txBody>
      </p:sp>
      <p:sp>
        <p:nvSpPr>
          <p:cNvPr id="4" name="Slide Number Placeholder 3"/>
          <p:cNvSpPr>
            <a:spLocks noGrp="1"/>
          </p:cNvSpPr>
          <p:nvPr>
            <p:ph type="sldNum" sz="quarter" idx="10"/>
          </p:nvPr>
        </p:nvSpPr>
        <p:spPr/>
        <p:txBody>
          <a:bodyPr/>
          <a:lstStyle/>
          <a:p>
            <a:fld id="{EA22AD63-F7BD-4015-AA04-C9084F498D78}" type="slidenum">
              <a:rPr lang="en-GB" smtClean="0"/>
              <a:t>31</a:t>
            </a:fld>
            <a:endParaRPr lang="en-GB"/>
          </a:p>
        </p:txBody>
      </p:sp>
    </p:spTree>
    <p:extLst>
      <p:ext uri="{BB962C8B-B14F-4D97-AF65-F5344CB8AC3E}">
        <p14:creationId xmlns:p14="http://schemas.microsoft.com/office/powerpoint/2010/main" val="266797455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defTabSz="897849">
              <a:buFont typeface="Arial" panose="020B0604020202020204" pitchFamily="34" charset="0"/>
              <a:buChar char="•"/>
              <a:defRPr/>
            </a:pPr>
            <a:r>
              <a:rPr lang="en-GB" dirty="0" err="1" smtClean="0"/>
              <a:t>Trouillot</a:t>
            </a:r>
            <a:r>
              <a:rPr lang="en-GB" dirty="0" smtClean="0"/>
              <a:t> summarises this situation in these terms: </a:t>
            </a:r>
            <a:r>
              <a:rPr lang="en-GB" dirty="0" smtClean="0">
                <a:solidFill>
                  <a:srgbClr val="92D050"/>
                </a:solidFill>
              </a:rPr>
              <a:t>The Haitian Revolution  thus entered history with the peculiar characteristic of being unthinkable even as it happened.</a:t>
            </a:r>
          </a:p>
          <a:p>
            <a:pPr marL="168347" indent="-168347">
              <a:buFont typeface="Arial" panose="020B0604020202020204" pitchFamily="34" charset="0"/>
              <a:buChar char="•"/>
            </a:pPr>
            <a:endParaRPr lang="en-GB" dirty="0" smtClean="0"/>
          </a:p>
          <a:p>
            <a:pPr marL="168347" indent="-168347">
              <a:buFont typeface="Arial" panose="020B0604020202020204" pitchFamily="34" charset="0"/>
              <a:buChar char="•"/>
            </a:pPr>
            <a:r>
              <a:rPr lang="en-GB" dirty="0" smtClean="0"/>
              <a:t>This</a:t>
            </a:r>
            <a:r>
              <a:rPr lang="en-GB" baseline="0" dirty="0" smtClean="0"/>
              <a:t> has a knock-on set of problems for interpreting the revolution</a:t>
            </a:r>
          </a:p>
          <a:p>
            <a:pPr marL="168347" indent="-168347">
              <a:buFont typeface="Arial" panose="020B0604020202020204" pitchFamily="34" charset="0"/>
              <a:buChar char="•"/>
            </a:pPr>
            <a:endParaRPr lang="en-GB" baseline="0" dirty="0" smtClean="0"/>
          </a:p>
          <a:p>
            <a:pPr marL="168347" indent="-168347">
              <a:buFont typeface="Arial" panose="020B0604020202020204" pitchFamily="34" charset="0"/>
              <a:buChar char="•"/>
            </a:pPr>
            <a:r>
              <a:rPr lang="en-GB" dirty="0" smtClean="0"/>
              <a:t>If some events cannot be accepted even as they occur, how can they be assessed later? How can historical narratives convey plots that are unthinkable in the world in which these narratives take place? How does one write a history of the impossible?</a:t>
            </a:r>
            <a:endParaRPr lang="en-GB" dirty="0"/>
          </a:p>
        </p:txBody>
      </p:sp>
      <p:sp>
        <p:nvSpPr>
          <p:cNvPr id="4" name="Slide Number Placeholder 3"/>
          <p:cNvSpPr>
            <a:spLocks noGrp="1"/>
          </p:cNvSpPr>
          <p:nvPr>
            <p:ph type="sldNum" sz="quarter" idx="10"/>
          </p:nvPr>
        </p:nvSpPr>
        <p:spPr/>
        <p:txBody>
          <a:bodyPr/>
          <a:lstStyle/>
          <a:p>
            <a:fld id="{EA22AD63-F7BD-4015-AA04-C9084F498D78}" type="slidenum">
              <a:rPr lang="en-GB" smtClean="0"/>
              <a:t>32</a:t>
            </a:fld>
            <a:endParaRPr lang="en-GB"/>
          </a:p>
        </p:txBody>
      </p:sp>
    </p:spTree>
    <p:extLst>
      <p:ext uri="{BB962C8B-B14F-4D97-AF65-F5344CB8AC3E}">
        <p14:creationId xmlns:p14="http://schemas.microsoft.com/office/powerpoint/2010/main" val="13108337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defTabSz="897849">
              <a:buFont typeface="Arial" panose="020B0604020202020204" pitchFamily="34" charset="0"/>
              <a:buChar char="•"/>
              <a:defRPr/>
            </a:pPr>
            <a:r>
              <a:rPr lang="en-GB" dirty="0" err="1" smtClean="0"/>
              <a:t>Trouillot’s</a:t>
            </a:r>
            <a:r>
              <a:rPr lang="en-GB" dirty="0" smtClean="0"/>
              <a:t> answer is essentially</a:t>
            </a:r>
            <a:r>
              <a:rPr lang="en-GB" baseline="0" dirty="0" smtClean="0"/>
              <a:t> that western scholars did not try to write a history of the impossible, but to try and make sense of the slave’s revolt within their existing understandings of world history: “</a:t>
            </a:r>
            <a:r>
              <a:rPr lang="en-GB" dirty="0"/>
              <a:t>“</a:t>
            </a:r>
            <a:r>
              <a:rPr lang="en-GB" dirty="0">
                <a:solidFill>
                  <a:srgbClr val="92D050"/>
                </a:solidFill>
              </a:rPr>
              <a:t>The Haitian Revolution … was recast to fit a world of possibilities.”</a:t>
            </a:r>
          </a:p>
          <a:p>
            <a:pPr marL="168347" indent="-168347" defTabSz="897849">
              <a:buFont typeface="Arial" panose="020B0604020202020204" pitchFamily="34" charset="0"/>
              <a:buChar char="•"/>
              <a:defRPr/>
            </a:pPr>
            <a:endParaRPr lang="en-GB" dirty="0">
              <a:solidFill>
                <a:srgbClr val="92D050"/>
              </a:solidFill>
            </a:endParaRPr>
          </a:p>
          <a:p>
            <a:pPr marL="168347" indent="-168347" defTabSz="897849">
              <a:buFont typeface="Arial" panose="020B0604020202020204" pitchFamily="34" charset="0"/>
              <a:buChar char="•"/>
              <a:defRPr/>
            </a:pPr>
            <a:r>
              <a:rPr lang="en-GB" dirty="0" err="1">
                <a:solidFill>
                  <a:srgbClr val="92D050"/>
                </a:solidFill>
              </a:rPr>
              <a:t>Trouillot</a:t>
            </a:r>
            <a:r>
              <a:rPr lang="en-GB" dirty="0">
                <a:solidFill>
                  <a:srgbClr val="92D050"/>
                </a:solidFill>
              </a:rPr>
              <a:t> suggests Europeans tried to explain away the revolution by divesting it of </a:t>
            </a:r>
            <a:r>
              <a:rPr lang="en-GB" dirty="0" err="1">
                <a:solidFill>
                  <a:srgbClr val="92D050"/>
                </a:solidFill>
              </a:rPr>
              <a:t>sociopolitical</a:t>
            </a:r>
            <a:r>
              <a:rPr lang="en-GB" dirty="0">
                <a:solidFill>
                  <a:srgbClr val="92D050"/>
                </a:solidFill>
              </a:rPr>
              <a:t> motivations – and downplaying slaves’ own agency in the rebellion.</a:t>
            </a:r>
          </a:p>
          <a:p>
            <a:pPr marL="168347" indent="-168347" defTabSz="897849">
              <a:buFont typeface="Arial" panose="020B0604020202020204" pitchFamily="34" charset="0"/>
              <a:buChar char="•"/>
              <a:defRPr/>
            </a:pPr>
            <a:endParaRPr lang="en-GB" dirty="0">
              <a:solidFill>
                <a:srgbClr val="92D050"/>
              </a:solidFill>
            </a:endParaRPr>
          </a:p>
          <a:p>
            <a:pPr marL="168347" indent="-168347" defTabSz="897849">
              <a:buFont typeface="Arial" panose="020B0604020202020204" pitchFamily="34" charset="0"/>
              <a:buChar char="•"/>
              <a:defRPr/>
            </a:pPr>
            <a:r>
              <a:rPr lang="en-GB" dirty="0">
                <a:solidFill>
                  <a:srgbClr val="92D050"/>
                </a:solidFill>
              </a:rPr>
              <a:t>Instead, the revolution was initially interpreted only through the prism of colonists’ failings</a:t>
            </a:r>
          </a:p>
          <a:p>
            <a:pPr marL="168347" indent="-168347" defTabSz="897849">
              <a:buFont typeface="Arial" panose="020B0604020202020204" pitchFamily="34" charset="0"/>
              <a:buChar char="•"/>
              <a:defRPr/>
            </a:pPr>
            <a:endParaRPr lang="en-GB" dirty="0">
              <a:solidFill>
                <a:srgbClr val="92D050"/>
              </a:solidFill>
            </a:endParaRPr>
          </a:p>
          <a:p>
            <a:pPr marL="168347" indent="-168347" defTabSz="897849">
              <a:buFont typeface="Arial" panose="020B0604020202020204" pitchFamily="34" charset="0"/>
              <a:buChar char="•"/>
              <a:defRPr/>
            </a:pPr>
            <a:r>
              <a:rPr lang="en-GB" dirty="0">
                <a:solidFill>
                  <a:srgbClr val="92D050"/>
                </a:solidFill>
              </a:rPr>
              <a:t> </a:t>
            </a:r>
            <a:r>
              <a:rPr lang="en-GB" dirty="0"/>
              <a:t>“ … </a:t>
            </a:r>
            <a:r>
              <a:rPr lang="en-GB" dirty="0">
                <a:solidFill>
                  <a:srgbClr val="FFFF00"/>
                </a:solidFill>
              </a:rPr>
              <a:t>Since blacks could have generated such a massive endeavour</a:t>
            </a:r>
            <a:r>
              <a:rPr lang="en-GB" dirty="0"/>
              <a:t>, the insurrection became </a:t>
            </a:r>
            <a:r>
              <a:rPr lang="en-GB" dirty="0">
                <a:solidFill>
                  <a:srgbClr val="FFFF00"/>
                </a:solidFill>
              </a:rPr>
              <a:t>an unfortunate repercussion of planters’ </a:t>
            </a:r>
            <a:r>
              <a:rPr lang="en-GB" dirty="0" err="1">
                <a:solidFill>
                  <a:srgbClr val="FFFF00"/>
                </a:solidFill>
              </a:rPr>
              <a:t>miscalculations</a:t>
            </a:r>
            <a:r>
              <a:rPr lang="en-GB" dirty="0" err="1"/>
              <a:t>.W</a:t>
            </a:r>
            <a:endParaRPr lang="en-GB" dirty="0"/>
          </a:p>
          <a:p>
            <a:pPr marL="168347" indent="-168347" defTabSz="897849">
              <a:buFont typeface="Arial" panose="020B0604020202020204" pitchFamily="34" charset="0"/>
              <a:buChar char="•"/>
              <a:defRPr/>
            </a:pPr>
            <a:endParaRPr lang="en-GB" dirty="0"/>
          </a:p>
          <a:p>
            <a:pPr marL="168347" indent="-168347" defTabSz="897849">
              <a:buFont typeface="Arial" panose="020B0604020202020204" pitchFamily="34" charset="0"/>
              <a:buChar char="•"/>
              <a:defRPr/>
            </a:pPr>
            <a:r>
              <a:rPr lang="en-GB" sz="1000" dirty="0"/>
              <a:t>According to interpretations in the revolution’s immediate aftermath, therefore “i</a:t>
            </a:r>
            <a:r>
              <a:rPr lang="en-GB" dirty="0"/>
              <a:t>t did not aim at revolutionary change … was not supported by the majority of the slave population … was the unforeseen consequence of various conspiracies by non-slaves.”</a:t>
            </a:r>
          </a:p>
          <a:p>
            <a:pPr marL="168347" indent="-168347" defTabSz="897849">
              <a:buFont typeface="Arial" panose="020B0604020202020204" pitchFamily="34" charset="0"/>
              <a:buChar char="•"/>
              <a:defRPr/>
            </a:pPr>
            <a:endParaRPr lang="en-GB" dirty="0">
              <a:solidFill>
                <a:srgbClr val="92D050"/>
              </a:solidFill>
            </a:endParaRPr>
          </a:p>
          <a:p>
            <a:pPr marL="168347" indent="-168347" defTabSz="897849">
              <a:buFont typeface="Arial" panose="020B0604020202020204" pitchFamily="34" charset="0"/>
              <a:buChar char="•"/>
              <a:defRPr/>
            </a:pPr>
            <a:endParaRPr lang="en-GB" dirty="0"/>
          </a:p>
          <a:p>
            <a:pPr marL="168347" indent="-168347">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A22AD63-F7BD-4015-AA04-C9084F498D78}" type="slidenum">
              <a:rPr lang="en-GB" smtClean="0"/>
              <a:t>33</a:t>
            </a:fld>
            <a:endParaRPr lang="en-GB"/>
          </a:p>
        </p:txBody>
      </p:sp>
    </p:spTree>
    <p:extLst>
      <p:ext uri="{BB962C8B-B14F-4D97-AF65-F5344CB8AC3E}">
        <p14:creationId xmlns:p14="http://schemas.microsoft.com/office/powerpoint/2010/main" val="49101826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According to </a:t>
            </a:r>
            <a:r>
              <a:rPr lang="en-GB" dirty="0" err="1" smtClean="0"/>
              <a:t>Trouillot</a:t>
            </a:r>
            <a:r>
              <a:rPr lang="en-GB" dirty="0" smtClean="0"/>
              <a:t>, this carried into the dominant</a:t>
            </a:r>
            <a:r>
              <a:rPr lang="en-GB" baseline="0" dirty="0" smtClean="0"/>
              <a:t> ways in which the Haitian Revolution was interpreted in the 19</a:t>
            </a:r>
            <a:r>
              <a:rPr lang="en-GB" baseline="30000" dirty="0" smtClean="0"/>
              <a:t>th</a:t>
            </a:r>
            <a:r>
              <a:rPr lang="en-GB" baseline="0" dirty="0" smtClean="0"/>
              <a:t> and 20</a:t>
            </a:r>
            <a:r>
              <a:rPr lang="en-GB" baseline="30000" dirty="0" smtClean="0"/>
              <a:t>th</a:t>
            </a:r>
            <a:r>
              <a:rPr lang="en-GB" baseline="0" dirty="0" smtClean="0"/>
              <a:t> centuries.</a:t>
            </a:r>
          </a:p>
          <a:p>
            <a:pPr marL="168347" indent="-168347" defTabSz="897849">
              <a:buFont typeface="Arial" panose="020B0604020202020204" pitchFamily="34" charset="0"/>
              <a:buChar char="•"/>
              <a:defRPr/>
            </a:pPr>
            <a:r>
              <a:rPr lang="en-GB" dirty="0" smtClean="0"/>
              <a:t>Quote:</a:t>
            </a:r>
            <a:r>
              <a:rPr lang="en-GB" baseline="0" dirty="0" smtClean="0"/>
              <a:t> </a:t>
            </a:r>
            <a:r>
              <a:rPr lang="en-GB" dirty="0" smtClean="0"/>
              <a:t>“ … The general silence that Western historiography produced around the Haitian Revolution </a:t>
            </a:r>
            <a:r>
              <a:rPr lang="en-GB" dirty="0" smtClean="0">
                <a:solidFill>
                  <a:srgbClr val="92D050"/>
                </a:solidFill>
              </a:rPr>
              <a:t>originally stemmed from the incapacity to express the unthinkable </a:t>
            </a:r>
            <a:r>
              <a:rPr lang="en-GB" dirty="0" smtClean="0"/>
              <a:t>… with time the silencing was strengthened by the fate of Haiti itself. As Haiti declined, the reality of the revolution seemed increasingly distant, an improbability that took place in an awkward past and for which there was </a:t>
            </a:r>
            <a:r>
              <a:rPr lang="en-GB" dirty="0" smtClean="0">
                <a:solidFill>
                  <a:srgbClr val="92D050"/>
                </a:solidFill>
              </a:rPr>
              <a:t>no rational explanation</a:t>
            </a:r>
            <a:r>
              <a:rPr lang="en-GB" dirty="0" smtClean="0"/>
              <a:t>. </a:t>
            </a:r>
            <a:r>
              <a:rPr lang="en-GB" dirty="0" smtClean="0">
                <a:solidFill>
                  <a:srgbClr val="FFFF00"/>
                </a:solidFill>
              </a:rPr>
              <a:t>The revolution was unthinkable because it was a non-event</a:t>
            </a:r>
            <a:r>
              <a:rPr lang="en-GB" dirty="0" smtClean="0"/>
              <a:t>.”</a:t>
            </a:r>
          </a:p>
          <a:p>
            <a:pPr marL="168347" indent="-168347">
              <a:buFont typeface="Arial" panose="020B0604020202020204" pitchFamily="34" charset="0"/>
              <a:buChar char="•"/>
            </a:pPr>
            <a:endParaRPr lang="en-GB" dirty="0" smtClean="0"/>
          </a:p>
          <a:p>
            <a:endParaRPr lang="en-GB" dirty="0"/>
          </a:p>
        </p:txBody>
      </p:sp>
      <p:sp>
        <p:nvSpPr>
          <p:cNvPr id="4" name="Slide Number Placeholder 3"/>
          <p:cNvSpPr>
            <a:spLocks noGrp="1"/>
          </p:cNvSpPr>
          <p:nvPr>
            <p:ph type="sldNum" sz="quarter" idx="10"/>
          </p:nvPr>
        </p:nvSpPr>
        <p:spPr/>
        <p:txBody>
          <a:bodyPr/>
          <a:lstStyle/>
          <a:p>
            <a:fld id="{EA22AD63-F7BD-4015-AA04-C9084F498D78}" type="slidenum">
              <a:rPr lang="en-GB" smtClean="0"/>
              <a:t>34</a:t>
            </a:fld>
            <a:endParaRPr lang="en-GB"/>
          </a:p>
        </p:txBody>
      </p:sp>
    </p:spTree>
    <p:extLst>
      <p:ext uri="{BB962C8B-B14F-4D97-AF65-F5344CB8AC3E}">
        <p14:creationId xmlns:p14="http://schemas.microsoft.com/office/powerpoint/2010/main" val="91910553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smtClean="0"/>
              <a:t>Moreover,</a:t>
            </a:r>
            <a:r>
              <a:rPr lang="en-GB" baseline="0" dirty="0" smtClean="0"/>
              <a:t> </a:t>
            </a:r>
            <a:r>
              <a:rPr lang="en-GB" baseline="0" dirty="0" err="1" smtClean="0"/>
              <a:t>Trouillot</a:t>
            </a:r>
            <a:r>
              <a:rPr lang="en-GB" baseline="0" dirty="0" smtClean="0"/>
              <a:t> suggests the marginalisation of the Haitian Revolution had to do with a diminution of emphasis on several problematic aspects of world history</a:t>
            </a:r>
          </a:p>
          <a:p>
            <a:pPr marL="168347" indent="-168347">
              <a:buFont typeface="Arial" panose="020B0604020202020204" pitchFamily="34" charset="0"/>
              <a:buChar char="•"/>
            </a:pPr>
            <a:r>
              <a:rPr lang="en-GB" dirty="0" smtClean="0"/>
              <a:t>“The silencing also fit the relegation to the historical backburner of three themes to which it was linked: racism, slavery and colonialism</a:t>
            </a:r>
            <a:r>
              <a:rPr lang="en-GB" baseline="0" dirty="0" smtClean="0"/>
              <a:t>  </a:t>
            </a:r>
            <a:r>
              <a:rPr lang="en-GB" dirty="0" smtClean="0"/>
              <a:t>… the less colonialism and racism seem important to world history, the less important also the Haitian Revolution.”</a:t>
            </a:r>
            <a:br>
              <a:rPr lang="en-GB" dirty="0" smtClean="0"/>
            </a:br>
            <a:endParaRPr lang="en-GB" dirty="0" smtClean="0"/>
          </a:p>
          <a:p>
            <a:pPr marL="168347" indent="-168347">
              <a:buFont typeface="Arial" panose="020B0604020202020204" pitchFamily="34" charset="0"/>
              <a:buChar char="•"/>
            </a:pPr>
            <a:r>
              <a:rPr lang="en-GB" dirty="0" smtClean="0"/>
              <a:t>This led </a:t>
            </a:r>
            <a:r>
              <a:rPr lang="en-GB" dirty="0" err="1" smtClean="0"/>
              <a:t>Trouillot</a:t>
            </a:r>
            <a:r>
              <a:rPr lang="en-GB" baseline="0" dirty="0" smtClean="0"/>
              <a:t> to conclude that: “</a:t>
            </a:r>
            <a:r>
              <a:rPr lang="en-GB" dirty="0" smtClean="0"/>
              <a:t>… </a:t>
            </a:r>
            <a:r>
              <a:rPr lang="en-GB" dirty="0" smtClean="0">
                <a:solidFill>
                  <a:srgbClr val="92D050"/>
                </a:solidFill>
              </a:rPr>
              <a:t>The silencing of the Haitian Revolution is only a chapter within a narrative of global domination</a:t>
            </a:r>
            <a:r>
              <a:rPr lang="en-GB" dirty="0" smtClean="0"/>
              <a:t>. It is part of the history of the West and it is likely to persist, even in attenuated form, as long as the history of the West is not retold in ways that bring forward the perspective of the world.”</a:t>
            </a:r>
          </a:p>
          <a:p>
            <a:pPr marL="168347" indent="-168347">
              <a:buFont typeface="Arial" panose="020B0604020202020204" pitchFamily="34" charset="0"/>
              <a:buChar char="•"/>
            </a:pPr>
            <a:endParaRPr lang="en-GB" dirty="0" smtClean="0"/>
          </a:p>
          <a:p>
            <a:pPr marL="168347" indent="-168347">
              <a:buFont typeface="Arial" panose="020B0604020202020204" pitchFamily="34" charset="0"/>
              <a:buChar char="•"/>
            </a:pPr>
            <a:r>
              <a:rPr lang="en-GB" dirty="0" smtClean="0"/>
              <a:t>These</a:t>
            </a:r>
            <a:r>
              <a:rPr lang="en-GB" baseline="0" dirty="0" smtClean="0"/>
              <a:t> conclusions are perhaps, becoming less true; but nonetheless there is work to be done before the academy really does fulfil the postcolonial challenge to “retell history” in ways that “bring forward” Western and non-Western perspectives into dialogue with one another.</a:t>
            </a:r>
            <a:endParaRPr lang="en-GB" dirty="0" smtClean="0"/>
          </a:p>
          <a:p>
            <a:endParaRPr lang="en-GB" dirty="0"/>
          </a:p>
        </p:txBody>
      </p:sp>
      <p:sp>
        <p:nvSpPr>
          <p:cNvPr id="4" name="Slide Number Placeholder 3"/>
          <p:cNvSpPr>
            <a:spLocks noGrp="1"/>
          </p:cNvSpPr>
          <p:nvPr>
            <p:ph type="sldNum" sz="quarter" idx="10"/>
          </p:nvPr>
        </p:nvSpPr>
        <p:spPr/>
        <p:txBody>
          <a:bodyPr/>
          <a:lstStyle/>
          <a:p>
            <a:fld id="{EA22AD63-F7BD-4015-AA04-C9084F498D78}" type="slidenum">
              <a:rPr lang="en-GB" smtClean="0"/>
              <a:t>35</a:t>
            </a:fld>
            <a:endParaRPr lang="en-GB"/>
          </a:p>
        </p:txBody>
      </p:sp>
    </p:spTree>
    <p:extLst>
      <p:ext uri="{BB962C8B-B14F-4D97-AF65-F5344CB8AC3E}">
        <p14:creationId xmlns:p14="http://schemas.microsoft.com/office/powerpoint/2010/main" val="28711220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152400" y="153923"/>
            <a:ext cx="67056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Subtitle 2"/>
          <p:cNvSpPr>
            <a:spLocks noGrp="1"/>
          </p:cNvSpPr>
          <p:nvPr>
            <p:ph type="subTitle" idx="1"/>
          </p:nvPr>
        </p:nvSpPr>
        <p:spPr>
          <a:xfrm>
            <a:off x="7010400" y="2052960"/>
            <a:ext cx="19812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15/11/2019</a:t>
            </a:fld>
            <a:endParaRPr lang="en-GB" dirty="0">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dirty="0"/>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dirty="0">
              <a:solidFill>
                <a:srgbClr val="CCD1B9"/>
              </a:solidFill>
            </a:endParaRPr>
          </a:p>
        </p:txBody>
      </p:sp>
      <p:sp>
        <p:nvSpPr>
          <p:cNvPr id="13" name="Title 12"/>
          <p:cNvSpPr>
            <a:spLocks noGrp="1"/>
          </p:cNvSpPr>
          <p:nvPr>
            <p:ph type="title"/>
          </p:nvPr>
        </p:nvSpPr>
        <p:spPr>
          <a:xfrm>
            <a:off x="457200" y="2052960"/>
            <a:ext cx="63246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40437984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349279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152400" y="153923"/>
            <a:ext cx="67056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Text Placeholder 2"/>
          <p:cNvSpPr>
            <a:spLocks noGrp="1"/>
          </p:cNvSpPr>
          <p:nvPr>
            <p:ph type="body" idx="1"/>
          </p:nvPr>
        </p:nvSpPr>
        <p:spPr>
          <a:xfrm>
            <a:off x="7162800" y="2892277"/>
            <a:ext cx="16002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15/11/2019</a:t>
            </a:fld>
            <a:endParaRPr lang="en-GB" dirty="0"/>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dirty="0"/>
          </a:p>
        </p:txBody>
      </p:sp>
      <p:sp>
        <p:nvSpPr>
          <p:cNvPr id="12" name="Title 11"/>
          <p:cNvSpPr>
            <a:spLocks noGrp="1"/>
          </p:cNvSpPr>
          <p:nvPr>
            <p:ph type="title"/>
          </p:nvPr>
        </p:nvSpPr>
        <p:spPr>
          <a:xfrm>
            <a:off x="381000" y="2892277"/>
            <a:ext cx="63246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3202716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719072"/>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719072"/>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69644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722438"/>
            <a:ext cx="4040188"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1"/>
            <a:ext cx="4040188"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6" y="1722438"/>
            <a:ext cx="4041775"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438401"/>
            <a:ext cx="4041775"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803414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4" name="Footer Placeholder 3"/>
          <p:cNvSpPr>
            <a:spLocks noGrp="1"/>
          </p:cNvSpPr>
          <p:nvPr>
            <p:ph type="ftr" sz="quarter" idx="11"/>
          </p:nvPr>
        </p:nvSpPr>
        <p:spPr/>
        <p:txBody>
          <a:bodyPr/>
          <a:lstStyle/>
          <a:p>
            <a:endParaRPr lang="en-GB" dirty="0">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976803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52400" y="150919"/>
            <a:ext cx="8831802"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3" name="Footer Placeholder 2"/>
          <p:cNvSpPr>
            <a:spLocks noGrp="1"/>
          </p:cNvSpPr>
          <p:nvPr>
            <p:ph type="ftr" sz="quarter" idx="11"/>
          </p:nvPr>
        </p:nvSpPr>
        <p:spPr/>
        <p:txBody>
          <a:bodyPr/>
          <a:lstStyle/>
          <a:p>
            <a:endParaRPr lang="en-GB" dirty="0">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404966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7010400" y="150876"/>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152400" y="152400"/>
            <a:ext cx="67056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Content Placeholder 2"/>
          <p:cNvSpPr>
            <a:spLocks noGrp="1"/>
          </p:cNvSpPr>
          <p:nvPr>
            <p:ph idx="1"/>
          </p:nvPr>
        </p:nvSpPr>
        <p:spPr>
          <a:xfrm>
            <a:off x="609600" y="304802"/>
            <a:ext cx="5867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7159752" y="2130552"/>
            <a:ext cx="1673352"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dirty="0"/>
          </a:p>
        </p:txBody>
      </p:sp>
      <p:sp>
        <p:nvSpPr>
          <p:cNvPr id="11" name="Title 10"/>
          <p:cNvSpPr>
            <a:spLocks noGrp="1"/>
          </p:cNvSpPr>
          <p:nvPr>
            <p:ph type="title"/>
          </p:nvPr>
        </p:nvSpPr>
        <p:spPr>
          <a:xfrm>
            <a:off x="7159752" y="457200"/>
            <a:ext cx="1675660"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464386922"/>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9" name="Rectangle 8"/>
          <p:cNvSpPr/>
          <p:nvPr/>
        </p:nvSpPr>
        <p:spPr>
          <a:xfrm>
            <a:off x="7010400" y="150876"/>
            <a:ext cx="19812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3" name="Picture Placeholder 2"/>
          <p:cNvSpPr>
            <a:spLocks noGrp="1"/>
          </p:cNvSpPr>
          <p:nvPr>
            <p:ph type="pic" idx="1"/>
          </p:nvPr>
        </p:nvSpPr>
        <p:spPr>
          <a:xfrm>
            <a:off x="152400" y="152400"/>
            <a:ext cx="67056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7162800" y="2133600"/>
            <a:ext cx="16764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15/11/2019</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
        <p:nvSpPr>
          <p:cNvPr id="10" name="Title 9"/>
          <p:cNvSpPr>
            <a:spLocks noGrp="1"/>
          </p:cNvSpPr>
          <p:nvPr>
            <p:ph type="title"/>
          </p:nvPr>
        </p:nvSpPr>
        <p:spPr>
          <a:xfrm>
            <a:off x="7162800" y="460248"/>
            <a:ext cx="16764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2452530297"/>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8655257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152400" y="147319"/>
            <a:ext cx="67056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7010400" y="147319"/>
            <a:ext cx="1956046"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Vertical Title 1"/>
          <p:cNvSpPr>
            <a:spLocks noGrp="1"/>
          </p:cNvSpPr>
          <p:nvPr>
            <p:ph type="title" orient="vert"/>
          </p:nvPr>
        </p:nvSpPr>
        <p:spPr>
          <a:xfrm>
            <a:off x="7162800" y="274640"/>
            <a:ext cx="1676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40642318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8" name="Rectangle 7"/>
          <p:cNvSpPr/>
          <p:nvPr/>
        </p:nvSpPr>
        <p:spPr>
          <a:xfrm>
            <a:off x="152400" y="153923"/>
            <a:ext cx="67056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3" name="Subtitle 2"/>
          <p:cNvSpPr>
            <a:spLocks noGrp="1"/>
          </p:cNvSpPr>
          <p:nvPr>
            <p:ph type="subTitle" idx="1"/>
          </p:nvPr>
        </p:nvSpPr>
        <p:spPr>
          <a:xfrm>
            <a:off x="7010400" y="2052960"/>
            <a:ext cx="1981200" cy="1828800"/>
          </a:xfrm>
        </p:spPr>
        <p:txBody>
          <a:bodyPr anchor="ctr">
            <a:normAutofit/>
          </a:bodyPr>
          <a:lstStyle>
            <a:lvl1pPr marL="0" indent="0" algn="l">
              <a:buNone/>
              <a:defRPr sz="1425">
                <a:solidFill>
                  <a:srgbClr val="FFFFFF"/>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15/11/2019</a:t>
            </a:fld>
            <a:endParaRPr lang="en-GB">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solidFill>
                <a:srgbClr val="CCD1B9"/>
              </a:solidFill>
            </a:endParaRPr>
          </a:p>
        </p:txBody>
      </p:sp>
      <p:sp>
        <p:nvSpPr>
          <p:cNvPr id="13" name="Title 12"/>
          <p:cNvSpPr>
            <a:spLocks noGrp="1"/>
          </p:cNvSpPr>
          <p:nvPr>
            <p:ph type="title"/>
          </p:nvPr>
        </p:nvSpPr>
        <p:spPr>
          <a:xfrm>
            <a:off x="457200" y="2052960"/>
            <a:ext cx="6324600" cy="1828800"/>
          </a:xfrm>
        </p:spPr>
        <p:txBody>
          <a:bodyPr/>
          <a:lstStyle>
            <a:lvl1pPr algn="r">
              <a:defRPr sz="3150" spc="113" baseline="0"/>
            </a:lvl1pPr>
          </a:lstStyle>
          <a:p>
            <a:r>
              <a:rPr lang="en-US" smtClean="0"/>
              <a:t>Click to edit Master title style</a:t>
            </a:r>
            <a:endParaRPr lang="en-US" dirty="0"/>
          </a:p>
        </p:txBody>
      </p:sp>
    </p:spTree>
    <p:extLst>
      <p:ext uri="{BB962C8B-B14F-4D97-AF65-F5344CB8AC3E}">
        <p14:creationId xmlns:p14="http://schemas.microsoft.com/office/powerpoint/2010/main" val="30666482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6102993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7010400" y="152399"/>
            <a:ext cx="19812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8" name="Rectangle 7"/>
          <p:cNvSpPr/>
          <p:nvPr/>
        </p:nvSpPr>
        <p:spPr>
          <a:xfrm>
            <a:off x="152400" y="153923"/>
            <a:ext cx="67056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3" name="Text Placeholder 2"/>
          <p:cNvSpPr>
            <a:spLocks noGrp="1"/>
          </p:cNvSpPr>
          <p:nvPr>
            <p:ph type="body" idx="1"/>
          </p:nvPr>
        </p:nvSpPr>
        <p:spPr>
          <a:xfrm>
            <a:off x="7162800" y="2892277"/>
            <a:ext cx="1600201" cy="1645920"/>
          </a:xfrm>
        </p:spPr>
        <p:txBody>
          <a:bodyPr anchor="ctr"/>
          <a:lstStyle>
            <a:lvl1pPr marL="0" indent="0">
              <a:buNone/>
              <a:defRPr sz="1500">
                <a:solidFill>
                  <a:schemeClr val="bg2"/>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15/11/2019</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381000" y="2892277"/>
            <a:ext cx="6324600" cy="1645920"/>
          </a:xfrm>
        </p:spPr>
        <p:txBody>
          <a:bodyPr/>
          <a:lstStyle>
            <a:lvl1pPr algn="r">
              <a:defRPr sz="3150" spc="113" baseline="0"/>
            </a:lvl1pPr>
          </a:lstStyle>
          <a:p>
            <a:r>
              <a:rPr lang="en-US" smtClean="0"/>
              <a:t>Click to edit Master title style</a:t>
            </a:r>
            <a:endParaRPr lang="en-US" dirty="0"/>
          </a:p>
        </p:txBody>
      </p:sp>
    </p:spTree>
    <p:extLst>
      <p:ext uri="{BB962C8B-B14F-4D97-AF65-F5344CB8AC3E}">
        <p14:creationId xmlns:p14="http://schemas.microsoft.com/office/powerpoint/2010/main" val="33711156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719072"/>
            <a:ext cx="4038600" cy="4407408"/>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719072"/>
            <a:ext cx="4038600" cy="4407408"/>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105268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722438"/>
            <a:ext cx="4040188" cy="639762"/>
          </a:xfrm>
        </p:spPr>
        <p:txBody>
          <a:bodyPr anchor="b"/>
          <a:lstStyle>
            <a:lvl1pPr marL="0" indent="0" algn="ctr">
              <a:buNone/>
              <a:defRPr sz="1800" b="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457200" y="2438401"/>
            <a:ext cx="4040188" cy="3687763"/>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6" y="1722438"/>
            <a:ext cx="4041775" cy="639762"/>
          </a:xfrm>
        </p:spPr>
        <p:txBody>
          <a:bodyPr anchor="b"/>
          <a:lstStyle>
            <a:lvl1pPr marL="0" indent="0" algn="ctr">
              <a:buNone/>
              <a:defRPr sz="1800" b="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45026" y="2438401"/>
            <a:ext cx="4041775" cy="3687763"/>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a:solidFill>
                <a:srgbClr val="534949"/>
              </a:solidFill>
            </a:endParaRPr>
          </a:p>
        </p:txBody>
      </p:sp>
      <p:sp>
        <p:nvSpPr>
          <p:cNvPr id="8" name="Footer Placeholder 7"/>
          <p:cNvSpPr>
            <a:spLocks noGrp="1"/>
          </p:cNvSpPr>
          <p:nvPr>
            <p:ph type="ftr" sz="quarter" idx="11"/>
          </p:nvPr>
        </p:nvSpPr>
        <p:spPr/>
        <p:txBody>
          <a:bodyPr/>
          <a:lstStyle/>
          <a:p>
            <a:endParaRPr lang="en-GB">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9795678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a:solidFill>
                <a:srgbClr val="534949"/>
              </a:solidFill>
            </a:endParaRPr>
          </a:p>
        </p:txBody>
      </p:sp>
      <p:sp>
        <p:nvSpPr>
          <p:cNvPr id="4" name="Footer Placeholder 3"/>
          <p:cNvSpPr>
            <a:spLocks noGrp="1"/>
          </p:cNvSpPr>
          <p:nvPr>
            <p:ph type="ftr" sz="quarter" idx="11"/>
          </p:nvPr>
        </p:nvSpPr>
        <p:spPr/>
        <p:txBody>
          <a:bodyPr/>
          <a:lstStyle/>
          <a:p>
            <a:endParaRPr lang="en-GB">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5220090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52400" y="150919"/>
            <a:ext cx="8831802"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a:solidFill>
                <a:srgbClr val="534949"/>
              </a:solidFill>
            </a:endParaRPr>
          </a:p>
        </p:txBody>
      </p:sp>
      <p:sp>
        <p:nvSpPr>
          <p:cNvPr id="3" name="Footer Placeholder 2"/>
          <p:cNvSpPr>
            <a:spLocks noGrp="1"/>
          </p:cNvSpPr>
          <p:nvPr>
            <p:ph type="ftr" sz="quarter" idx="11"/>
          </p:nvPr>
        </p:nvSpPr>
        <p:spPr/>
        <p:txBody>
          <a:bodyPr/>
          <a:lstStyle/>
          <a:p>
            <a:endParaRPr lang="en-GB">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25479496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8" name="Rectangle 7"/>
          <p:cNvSpPr/>
          <p:nvPr/>
        </p:nvSpPr>
        <p:spPr>
          <a:xfrm>
            <a:off x="7010400" y="150876"/>
            <a:ext cx="19812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useBgFill="1">
        <p:nvSpPr>
          <p:cNvPr id="9" name="Rectangle 8"/>
          <p:cNvSpPr/>
          <p:nvPr/>
        </p:nvSpPr>
        <p:spPr>
          <a:xfrm>
            <a:off x="152400" y="152400"/>
            <a:ext cx="67056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3" name="Content Placeholder 2"/>
          <p:cNvSpPr>
            <a:spLocks noGrp="1"/>
          </p:cNvSpPr>
          <p:nvPr>
            <p:ph idx="1"/>
          </p:nvPr>
        </p:nvSpPr>
        <p:spPr>
          <a:xfrm>
            <a:off x="609600" y="304802"/>
            <a:ext cx="586740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7159752" y="2130552"/>
            <a:ext cx="1673352" cy="2816352"/>
          </a:xfrm>
        </p:spPr>
        <p:txBody>
          <a:bodyPr tIns="0"/>
          <a:lstStyle>
            <a:lvl1pPr marL="0" indent="0">
              <a:buNone/>
              <a:defRPr sz="1050">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a:p>
        </p:txBody>
      </p:sp>
      <p:sp>
        <p:nvSpPr>
          <p:cNvPr id="11" name="Title 10"/>
          <p:cNvSpPr>
            <a:spLocks noGrp="1"/>
          </p:cNvSpPr>
          <p:nvPr>
            <p:ph type="title"/>
          </p:nvPr>
        </p:nvSpPr>
        <p:spPr>
          <a:xfrm>
            <a:off x="7159752" y="457200"/>
            <a:ext cx="1675660" cy="1673352"/>
          </a:xfrm>
        </p:spPr>
        <p:txBody>
          <a:bodyPr anchor="b"/>
          <a:lstStyle>
            <a:lvl1pPr algn="l">
              <a:defRPr sz="1500" spc="113" baseline="0"/>
            </a:lvl1pPr>
          </a:lstStyle>
          <a:p>
            <a:r>
              <a:rPr lang="en-US" smtClean="0"/>
              <a:t>Click to edit Master title style</a:t>
            </a:r>
            <a:endParaRPr lang="en-US" dirty="0"/>
          </a:p>
        </p:txBody>
      </p:sp>
    </p:spTree>
    <p:extLst>
      <p:ext uri="{BB962C8B-B14F-4D97-AF65-F5344CB8AC3E}">
        <p14:creationId xmlns:p14="http://schemas.microsoft.com/office/powerpoint/2010/main" val="3089944188"/>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useBgFill="1">
        <p:nvSpPr>
          <p:cNvPr id="9" name="Rectangle 8"/>
          <p:cNvSpPr/>
          <p:nvPr/>
        </p:nvSpPr>
        <p:spPr>
          <a:xfrm>
            <a:off x="7010400" y="150876"/>
            <a:ext cx="19812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3" name="Picture Placeholder 2"/>
          <p:cNvSpPr>
            <a:spLocks noGrp="1"/>
          </p:cNvSpPr>
          <p:nvPr>
            <p:ph type="pic" idx="1"/>
          </p:nvPr>
        </p:nvSpPr>
        <p:spPr>
          <a:xfrm>
            <a:off x="152400" y="152400"/>
            <a:ext cx="6705600" cy="6553200"/>
          </a:xfrm>
        </p:spPr>
        <p:txBody>
          <a:bodyPr anchor="ctr"/>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7162800" y="2133600"/>
            <a:ext cx="1676400" cy="2971800"/>
          </a:xfrm>
        </p:spPr>
        <p:txBody>
          <a:bodyPr tIns="0"/>
          <a:lstStyle>
            <a:lvl1pPr marL="0" indent="0">
              <a:buNone/>
              <a:defRPr sz="1050">
                <a:solidFill>
                  <a:schemeClr val="tx1"/>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15/11/2019</a:t>
            </a:fld>
            <a:endParaRPr lang="en-GB">
              <a:solidFill>
                <a:srgbClr val="CCD1B9"/>
              </a:solidFill>
            </a:endParaRPr>
          </a:p>
        </p:txBody>
      </p:sp>
      <p:sp>
        <p:nvSpPr>
          <p:cNvPr id="6" name="Footer Placeholder 5"/>
          <p:cNvSpPr>
            <a:spLocks noGrp="1"/>
          </p:cNvSpPr>
          <p:nvPr>
            <p:ph type="ftr" sz="quarter" idx="11"/>
          </p:nvPr>
        </p:nvSpPr>
        <p:spPr/>
        <p:txBody>
          <a:bodyPr/>
          <a:lstStyle/>
          <a:p>
            <a:endParaRPr lang="en-GB">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a:solidFill>
                <a:srgbClr val="CCD1B9"/>
              </a:solidFill>
            </a:endParaRPr>
          </a:p>
        </p:txBody>
      </p:sp>
      <p:sp>
        <p:nvSpPr>
          <p:cNvPr id="10" name="Title 9"/>
          <p:cNvSpPr>
            <a:spLocks noGrp="1"/>
          </p:cNvSpPr>
          <p:nvPr>
            <p:ph type="title"/>
          </p:nvPr>
        </p:nvSpPr>
        <p:spPr>
          <a:xfrm>
            <a:off x="7162800" y="460248"/>
            <a:ext cx="1676400" cy="1673352"/>
          </a:xfrm>
        </p:spPr>
        <p:txBody>
          <a:bodyPr anchor="b"/>
          <a:lstStyle>
            <a:lvl1pPr algn="l">
              <a:defRPr sz="1500" spc="113"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778300054"/>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37646009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152400" y="147319"/>
            <a:ext cx="67056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8" name="Rectangle 7"/>
          <p:cNvSpPr/>
          <p:nvPr/>
        </p:nvSpPr>
        <p:spPr>
          <a:xfrm>
            <a:off x="7010400" y="147319"/>
            <a:ext cx="1956046"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2" name="Vertical Title 1"/>
          <p:cNvSpPr>
            <a:spLocks noGrp="1"/>
          </p:cNvSpPr>
          <p:nvPr>
            <p:ph type="title" orient="vert"/>
          </p:nvPr>
        </p:nvSpPr>
        <p:spPr>
          <a:xfrm>
            <a:off x="7162800" y="274640"/>
            <a:ext cx="1676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15/11/2019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Tree>
    <p:extLst>
      <p:ext uri="{BB962C8B-B14F-4D97-AF65-F5344CB8AC3E}">
        <p14:creationId xmlns:p14="http://schemas.microsoft.com/office/powerpoint/2010/main" val="1882231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152400" y="1634971"/>
            <a:ext cx="8831802"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8" name="Rectangle 7"/>
          <p:cNvSpPr/>
          <p:nvPr/>
        </p:nvSpPr>
        <p:spPr>
          <a:xfrm>
            <a:off x="152400" y="152402"/>
            <a:ext cx="8814047"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p:nvSpPr>
          <p:cNvPr id="2" name="Title Placeholder 1"/>
          <p:cNvSpPr>
            <a:spLocks noGrp="1"/>
          </p:cNvSpPr>
          <p:nvPr>
            <p:ph type="title"/>
          </p:nvPr>
        </p:nvSpPr>
        <p:spPr>
          <a:xfrm>
            <a:off x="381000" y="355847"/>
            <a:ext cx="8381260"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380999" y="1719071"/>
            <a:ext cx="8407893"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70888" y="6356350"/>
            <a:ext cx="21336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15/11/2019</a:t>
            </a:fld>
            <a:endParaRPr lang="en-GB" dirty="0">
              <a:solidFill>
                <a:srgbClr val="534949"/>
              </a:solidFill>
            </a:endParaRPr>
          </a:p>
        </p:txBody>
      </p:sp>
      <p:sp>
        <p:nvSpPr>
          <p:cNvPr id="5" name="Footer Placeholder 4"/>
          <p:cNvSpPr>
            <a:spLocks noGrp="1"/>
          </p:cNvSpPr>
          <p:nvPr>
            <p:ph type="ftr" sz="quarter" idx="3"/>
          </p:nvPr>
        </p:nvSpPr>
        <p:spPr>
          <a:xfrm>
            <a:off x="3048000" y="6356350"/>
            <a:ext cx="3352800" cy="274320"/>
          </a:xfrm>
          <a:prstGeom prst="rect">
            <a:avLst/>
          </a:prstGeom>
        </p:spPr>
        <p:txBody>
          <a:bodyPr vert="horz" lIns="91440" tIns="45720" rIns="91440" bIns="45720" rtlCol="0" anchor="ctr"/>
          <a:lstStyle>
            <a:lvl1pPr algn="ctr">
              <a:defRPr sz="1100">
                <a:solidFill>
                  <a:schemeClr val="tx2"/>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a:xfrm>
            <a:off x="8234680" y="6355080"/>
            <a:ext cx="582966"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27998447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152400" y="1634971"/>
            <a:ext cx="8831802"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8" name="Rectangle 7"/>
          <p:cNvSpPr/>
          <p:nvPr/>
        </p:nvSpPr>
        <p:spPr>
          <a:xfrm>
            <a:off x="152400" y="152402"/>
            <a:ext cx="8814047"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2" name="Title Placeholder 1"/>
          <p:cNvSpPr>
            <a:spLocks noGrp="1"/>
          </p:cNvSpPr>
          <p:nvPr>
            <p:ph type="title"/>
          </p:nvPr>
        </p:nvSpPr>
        <p:spPr>
          <a:xfrm>
            <a:off x="381000" y="355847"/>
            <a:ext cx="8381260"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380999" y="1719071"/>
            <a:ext cx="8407893"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70888" y="6356350"/>
            <a:ext cx="2133600" cy="274320"/>
          </a:xfrm>
          <a:prstGeom prst="rect">
            <a:avLst/>
          </a:prstGeom>
        </p:spPr>
        <p:txBody>
          <a:bodyPr vert="horz" lIns="91440" tIns="45720" rIns="91440" bIns="45720" rtlCol="0" anchor="ctr"/>
          <a:lstStyle>
            <a:lvl1pPr algn="l">
              <a:defRPr sz="825">
                <a:solidFill>
                  <a:schemeClr val="tx2"/>
                </a:solidFill>
              </a:defRPr>
            </a:lvl1pPr>
          </a:lstStyle>
          <a:p>
            <a:fld id="{2CFA551C-2BD4-4627-9BF3-50171C17916A}" type="datetimeFigureOut">
              <a:rPr lang="en-GB" smtClean="0">
                <a:solidFill>
                  <a:srgbClr val="534949"/>
                </a:solidFill>
              </a:rPr>
              <a:pPr/>
              <a:t>15/11/2019</a:t>
            </a:fld>
            <a:endParaRPr lang="en-GB">
              <a:solidFill>
                <a:srgbClr val="534949"/>
              </a:solidFill>
            </a:endParaRPr>
          </a:p>
        </p:txBody>
      </p:sp>
      <p:sp>
        <p:nvSpPr>
          <p:cNvPr id="5" name="Footer Placeholder 4"/>
          <p:cNvSpPr>
            <a:spLocks noGrp="1"/>
          </p:cNvSpPr>
          <p:nvPr>
            <p:ph type="ftr" sz="quarter" idx="3"/>
          </p:nvPr>
        </p:nvSpPr>
        <p:spPr>
          <a:xfrm>
            <a:off x="3048000" y="6356350"/>
            <a:ext cx="3352800" cy="274320"/>
          </a:xfrm>
          <a:prstGeom prst="rect">
            <a:avLst/>
          </a:prstGeom>
        </p:spPr>
        <p:txBody>
          <a:bodyPr vert="horz" lIns="91440" tIns="45720" rIns="91440" bIns="45720" rtlCol="0" anchor="ctr"/>
          <a:lstStyle>
            <a:lvl1pPr algn="ctr">
              <a:defRPr sz="825">
                <a:solidFill>
                  <a:schemeClr val="tx2"/>
                </a:solidFill>
              </a:defRPr>
            </a:lvl1pPr>
          </a:lstStyle>
          <a:p>
            <a:endParaRPr lang="en-GB">
              <a:solidFill>
                <a:srgbClr val="534949"/>
              </a:solidFill>
            </a:endParaRPr>
          </a:p>
        </p:txBody>
      </p:sp>
      <p:sp>
        <p:nvSpPr>
          <p:cNvPr id="6" name="Slide Number Placeholder 5"/>
          <p:cNvSpPr>
            <a:spLocks noGrp="1"/>
          </p:cNvSpPr>
          <p:nvPr>
            <p:ph type="sldNum" sz="quarter" idx="4"/>
          </p:nvPr>
        </p:nvSpPr>
        <p:spPr>
          <a:xfrm>
            <a:off x="8234680" y="6355080"/>
            <a:ext cx="582966" cy="274320"/>
          </a:xfrm>
          <a:prstGeom prst="rect">
            <a:avLst/>
          </a:prstGeom>
          <a:ln w="19050">
            <a:noFill/>
          </a:ln>
        </p:spPr>
        <p:txBody>
          <a:bodyPr vert="horz" lIns="91440" tIns="45720" rIns="91440" bIns="45720" rtlCol="0" anchor="ctr"/>
          <a:lstStyle>
            <a:lvl1pPr algn="ctr">
              <a:defRPr sz="825">
                <a:solidFill>
                  <a:schemeClr val="tx2"/>
                </a:solidFill>
              </a:defRPr>
            </a:lvl1p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274700680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685800" rtl="0" eaLnBrk="1" latinLnBrk="0" hangingPunct="1">
        <a:spcBef>
          <a:spcPct val="0"/>
        </a:spcBef>
        <a:buNone/>
        <a:defRPr sz="2400" kern="1200" cap="all" spc="150" baseline="0">
          <a:ln>
            <a:noFill/>
          </a:ln>
          <a:solidFill>
            <a:schemeClr val="bg1"/>
          </a:solidFill>
          <a:effectLst/>
          <a:latin typeface="+mj-lt"/>
          <a:ea typeface="+mj-ea"/>
          <a:cs typeface="+mj-cs"/>
        </a:defRPr>
      </a:lvl1pPr>
    </p:titleStyle>
    <p:bodyStyle>
      <a:lvl1pPr marL="205740" indent="-171450" algn="l" defTabSz="685800" rtl="0" eaLnBrk="1" latinLnBrk="0" hangingPunct="1">
        <a:spcBef>
          <a:spcPct val="20000"/>
        </a:spcBef>
        <a:buClr>
          <a:schemeClr val="accent1"/>
        </a:buClr>
        <a:buFont typeface="Wingdings 2" pitchFamily="18" charset="2"/>
        <a:buChar char=""/>
        <a:defRPr sz="1500" kern="1200" spc="113" baseline="0">
          <a:solidFill>
            <a:schemeClr val="tx2"/>
          </a:solidFill>
          <a:latin typeface="+mn-lt"/>
          <a:ea typeface="+mn-ea"/>
          <a:cs typeface="+mn-cs"/>
        </a:defRPr>
      </a:lvl1pPr>
      <a:lvl2pPr marL="411480" indent="-137160" algn="l" defTabSz="685800" rtl="0" eaLnBrk="1" latinLnBrk="0" hangingPunct="1">
        <a:spcBef>
          <a:spcPct val="20000"/>
        </a:spcBef>
        <a:buClr>
          <a:schemeClr val="accent2"/>
        </a:buClr>
        <a:buFont typeface="Wingdings" pitchFamily="2" charset="2"/>
        <a:buChar char="§"/>
        <a:defRPr sz="1350" kern="1200" spc="75" baseline="0">
          <a:solidFill>
            <a:schemeClr val="tx2"/>
          </a:solidFill>
          <a:latin typeface="+mn-lt"/>
          <a:ea typeface="+mn-ea"/>
          <a:cs typeface="+mn-cs"/>
        </a:defRPr>
      </a:lvl2pPr>
      <a:lvl3pPr marL="617220" indent="-137160" algn="l" defTabSz="685800" rtl="0" eaLnBrk="1" latinLnBrk="0" hangingPunct="1">
        <a:spcBef>
          <a:spcPct val="20000"/>
        </a:spcBef>
        <a:buClr>
          <a:schemeClr val="accent3"/>
        </a:buClr>
        <a:buFont typeface="Wingdings" pitchFamily="2" charset="2"/>
        <a:buChar char="§"/>
        <a:defRPr sz="1200" kern="1200" spc="75" baseline="0">
          <a:solidFill>
            <a:schemeClr val="tx2"/>
          </a:solidFill>
          <a:latin typeface="+mn-lt"/>
          <a:ea typeface="+mn-ea"/>
          <a:cs typeface="+mn-cs"/>
        </a:defRPr>
      </a:lvl3pPr>
      <a:lvl4pPr marL="822960" indent="-137160" algn="l" defTabSz="685800" rtl="0" eaLnBrk="1" latinLnBrk="0" hangingPunct="1">
        <a:spcBef>
          <a:spcPct val="20000"/>
        </a:spcBef>
        <a:buClr>
          <a:schemeClr val="accent4"/>
        </a:buClr>
        <a:buFont typeface="Wingdings" pitchFamily="2" charset="2"/>
        <a:buChar char="§"/>
        <a:defRPr sz="1050" kern="1200">
          <a:solidFill>
            <a:schemeClr val="tx2"/>
          </a:solidFill>
          <a:latin typeface="+mn-lt"/>
          <a:ea typeface="+mn-ea"/>
          <a:cs typeface="+mn-cs"/>
        </a:defRPr>
      </a:lvl4pPr>
      <a:lvl5pPr marL="960120" indent="-137160" algn="l" defTabSz="685800" rtl="0" eaLnBrk="1" latinLnBrk="0" hangingPunct="1">
        <a:spcBef>
          <a:spcPct val="20000"/>
        </a:spcBef>
        <a:buClr>
          <a:schemeClr val="accent6"/>
        </a:buClr>
        <a:buFont typeface="Wingdings" pitchFamily="2" charset="2"/>
        <a:buChar char="§"/>
        <a:defRPr sz="975" kern="1200" spc="75" baseline="0">
          <a:solidFill>
            <a:schemeClr val="tx2"/>
          </a:solidFill>
          <a:latin typeface="+mn-lt"/>
          <a:ea typeface="+mn-ea"/>
          <a:cs typeface="+mn-cs"/>
        </a:defRPr>
      </a:lvl5pPr>
      <a:lvl6pPr marL="1165860" indent="-137160" algn="l" defTabSz="685800" rtl="0" eaLnBrk="1" latinLnBrk="0" hangingPunct="1">
        <a:spcBef>
          <a:spcPct val="20000"/>
        </a:spcBef>
        <a:buClr>
          <a:schemeClr val="accent1"/>
        </a:buClr>
        <a:buFont typeface="Wingdings" pitchFamily="2" charset="2"/>
        <a:buChar char="§"/>
        <a:defRPr sz="900" kern="1200">
          <a:solidFill>
            <a:schemeClr val="tx2"/>
          </a:solidFill>
          <a:latin typeface="+mn-lt"/>
          <a:ea typeface="+mn-ea"/>
          <a:cs typeface="+mn-cs"/>
        </a:defRPr>
      </a:lvl6pPr>
      <a:lvl7pPr marL="1371600" indent="-137160" algn="l" defTabSz="685800" rtl="0" eaLnBrk="1" latinLnBrk="0" hangingPunct="1">
        <a:spcBef>
          <a:spcPct val="20000"/>
        </a:spcBef>
        <a:buClr>
          <a:schemeClr val="accent2"/>
        </a:buClr>
        <a:buFont typeface="Wingdings" pitchFamily="2" charset="2"/>
        <a:buChar char="§"/>
        <a:defRPr sz="900" kern="1200">
          <a:solidFill>
            <a:schemeClr val="tx2"/>
          </a:solidFill>
          <a:latin typeface="+mn-lt"/>
          <a:ea typeface="+mn-ea"/>
          <a:cs typeface="+mn-cs"/>
        </a:defRPr>
      </a:lvl7pPr>
      <a:lvl8pPr marL="1577340" indent="-137160" algn="l" defTabSz="685800" rtl="0" eaLnBrk="1" latinLnBrk="0" hangingPunct="1">
        <a:spcBef>
          <a:spcPct val="20000"/>
        </a:spcBef>
        <a:buClr>
          <a:schemeClr val="accent3"/>
        </a:buClr>
        <a:buFont typeface="Wingdings" pitchFamily="2" charset="2"/>
        <a:buChar char="§"/>
        <a:defRPr sz="900" kern="1200">
          <a:solidFill>
            <a:schemeClr val="tx2"/>
          </a:solidFill>
          <a:latin typeface="+mn-lt"/>
          <a:ea typeface="+mn-ea"/>
          <a:cs typeface="+mn-cs"/>
        </a:defRPr>
      </a:lvl8pPr>
      <a:lvl9pPr marL="1783080" indent="-137160" algn="l" defTabSz="685800" rtl="0" eaLnBrk="1" latinLnBrk="0" hangingPunct="1">
        <a:spcBef>
          <a:spcPct val="20000"/>
        </a:spcBef>
        <a:buClr>
          <a:schemeClr val="accent5"/>
        </a:buClr>
        <a:buFont typeface="Wingdings" pitchFamily="2" charset="2"/>
        <a:buChar char="§"/>
        <a:defRPr sz="900" kern="1200">
          <a:solidFill>
            <a:schemeClr val="tx2"/>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8.emf"/></Relationships>
</file>

<file path=ppt/slides/_rels/slide23.xml.rels><?xml version="1.0" encoding="UTF-8" standalone="yes"?>
<Relationships xmlns="http://schemas.openxmlformats.org/package/2006/relationships"><Relationship Id="rId8" Type="http://schemas.openxmlformats.org/officeDocument/2006/relationships/hyperlink" Target="http://www.bbc.co.uk/sport/cricket/41391493" TargetMode="External"/><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emf"/></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png"/></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smtClean="0"/>
              <a:t>Alexander Scott, module convenor</a:t>
            </a:r>
          </a:p>
          <a:p>
            <a:r>
              <a:rPr lang="en-GB" sz="1600" dirty="0">
                <a:solidFill>
                  <a:srgbClr val="002060"/>
                </a:solidFill>
              </a:rPr>
              <a:t>alexander.scott@uwtsd.ac.uk</a:t>
            </a:r>
          </a:p>
        </p:txBody>
      </p:sp>
      <p:sp>
        <p:nvSpPr>
          <p:cNvPr id="2" name="Title 1"/>
          <p:cNvSpPr>
            <a:spLocks noGrp="1"/>
          </p:cNvSpPr>
          <p:nvPr>
            <p:ph type="title"/>
          </p:nvPr>
        </p:nvSpPr>
        <p:spPr>
          <a:xfrm>
            <a:off x="395538" y="620688"/>
            <a:ext cx="6264694" cy="5400600"/>
          </a:xfrm>
        </p:spPr>
        <p:txBody>
          <a:bodyPr/>
          <a:lstStyle/>
          <a:p>
            <a:r>
              <a:rPr lang="en-GB" sz="2400" b="1" dirty="0">
                <a:solidFill>
                  <a:schemeClr val="accent2">
                    <a:lumMod val="60000"/>
                    <a:lumOff val="40000"/>
                  </a:schemeClr>
                </a:solidFill>
              </a:rPr>
              <a:t>HPHI4005</a:t>
            </a:r>
            <a:br>
              <a:rPr lang="en-GB" sz="2400" b="1" dirty="0">
                <a:solidFill>
                  <a:schemeClr val="accent2">
                    <a:lumMod val="60000"/>
                    <a:lumOff val="40000"/>
                  </a:schemeClr>
                </a:solidFill>
              </a:rPr>
            </a:br>
            <a:r>
              <a:rPr lang="en-GB" sz="2400" b="1" dirty="0">
                <a:solidFill>
                  <a:schemeClr val="accent2">
                    <a:lumMod val="60000"/>
                    <a:lumOff val="40000"/>
                  </a:schemeClr>
                </a:solidFill>
              </a:rPr>
              <a:t>Age of Revolution:</a:t>
            </a:r>
            <a:br>
              <a:rPr lang="en-GB" sz="2400" b="1" dirty="0">
                <a:solidFill>
                  <a:schemeClr val="accent2">
                    <a:lumMod val="60000"/>
                    <a:lumOff val="40000"/>
                  </a:schemeClr>
                </a:solidFill>
              </a:rPr>
            </a:br>
            <a:r>
              <a:rPr lang="en-US" sz="2400" dirty="0">
                <a:solidFill>
                  <a:schemeClr val="accent2">
                    <a:lumMod val="60000"/>
                    <a:lumOff val="40000"/>
                  </a:schemeClr>
                </a:solidFill>
              </a:rPr>
              <a:t>lecture </a:t>
            </a:r>
            <a:r>
              <a:rPr lang="en-US" sz="2400" dirty="0" smtClean="0">
                <a:solidFill>
                  <a:schemeClr val="accent2">
                    <a:lumMod val="60000"/>
                    <a:lumOff val="40000"/>
                  </a:schemeClr>
                </a:solidFill>
              </a:rPr>
              <a:t>15</a:t>
            </a:r>
            <a:r>
              <a:rPr lang="en-US" sz="2400" dirty="0">
                <a:solidFill>
                  <a:schemeClr val="accent2">
                    <a:lumMod val="60000"/>
                    <a:lumOff val="40000"/>
                  </a:schemeClr>
                </a:solidFill>
              </a:rPr>
              <a:t/>
            </a:r>
            <a:br>
              <a:rPr lang="en-US" sz="2400" dirty="0">
                <a:solidFill>
                  <a:schemeClr val="accent2">
                    <a:lumMod val="60000"/>
                    <a:lumOff val="40000"/>
                  </a:schemeClr>
                </a:solidFill>
              </a:rPr>
            </a:br>
            <a:r>
              <a:rPr lang="en-GB" sz="3600" dirty="0">
                <a:solidFill>
                  <a:srgbClr val="FFFF00"/>
                </a:solidFill>
              </a:rPr>
              <a:t>Haitian Revolution: </a:t>
            </a:r>
            <a:br>
              <a:rPr lang="en-GB" sz="3600" dirty="0">
                <a:solidFill>
                  <a:srgbClr val="FFFF00"/>
                </a:solidFill>
              </a:rPr>
            </a:br>
            <a:r>
              <a:rPr lang="en-GB" sz="4400" dirty="0">
                <a:solidFill>
                  <a:srgbClr val="92D050"/>
                </a:solidFill>
              </a:rPr>
              <a:t>Historiography of the Revolution and ‘Thinking the Unthinkable</a:t>
            </a:r>
            <a:r>
              <a:rPr lang="en-GB" sz="3200" dirty="0">
                <a:solidFill>
                  <a:srgbClr val="92D050"/>
                </a:solidFill>
              </a:rPr>
              <a:t>’</a:t>
            </a:r>
            <a:endParaRPr lang="en-GB" dirty="0">
              <a:solidFill>
                <a:srgbClr val="FFFF00"/>
              </a:solidFill>
            </a:endParaRPr>
          </a:p>
        </p:txBody>
      </p:sp>
    </p:spTree>
    <p:extLst>
      <p:ext uri="{BB962C8B-B14F-4D97-AF65-F5344CB8AC3E}">
        <p14:creationId xmlns:p14="http://schemas.microsoft.com/office/powerpoint/2010/main" val="20518203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8381260" cy="1054394"/>
          </a:xfrm>
        </p:spPr>
        <p:txBody>
          <a:bodyPr/>
          <a:lstStyle/>
          <a:p>
            <a:r>
              <a:rPr lang="en-GB" dirty="0" smtClean="0"/>
              <a:t>Independence</a:t>
            </a:r>
            <a:endParaRPr lang="en-GB" dirty="0"/>
          </a:p>
        </p:txBody>
      </p:sp>
      <p:sp>
        <p:nvSpPr>
          <p:cNvPr id="3" name="Content Placeholder 1"/>
          <p:cNvSpPr txBox="1">
            <a:spLocks/>
          </p:cNvSpPr>
          <p:nvPr/>
        </p:nvSpPr>
        <p:spPr>
          <a:xfrm>
            <a:off x="165461" y="1622142"/>
            <a:ext cx="5846699" cy="4903202"/>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dirty="0" smtClean="0"/>
              <a:t>1802: black leaders Jean-Jacques Dessalines and Henry Christophe learn of Bonaparte’s restoration of slavery on Guadalupe; resume war against France</a:t>
            </a:r>
          </a:p>
          <a:p>
            <a:endParaRPr lang="en-GB" dirty="0"/>
          </a:p>
          <a:p>
            <a:r>
              <a:rPr lang="en-GB" dirty="0" smtClean="0"/>
              <a:t>November–December 1803: French surrender to rebels</a:t>
            </a:r>
          </a:p>
          <a:p>
            <a:endParaRPr lang="en-GB" dirty="0"/>
          </a:p>
          <a:p>
            <a:r>
              <a:rPr lang="en-GB" dirty="0" smtClean="0"/>
              <a:t>January 1 1804: Hispaniola declared independent under the name Haiti, derived from Arawak </a:t>
            </a:r>
            <a:r>
              <a:rPr lang="en-GB" dirty="0"/>
              <a:t>word meaning ‘land of high </a:t>
            </a:r>
            <a:r>
              <a:rPr lang="en-GB" dirty="0" smtClean="0"/>
              <a:t>mountains’</a:t>
            </a:r>
          </a:p>
          <a:p>
            <a:endParaRPr lang="en-GB" sz="1800" dirty="0"/>
          </a:p>
          <a:p>
            <a:endParaRPr lang="en-GB" sz="1800" dirty="0" smtClean="0"/>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2160" y="1619569"/>
            <a:ext cx="2980203" cy="35982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51408" y="5217787"/>
            <a:ext cx="2126047" cy="1200329"/>
          </a:xfrm>
          <a:prstGeom prst="rect">
            <a:avLst/>
          </a:prstGeom>
        </p:spPr>
        <p:txBody>
          <a:bodyPr wrap="square">
            <a:spAutoFit/>
          </a:bodyPr>
          <a:lstStyle/>
          <a:p>
            <a:pPr algn="r"/>
            <a:r>
              <a:rPr lang="en-GB" dirty="0" smtClean="0"/>
              <a:t>Jean-Jacques Dessalines (1758 – 1806), Emperor Jacques I of Haiti</a:t>
            </a:r>
            <a:endParaRPr lang="en-GB" dirty="0"/>
          </a:p>
        </p:txBody>
      </p:sp>
    </p:spTree>
    <p:extLst>
      <p:ext uri="{BB962C8B-B14F-4D97-AF65-F5344CB8AC3E}">
        <p14:creationId xmlns:p14="http://schemas.microsoft.com/office/powerpoint/2010/main" val="181573934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8381260" cy="1054394"/>
          </a:xfrm>
        </p:spPr>
        <p:txBody>
          <a:bodyPr/>
          <a:lstStyle/>
          <a:p>
            <a:r>
              <a:rPr lang="en-GB" dirty="0" smtClean="0"/>
              <a:t>Independence</a:t>
            </a:r>
            <a:endParaRPr lang="en-GB" dirty="0"/>
          </a:p>
        </p:txBody>
      </p:sp>
      <p:sp>
        <p:nvSpPr>
          <p:cNvPr id="3" name="Content Placeholder 1"/>
          <p:cNvSpPr txBox="1">
            <a:spLocks/>
          </p:cNvSpPr>
          <p:nvPr/>
        </p:nvSpPr>
        <p:spPr>
          <a:xfrm>
            <a:off x="165460" y="1622142"/>
            <a:ext cx="8871035" cy="4759186"/>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1700" dirty="0"/>
              <a:t>Haiti ostracised by European powers, Caribbean colonies and United States</a:t>
            </a:r>
          </a:p>
          <a:p>
            <a:endParaRPr lang="en-GB" sz="1700" dirty="0"/>
          </a:p>
          <a:p>
            <a:r>
              <a:rPr lang="en-GB" sz="1700" dirty="0"/>
              <a:t>Poverty throughout island</a:t>
            </a:r>
          </a:p>
          <a:p>
            <a:endParaRPr lang="en-GB" sz="1700" dirty="0"/>
          </a:p>
          <a:p>
            <a:r>
              <a:rPr lang="en-GB" sz="1700" dirty="0" smtClean="0"/>
              <a:t>Dessalines declares himself emperor, October 1804</a:t>
            </a:r>
          </a:p>
          <a:p>
            <a:endParaRPr lang="en-GB" sz="1700" dirty="0"/>
          </a:p>
          <a:p>
            <a:r>
              <a:rPr lang="en-GB" sz="1700" dirty="0" smtClean="0"/>
              <a:t>Dessalines assassinated </a:t>
            </a:r>
            <a:r>
              <a:rPr lang="en-GB" sz="1700" dirty="0"/>
              <a:t>1806 (Haiti divided into a black-controlled north and a mulatto-ruled </a:t>
            </a:r>
            <a:r>
              <a:rPr lang="en-GB" sz="1700" dirty="0" smtClean="0"/>
              <a:t>south)</a:t>
            </a:r>
          </a:p>
          <a:p>
            <a:endParaRPr lang="en-GB" sz="1700" dirty="0"/>
          </a:p>
          <a:p>
            <a:r>
              <a:rPr lang="en-GB" sz="1700" dirty="0" smtClean="0"/>
              <a:t>Civil War between supporters of </a:t>
            </a:r>
            <a:r>
              <a:rPr lang="en-GB" sz="1700" dirty="0"/>
              <a:t>Henry Christophe and Alexandre Sabès </a:t>
            </a:r>
            <a:r>
              <a:rPr lang="en-GB" sz="1700" dirty="0" smtClean="0"/>
              <a:t>Pétion, won by Christophe</a:t>
            </a:r>
          </a:p>
          <a:p>
            <a:endParaRPr lang="en-GB" sz="1700" dirty="0"/>
          </a:p>
          <a:p>
            <a:r>
              <a:rPr lang="en-GB" sz="1700" dirty="0" smtClean="0"/>
              <a:t>Spanish rule of Santo Domingo </a:t>
            </a:r>
            <a:r>
              <a:rPr lang="en-GB" sz="1700" dirty="0" smtClean="0"/>
              <a:t>restored in 1809</a:t>
            </a:r>
          </a:p>
          <a:p>
            <a:pPr marL="45720" indent="0">
              <a:buNone/>
            </a:pPr>
            <a:endParaRPr lang="en-GB" sz="1700" dirty="0"/>
          </a:p>
          <a:p>
            <a:r>
              <a:rPr lang="en-GB" sz="1700" dirty="0" smtClean="0"/>
              <a:t>France recognises Haitian independence </a:t>
            </a:r>
            <a:r>
              <a:rPr lang="en-GB" sz="1700" dirty="0" smtClean="0"/>
              <a:t>1825 </a:t>
            </a:r>
            <a:r>
              <a:rPr lang="en-GB" sz="1700" dirty="0" smtClean="0"/>
              <a:t>– but in return for large indemnity</a:t>
            </a:r>
          </a:p>
          <a:p>
            <a:endParaRPr lang="en-GB" sz="1800" dirty="0" smtClean="0"/>
          </a:p>
        </p:txBody>
      </p:sp>
    </p:spTree>
    <p:extLst>
      <p:ext uri="{BB962C8B-B14F-4D97-AF65-F5344CB8AC3E}">
        <p14:creationId xmlns:p14="http://schemas.microsoft.com/office/powerpoint/2010/main" val="70697257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Haitian revolution </a:t>
            </a:r>
            <a:r>
              <a:rPr lang="en-GB" dirty="0"/>
              <a:t>, c. </a:t>
            </a:r>
            <a:r>
              <a:rPr lang="en-GB" dirty="0" smtClean="0"/>
              <a:t>1791–1804</a:t>
            </a:r>
            <a:endParaRPr lang="en-GB" dirty="0"/>
          </a:p>
        </p:txBody>
      </p:sp>
      <p:sp>
        <p:nvSpPr>
          <p:cNvPr id="3" name="Content Placeholder 1"/>
          <p:cNvSpPr txBox="1">
            <a:spLocks/>
          </p:cNvSpPr>
          <p:nvPr/>
        </p:nvSpPr>
        <p:spPr>
          <a:xfrm>
            <a:off x="165460" y="1628800"/>
            <a:ext cx="8727020" cy="4680520"/>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r">
              <a:buNone/>
            </a:pPr>
            <a:r>
              <a:rPr lang="en-GB" sz="1800" u="sng" dirty="0" smtClean="0">
                <a:solidFill>
                  <a:schemeClr val="accent6">
                    <a:lumMod val="50000"/>
                  </a:schemeClr>
                </a:solidFill>
              </a:rPr>
              <a:t>Key impacts:</a:t>
            </a:r>
          </a:p>
          <a:p>
            <a:r>
              <a:rPr lang="en-GB" dirty="0" smtClean="0">
                <a:solidFill>
                  <a:schemeClr val="accent6">
                    <a:lumMod val="50000"/>
                  </a:schemeClr>
                </a:solidFill>
              </a:rPr>
              <a:t>Abolition of slavery</a:t>
            </a:r>
          </a:p>
          <a:p>
            <a:r>
              <a:rPr lang="en-GB" dirty="0" smtClean="0">
                <a:solidFill>
                  <a:schemeClr val="accent6">
                    <a:lumMod val="50000"/>
                  </a:schemeClr>
                </a:solidFill>
              </a:rPr>
              <a:t>Independent nation of Haiti established</a:t>
            </a:r>
          </a:p>
          <a:p>
            <a:r>
              <a:rPr lang="en-GB" dirty="0" smtClean="0">
                <a:solidFill>
                  <a:schemeClr val="accent6">
                    <a:lumMod val="50000"/>
                  </a:schemeClr>
                </a:solidFill>
              </a:rPr>
              <a:t>Radical assertion of revolutionary ideals of liberty and equality for all</a:t>
            </a:r>
          </a:p>
          <a:p>
            <a:r>
              <a:rPr lang="en-GB" dirty="0" smtClean="0">
                <a:solidFill>
                  <a:schemeClr val="accent6">
                    <a:lumMod val="50000"/>
                  </a:schemeClr>
                </a:solidFill>
              </a:rPr>
              <a:t>Questioning of white supremacy and black inferiority</a:t>
            </a:r>
          </a:p>
          <a:p>
            <a:r>
              <a:rPr lang="en-GB" dirty="0" smtClean="0">
                <a:solidFill>
                  <a:schemeClr val="accent6">
                    <a:lumMod val="50000"/>
                  </a:schemeClr>
                </a:solidFill>
              </a:rPr>
              <a:t>Model for future revolutionary and independence movements elsewhere in Americas and beyond</a:t>
            </a:r>
          </a:p>
          <a:p>
            <a:r>
              <a:rPr lang="en-GB" dirty="0" smtClean="0">
                <a:solidFill>
                  <a:schemeClr val="accent6">
                    <a:lumMod val="50000"/>
                  </a:schemeClr>
                </a:solidFill>
              </a:rPr>
              <a:t>Touchstone in pan-African diasporic identity</a:t>
            </a:r>
          </a:p>
          <a:p>
            <a:r>
              <a:rPr lang="en-GB" b="1" dirty="0" smtClean="0">
                <a:solidFill>
                  <a:schemeClr val="accent6">
                    <a:lumMod val="50000"/>
                  </a:schemeClr>
                </a:solidFill>
              </a:rPr>
              <a:t>Contributor </a:t>
            </a:r>
            <a:r>
              <a:rPr lang="en-GB" b="1" dirty="0" smtClean="0">
                <a:solidFill>
                  <a:schemeClr val="accent6">
                    <a:lumMod val="50000"/>
                  </a:schemeClr>
                </a:solidFill>
              </a:rPr>
              <a:t>to Napoleon ceding Louisiana territory to United States, </a:t>
            </a:r>
            <a:r>
              <a:rPr lang="en-GB" b="1" dirty="0" smtClean="0">
                <a:solidFill>
                  <a:schemeClr val="accent6">
                    <a:lumMod val="50000"/>
                  </a:schemeClr>
                </a:solidFill>
              </a:rPr>
              <a:t>1803</a:t>
            </a:r>
          </a:p>
          <a:p>
            <a:r>
              <a:rPr lang="en-GB" dirty="0">
                <a:solidFill>
                  <a:schemeClr val="accent6">
                    <a:lumMod val="50000"/>
                  </a:schemeClr>
                </a:solidFill>
              </a:rPr>
              <a:t>Re-evaluation of Age of </a:t>
            </a:r>
            <a:r>
              <a:rPr lang="en-GB" dirty="0" smtClean="0">
                <a:solidFill>
                  <a:schemeClr val="accent6">
                    <a:lumMod val="50000"/>
                  </a:schemeClr>
                </a:solidFill>
              </a:rPr>
              <a:t>Revolution</a:t>
            </a:r>
          </a:p>
          <a:p>
            <a:r>
              <a:rPr lang="en-GB" dirty="0">
                <a:solidFill>
                  <a:schemeClr val="accent6">
                    <a:lumMod val="50000"/>
                  </a:schemeClr>
                </a:solidFill>
              </a:rPr>
              <a:t>Continuing impoverishment and political turmoil for independent Haiti</a:t>
            </a:r>
          </a:p>
          <a:p>
            <a:pPr marL="45720" indent="0">
              <a:buNone/>
            </a:pPr>
            <a:endParaRPr lang="en-GB" dirty="0">
              <a:solidFill>
                <a:schemeClr val="accent6">
                  <a:lumMod val="50000"/>
                </a:schemeClr>
              </a:solidFill>
            </a:endParaRPr>
          </a:p>
          <a:p>
            <a:endParaRPr lang="en-GB" dirty="0" smtClean="0">
              <a:solidFill>
                <a:schemeClr val="accent6">
                  <a:lumMod val="50000"/>
                </a:schemeClr>
              </a:solidFill>
            </a:endParaRPr>
          </a:p>
          <a:p>
            <a:pPr marL="45720" indent="0">
              <a:buNone/>
            </a:pPr>
            <a:endParaRPr lang="en-GB" sz="3600" dirty="0" smtClean="0">
              <a:solidFill>
                <a:schemeClr val="accent6">
                  <a:lumMod val="50000"/>
                </a:schemeClr>
              </a:solidFill>
            </a:endParaRPr>
          </a:p>
        </p:txBody>
      </p:sp>
    </p:spTree>
    <p:extLst>
      <p:ext uri="{BB962C8B-B14F-4D97-AF65-F5344CB8AC3E}">
        <p14:creationId xmlns:p14="http://schemas.microsoft.com/office/powerpoint/2010/main" val="93260951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1619583"/>
          </a:xfrm>
          <a:prstGeom prst="rect">
            <a:avLst/>
          </a:prstGeom>
        </p:spPr>
        <p:txBody>
          <a:bodyPr wrap="square" lIns="540000" tIns="360000" rIns="540000" bIns="360000">
            <a:spAutoFit/>
          </a:bodyPr>
          <a:lstStyle/>
          <a:p>
            <a:r>
              <a:rPr lang="en-GB" sz="2000" b="1" u="sng" dirty="0" smtClean="0">
                <a:solidFill>
                  <a:prstClr val="black"/>
                </a:solidFill>
              </a:rPr>
              <a:t>)</a:t>
            </a:r>
          </a:p>
          <a:p>
            <a:endParaRPr lang="en-GB" sz="2000" b="1" dirty="0" smtClean="0">
              <a:solidFill>
                <a:prstClr val="black"/>
              </a:solidFill>
            </a:endParaRPr>
          </a:p>
          <a:p>
            <a:pPr lvl="1"/>
            <a:endParaRPr lang="en-GB" dirty="0" smtClean="0">
              <a:solidFill>
                <a:prstClr val="black"/>
              </a:solidFill>
            </a:endParaRPr>
          </a:p>
        </p:txBody>
      </p:sp>
      <p:sp>
        <p:nvSpPr>
          <p:cNvPr id="3" name="Rectangle 2"/>
          <p:cNvSpPr/>
          <p:nvPr/>
        </p:nvSpPr>
        <p:spPr>
          <a:xfrm>
            <a:off x="-2348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7664" y="1649238"/>
            <a:ext cx="6694447" cy="5044080"/>
          </a:xfrm>
          <a:prstGeom prst="rect">
            <a:avLst/>
          </a:prstGeom>
        </p:spPr>
      </p:pic>
      <p:sp>
        <p:nvSpPr>
          <p:cNvPr id="5" name="Rectangle 4"/>
          <p:cNvSpPr/>
          <p:nvPr/>
        </p:nvSpPr>
        <p:spPr>
          <a:xfrm>
            <a:off x="-180528" y="1499969"/>
            <a:ext cx="2232247" cy="5405235"/>
          </a:xfrm>
          <a:prstGeom prst="rect">
            <a:avLst/>
          </a:prstGeom>
        </p:spPr>
        <p:txBody>
          <a:bodyPr wrap="square" lIns="540000" tIns="360000" rIns="540000" bIns="360000">
            <a:spAutoFit/>
          </a:bodyPr>
          <a:lstStyle/>
          <a:p>
            <a:r>
              <a:rPr lang="en-GB" sz="1600" b="1" dirty="0" smtClean="0">
                <a:solidFill>
                  <a:prstClr val="black"/>
                </a:solidFill>
              </a:rPr>
              <a:t>Negotiated between Thomas Jefferson and Napoleon Bonaparte </a:t>
            </a:r>
            <a:r>
              <a:rPr lang="en-GB" sz="1600" dirty="0" smtClean="0">
                <a:solidFill>
                  <a:prstClr val="black"/>
                </a:solidFill>
              </a:rPr>
              <a:t>(France had made a secret agreement with Spain over ownership in 1800)</a:t>
            </a:r>
            <a:endParaRPr lang="en-GB" sz="1600" b="1" dirty="0" smtClean="0">
              <a:solidFill>
                <a:prstClr val="black"/>
              </a:solidFill>
            </a:endParaRPr>
          </a:p>
          <a:p>
            <a:pPr marL="342900" indent="-342900">
              <a:buFont typeface="Arial" panose="020B0604020202020204" pitchFamily="34" charset="0"/>
              <a:buChar char="•"/>
            </a:pPr>
            <a:endParaRPr lang="en-GB" sz="1600" b="1" dirty="0">
              <a:solidFill>
                <a:prstClr val="black"/>
              </a:solidFill>
            </a:endParaRPr>
          </a:p>
          <a:p>
            <a:pPr marL="342900" indent="-342900">
              <a:buFont typeface="Arial" panose="020B0604020202020204" pitchFamily="34" charset="0"/>
              <a:buChar char="•"/>
            </a:pPr>
            <a:endParaRPr lang="en-GB" sz="1600" b="1" dirty="0">
              <a:solidFill>
                <a:prstClr val="black"/>
              </a:solidFill>
            </a:endParaRPr>
          </a:p>
          <a:p>
            <a:pPr marL="342900" indent="-342900">
              <a:buFont typeface="Arial" panose="020B0604020202020204" pitchFamily="34" charset="0"/>
              <a:buChar char="•"/>
            </a:pPr>
            <a:endParaRPr lang="en-GB" sz="1600" b="1" dirty="0" smtClean="0">
              <a:solidFill>
                <a:prstClr val="black"/>
              </a:solidFill>
            </a:endParaRPr>
          </a:p>
          <a:p>
            <a:pPr lvl="1"/>
            <a:endParaRPr lang="en-GB" sz="1600" dirty="0" smtClean="0">
              <a:solidFill>
                <a:prstClr val="black"/>
              </a:solidFill>
            </a:endParaRPr>
          </a:p>
        </p:txBody>
      </p:sp>
      <p:sp>
        <p:nvSpPr>
          <p:cNvPr id="6" name="Title 5"/>
          <p:cNvSpPr>
            <a:spLocks noGrp="1"/>
          </p:cNvSpPr>
          <p:nvPr>
            <p:ph type="title"/>
          </p:nvPr>
        </p:nvSpPr>
        <p:spPr>
          <a:xfrm>
            <a:off x="381399" y="297422"/>
            <a:ext cx="8381260" cy="1054394"/>
          </a:xfrm>
        </p:spPr>
        <p:txBody>
          <a:bodyPr/>
          <a:lstStyle/>
          <a:p>
            <a:r>
              <a:rPr lang="en-US" dirty="0"/>
              <a:t>Louisiana Purchase (</a:t>
            </a:r>
            <a:r>
              <a:rPr lang="en-US" dirty="0" smtClean="0"/>
              <a:t>1803)</a:t>
            </a:r>
            <a:endParaRPr lang="en-US" dirty="0"/>
          </a:p>
        </p:txBody>
      </p:sp>
    </p:spTree>
    <p:extLst>
      <p:ext uri="{BB962C8B-B14F-4D97-AF65-F5344CB8AC3E}">
        <p14:creationId xmlns:p14="http://schemas.microsoft.com/office/powerpoint/2010/main" val="331153541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Independence in Latin America</a:t>
            </a:r>
            <a:endParaRPr lang="en-GB" dirty="0"/>
          </a:p>
        </p:txBody>
      </p:sp>
      <p:pic>
        <p:nvPicPr>
          <p:cNvPr id="3" name="Picture 2"/>
          <p:cNvPicPr>
            <a:picLocks noChangeAspect="1"/>
          </p:cNvPicPr>
          <p:nvPr/>
        </p:nvPicPr>
        <p:blipFill>
          <a:blip r:embed="rId3"/>
          <a:stretch>
            <a:fillRect/>
          </a:stretch>
        </p:blipFill>
        <p:spPr>
          <a:xfrm>
            <a:off x="138691" y="1700808"/>
            <a:ext cx="8865877" cy="4764437"/>
          </a:xfrm>
          <a:prstGeom prst="rect">
            <a:avLst/>
          </a:prstGeom>
        </p:spPr>
      </p:pic>
    </p:spTree>
    <p:extLst>
      <p:ext uri="{BB962C8B-B14F-4D97-AF65-F5344CB8AC3E}">
        <p14:creationId xmlns:p14="http://schemas.microsoft.com/office/powerpoint/2010/main" val="5308290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Haitian revolution </a:t>
            </a:r>
            <a:r>
              <a:rPr lang="en-GB" dirty="0"/>
              <a:t>, c. </a:t>
            </a:r>
            <a:r>
              <a:rPr lang="en-GB" dirty="0" smtClean="0"/>
              <a:t>1791–1804</a:t>
            </a:r>
            <a:endParaRPr lang="en-GB" dirty="0"/>
          </a:p>
        </p:txBody>
      </p:sp>
      <p:sp>
        <p:nvSpPr>
          <p:cNvPr id="3" name="Content Placeholder 1"/>
          <p:cNvSpPr txBox="1">
            <a:spLocks/>
          </p:cNvSpPr>
          <p:nvPr/>
        </p:nvSpPr>
        <p:spPr>
          <a:xfrm>
            <a:off x="165460" y="1628800"/>
            <a:ext cx="8727020" cy="4680520"/>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r">
              <a:buNone/>
            </a:pPr>
            <a:r>
              <a:rPr lang="en-GB" sz="1800" u="sng" dirty="0" smtClean="0">
                <a:solidFill>
                  <a:schemeClr val="accent6">
                    <a:lumMod val="50000"/>
                  </a:schemeClr>
                </a:solidFill>
              </a:rPr>
              <a:t>Key impacts:</a:t>
            </a:r>
          </a:p>
          <a:p>
            <a:r>
              <a:rPr lang="en-GB" dirty="0" smtClean="0">
                <a:solidFill>
                  <a:schemeClr val="accent6">
                    <a:lumMod val="50000"/>
                  </a:schemeClr>
                </a:solidFill>
              </a:rPr>
              <a:t>Abolition of slavery</a:t>
            </a:r>
          </a:p>
          <a:p>
            <a:r>
              <a:rPr lang="en-GB" dirty="0" smtClean="0">
                <a:solidFill>
                  <a:schemeClr val="accent6">
                    <a:lumMod val="50000"/>
                  </a:schemeClr>
                </a:solidFill>
              </a:rPr>
              <a:t>Independent nation of Haiti established</a:t>
            </a:r>
          </a:p>
          <a:p>
            <a:r>
              <a:rPr lang="en-GB" dirty="0" smtClean="0">
                <a:solidFill>
                  <a:schemeClr val="accent6">
                    <a:lumMod val="50000"/>
                  </a:schemeClr>
                </a:solidFill>
              </a:rPr>
              <a:t>Radical assertion of revolutionary ideals of liberty and equality for all</a:t>
            </a:r>
          </a:p>
          <a:p>
            <a:r>
              <a:rPr lang="en-GB" dirty="0" smtClean="0">
                <a:solidFill>
                  <a:schemeClr val="accent6">
                    <a:lumMod val="50000"/>
                  </a:schemeClr>
                </a:solidFill>
              </a:rPr>
              <a:t>Questioning of white supremacy and black inferiority</a:t>
            </a:r>
          </a:p>
          <a:p>
            <a:r>
              <a:rPr lang="en-GB" dirty="0" smtClean="0">
                <a:solidFill>
                  <a:schemeClr val="accent6">
                    <a:lumMod val="50000"/>
                  </a:schemeClr>
                </a:solidFill>
              </a:rPr>
              <a:t>Model for future revolutionary and independence movements elsewhere in Americas and beyond</a:t>
            </a:r>
          </a:p>
          <a:p>
            <a:r>
              <a:rPr lang="en-GB" dirty="0" smtClean="0">
                <a:solidFill>
                  <a:schemeClr val="accent6">
                    <a:lumMod val="50000"/>
                  </a:schemeClr>
                </a:solidFill>
              </a:rPr>
              <a:t>Touchstone in pan-African diasporic identity</a:t>
            </a:r>
          </a:p>
          <a:p>
            <a:r>
              <a:rPr lang="en-GB" dirty="0" smtClean="0">
                <a:solidFill>
                  <a:schemeClr val="accent6">
                    <a:lumMod val="50000"/>
                  </a:schemeClr>
                </a:solidFill>
              </a:rPr>
              <a:t>Contributor </a:t>
            </a:r>
            <a:r>
              <a:rPr lang="en-GB" dirty="0" smtClean="0">
                <a:solidFill>
                  <a:schemeClr val="accent6">
                    <a:lumMod val="50000"/>
                  </a:schemeClr>
                </a:solidFill>
              </a:rPr>
              <a:t>to Napoleon ceding Louisiana territory to United States, </a:t>
            </a:r>
            <a:r>
              <a:rPr lang="en-GB" dirty="0" smtClean="0">
                <a:solidFill>
                  <a:schemeClr val="accent6">
                    <a:lumMod val="50000"/>
                  </a:schemeClr>
                </a:solidFill>
              </a:rPr>
              <a:t>1803</a:t>
            </a:r>
          </a:p>
          <a:p>
            <a:r>
              <a:rPr lang="en-GB" dirty="0">
                <a:solidFill>
                  <a:schemeClr val="accent6">
                    <a:lumMod val="50000"/>
                  </a:schemeClr>
                </a:solidFill>
              </a:rPr>
              <a:t>Re-evaluation of Age of </a:t>
            </a:r>
            <a:r>
              <a:rPr lang="en-GB" dirty="0" smtClean="0">
                <a:solidFill>
                  <a:schemeClr val="accent6">
                    <a:lumMod val="50000"/>
                  </a:schemeClr>
                </a:solidFill>
              </a:rPr>
              <a:t>Revolution</a:t>
            </a:r>
          </a:p>
          <a:p>
            <a:r>
              <a:rPr lang="en-GB" b="1" dirty="0">
                <a:solidFill>
                  <a:schemeClr val="accent6">
                    <a:lumMod val="50000"/>
                  </a:schemeClr>
                </a:solidFill>
              </a:rPr>
              <a:t>Continuing impoverishment and political turmoil for independent Haiti</a:t>
            </a:r>
          </a:p>
          <a:p>
            <a:pPr marL="45720" indent="0">
              <a:buNone/>
            </a:pPr>
            <a:endParaRPr lang="en-GB" dirty="0">
              <a:solidFill>
                <a:schemeClr val="accent6">
                  <a:lumMod val="50000"/>
                </a:schemeClr>
              </a:solidFill>
            </a:endParaRPr>
          </a:p>
          <a:p>
            <a:endParaRPr lang="en-GB" dirty="0" smtClean="0">
              <a:solidFill>
                <a:schemeClr val="accent6">
                  <a:lumMod val="50000"/>
                </a:schemeClr>
              </a:solidFill>
            </a:endParaRPr>
          </a:p>
          <a:p>
            <a:pPr marL="45720" indent="0">
              <a:buNone/>
            </a:pPr>
            <a:endParaRPr lang="en-GB" sz="3600" dirty="0" smtClean="0">
              <a:solidFill>
                <a:schemeClr val="accent6">
                  <a:lumMod val="50000"/>
                </a:schemeClr>
              </a:solidFill>
            </a:endParaRPr>
          </a:p>
        </p:txBody>
      </p:sp>
    </p:spTree>
    <p:extLst>
      <p:ext uri="{BB962C8B-B14F-4D97-AF65-F5344CB8AC3E}">
        <p14:creationId xmlns:p14="http://schemas.microsoft.com/office/powerpoint/2010/main" val="372652375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Haitian revolution </a:t>
            </a:r>
            <a:r>
              <a:rPr lang="en-GB" dirty="0"/>
              <a:t>, c. </a:t>
            </a:r>
            <a:r>
              <a:rPr lang="en-GB" dirty="0" smtClean="0"/>
              <a:t>1791–1804</a:t>
            </a:r>
            <a:endParaRPr lang="en-GB" dirty="0"/>
          </a:p>
        </p:txBody>
      </p:sp>
      <p:sp>
        <p:nvSpPr>
          <p:cNvPr id="3" name="Content Placeholder 1"/>
          <p:cNvSpPr txBox="1">
            <a:spLocks/>
          </p:cNvSpPr>
          <p:nvPr/>
        </p:nvSpPr>
        <p:spPr>
          <a:xfrm>
            <a:off x="165460" y="1628800"/>
            <a:ext cx="8727020" cy="4680520"/>
          </a:xfrm>
          <a:prstGeom prst="rect">
            <a:avLst/>
          </a:prstGeom>
        </p:spPr>
        <p:txBody>
          <a:bodyPr>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r">
              <a:buNone/>
            </a:pPr>
            <a:r>
              <a:rPr lang="en-GB" sz="1800" u="sng" dirty="0" smtClean="0">
                <a:solidFill>
                  <a:schemeClr val="accent6">
                    <a:lumMod val="50000"/>
                  </a:schemeClr>
                </a:solidFill>
              </a:rPr>
              <a:t>Key impacts:</a:t>
            </a:r>
          </a:p>
          <a:p>
            <a:r>
              <a:rPr lang="en-GB" dirty="0" smtClean="0">
                <a:solidFill>
                  <a:schemeClr val="accent6">
                    <a:lumMod val="50000"/>
                  </a:schemeClr>
                </a:solidFill>
              </a:rPr>
              <a:t>Abolition of slavery</a:t>
            </a:r>
          </a:p>
          <a:p>
            <a:r>
              <a:rPr lang="en-GB" dirty="0" smtClean="0">
                <a:solidFill>
                  <a:schemeClr val="accent6">
                    <a:lumMod val="50000"/>
                  </a:schemeClr>
                </a:solidFill>
              </a:rPr>
              <a:t>Independent nation of Haiti established</a:t>
            </a:r>
          </a:p>
          <a:p>
            <a:r>
              <a:rPr lang="en-GB" dirty="0" smtClean="0">
                <a:solidFill>
                  <a:schemeClr val="accent6">
                    <a:lumMod val="50000"/>
                  </a:schemeClr>
                </a:solidFill>
              </a:rPr>
              <a:t>Radical assertion of revolutionary ideals of liberty and equality for all</a:t>
            </a:r>
          </a:p>
          <a:p>
            <a:r>
              <a:rPr lang="en-GB" dirty="0" smtClean="0">
                <a:solidFill>
                  <a:schemeClr val="accent6">
                    <a:lumMod val="50000"/>
                  </a:schemeClr>
                </a:solidFill>
              </a:rPr>
              <a:t>Questioning of white supremacy and black inferiority</a:t>
            </a:r>
          </a:p>
          <a:p>
            <a:r>
              <a:rPr lang="en-GB" dirty="0" smtClean="0">
                <a:solidFill>
                  <a:schemeClr val="accent6">
                    <a:lumMod val="50000"/>
                  </a:schemeClr>
                </a:solidFill>
              </a:rPr>
              <a:t>Model for future revolutionary and independence movements elsewhere in Americas and beyond</a:t>
            </a:r>
          </a:p>
          <a:p>
            <a:r>
              <a:rPr lang="en-GB" dirty="0" smtClean="0">
                <a:solidFill>
                  <a:schemeClr val="accent6">
                    <a:lumMod val="50000"/>
                  </a:schemeClr>
                </a:solidFill>
              </a:rPr>
              <a:t>Touchstone in pan-African diasporic identity</a:t>
            </a:r>
          </a:p>
          <a:p>
            <a:r>
              <a:rPr lang="en-GB" dirty="0" smtClean="0">
                <a:solidFill>
                  <a:schemeClr val="accent6">
                    <a:lumMod val="50000"/>
                  </a:schemeClr>
                </a:solidFill>
              </a:rPr>
              <a:t>Contributor </a:t>
            </a:r>
            <a:r>
              <a:rPr lang="en-GB" dirty="0" smtClean="0">
                <a:solidFill>
                  <a:schemeClr val="accent6">
                    <a:lumMod val="50000"/>
                  </a:schemeClr>
                </a:solidFill>
              </a:rPr>
              <a:t>to Napoleon ceding Louisiana territory to United States, </a:t>
            </a:r>
            <a:r>
              <a:rPr lang="en-GB" dirty="0" smtClean="0">
                <a:solidFill>
                  <a:schemeClr val="accent6">
                    <a:lumMod val="50000"/>
                  </a:schemeClr>
                </a:solidFill>
              </a:rPr>
              <a:t>1803</a:t>
            </a:r>
          </a:p>
          <a:p>
            <a:r>
              <a:rPr lang="en-GB" b="1" dirty="0">
                <a:solidFill>
                  <a:schemeClr val="accent6">
                    <a:lumMod val="50000"/>
                  </a:schemeClr>
                </a:solidFill>
              </a:rPr>
              <a:t>Re-evaluation of Age of </a:t>
            </a:r>
            <a:r>
              <a:rPr lang="en-GB" b="1" dirty="0" smtClean="0">
                <a:solidFill>
                  <a:schemeClr val="accent6">
                    <a:lumMod val="50000"/>
                  </a:schemeClr>
                </a:solidFill>
              </a:rPr>
              <a:t>Revolution</a:t>
            </a:r>
          </a:p>
          <a:p>
            <a:r>
              <a:rPr lang="en-GB" dirty="0">
                <a:solidFill>
                  <a:schemeClr val="accent6">
                    <a:lumMod val="50000"/>
                  </a:schemeClr>
                </a:solidFill>
              </a:rPr>
              <a:t>Continuing impoverishment and political turmoil for independent Haiti</a:t>
            </a:r>
          </a:p>
          <a:p>
            <a:pPr marL="45720" indent="0">
              <a:buNone/>
            </a:pPr>
            <a:endParaRPr lang="en-GB" dirty="0">
              <a:solidFill>
                <a:schemeClr val="accent6">
                  <a:lumMod val="50000"/>
                </a:schemeClr>
              </a:solidFill>
            </a:endParaRPr>
          </a:p>
          <a:p>
            <a:endParaRPr lang="en-GB" dirty="0" smtClean="0">
              <a:solidFill>
                <a:schemeClr val="accent6">
                  <a:lumMod val="50000"/>
                </a:schemeClr>
              </a:solidFill>
            </a:endParaRPr>
          </a:p>
          <a:p>
            <a:pPr marL="45720" indent="0">
              <a:buNone/>
            </a:pPr>
            <a:endParaRPr lang="en-GB" sz="3600" dirty="0" smtClean="0">
              <a:solidFill>
                <a:schemeClr val="accent6">
                  <a:lumMod val="50000"/>
                </a:schemeClr>
              </a:solidFill>
            </a:endParaRPr>
          </a:p>
        </p:txBody>
      </p:sp>
    </p:spTree>
    <p:extLst>
      <p:ext uri="{BB962C8B-B14F-4D97-AF65-F5344CB8AC3E}">
        <p14:creationId xmlns:p14="http://schemas.microsoft.com/office/powerpoint/2010/main" val="307978239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9248" y="1737509"/>
            <a:ext cx="1990438" cy="1937205"/>
          </a:xfrm>
        </p:spPr>
        <p:txBody>
          <a:bodyPr>
            <a:normAutofit/>
          </a:bodyPr>
          <a:lstStyle/>
          <a:p>
            <a:r>
              <a:rPr lang="en-GB" dirty="0" err="1">
                <a:solidFill>
                  <a:schemeClr val="tx1"/>
                </a:solidFill>
                <a:latin typeface="+mn-lt"/>
              </a:rPr>
              <a:t>Simón</a:t>
            </a:r>
            <a:r>
              <a:rPr lang="en-GB" dirty="0">
                <a:solidFill>
                  <a:schemeClr val="tx1"/>
                </a:solidFill>
                <a:latin typeface="+mn-lt"/>
              </a:rPr>
              <a:t> </a:t>
            </a:r>
            <a:r>
              <a:rPr lang="en-GB" dirty="0" smtClean="0">
                <a:solidFill>
                  <a:schemeClr val="tx1"/>
                </a:solidFill>
                <a:latin typeface="+mn-lt"/>
              </a:rPr>
              <a:t>Bolívar</a:t>
            </a:r>
            <a:br>
              <a:rPr lang="en-GB" dirty="0" smtClean="0">
                <a:solidFill>
                  <a:schemeClr val="tx1"/>
                </a:solidFill>
                <a:latin typeface="+mn-lt"/>
              </a:rPr>
            </a:br>
            <a:r>
              <a:rPr lang="en-GB" sz="2025" dirty="0">
                <a:solidFill>
                  <a:schemeClr val="tx1"/>
                </a:solidFill>
                <a:latin typeface="+mn-lt"/>
              </a:rPr>
              <a:t>(1783–1830)</a:t>
            </a:r>
            <a:r>
              <a:rPr lang="en-GB" sz="2025" b="1" dirty="0">
                <a:solidFill>
                  <a:schemeClr val="tx1"/>
                </a:solidFill>
                <a:latin typeface="+mn-lt"/>
              </a:rPr>
              <a:t/>
            </a:r>
            <a:br>
              <a:rPr lang="en-GB" sz="2025" b="1" dirty="0">
                <a:solidFill>
                  <a:schemeClr val="tx1"/>
                </a:solidFill>
                <a:latin typeface="+mn-lt"/>
              </a:rPr>
            </a:br>
            <a:endParaRPr lang="en-GB" sz="2025" b="1" dirty="0">
              <a:solidFill>
                <a:schemeClr val="tx1"/>
              </a:solidFill>
              <a:latin typeface="+mn-lt"/>
            </a:endParaRPr>
          </a:p>
        </p:txBody>
      </p:sp>
      <p:pic>
        <p:nvPicPr>
          <p:cNvPr id="3" name="Picture 2"/>
          <p:cNvPicPr>
            <a:picLocks noChangeAspect="1"/>
          </p:cNvPicPr>
          <p:nvPr/>
        </p:nvPicPr>
        <p:blipFill>
          <a:blip r:embed="rId3"/>
          <a:stretch>
            <a:fillRect/>
          </a:stretch>
        </p:blipFill>
        <p:spPr>
          <a:xfrm>
            <a:off x="5389687" y="1496617"/>
            <a:ext cx="3713219" cy="4694875"/>
          </a:xfrm>
          <a:prstGeom prst="rect">
            <a:avLst/>
          </a:prstGeom>
        </p:spPr>
      </p:pic>
      <p:pic>
        <p:nvPicPr>
          <p:cNvPr id="4" name="Picture 3"/>
          <p:cNvPicPr>
            <a:picLocks noChangeAspect="1"/>
          </p:cNvPicPr>
          <p:nvPr/>
        </p:nvPicPr>
        <p:blipFill>
          <a:blip r:embed="rId4"/>
          <a:stretch>
            <a:fillRect/>
          </a:stretch>
        </p:blipFill>
        <p:spPr>
          <a:xfrm>
            <a:off x="2339752" y="3632639"/>
            <a:ext cx="4057649" cy="3043238"/>
          </a:xfrm>
          <a:prstGeom prst="rect">
            <a:avLst/>
          </a:prstGeom>
        </p:spPr>
      </p:pic>
      <p:graphicFrame>
        <p:nvGraphicFramePr>
          <p:cNvPr id="5" name="Table 4"/>
          <p:cNvGraphicFramePr>
            <a:graphicFrameLocks noGrp="1"/>
          </p:cNvGraphicFramePr>
          <p:nvPr>
            <p:extLst/>
          </p:nvPr>
        </p:nvGraphicFramePr>
        <p:xfrm>
          <a:off x="107504" y="1492343"/>
          <a:ext cx="3341744" cy="4280591"/>
        </p:xfrm>
        <a:graphic>
          <a:graphicData uri="http://schemas.openxmlformats.org/drawingml/2006/table">
            <a:tbl>
              <a:tblPr/>
              <a:tblGrid>
                <a:gridCol w="881396">
                  <a:extLst>
                    <a:ext uri="{9D8B030D-6E8A-4147-A177-3AD203B41FA5}">
                      <a16:colId xmlns:a16="http://schemas.microsoft.com/office/drawing/2014/main" val="20000"/>
                    </a:ext>
                  </a:extLst>
                </a:gridCol>
                <a:gridCol w="2460348">
                  <a:extLst>
                    <a:ext uri="{9D8B030D-6E8A-4147-A177-3AD203B41FA5}">
                      <a16:colId xmlns:a16="http://schemas.microsoft.com/office/drawing/2014/main" val="20001"/>
                    </a:ext>
                  </a:extLst>
                </a:gridCol>
              </a:tblGrid>
              <a:tr h="38420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0" dirty="0" smtClean="0">
                          <a:effectLst/>
                          <a:latin typeface="+mn-lt"/>
                        </a:rPr>
                        <a:t>Nation</a:t>
                      </a:r>
                    </a:p>
                    <a:p>
                      <a:pPr algn="l" fontAlgn="t"/>
                      <a:r>
                        <a:rPr lang="en-GB" sz="1200" b="1" dirty="0" smtClean="0">
                          <a:effectLst/>
                          <a:latin typeface="+mn-lt"/>
                        </a:rPr>
                        <a:t>Argentina</a:t>
                      </a:r>
                      <a:endParaRPr lang="en-GB" sz="1200" b="1" dirty="0">
                        <a:effectLst/>
                        <a:latin typeface="+mn-lt"/>
                      </a:endParaRP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0" dirty="0" smtClean="0">
                          <a:effectLst/>
                          <a:latin typeface="+mn-lt"/>
                        </a:rPr>
                        <a:t>National</a:t>
                      </a:r>
                      <a:r>
                        <a:rPr lang="en-GB" sz="1200" b="0" baseline="0" dirty="0" smtClean="0">
                          <a:effectLst/>
                          <a:latin typeface="+mn-lt"/>
                        </a:rPr>
                        <a:t> independence day</a:t>
                      </a:r>
                      <a:endParaRPr lang="en-GB" sz="1200" b="0" dirty="0" smtClean="0">
                        <a:effectLst/>
                        <a:latin typeface="+mn-lt"/>
                      </a:endParaRPr>
                    </a:p>
                    <a:p>
                      <a:pPr algn="l" fontAlgn="t"/>
                      <a:r>
                        <a:rPr lang="en-GB" sz="1200" b="1" dirty="0" smtClean="0">
                          <a:effectLst/>
                          <a:latin typeface="+mn-lt"/>
                        </a:rPr>
                        <a:t>9 </a:t>
                      </a:r>
                      <a:r>
                        <a:rPr lang="en-GB" sz="1200" b="1" dirty="0">
                          <a:effectLst/>
                          <a:latin typeface="+mn-lt"/>
                        </a:rPr>
                        <a:t>July 1816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0"/>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Bolivia</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6 August 1825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1"/>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Brazil</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7 September 1822 (from Portugal)</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2"/>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Chile</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18 September 1810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3"/>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Colombia</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20 July 1810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4"/>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Costa Rica</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15 September 1821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5"/>
                  </a:ext>
                </a:extLst>
              </a:tr>
              <a:tr h="876447">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Ecuador</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24 </a:t>
                      </a:r>
                      <a:r>
                        <a:rPr lang="en-GB" sz="1200" b="1" dirty="0" smtClean="0">
                          <a:effectLst/>
                          <a:latin typeface="+mn-lt"/>
                        </a:rPr>
                        <a:t>May 1822</a:t>
                      </a:r>
                      <a:r>
                        <a:rPr lang="en-GB" sz="1200" b="1" baseline="0" dirty="0" smtClean="0">
                          <a:effectLst/>
                          <a:latin typeface="+mn-lt"/>
                        </a:rPr>
                        <a:t> (from Spain)</a:t>
                      </a:r>
                      <a:endParaRPr lang="en-GB" sz="1200" b="1" dirty="0">
                        <a:effectLst/>
                        <a:latin typeface="+mn-lt"/>
                      </a:endParaRP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6"/>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El Salvador</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15 September 1821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7"/>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Guatemala</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15 September 1821 (from Spain</a:t>
                      </a:r>
                      <a:r>
                        <a:rPr lang="en-GB" sz="1200" b="1" dirty="0" smtClean="0">
                          <a:effectLst/>
                          <a:latin typeface="+mn-lt"/>
                        </a:rPr>
                        <a:t>)</a:t>
                      </a:r>
                      <a:endParaRPr lang="en-GB" sz="1200" b="1" dirty="0">
                        <a:effectLst/>
                        <a:latin typeface="+mn-lt"/>
                      </a:endParaRP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8"/>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Honduras</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15 September 1821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9"/>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Mexico</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16 September 1810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10"/>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Nicaragua</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15 September 1821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11"/>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Panama</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3 November 1903 (from Colombia)</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12"/>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Paraguay</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14 May 1811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13"/>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Peru</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28 July 1821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14"/>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Uruguay</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25 August 1825 (from Brazil)</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15"/>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Venezuela</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5 July 1811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16"/>
                  </a:ext>
                </a:extLst>
              </a:tr>
            </a:tbl>
          </a:graphicData>
        </a:graphic>
      </p:graphicFrame>
      <p:sp>
        <p:nvSpPr>
          <p:cNvPr id="7" name="Title 1"/>
          <p:cNvSpPr txBox="1">
            <a:spLocks/>
          </p:cNvSpPr>
          <p:nvPr/>
        </p:nvSpPr>
        <p:spPr>
          <a:xfrm>
            <a:off x="381000" y="355847"/>
            <a:ext cx="8381260"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t>Independence in Latin America</a:t>
            </a:r>
            <a:endParaRPr lang="en-GB" dirty="0"/>
          </a:p>
        </p:txBody>
      </p:sp>
    </p:spTree>
    <p:extLst>
      <p:ext uri="{BB962C8B-B14F-4D97-AF65-F5344CB8AC3E}">
        <p14:creationId xmlns:p14="http://schemas.microsoft.com/office/powerpoint/2010/main" val="34766774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1194" y="332656"/>
            <a:ext cx="7886700" cy="994172"/>
          </a:xfrm>
        </p:spPr>
        <p:txBody>
          <a:bodyPr>
            <a:normAutofit/>
          </a:bodyPr>
          <a:lstStyle/>
          <a:p>
            <a:r>
              <a:rPr lang="cy-GB" sz="2700" dirty="0" err="1">
                <a:latin typeface="+mn-lt"/>
              </a:rPr>
              <a:t>Bolivar’s</a:t>
            </a:r>
            <a:r>
              <a:rPr lang="cy-GB" sz="2700" dirty="0">
                <a:latin typeface="+mn-lt"/>
              </a:rPr>
              <a:t> </a:t>
            </a:r>
            <a:r>
              <a:rPr lang="cy-GB" sz="2700" dirty="0" err="1">
                <a:latin typeface="+mn-lt"/>
              </a:rPr>
              <a:t>Revolutionary</a:t>
            </a:r>
            <a:r>
              <a:rPr lang="cy-GB" sz="2700" dirty="0">
                <a:latin typeface="+mn-lt"/>
              </a:rPr>
              <a:t> </a:t>
            </a:r>
            <a:r>
              <a:rPr lang="cy-GB" sz="2700" dirty="0" err="1">
                <a:latin typeface="+mn-lt"/>
              </a:rPr>
              <a:t>Rhetoric</a:t>
            </a:r>
            <a:endParaRPr lang="en-GB" sz="2700" dirty="0">
              <a:latin typeface="+mn-lt"/>
            </a:endParaRPr>
          </a:p>
        </p:txBody>
      </p:sp>
      <p:sp>
        <p:nvSpPr>
          <p:cNvPr id="3" name="Content Placeholder 2"/>
          <p:cNvSpPr>
            <a:spLocks noGrp="1"/>
          </p:cNvSpPr>
          <p:nvPr>
            <p:ph idx="1"/>
          </p:nvPr>
        </p:nvSpPr>
        <p:spPr>
          <a:xfrm>
            <a:off x="628650" y="1665515"/>
            <a:ext cx="7886700" cy="4114799"/>
          </a:xfrm>
        </p:spPr>
        <p:txBody>
          <a:bodyPr>
            <a:normAutofit/>
          </a:bodyPr>
          <a:lstStyle/>
          <a:p>
            <a:pPr marL="0" indent="0" algn="just">
              <a:buNone/>
            </a:pPr>
            <a:r>
              <a:rPr lang="en-GB" dirty="0" smtClean="0"/>
              <a:t>“South Americans have sought to obtain liberal, even perfect  institutions,  doubtless out of that universal human instinct to aspire to the greatest possible happiness, which  is bound to follow in civil societies founded  on  the  principles  of  </a:t>
            </a:r>
            <a:r>
              <a:rPr lang="en-GB" b="1" dirty="0" smtClean="0"/>
              <a:t>justice,  liberty  and  equality</a:t>
            </a:r>
            <a:r>
              <a:rPr lang="en-GB" dirty="0" smtClean="0"/>
              <a:t>.”</a:t>
            </a:r>
          </a:p>
          <a:p>
            <a:pPr marL="0" indent="0" algn="r">
              <a:buNone/>
            </a:pPr>
            <a:r>
              <a:rPr lang="cy-GB" dirty="0" smtClean="0"/>
              <a:t>- </a:t>
            </a:r>
            <a:r>
              <a:rPr lang="cy-GB" sz="1500" dirty="0" err="1"/>
              <a:t>Bolivar</a:t>
            </a:r>
            <a:r>
              <a:rPr lang="cy-GB" sz="1500" dirty="0"/>
              <a:t>,  Jamaica  </a:t>
            </a:r>
            <a:r>
              <a:rPr lang="cy-GB" sz="1500" dirty="0" err="1"/>
              <a:t>Letter</a:t>
            </a:r>
            <a:r>
              <a:rPr lang="cy-GB" sz="1500" dirty="0"/>
              <a:t>, 6 </a:t>
            </a:r>
            <a:r>
              <a:rPr lang="cy-GB" sz="1500" dirty="0" err="1"/>
              <a:t>September</a:t>
            </a:r>
            <a:r>
              <a:rPr lang="cy-GB" sz="1500" dirty="0"/>
              <a:t>  1815</a:t>
            </a:r>
            <a:endParaRPr lang="cy-GB" dirty="0" smtClean="0"/>
          </a:p>
          <a:p>
            <a:pPr marL="0" indent="0" algn="just">
              <a:buNone/>
            </a:pPr>
            <a:endParaRPr lang="cy-GB" dirty="0"/>
          </a:p>
          <a:p>
            <a:pPr marL="0" indent="0" algn="just">
              <a:buNone/>
            </a:pPr>
            <a:r>
              <a:rPr lang="cy-GB" dirty="0" smtClean="0"/>
              <a:t>“</a:t>
            </a:r>
            <a:r>
              <a:rPr lang="en-GB" dirty="0" smtClean="0"/>
              <a:t>A </a:t>
            </a:r>
            <a:r>
              <a:rPr lang="en-GB" b="1" dirty="0" smtClean="0"/>
              <a:t>republican government</a:t>
            </a:r>
            <a:r>
              <a:rPr lang="en-GB" dirty="0" smtClean="0"/>
              <a:t>, that is what Venezuela had, has, and should have. Its principles should be the </a:t>
            </a:r>
            <a:r>
              <a:rPr lang="en-GB" b="1" dirty="0" smtClean="0"/>
              <a:t>sovereignty of the people</a:t>
            </a:r>
            <a:r>
              <a:rPr lang="en-GB" dirty="0" smtClean="0"/>
              <a:t>, </a:t>
            </a:r>
            <a:r>
              <a:rPr lang="en-GB" b="1" dirty="0" smtClean="0"/>
              <a:t>division of powers</a:t>
            </a:r>
            <a:r>
              <a:rPr lang="en-GB" dirty="0" smtClean="0"/>
              <a:t>, </a:t>
            </a:r>
            <a:r>
              <a:rPr lang="en-GB" b="1" dirty="0" smtClean="0"/>
              <a:t>civil liberty</a:t>
            </a:r>
            <a:r>
              <a:rPr lang="en-GB" dirty="0" smtClean="0"/>
              <a:t>, </a:t>
            </a:r>
            <a:r>
              <a:rPr lang="en-GB" b="1" dirty="0" smtClean="0"/>
              <a:t>prohibition of slavery</a:t>
            </a:r>
            <a:r>
              <a:rPr lang="en-GB" dirty="0" smtClean="0"/>
              <a:t>, and the </a:t>
            </a:r>
            <a:r>
              <a:rPr lang="en-GB" b="1" dirty="0" smtClean="0"/>
              <a:t>abolition of monarchy and privileges</a:t>
            </a:r>
            <a:r>
              <a:rPr lang="en-GB" dirty="0" smtClean="0"/>
              <a:t>”</a:t>
            </a:r>
          </a:p>
          <a:p>
            <a:pPr algn="r">
              <a:buFontTx/>
              <a:buChar char="-"/>
            </a:pPr>
            <a:r>
              <a:rPr lang="cy-GB" sz="1500" dirty="0" err="1"/>
              <a:t>Bolivar</a:t>
            </a:r>
            <a:r>
              <a:rPr lang="cy-GB" sz="1500" dirty="0"/>
              <a:t>, </a:t>
            </a:r>
            <a:r>
              <a:rPr lang="en-GB" sz="1500" dirty="0"/>
              <a:t>Angostura Address, 15 February 1819 </a:t>
            </a:r>
          </a:p>
        </p:txBody>
      </p:sp>
    </p:spTree>
    <p:extLst>
      <p:ext uri="{BB962C8B-B14F-4D97-AF65-F5344CB8AC3E}">
        <p14:creationId xmlns:p14="http://schemas.microsoft.com/office/powerpoint/2010/main" val="22795952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5292080" y="1628800"/>
            <a:ext cx="3713219" cy="4694875"/>
          </a:xfrm>
          <a:prstGeom prst="rect">
            <a:avLst/>
          </a:prstGeom>
        </p:spPr>
      </p:pic>
      <p:pic>
        <p:nvPicPr>
          <p:cNvPr id="6" name="Picture 5"/>
          <p:cNvPicPr>
            <a:picLocks noChangeAspect="1"/>
          </p:cNvPicPr>
          <p:nvPr/>
        </p:nvPicPr>
        <p:blipFill rotWithShape="1">
          <a:blip r:embed="rId4"/>
          <a:srcRect l="32661" t="57474" r="6613" b="11684"/>
          <a:stretch/>
        </p:blipFill>
        <p:spPr>
          <a:xfrm>
            <a:off x="0" y="1844824"/>
            <a:ext cx="6116341" cy="2388053"/>
          </a:xfrm>
          <a:prstGeom prst="rect">
            <a:avLst/>
          </a:prstGeom>
        </p:spPr>
      </p:pic>
      <p:sp>
        <p:nvSpPr>
          <p:cNvPr id="8" name="Title 1"/>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cy-GB" sz="2700" dirty="0" err="1" smtClean="0">
                <a:latin typeface="+mn-lt"/>
              </a:rPr>
              <a:t>Bolivar’s</a:t>
            </a:r>
            <a:r>
              <a:rPr lang="cy-GB" sz="2700" dirty="0" smtClean="0">
                <a:latin typeface="+mn-lt"/>
              </a:rPr>
              <a:t> </a:t>
            </a:r>
            <a:r>
              <a:rPr lang="cy-GB" sz="2700" dirty="0" err="1" smtClean="0">
                <a:latin typeface="+mn-lt"/>
              </a:rPr>
              <a:t>Revolutionary</a:t>
            </a:r>
            <a:r>
              <a:rPr lang="cy-GB" sz="2700" dirty="0" smtClean="0">
                <a:latin typeface="+mn-lt"/>
              </a:rPr>
              <a:t> </a:t>
            </a:r>
            <a:r>
              <a:rPr lang="cy-GB" sz="2700" dirty="0" err="1" smtClean="0">
                <a:latin typeface="+mn-lt"/>
              </a:rPr>
              <a:t>Rhetoric</a:t>
            </a:r>
            <a:r>
              <a:rPr lang="cy-GB" sz="2700" dirty="0" smtClean="0">
                <a:latin typeface="+mn-lt"/>
              </a:rPr>
              <a:t>: </a:t>
            </a:r>
            <a:r>
              <a:rPr lang="cy-GB" sz="2700" dirty="0" err="1" smtClean="0">
                <a:latin typeface="+mn-lt"/>
              </a:rPr>
              <a:t>napoleon</a:t>
            </a:r>
            <a:endParaRPr lang="en-GB" sz="2700" dirty="0">
              <a:latin typeface="+mn-lt"/>
            </a:endParaRPr>
          </a:p>
        </p:txBody>
      </p:sp>
    </p:spTree>
    <p:extLst>
      <p:ext uri="{BB962C8B-B14F-4D97-AF65-F5344CB8AC3E}">
        <p14:creationId xmlns:p14="http://schemas.microsoft.com/office/powerpoint/2010/main" val="233839440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l="35223" t="42509" r="11662" b="28352"/>
          <a:stretch/>
        </p:blipFill>
        <p:spPr>
          <a:xfrm>
            <a:off x="-11721" y="1525414"/>
            <a:ext cx="7074824" cy="2983706"/>
          </a:xfrm>
          <a:prstGeom prst="rect">
            <a:avLst/>
          </a:prstGeom>
        </p:spPr>
      </p:pic>
      <p:pic>
        <p:nvPicPr>
          <p:cNvPr id="4" name="Picture 3"/>
          <p:cNvPicPr>
            <a:picLocks noChangeAspect="1"/>
          </p:cNvPicPr>
          <p:nvPr/>
        </p:nvPicPr>
        <p:blipFill rotWithShape="1">
          <a:blip r:embed="rId4"/>
          <a:srcRect l="35491" t="43902" r="10978" b="34024"/>
          <a:stretch/>
        </p:blipFill>
        <p:spPr>
          <a:xfrm>
            <a:off x="-12918" y="4509120"/>
            <a:ext cx="7080637" cy="2244500"/>
          </a:xfrm>
          <a:prstGeom prst="rect">
            <a:avLst/>
          </a:prstGeom>
        </p:spPr>
      </p:pic>
      <p:sp>
        <p:nvSpPr>
          <p:cNvPr id="5" name="Rectangle 4"/>
          <p:cNvSpPr/>
          <p:nvPr/>
        </p:nvSpPr>
        <p:spPr>
          <a:xfrm>
            <a:off x="7063103" y="1609443"/>
            <a:ext cx="1871503" cy="2585323"/>
          </a:xfrm>
          <a:prstGeom prst="rect">
            <a:avLst/>
          </a:prstGeom>
        </p:spPr>
        <p:txBody>
          <a:bodyPr wrap="square">
            <a:spAutoFit/>
          </a:bodyPr>
          <a:lstStyle/>
          <a:p>
            <a:r>
              <a:rPr lang="en-GB" b="1" dirty="0"/>
              <a:t>Daniel Florence O'Leary (1801–54), aide-de-camp to </a:t>
            </a:r>
            <a:r>
              <a:rPr lang="en-GB" b="1" dirty="0" err="1"/>
              <a:t>Simón</a:t>
            </a:r>
            <a:r>
              <a:rPr lang="en-GB" b="1" dirty="0"/>
              <a:t> Bolívar, account of Bolívar’s reaction to Bonaparte coronation</a:t>
            </a:r>
          </a:p>
        </p:txBody>
      </p:sp>
      <p:pic>
        <p:nvPicPr>
          <p:cNvPr id="6" name="Picture 5"/>
          <p:cNvPicPr>
            <a:picLocks noChangeAspect="1"/>
          </p:cNvPicPr>
          <p:nvPr/>
        </p:nvPicPr>
        <p:blipFill>
          <a:blip r:embed="rId5"/>
          <a:stretch>
            <a:fillRect/>
          </a:stretch>
        </p:blipFill>
        <p:spPr>
          <a:xfrm>
            <a:off x="7063103" y="4194766"/>
            <a:ext cx="2125712" cy="2628900"/>
          </a:xfrm>
          <a:prstGeom prst="rect">
            <a:avLst/>
          </a:prstGeom>
        </p:spPr>
      </p:pic>
      <p:sp>
        <p:nvSpPr>
          <p:cNvPr id="7" name="Title 1"/>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cy-GB" sz="2700" dirty="0" err="1" smtClean="0">
                <a:latin typeface="+mn-lt"/>
              </a:rPr>
              <a:t>Bolivar’s</a:t>
            </a:r>
            <a:r>
              <a:rPr lang="cy-GB" sz="2700" dirty="0" smtClean="0">
                <a:latin typeface="+mn-lt"/>
              </a:rPr>
              <a:t> </a:t>
            </a:r>
            <a:r>
              <a:rPr lang="cy-GB" sz="2700" dirty="0" err="1" smtClean="0">
                <a:latin typeface="+mn-lt"/>
              </a:rPr>
              <a:t>Revolutionary</a:t>
            </a:r>
            <a:r>
              <a:rPr lang="cy-GB" sz="2700" dirty="0" smtClean="0">
                <a:latin typeface="+mn-lt"/>
              </a:rPr>
              <a:t> </a:t>
            </a:r>
            <a:r>
              <a:rPr lang="cy-GB" sz="2700" dirty="0" err="1" smtClean="0">
                <a:latin typeface="+mn-lt"/>
              </a:rPr>
              <a:t>Rhetoric</a:t>
            </a:r>
            <a:r>
              <a:rPr lang="cy-GB" sz="2700" dirty="0" smtClean="0">
                <a:latin typeface="+mn-lt"/>
              </a:rPr>
              <a:t>: </a:t>
            </a:r>
            <a:r>
              <a:rPr lang="cy-GB" sz="2700" dirty="0" err="1" smtClean="0">
                <a:latin typeface="+mn-lt"/>
              </a:rPr>
              <a:t>napoleon</a:t>
            </a:r>
            <a:endParaRPr lang="en-GB" sz="2700" dirty="0">
              <a:latin typeface="+mn-lt"/>
            </a:endParaRPr>
          </a:p>
        </p:txBody>
      </p:sp>
    </p:spTree>
    <p:extLst>
      <p:ext uri="{BB962C8B-B14F-4D97-AF65-F5344CB8AC3E}">
        <p14:creationId xmlns:p14="http://schemas.microsoft.com/office/powerpoint/2010/main" val="355342936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4294967295"/>
          </p:nvPr>
        </p:nvSpPr>
        <p:spPr>
          <a:xfrm>
            <a:off x="7162800" y="2052638"/>
            <a:ext cx="1981200" cy="1828800"/>
          </a:xfrm>
        </p:spPr>
        <p:txBody>
          <a:bodyPr/>
          <a:lstStyle/>
          <a:p>
            <a:r>
              <a:rPr lang="en-GB" dirty="0" smtClean="0"/>
              <a:t>Zenith of Napoleonic Empire, c. 1810</a:t>
            </a:r>
            <a:endParaRPr lang="en-US" dirty="0"/>
          </a:p>
        </p:txBody>
      </p:sp>
      <p:pic>
        <p:nvPicPr>
          <p:cNvPr id="4" name="Picture 3"/>
          <p:cNvPicPr>
            <a:picLocks noChangeAspect="1"/>
          </p:cNvPicPr>
          <p:nvPr/>
        </p:nvPicPr>
        <p:blipFill>
          <a:blip r:embed="rId3"/>
          <a:stretch>
            <a:fillRect/>
          </a:stretch>
        </p:blipFill>
        <p:spPr>
          <a:xfrm>
            <a:off x="25594" y="1124744"/>
            <a:ext cx="6585621" cy="5045528"/>
          </a:xfrm>
          <a:prstGeom prst="rect">
            <a:avLst/>
          </a:prstGeom>
        </p:spPr>
      </p:pic>
      <p:sp>
        <p:nvSpPr>
          <p:cNvPr id="5" name="Subtitle 1"/>
          <p:cNvSpPr txBox="1">
            <a:spLocks/>
          </p:cNvSpPr>
          <p:nvPr/>
        </p:nvSpPr>
        <p:spPr>
          <a:xfrm>
            <a:off x="395536" y="179790"/>
            <a:ext cx="8534797" cy="1371600"/>
          </a:xfrm>
          <a:prstGeom prst="rect">
            <a:avLst/>
          </a:prstGeom>
        </p:spPr>
        <p:txBody>
          <a:bodyPr vert="horz" lIns="68580" tIns="34290" rIns="68580" bIns="34290" rtlCol="0" anchor="ctr">
            <a:normAutofit/>
          </a:bodyPr>
          <a:lstStyle>
            <a:lvl1pPr marL="0" indent="0" algn="l" defTabSz="914400" rtl="0" eaLnBrk="1" latinLnBrk="0" hangingPunct="1">
              <a:spcBef>
                <a:spcPct val="20000"/>
              </a:spcBef>
              <a:buClr>
                <a:schemeClr val="accent1"/>
              </a:buClr>
              <a:buFont typeface="Wingdings 2" pitchFamily="18" charset="2"/>
              <a:buNone/>
              <a:defRPr sz="1900" kern="1200" spc="150" baseline="0">
                <a:solidFill>
                  <a:srgbClr val="FFFFFF"/>
                </a:solidFill>
                <a:latin typeface="+mn-lt"/>
                <a:ea typeface="+mn-ea"/>
                <a:cs typeface="+mn-cs"/>
              </a:defRPr>
            </a:lvl1pPr>
            <a:lvl2pPr marL="457200" indent="0" algn="ctr" defTabSz="914400" rtl="0" eaLnBrk="1" latinLnBrk="0" hangingPunct="1">
              <a:spcBef>
                <a:spcPct val="20000"/>
              </a:spcBef>
              <a:buClr>
                <a:schemeClr val="accent2"/>
              </a:buClr>
              <a:buFont typeface="Wingdings" pitchFamily="2" charset="2"/>
              <a:buNone/>
              <a:defRPr sz="1800" kern="1200" spc="100" baseline="0">
                <a:solidFill>
                  <a:schemeClr val="tx1">
                    <a:tint val="75000"/>
                  </a:schemeClr>
                </a:solidFill>
                <a:latin typeface="+mn-lt"/>
                <a:ea typeface="+mn-ea"/>
                <a:cs typeface="+mn-cs"/>
              </a:defRPr>
            </a:lvl2pPr>
            <a:lvl3pPr marL="914400" indent="0" algn="ctr" defTabSz="914400" rtl="0" eaLnBrk="1" latinLnBrk="0" hangingPunct="1">
              <a:spcBef>
                <a:spcPct val="20000"/>
              </a:spcBef>
              <a:buClr>
                <a:schemeClr val="accent3"/>
              </a:buClr>
              <a:buFont typeface="Wingdings" pitchFamily="2" charset="2"/>
              <a:buNone/>
              <a:defRPr sz="1600" kern="1200" spc="100" baseline="0">
                <a:solidFill>
                  <a:schemeClr val="tx1">
                    <a:tint val="75000"/>
                  </a:schemeClr>
                </a:solidFill>
                <a:latin typeface="+mn-lt"/>
                <a:ea typeface="+mn-ea"/>
                <a:cs typeface="+mn-cs"/>
              </a:defRPr>
            </a:lvl3pPr>
            <a:lvl4pPr marL="1371600" indent="0" algn="ctr" defTabSz="914400" rtl="0" eaLnBrk="1" latinLnBrk="0" hangingPunct="1">
              <a:spcBef>
                <a:spcPct val="20000"/>
              </a:spcBef>
              <a:buClr>
                <a:schemeClr val="accent4"/>
              </a:buClr>
              <a:buFont typeface="Wingdings" pitchFamily="2" charset="2"/>
              <a:buNone/>
              <a:defRPr sz="1400" kern="1200">
                <a:solidFill>
                  <a:schemeClr val="tx1">
                    <a:tint val="75000"/>
                  </a:schemeClr>
                </a:solidFill>
                <a:latin typeface="+mn-lt"/>
                <a:ea typeface="+mn-ea"/>
                <a:cs typeface="+mn-cs"/>
              </a:defRPr>
            </a:lvl4pPr>
            <a:lvl5pPr marL="1828800" indent="0" algn="ctr" defTabSz="914400" rtl="0" eaLnBrk="1" latinLnBrk="0" hangingPunct="1">
              <a:spcBef>
                <a:spcPct val="20000"/>
              </a:spcBef>
              <a:buClr>
                <a:schemeClr val="accent6"/>
              </a:buClr>
              <a:buFont typeface="Wingdings" pitchFamily="2" charset="2"/>
              <a:buNone/>
              <a:defRPr sz="1300" kern="1200" spc="100" baseline="0">
                <a:solidFill>
                  <a:schemeClr val="tx1">
                    <a:tint val="75000"/>
                  </a:schemeClr>
                </a:solidFill>
                <a:latin typeface="+mn-lt"/>
                <a:ea typeface="+mn-ea"/>
                <a:cs typeface="+mn-cs"/>
              </a:defRPr>
            </a:lvl5pPr>
            <a:lvl6pPr marL="2286000" indent="0" algn="ctr" defTabSz="914400" rtl="0" eaLnBrk="1" latinLnBrk="0" hangingPunct="1">
              <a:spcBef>
                <a:spcPct val="20000"/>
              </a:spcBef>
              <a:buClr>
                <a:schemeClr val="accent1"/>
              </a:buClr>
              <a:buFont typeface="Wingdings" pitchFamily="2" charset="2"/>
              <a:buNone/>
              <a:defRPr sz="1200" kern="1200">
                <a:solidFill>
                  <a:schemeClr val="tx1">
                    <a:tint val="75000"/>
                  </a:schemeClr>
                </a:solidFill>
                <a:latin typeface="+mn-lt"/>
                <a:ea typeface="+mn-ea"/>
                <a:cs typeface="+mn-cs"/>
              </a:defRPr>
            </a:lvl6pPr>
            <a:lvl7pPr marL="2743200" indent="0" algn="ctr" defTabSz="914400" rtl="0" eaLnBrk="1" latinLnBrk="0" hangingPunct="1">
              <a:spcBef>
                <a:spcPct val="20000"/>
              </a:spcBef>
              <a:buClr>
                <a:schemeClr val="accent2"/>
              </a:buClr>
              <a:buFont typeface="Wingdings" pitchFamily="2" charset="2"/>
              <a:buNone/>
              <a:defRPr sz="1200" kern="1200">
                <a:solidFill>
                  <a:schemeClr val="tx1">
                    <a:tint val="75000"/>
                  </a:schemeClr>
                </a:solidFill>
                <a:latin typeface="+mn-lt"/>
                <a:ea typeface="+mn-ea"/>
                <a:cs typeface="+mn-cs"/>
              </a:defRPr>
            </a:lvl7pPr>
            <a:lvl8pPr marL="3200400" indent="0" algn="ctr" defTabSz="914400" rtl="0" eaLnBrk="1" latinLnBrk="0" hangingPunct="1">
              <a:spcBef>
                <a:spcPct val="20000"/>
              </a:spcBef>
              <a:buClr>
                <a:schemeClr val="accent3"/>
              </a:buClr>
              <a:buFont typeface="Wingdings" pitchFamily="2" charset="2"/>
              <a:buNone/>
              <a:defRPr sz="1200" kern="1200">
                <a:solidFill>
                  <a:schemeClr val="tx1">
                    <a:tint val="75000"/>
                  </a:schemeClr>
                </a:solidFill>
                <a:latin typeface="+mn-lt"/>
                <a:ea typeface="+mn-ea"/>
                <a:cs typeface="+mn-cs"/>
              </a:defRPr>
            </a:lvl8pPr>
            <a:lvl9pPr marL="3657600" indent="0" algn="ctr" defTabSz="914400" rtl="0" eaLnBrk="1" latinLnBrk="0" hangingPunct="1">
              <a:spcBef>
                <a:spcPct val="20000"/>
              </a:spcBef>
              <a:buClr>
                <a:schemeClr val="accent5"/>
              </a:buClr>
              <a:buFont typeface="Wingdings" pitchFamily="2" charset="2"/>
              <a:buNone/>
              <a:defRPr sz="1200" kern="1200">
                <a:solidFill>
                  <a:schemeClr val="tx1">
                    <a:tint val="75000"/>
                  </a:schemeClr>
                </a:solidFill>
                <a:latin typeface="+mn-lt"/>
                <a:ea typeface="+mn-ea"/>
                <a:cs typeface="+mn-cs"/>
              </a:defRPr>
            </a:lvl9pPr>
          </a:lstStyle>
          <a:p>
            <a:pPr defTabSz="685800">
              <a:buClr>
                <a:srgbClr val="C66951"/>
              </a:buClr>
              <a:defRPr/>
            </a:pPr>
            <a:r>
              <a:rPr lang="en-GB" sz="2000" spc="113" dirty="0">
                <a:solidFill>
                  <a:prstClr val="black"/>
                </a:solidFill>
                <a:latin typeface="+mj-lt"/>
              </a:rPr>
              <a:t>Zenith of Napoleonic Empire, c. 1810</a:t>
            </a:r>
            <a:endParaRPr lang="en-US" sz="2000" spc="113" dirty="0">
              <a:solidFill>
                <a:prstClr val="black"/>
              </a:solidFill>
              <a:latin typeface="+mj-lt"/>
            </a:endParaRPr>
          </a:p>
        </p:txBody>
      </p:sp>
      <p:pic>
        <p:nvPicPr>
          <p:cNvPr id="6" name="Picture 5"/>
          <p:cNvPicPr>
            <a:picLocks noChangeAspect="1"/>
          </p:cNvPicPr>
          <p:nvPr/>
        </p:nvPicPr>
        <p:blipFill>
          <a:blip r:embed="rId4"/>
          <a:stretch>
            <a:fillRect/>
          </a:stretch>
        </p:blipFill>
        <p:spPr>
          <a:xfrm>
            <a:off x="6611215" y="1876906"/>
            <a:ext cx="2532785" cy="3900488"/>
          </a:xfrm>
          <a:prstGeom prst="rect">
            <a:avLst/>
          </a:prstGeom>
        </p:spPr>
      </p:pic>
      <p:sp>
        <p:nvSpPr>
          <p:cNvPr id="7" name="Rectangle 6"/>
          <p:cNvSpPr/>
          <p:nvPr/>
        </p:nvSpPr>
        <p:spPr>
          <a:xfrm>
            <a:off x="6421964" y="4892754"/>
            <a:ext cx="1116312" cy="1546577"/>
          </a:xfrm>
          <a:prstGeom prst="rect">
            <a:avLst/>
          </a:prstGeom>
          <a:solidFill>
            <a:srgbClr val="FFFFFF"/>
          </a:solidFill>
        </p:spPr>
        <p:txBody>
          <a:bodyPr wrap="square">
            <a:spAutoFit/>
          </a:bodyPr>
          <a:lstStyle/>
          <a:p>
            <a:r>
              <a:rPr lang="en-GB" sz="1350" b="1" dirty="0"/>
              <a:t>Joseph Bonaparte, King of Spain (1808–1813, as José I).  </a:t>
            </a:r>
          </a:p>
        </p:txBody>
      </p:sp>
    </p:spTree>
    <p:extLst>
      <p:ext uri="{BB962C8B-B14F-4D97-AF65-F5344CB8AC3E}">
        <p14:creationId xmlns:p14="http://schemas.microsoft.com/office/powerpoint/2010/main" val="7584507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9248" y="1737509"/>
            <a:ext cx="1990438" cy="1937205"/>
          </a:xfrm>
        </p:spPr>
        <p:txBody>
          <a:bodyPr>
            <a:normAutofit/>
          </a:bodyPr>
          <a:lstStyle/>
          <a:p>
            <a:r>
              <a:rPr lang="en-GB" dirty="0" err="1">
                <a:solidFill>
                  <a:schemeClr val="tx1"/>
                </a:solidFill>
                <a:latin typeface="+mn-lt"/>
              </a:rPr>
              <a:t>Simón</a:t>
            </a:r>
            <a:r>
              <a:rPr lang="en-GB" dirty="0">
                <a:solidFill>
                  <a:schemeClr val="tx1"/>
                </a:solidFill>
                <a:latin typeface="+mn-lt"/>
              </a:rPr>
              <a:t> </a:t>
            </a:r>
            <a:r>
              <a:rPr lang="en-GB" dirty="0" smtClean="0">
                <a:solidFill>
                  <a:schemeClr val="tx1"/>
                </a:solidFill>
                <a:latin typeface="+mn-lt"/>
              </a:rPr>
              <a:t>Bolívar</a:t>
            </a:r>
            <a:br>
              <a:rPr lang="en-GB" dirty="0" smtClean="0">
                <a:solidFill>
                  <a:schemeClr val="tx1"/>
                </a:solidFill>
                <a:latin typeface="+mn-lt"/>
              </a:rPr>
            </a:br>
            <a:r>
              <a:rPr lang="en-GB" sz="2025" dirty="0">
                <a:solidFill>
                  <a:schemeClr val="tx1"/>
                </a:solidFill>
                <a:latin typeface="+mn-lt"/>
              </a:rPr>
              <a:t>(1783–1830)</a:t>
            </a:r>
            <a:r>
              <a:rPr lang="en-GB" sz="2025" b="1" dirty="0">
                <a:solidFill>
                  <a:schemeClr val="tx1"/>
                </a:solidFill>
                <a:latin typeface="+mn-lt"/>
              </a:rPr>
              <a:t/>
            </a:r>
            <a:br>
              <a:rPr lang="en-GB" sz="2025" b="1" dirty="0">
                <a:solidFill>
                  <a:schemeClr val="tx1"/>
                </a:solidFill>
                <a:latin typeface="+mn-lt"/>
              </a:rPr>
            </a:br>
            <a:endParaRPr lang="en-GB" sz="2025" b="1" dirty="0">
              <a:solidFill>
                <a:schemeClr val="tx1"/>
              </a:solidFill>
              <a:latin typeface="+mn-lt"/>
            </a:endParaRPr>
          </a:p>
        </p:txBody>
      </p:sp>
      <p:pic>
        <p:nvPicPr>
          <p:cNvPr id="3" name="Picture 2"/>
          <p:cNvPicPr>
            <a:picLocks noChangeAspect="1"/>
          </p:cNvPicPr>
          <p:nvPr/>
        </p:nvPicPr>
        <p:blipFill>
          <a:blip r:embed="rId3"/>
          <a:stretch>
            <a:fillRect/>
          </a:stretch>
        </p:blipFill>
        <p:spPr>
          <a:xfrm>
            <a:off x="5389687" y="1496617"/>
            <a:ext cx="3713219" cy="4694875"/>
          </a:xfrm>
          <a:prstGeom prst="rect">
            <a:avLst/>
          </a:prstGeom>
        </p:spPr>
      </p:pic>
      <p:pic>
        <p:nvPicPr>
          <p:cNvPr id="4" name="Picture 3"/>
          <p:cNvPicPr>
            <a:picLocks noChangeAspect="1"/>
          </p:cNvPicPr>
          <p:nvPr/>
        </p:nvPicPr>
        <p:blipFill>
          <a:blip r:embed="rId4"/>
          <a:stretch>
            <a:fillRect/>
          </a:stretch>
        </p:blipFill>
        <p:spPr>
          <a:xfrm>
            <a:off x="2339752" y="3632639"/>
            <a:ext cx="4057649" cy="3043238"/>
          </a:xfrm>
          <a:prstGeom prst="rect">
            <a:avLst/>
          </a:prstGeom>
        </p:spPr>
      </p:pic>
      <p:graphicFrame>
        <p:nvGraphicFramePr>
          <p:cNvPr id="5" name="Table 4"/>
          <p:cNvGraphicFramePr>
            <a:graphicFrameLocks noGrp="1"/>
          </p:cNvGraphicFramePr>
          <p:nvPr>
            <p:extLst/>
          </p:nvPr>
        </p:nvGraphicFramePr>
        <p:xfrm>
          <a:off x="107504" y="1492343"/>
          <a:ext cx="3341744" cy="4280591"/>
        </p:xfrm>
        <a:graphic>
          <a:graphicData uri="http://schemas.openxmlformats.org/drawingml/2006/table">
            <a:tbl>
              <a:tblPr/>
              <a:tblGrid>
                <a:gridCol w="881396">
                  <a:extLst>
                    <a:ext uri="{9D8B030D-6E8A-4147-A177-3AD203B41FA5}">
                      <a16:colId xmlns:a16="http://schemas.microsoft.com/office/drawing/2014/main" val="20000"/>
                    </a:ext>
                  </a:extLst>
                </a:gridCol>
                <a:gridCol w="2460348">
                  <a:extLst>
                    <a:ext uri="{9D8B030D-6E8A-4147-A177-3AD203B41FA5}">
                      <a16:colId xmlns:a16="http://schemas.microsoft.com/office/drawing/2014/main" val="20001"/>
                    </a:ext>
                  </a:extLst>
                </a:gridCol>
              </a:tblGrid>
              <a:tr h="38420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0" dirty="0" smtClean="0">
                          <a:effectLst/>
                          <a:latin typeface="+mn-lt"/>
                        </a:rPr>
                        <a:t>Nation</a:t>
                      </a:r>
                    </a:p>
                    <a:p>
                      <a:pPr algn="l" fontAlgn="t"/>
                      <a:r>
                        <a:rPr lang="en-GB" sz="1200" b="1" dirty="0" smtClean="0">
                          <a:effectLst/>
                          <a:latin typeface="+mn-lt"/>
                        </a:rPr>
                        <a:t>Argentina</a:t>
                      </a:r>
                      <a:endParaRPr lang="en-GB" sz="1200" b="1" dirty="0">
                        <a:effectLst/>
                        <a:latin typeface="+mn-lt"/>
                      </a:endParaRP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0" dirty="0" smtClean="0">
                          <a:effectLst/>
                          <a:latin typeface="+mn-lt"/>
                        </a:rPr>
                        <a:t>National</a:t>
                      </a:r>
                      <a:r>
                        <a:rPr lang="en-GB" sz="1200" b="0" baseline="0" dirty="0" smtClean="0">
                          <a:effectLst/>
                          <a:latin typeface="+mn-lt"/>
                        </a:rPr>
                        <a:t> independence day</a:t>
                      </a:r>
                      <a:endParaRPr lang="en-GB" sz="1200" b="0" dirty="0" smtClean="0">
                        <a:effectLst/>
                        <a:latin typeface="+mn-lt"/>
                      </a:endParaRPr>
                    </a:p>
                    <a:p>
                      <a:pPr algn="l" fontAlgn="t"/>
                      <a:r>
                        <a:rPr lang="en-GB" sz="1200" b="1" dirty="0" smtClean="0">
                          <a:effectLst/>
                          <a:latin typeface="+mn-lt"/>
                        </a:rPr>
                        <a:t>9 </a:t>
                      </a:r>
                      <a:r>
                        <a:rPr lang="en-GB" sz="1200" b="1" dirty="0">
                          <a:effectLst/>
                          <a:latin typeface="+mn-lt"/>
                        </a:rPr>
                        <a:t>July 1816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0"/>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Bolivia</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6 August 1825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1"/>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Brazil</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7 September 1822 (from Portugal)</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2"/>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Chile</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18 September 1810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3"/>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Colombia</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20 July 1810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4"/>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Costa Rica</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15 September 1821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5"/>
                  </a:ext>
                </a:extLst>
              </a:tr>
              <a:tr h="876447">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Ecuador</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24 </a:t>
                      </a:r>
                      <a:r>
                        <a:rPr lang="en-GB" sz="1200" b="1" dirty="0" smtClean="0">
                          <a:effectLst/>
                          <a:latin typeface="+mn-lt"/>
                        </a:rPr>
                        <a:t>May 1822</a:t>
                      </a:r>
                      <a:r>
                        <a:rPr lang="en-GB" sz="1200" b="1" baseline="0" dirty="0" smtClean="0">
                          <a:effectLst/>
                          <a:latin typeface="+mn-lt"/>
                        </a:rPr>
                        <a:t> (from Spain)</a:t>
                      </a:r>
                      <a:endParaRPr lang="en-GB" sz="1200" b="1" dirty="0">
                        <a:effectLst/>
                        <a:latin typeface="+mn-lt"/>
                      </a:endParaRP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6"/>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El Salvador</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15 September 1821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7"/>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Guatemala</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15 September 1821 (from Spain</a:t>
                      </a:r>
                      <a:r>
                        <a:rPr lang="en-GB" sz="1200" b="1" dirty="0" smtClean="0">
                          <a:effectLst/>
                          <a:latin typeface="+mn-lt"/>
                        </a:rPr>
                        <a:t>)</a:t>
                      </a:r>
                      <a:endParaRPr lang="en-GB" sz="1200" b="1" dirty="0">
                        <a:effectLst/>
                        <a:latin typeface="+mn-lt"/>
                      </a:endParaRP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8"/>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Honduras</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15 September 1821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09"/>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Mexico</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16 September 1810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10"/>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Nicaragua</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15 September 1821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11"/>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Panama</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3 November 1903 (from Colombia)</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12"/>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Paraguay</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14 May 1811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13"/>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Peru</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a:effectLst/>
                          <a:latin typeface="+mn-lt"/>
                        </a:rPr>
                        <a:t>28 July 1821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14"/>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Uruguay</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25 August 1825 (from Brazil)</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15"/>
                  </a:ext>
                </a:extLst>
              </a:tr>
              <a:tr h="201329">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Venezuela</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lvl1pPr marL="0" algn="l" defTabSz="914400" rtl="0" eaLnBrk="1" latinLnBrk="0" hangingPunct="1">
                        <a:defRPr sz="1800" kern="1200">
                          <a:solidFill>
                            <a:schemeClr val="tx1"/>
                          </a:solidFill>
                          <a:latin typeface="Calibri"/>
                        </a:defRPr>
                      </a:lvl1pPr>
                      <a:lvl2pPr marL="457200" algn="l" defTabSz="914400" rtl="0" eaLnBrk="1" latinLnBrk="0" hangingPunct="1">
                        <a:defRPr sz="1800" kern="1200">
                          <a:solidFill>
                            <a:schemeClr val="tx1"/>
                          </a:solidFill>
                          <a:latin typeface="Calibri"/>
                        </a:defRPr>
                      </a:lvl2pPr>
                      <a:lvl3pPr marL="914400" algn="l" defTabSz="914400" rtl="0" eaLnBrk="1" latinLnBrk="0" hangingPunct="1">
                        <a:defRPr sz="1800" kern="1200">
                          <a:solidFill>
                            <a:schemeClr val="tx1"/>
                          </a:solidFill>
                          <a:latin typeface="Calibri"/>
                        </a:defRPr>
                      </a:lvl3pPr>
                      <a:lvl4pPr marL="1371600" algn="l" defTabSz="914400" rtl="0" eaLnBrk="1" latinLnBrk="0" hangingPunct="1">
                        <a:defRPr sz="1800" kern="1200">
                          <a:solidFill>
                            <a:schemeClr val="tx1"/>
                          </a:solidFill>
                          <a:latin typeface="Calibri"/>
                        </a:defRPr>
                      </a:lvl4pPr>
                      <a:lvl5pPr marL="1828800" algn="l" defTabSz="914400" rtl="0" eaLnBrk="1" latinLnBrk="0" hangingPunct="1">
                        <a:defRPr sz="1800" kern="1200">
                          <a:solidFill>
                            <a:schemeClr val="tx1"/>
                          </a:solidFill>
                          <a:latin typeface="Calibri"/>
                        </a:defRPr>
                      </a:lvl5pPr>
                      <a:lvl6pPr marL="2286000" algn="l" defTabSz="914400" rtl="0" eaLnBrk="1" latinLnBrk="0" hangingPunct="1">
                        <a:defRPr sz="1800" kern="1200">
                          <a:solidFill>
                            <a:schemeClr val="tx1"/>
                          </a:solidFill>
                          <a:latin typeface="Calibri"/>
                        </a:defRPr>
                      </a:lvl6pPr>
                      <a:lvl7pPr marL="2743200" algn="l" defTabSz="914400" rtl="0" eaLnBrk="1" latinLnBrk="0" hangingPunct="1">
                        <a:defRPr sz="1800" kern="1200">
                          <a:solidFill>
                            <a:schemeClr val="tx1"/>
                          </a:solidFill>
                          <a:latin typeface="Calibri"/>
                        </a:defRPr>
                      </a:lvl7pPr>
                      <a:lvl8pPr marL="3200400" algn="l" defTabSz="914400" rtl="0" eaLnBrk="1" latinLnBrk="0" hangingPunct="1">
                        <a:defRPr sz="1800" kern="1200">
                          <a:solidFill>
                            <a:schemeClr val="tx1"/>
                          </a:solidFill>
                          <a:latin typeface="Calibri"/>
                        </a:defRPr>
                      </a:lvl8pPr>
                      <a:lvl9pPr marL="3657600" algn="l" defTabSz="914400" rtl="0" eaLnBrk="1" latinLnBrk="0" hangingPunct="1">
                        <a:defRPr sz="1800" kern="1200">
                          <a:solidFill>
                            <a:schemeClr val="tx1"/>
                          </a:solidFill>
                          <a:latin typeface="Calibri"/>
                        </a:defRPr>
                      </a:lvl9pPr>
                    </a:lstStyle>
                    <a:p>
                      <a:pPr algn="l" fontAlgn="t"/>
                      <a:r>
                        <a:rPr lang="en-GB" sz="1200" b="1" dirty="0">
                          <a:effectLst/>
                          <a:latin typeface="+mn-lt"/>
                        </a:rPr>
                        <a:t>5 July 1811 (from Spain)</a:t>
                      </a:r>
                    </a:p>
                  </a:txBody>
                  <a:tcPr marL="20754" marR="20754" marT="9224" marB="9224">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10016"/>
                  </a:ext>
                </a:extLst>
              </a:tr>
            </a:tbl>
          </a:graphicData>
        </a:graphic>
      </p:graphicFrame>
      <p:sp>
        <p:nvSpPr>
          <p:cNvPr id="7" name="Title 1"/>
          <p:cNvSpPr txBox="1">
            <a:spLocks/>
          </p:cNvSpPr>
          <p:nvPr/>
        </p:nvSpPr>
        <p:spPr>
          <a:xfrm>
            <a:off x="381000" y="355847"/>
            <a:ext cx="8381260"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t>Independence in Latin America</a:t>
            </a:r>
            <a:endParaRPr lang="en-GB" dirty="0"/>
          </a:p>
        </p:txBody>
      </p:sp>
    </p:spTree>
    <p:extLst>
      <p:ext uri="{BB962C8B-B14F-4D97-AF65-F5344CB8AC3E}">
        <p14:creationId xmlns:p14="http://schemas.microsoft.com/office/powerpoint/2010/main" val="26774765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Eric </a:t>
            </a:r>
            <a:r>
              <a:rPr lang="en-GB" b="1" u="sng" dirty="0" err="1" smtClean="0"/>
              <a:t>hobsbawm</a:t>
            </a:r>
            <a:r>
              <a:rPr lang="en-GB" b="1" u="sng" dirty="0" smtClean="0"/>
              <a:t>, </a:t>
            </a:r>
            <a:r>
              <a:rPr lang="en-GB" b="1" i="1" u="sng" dirty="0" smtClean="0"/>
              <a:t>The Age </a:t>
            </a:r>
            <a:r>
              <a:rPr lang="en-GB" b="1" i="1" u="sng" dirty="0"/>
              <a:t>of </a:t>
            </a:r>
            <a:r>
              <a:rPr lang="en-GB" b="1" i="1" u="sng" dirty="0" smtClean="0"/>
              <a:t>Revolution</a:t>
            </a:r>
            <a:endParaRPr lang="en-GB" i="1"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82846" y="1628800"/>
            <a:ext cx="3384518" cy="51125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4571630" y="2564904"/>
            <a:ext cx="3816794" cy="1569660"/>
          </a:xfrm>
          <a:prstGeom prst="rect">
            <a:avLst/>
          </a:prstGeom>
        </p:spPr>
        <p:txBody>
          <a:bodyPr wrap="square">
            <a:spAutoFit/>
          </a:bodyPr>
          <a:lstStyle/>
          <a:p>
            <a:r>
              <a:rPr lang="en-GB" sz="2400" dirty="0" smtClean="0">
                <a:solidFill>
                  <a:prstClr val="black"/>
                </a:solidFill>
              </a:rPr>
              <a:t>How does </a:t>
            </a:r>
            <a:r>
              <a:rPr lang="en-GB" sz="2400" dirty="0" err="1" smtClean="0">
                <a:solidFill>
                  <a:prstClr val="black"/>
                </a:solidFill>
              </a:rPr>
              <a:t>Hobsbawm</a:t>
            </a:r>
            <a:r>
              <a:rPr lang="en-GB" sz="2400" dirty="0" smtClean="0">
                <a:solidFill>
                  <a:prstClr val="black"/>
                </a:solidFill>
              </a:rPr>
              <a:t> interpret the Haitian Revolution?</a:t>
            </a:r>
            <a:endParaRPr lang="en-GB" dirty="0">
              <a:solidFill>
                <a:prstClr val="black"/>
              </a:solidFill>
            </a:endParaRPr>
          </a:p>
          <a:p>
            <a:pPr marL="360000" indent="-457200"/>
            <a:endParaRPr lang="en-GB" sz="2400" dirty="0">
              <a:solidFill>
                <a:prstClr val="black"/>
              </a:solidFill>
            </a:endParaRPr>
          </a:p>
        </p:txBody>
      </p:sp>
    </p:spTree>
    <p:extLst>
      <p:ext uri="{BB962C8B-B14F-4D97-AF65-F5344CB8AC3E}">
        <p14:creationId xmlns:p14="http://schemas.microsoft.com/office/powerpoint/2010/main" val="167854189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0999" y="1719070"/>
            <a:ext cx="8407893" cy="5022298"/>
          </a:xfrm>
        </p:spPr>
        <p:txBody>
          <a:bodyPr>
            <a:normAutofit fontScale="92500" lnSpcReduction="10000"/>
          </a:bodyPr>
          <a:lstStyle/>
          <a:p>
            <a:pPr marL="45720" indent="0" algn="just">
              <a:buNone/>
            </a:pPr>
            <a:r>
              <a:rPr lang="en-GB" dirty="0" smtClean="0"/>
              <a:t>“T</a:t>
            </a:r>
            <a:r>
              <a:rPr lang="en-US" dirty="0" smtClean="0"/>
              <a:t>he </a:t>
            </a:r>
            <a:r>
              <a:rPr lang="en-US" dirty="0"/>
              <a:t>Jacobins abolished all remaining feudal </a:t>
            </a:r>
            <a:r>
              <a:rPr lang="en-US" dirty="0" smtClean="0"/>
              <a:t>rights without </a:t>
            </a:r>
            <a:r>
              <a:rPr lang="en-US" dirty="0"/>
              <a:t>indemnity, improved the small buyer's chance to purchase </a:t>
            </a:r>
            <a:r>
              <a:rPr lang="en-US" dirty="0" smtClean="0"/>
              <a:t>the forfeited </a:t>
            </a:r>
            <a:r>
              <a:rPr lang="en-US" dirty="0"/>
              <a:t>land of emigres, </a:t>
            </a:r>
            <a:r>
              <a:rPr lang="en-US" dirty="0" smtClean="0"/>
              <a:t>and — some </a:t>
            </a:r>
            <a:r>
              <a:rPr lang="en-US" dirty="0"/>
              <a:t>months </a:t>
            </a:r>
            <a:r>
              <a:rPr lang="en-US" dirty="0" smtClean="0"/>
              <a:t>later — abolished slavery in </a:t>
            </a:r>
            <a:r>
              <a:rPr lang="en-US" dirty="0"/>
              <a:t>the French colonies, </a:t>
            </a:r>
            <a:r>
              <a:rPr lang="en-US" dirty="0">
                <a:solidFill>
                  <a:srgbClr val="7030A0"/>
                </a:solidFill>
              </a:rPr>
              <a:t>in order to encourage the Negroes of </a:t>
            </a:r>
            <a:r>
              <a:rPr lang="en-US" dirty="0" smtClean="0">
                <a:solidFill>
                  <a:srgbClr val="7030A0"/>
                </a:solidFill>
              </a:rPr>
              <a:t>San Domingo </a:t>
            </a:r>
            <a:r>
              <a:rPr lang="en-US" dirty="0">
                <a:solidFill>
                  <a:srgbClr val="7030A0"/>
                </a:solidFill>
              </a:rPr>
              <a:t>to fight for the Republic against the English</a:t>
            </a:r>
            <a:r>
              <a:rPr lang="en-US" dirty="0"/>
              <a:t>. These </a:t>
            </a:r>
            <a:r>
              <a:rPr lang="en-US" dirty="0" smtClean="0"/>
              <a:t>measures had </a:t>
            </a:r>
            <a:r>
              <a:rPr lang="en-US" dirty="0"/>
              <a:t>the most far-reaching results. In America they helped to </a:t>
            </a:r>
            <a:r>
              <a:rPr lang="en-US" dirty="0" smtClean="0"/>
              <a:t>create the </a:t>
            </a:r>
            <a:r>
              <a:rPr lang="en-US" dirty="0"/>
              <a:t>first independent revolutionary leader of </a:t>
            </a:r>
            <a:r>
              <a:rPr lang="en-US" dirty="0" smtClean="0"/>
              <a:t>stature </a:t>
            </a:r>
            <a:r>
              <a:rPr lang="en-US" dirty="0"/>
              <a:t>in </a:t>
            </a:r>
            <a:r>
              <a:rPr lang="en-US" dirty="0" smtClean="0"/>
              <a:t>Toussaint-Louverture.*</a:t>
            </a:r>
          </a:p>
          <a:p>
            <a:pPr marL="45720" indent="0" algn="just">
              <a:buNone/>
            </a:pPr>
            <a:endParaRPr lang="en-GB" dirty="0"/>
          </a:p>
          <a:p>
            <a:pPr marL="45720" indent="0" algn="just">
              <a:buNone/>
            </a:pPr>
            <a:r>
              <a:rPr lang="en-GB" dirty="0" smtClean="0"/>
              <a:t>*</a:t>
            </a:r>
            <a:r>
              <a:rPr lang="en-US" dirty="0"/>
              <a:t>The failure of Napoleonic France to recapture Haiti was one of the main reasons </a:t>
            </a:r>
            <a:r>
              <a:rPr lang="en-US" dirty="0" smtClean="0"/>
              <a:t>for liquidating </a:t>
            </a:r>
            <a:r>
              <a:rPr lang="en-US" dirty="0"/>
              <a:t>the entire remaining American Empire, which was sold by the </a:t>
            </a:r>
            <a:r>
              <a:rPr lang="en-US" dirty="0" smtClean="0"/>
              <a:t>Louisiana Purchase </a:t>
            </a:r>
            <a:r>
              <a:rPr lang="en-US" dirty="0"/>
              <a:t>(1803) to the USA. Thus a further consequence of spreading Jacobinism to </a:t>
            </a:r>
            <a:r>
              <a:rPr lang="en-US" dirty="0" smtClean="0"/>
              <a:t>America was </a:t>
            </a:r>
            <a:r>
              <a:rPr lang="en-US" dirty="0"/>
              <a:t>to make the USA a continent-wide </a:t>
            </a:r>
            <a:r>
              <a:rPr lang="en-US" dirty="0" smtClean="0"/>
              <a:t>power.”</a:t>
            </a:r>
          </a:p>
          <a:p>
            <a:pPr marL="45720" indent="0" algn="just">
              <a:buNone/>
            </a:pPr>
            <a:endParaRPr lang="en-GB" dirty="0"/>
          </a:p>
          <a:p>
            <a:pPr algn="r">
              <a:buFontTx/>
              <a:buChar char="-"/>
            </a:pPr>
            <a:r>
              <a:rPr lang="en-GB" dirty="0" smtClean="0"/>
              <a:t>Eric </a:t>
            </a:r>
            <a:r>
              <a:rPr lang="en-GB" dirty="0" err="1" smtClean="0"/>
              <a:t>Hobsbawm</a:t>
            </a:r>
            <a:r>
              <a:rPr lang="en-GB" dirty="0" smtClean="0"/>
              <a:t>, </a:t>
            </a:r>
            <a:r>
              <a:rPr lang="en-GB" i="1" dirty="0" smtClean="0"/>
              <a:t>The Age of Revolution, 1789–1848 </a:t>
            </a:r>
            <a:r>
              <a:rPr lang="en-GB" dirty="0" smtClean="0"/>
              <a:t>(London: Vintage Books, 1996 [1962]), p. 69</a:t>
            </a:r>
            <a:endParaRPr lang="en-US" dirty="0"/>
          </a:p>
        </p:txBody>
      </p:sp>
      <p:sp>
        <p:nvSpPr>
          <p:cNvPr id="3" name="Title 2"/>
          <p:cNvSpPr>
            <a:spLocks noGrp="1"/>
          </p:cNvSpPr>
          <p:nvPr>
            <p:ph type="title"/>
          </p:nvPr>
        </p:nvSpPr>
        <p:spPr/>
        <p:txBody>
          <a:bodyPr/>
          <a:lstStyle/>
          <a:p>
            <a:r>
              <a:rPr lang="en-GB" dirty="0" smtClean="0"/>
              <a:t>Historiography of Haitian revolution</a:t>
            </a:r>
            <a:endParaRPr lang="en-US" dirty="0"/>
          </a:p>
        </p:txBody>
      </p:sp>
    </p:spTree>
    <p:extLst>
      <p:ext uri="{BB962C8B-B14F-4D97-AF65-F5344CB8AC3E}">
        <p14:creationId xmlns:p14="http://schemas.microsoft.com/office/powerpoint/2010/main" val="284746316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0999" y="1719070"/>
            <a:ext cx="8407893" cy="4806273"/>
          </a:xfrm>
        </p:spPr>
        <p:txBody>
          <a:bodyPr>
            <a:normAutofit lnSpcReduction="10000"/>
          </a:bodyPr>
          <a:lstStyle/>
          <a:p>
            <a:pPr marL="45720" indent="0" algn="just">
              <a:buNone/>
            </a:pPr>
            <a:r>
              <a:rPr lang="en-GB" sz="2400" dirty="0" smtClean="0"/>
              <a:t>“</a:t>
            </a:r>
            <a:r>
              <a:rPr lang="en-US" sz="2400" dirty="0"/>
              <a:t>Outside </a:t>
            </a:r>
            <a:r>
              <a:rPr lang="en-US" sz="2400" dirty="0" smtClean="0"/>
              <a:t>Europe the </a:t>
            </a:r>
            <a:r>
              <a:rPr lang="en-US" sz="2400" dirty="0"/>
              <a:t>territorial changes of the </a:t>
            </a:r>
            <a:r>
              <a:rPr lang="en-US" sz="2400" dirty="0" smtClean="0"/>
              <a:t>[Napoleonic-era] wars were the </a:t>
            </a:r>
            <a:r>
              <a:rPr lang="en-US" sz="2400" dirty="0"/>
              <a:t>consequence of the wholesale British annexation of other </a:t>
            </a:r>
            <a:r>
              <a:rPr lang="en-US" sz="2400" dirty="0" smtClean="0"/>
              <a:t>people's colonies </a:t>
            </a:r>
            <a:r>
              <a:rPr lang="en-US" sz="2400" dirty="0"/>
              <a:t>and the movements of colonial liberation inspired by </a:t>
            </a:r>
            <a:r>
              <a:rPr lang="en-US" sz="2400" dirty="0" smtClean="0"/>
              <a:t>the French </a:t>
            </a:r>
            <a:r>
              <a:rPr lang="en-US" sz="2400" dirty="0"/>
              <a:t>Revolution </a:t>
            </a:r>
            <a:r>
              <a:rPr lang="en-US" sz="2400" dirty="0">
                <a:solidFill>
                  <a:srgbClr val="FF0000"/>
                </a:solidFill>
              </a:rPr>
              <a:t>(as in San </a:t>
            </a:r>
            <a:r>
              <a:rPr lang="en-US" sz="2400" dirty="0" smtClean="0">
                <a:solidFill>
                  <a:srgbClr val="FF0000"/>
                </a:solidFill>
              </a:rPr>
              <a:t> Domingo</a:t>
            </a:r>
            <a:r>
              <a:rPr lang="en-US" sz="2400" dirty="0">
                <a:solidFill>
                  <a:srgbClr val="FF0000"/>
                </a:solidFill>
              </a:rPr>
              <a:t>) </a:t>
            </a:r>
            <a:r>
              <a:rPr lang="en-US" sz="2400" dirty="0"/>
              <a:t>or made possible, or imposed</a:t>
            </a:r>
            <a:r>
              <a:rPr lang="en-US" sz="2400" dirty="0" smtClean="0"/>
              <a:t>, by </a:t>
            </a:r>
            <a:r>
              <a:rPr lang="en-US" sz="2400" dirty="0"/>
              <a:t>the temporary separation of colonies from their metropolis (as </a:t>
            </a:r>
            <a:r>
              <a:rPr lang="en-US" sz="2400" dirty="0" smtClean="0"/>
              <a:t>in Spanish </a:t>
            </a:r>
            <a:r>
              <a:rPr lang="en-US" sz="2400" dirty="0"/>
              <a:t>and </a:t>
            </a:r>
            <a:r>
              <a:rPr lang="en-US" sz="2400" dirty="0" smtClean="0"/>
              <a:t>Portuguese </a:t>
            </a:r>
            <a:r>
              <a:rPr lang="en-US" sz="2400" dirty="0"/>
              <a:t>America). The British domination of the </a:t>
            </a:r>
            <a:r>
              <a:rPr lang="en-US" sz="2400" dirty="0" smtClean="0"/>
              <a:t>seas ensured </a:t>
            </a:r>
            <a:r>
              <a:rPr lang="en-US" sz="2400" dirty="0"/>
              <a:t>that most of these changes should be irreversible, whether </a:t>
            </a:r>
            <a:r>
              <a:rPr lang="en-US" sz="2400" dirty="0" smtClean="0"/>
              <a:t>they had </a:t>
            </a:r>
            <a:r>
              <a:rPr lang="en-US" sz="2400" dirty="0"/>
              <a:t>taken place at the expense of the French or (more often) of </a:t>
            </a:r>
            <a:r>
              <a:rPr lang="en-US" sz="2400" dirty="0" smtClean="0"/>
              <a:t>the anti-French.”</a:t>
            </a:r>
          </a:p>
          <a:p>
            <a:pPr algn="r">
              <a:buFontTx/>
              <a:buChar char="-"/>
            </a:pPr>
            <a:r>
              <a:rPr lang="en-GB" dirty="0" err="1" smtClean="0"/>
              <a:t>Hobsbawm</a:t>
            </a:r>
            <a:r>
              <a:rPr lang="en-GB" dirty="0"/>
              <a:t>, </a:t>
            </a:r>
            <a:r>
              <a:rPr lang="en-GB" i="1" dirty="0" smtClean="0"/>
              <a:t>Age </a:t>
            </a:r>
            <a:r>
              <a:rPr lang="en-GB" i="1" dirty="0"/>
              <a:t>of </a:t>
            </a:r>
            <a:r>
              <a:rPr lang="en-GB" i="1" dirty="0" smtClean="0"/>
              <a:t>Revolution</a:t>
            </a:r>
            <a:r>
              <a:rPr lang="en-GB" dirty="0" smtClean="0"/>
              <a:t>, pp. 89–90</a:t>
            </a:r>
          </a:p>
          <a:p>
            <a:pPr marL="45720" indent="0" algn="r">
              <a:buNone/>
            </a:pPr>
            <a:r>
              <a:rPr lang="en-GB" i="1" dirty="0" smtClean="0"/>
              <a:t> </a:t>
            </a:r>
            <a:endParaRPr lang="en-US" dirty="0"/>
          </a:p>
        </p:txBody>
      </p:sp>
      <p:sp>
        <p:nvSpPr>
          <p:cNvPr id="3" name="Title 2"/>
          <p:cNvSpPr>
            <a:spLocks noGrp="1"/>
          </p:cNvSpPr>
          <p:nvPr>
            <p:ph type="title"/>
          </p:nvPr>
        </p:nvSpPr>
        <p:spPr/>
        <p:txBody>
          <a:bodyPr/>
          <a:lstStyle/>
          <a:p>
            <a:r>
              <a:rPr lang="en-GB" dirty="0"/>
              <a:t>Historiography of Haitian revolution</a:t>
            </a:r>
            <a:endParaRPr lang="en-US" dirty="0"/>
          </a:p>
        </p:txBody>
      </p:sp>
      <p:sp>
        <p:nvSpPr>
          <p:cNvPr id="4" name="Title 2"/>
          <p:cNvSpPr txBox="1">
            <a:spLocks/>
          </p:cNvSpPr>
          <p:nvPr/>
        </p:nvSpPr>
        <p:spPr>
          <a:xfrm>
            <a:off x="533400" y="508247"/>
            <a:ext cx="8381260"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endParaRPr lang="en-US" dirty="0"/>
          </a:p>
        </p:txBody>
      </p:sp>
    </p:spTree>
    <p:extLst>
      <p:ext uri="{BB962C8B-B14F-4D97-AF65-F5344CB8AC3E}">
        <p14:creationId xmlns:p14="http://schemas.microsoft.com/office/powerpoint/2010/main" val="196859085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2018631" y="1719263"/>
            <a:ext cx="5132137" cy="4406900"/>
          </a:xfrm>
          <a:prstGeom prst="rect">
            <a:avLst/>
          </a:prstGeom>
        </p:spPr>
      </p:pic>
      <p:sp>
        <p:nvSpPr>
          <p:cNvPr id="3" name="Title 2"/>
          <p:cNvSpPr>
            <a:spLocks noGrp="1"/>
          </p:cNvSpPr>
          <p:nvPr>
            <p:ph type="title"/>
          </p:nvPr>
        </p:nvSpPr>
        <p:spPr/>
        <p:txBody>
          <a:bodyPr/>
          <a:lstStyle/>
          <a:p>
            <a:r>
              <a:rPr lang="en-GB" dirty="0"/>
              <a:t>Historiography of Haitian revolution</a:t>
            </a:r>
            <a:endParaRPr lang="en-US" dirty="0"/>
          </a:p>
        </p:txBody>
      </p:sp>
      <p:sp>
        <p:nvSpPr>
          <p:cNvPr id="5" name="Rectangle 4"/>
          <p:cNvSpPr/>
          <p:nvPr/>
        </p:nvSpPr>
        <p:spPr>
          <a:xfrm>
            <a:off x="4190260" y="6126246"/>
            <a:ext cx="4572000" cy="646331"/>
          </a:xfrm>
          <a:prstGeom prst="rect">
            <a:avLst/>
          </a:prstGeom>
        </p:spPr>
        <p:txBody>
          <a:bodyPr>
            <a:spAutoFit/>
          </a:bodyPr>
          <a:lstStyle/>
          <a:p>
            <a:pPr algn="r"/>
            <a:r>
              <a:rPr lang="en-US" dirty="0" err="1"/>
              <a:t>Hobsbawm</a:t>
            </a:r>
            <a:r>
              <a:rPr lang="en-US" dirty="0"/>
              <a:t>, Age of Revolution, </a:t>
            </a:r>
            <a:r>
              <a:rPr lang="en-US" dirty="0" smtClean="0"/>
              <a:t>p. 200</a:t>
            </a:r>
            <a:endParaRPr lang="en-US" dirty="0"/>
          </a:p>
          <a:p>
            <a:r>
              <a:rPr lang="en-US" dirty="0"/>
              <a:t> </a:t>
            </a:r>
          </a:p>
        </p:txBody>
      </p:sp>
    </p:spTree>
    <p:extLst>
      <p:ext uri="{BB962C8B-B14F-4D97-AF65-F5344CB8AC3E}">
        <p14:creationId xmlns:p14="http://schemas.microsoft.com/office/powerpoint/2010/main" val="295714093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Eric </a:t>
            </a:r>
            <a:r>
              <a:rPr lang="en-GB" b="1" u="sng" dirty="0" err="1" smtClean="0"/>
              <a:t>hobsbawm</a:t>
            </a:r>
            <a:r>
              <a:rPr lang="en-GB" b="1" u="sng" dirty="0" smtClean="0"/>
              <a:t>, </a:t>
            </a:r>
            <a:r>
              <a:rPr lang="en-GB" b="1" i="1" u="sng" dirty="0" smtClean="0"/>
              <a:t>The Age </a:t>
            </a:r>
            <a:r>
              <a:rPr lang="en-GB" b="1" i="1" u="sng" dirty="0"/>
              <a:t>of </a:t>
            </a:r>
            <a:r>
              <a:rPr lang="en-GB" b="1" i="1" u="sng" dirty="0" smtClean="0"/>
              <a:t>Revolution</a:t>
            </a:r>
            <a:endParaRPr lang="en-GB" i="1"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82846" y="1628800"/>
            <a:ext cx="3384518" cy="51125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4545778" y="1784426"/>
            <a:ext cx="3816794" cy="5170646"/>
          </a:xfrm>
          <a:prstGeom prst="rect">
            <a:avLst/>
          </a:prstGeom>
        </p:spPr>
        <p:txBody>
          <a:bodyPr wrap="square">
            <a:spAutoFit/>
          </a:bodyPr>
          <a:lstStyle/>
          <a:p>
            <a:r>
              <a:rPr lang="en-GB" sz="2400" dirty="0" smtClean="0">
                <a:solidFill>
                  <a:prstClr val="black"/>
                </a:solidFill>
              </a:rPr>
              <a:t>How does </a:t>
            </a:r>
            <a:r>
              <a:rPr lang="en-GB" sz="2400" dirty="0" err="1" smtClean="0">
                <a:solidFill>
                  <a:prstClr val="black"/>
                </a:solidFill>
              </a:rPr>
              <a:t>Hobsbawm</a:t>
            </a:r>
            <a:r>
              <a:rPr lang="en-GB" sz="2400" dirty="0" smtClean="0">
                <a:solidFill>
                  <a:prstClr val="black"/>
                </a:solidFill>
              </a:rPr>
              <a:t> interpret the Haitian Revolution?</a:t>
            </a:r>
          </a:p>
          <a:p>
            <a:endParaRPr lang="en-GB" sz="2400" dirty="0">
              <a:solidFill>
                <a:prstClr val="black"/>
              </a:solidFill>
            </a:endParaRPr>
          </a:p>
          <a:p>
            <a:r>
              <a:rPr lang="en-GB" sz="2400" dirty="0" smtClean="0">
                <a:solidFill>
                  <a:prstClr val="black"/>
                </a:solidFill>
              </a:rPr>
              <a:t>It is:</a:t>
            </a:r>
          </a:p>
          <a:p>
            <a:endParaRPr lang="en-GB" sz="2400" dirty="0" smtClean="0">
              <a:solidFill>
                <a:prstClr val="black"/>
              </a:solidFill>
            </a:endParaRPr>
          </a:p>
          <a:p>
            <a:pPr marL="742950" lvl="1" indent="-285750">
              <a:buFont typeface="Arial" panose="020B0604020202020204" pitchFamily="34" charset="0"/>
              <a:buChar char="•"/>
            </a:pPr>
            <a:r>
              <a:rPr lang="en-GB" sz="2400" dirty="0" smtClean="0">
                <a:solidFill>
                  <a:prstClr val="black"/>
                </a:solidFill>
              </a:rPr>
              <a:t>An asterisk *</a:t>
            </a:r>
          </a:p>
          <a:p>
            <a:pPr marL="742950" lvl="1" indent="-285750">
              <a:buFont typeface="Arial" panose="020B0604020202020204" pitchFamily="34" charset="0"/>
              <a:buChar char="•"/>
            </a:pPr>
            <a:endParaRPr lang="en-GB" sz="2400" dirty="0" smtClean="0">
              <a:solidFill>
                <a:prstClr val="black"/>
              </a:solidFill>
            </a:endParaRPr>
          </a:p>
          <a:p>
            <a:pPr marL="742950" lvl="1" indent="-285750">
              <a:buFont typeface="Arial" panose="020B0604020202020204" pitchFamily="34" charset="0"/>
              <a:buChar char="•"/>
            </a:pPr>
            <a:r>
              <a:rPr lang="en-GB" sz="2400" dirty="0" smtClean="0">
                <a:solidFill>
                  <a:prstClr val="black"/>
                </a:solidFill>
              </a:rPr>
              <a:t>(Parenthetical)</a:t>
            </a:r>
          </a:p>
          <a:p>
            <a:pPr marL="742950" lvl="1" indent="-285750">
              <a:buFont typeface="Arial" panose="020B0604020202020204" pitchFamily="34" charset="0"/>
              <a:buChar char="•"/>
            </a:pPr>
            <a:endParaRPr lang="en-GB" sz="2400" dirty="0" smtClean="0">
              <a:solidFill>
                <a:prstClr val="black"/>
              </a:solidFill>
            </a:endParaRPr>
          </a:p>
          <a:p>
            <a:pPr marL="742950" lvl="1" indent="-285750">
              <a:buFont typeface="Arial" panose="020B0604020202020204" pitchFamily="34" charset="0"/>
              <a:buChar char="•"/>
            </a:pPr>
            <a:r>
              <a:rPr lang="en-GB" sz="2400" dirty="0" smtClean="0">
                <a:solidFill>
                  <a:prstClr val="black"/>
                </a:solidFill>
              </a:rPr>
              <a:t>Epigrammatic </a:t>
            </a:r>
          </a:p>
          <a:p>
            <a:pPr marL="285750" indent="-285750">
              <a:buFont typeface="Arial" panose="020B0604020202020204" pitchFamily="34" charset="0"/>
              <a:buChar char="•"/>
            </a:pPr>
            <a:endParaRPr lang="en-GB" sz="2400" dirty="0" smtClean="0">
              <a:solidFill>
                <a:prstClr val="black"/>
              </a:solidFill>
            </a:endParaRPr>
          </a:p>
          <a:p>
            <a:pPr marL="285750" indent="-285750">
              <a:buFont typeface="Arial" panose="020B0604020202020204" pitchFamily="34" charset="0"/>
              <a:buChar char="•"/>
            </a:pPr>
            <a:endParaRPr lang="en-GB" dirty="0">
              <a:solidFill>
                <a:prstClr val="black"/>
              </a:solidFill>
            </a:endParaRPr>
          </a:p>
          <a:p>
            <a:pPr marL="360000" indent="-457200"/>
            <a:endParaRPr lang="en-GB" sz="2400" dirty="0">
              <a:solidFill>
                <a:prstClr val="black"/>
              </a:solidFill>
            </a:endParaRPr>
          </a:p>
        </p:txBody>
      </p:sp>
    </p:spTree>
    <p:extLst>
      <p:ext uri="{BB962C8B-B14F-4D97-AF65-F5344CB8AC3E}">
        <p14:creationId xmlns:p14="http://schemas.microsoft.com/office/powerpoint/2010/main" val="107050834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Eric </a:t>
            </a:r>
            <a:r>
              <a:rPr lang="en-GB" b="1" u="sng" dirty="0" err="1" smtClean="0"/>
              <a:t>hobsbawm</a:t>
            </a:r>
            <a:r>
              <a:rPr lang="en-GB" b="1" u="sng" dirty="0" smtClean="0"/>
              <a:t>, </a:t>
            </a:r>
            <a:r>
              <a:rPr lang="en-GB" b="1" i="1" u="sng" dirty="0" smtClean="0"/>
              <a:t>The Age </a:t>
            </a:r>
            <a:r>
              <a:rPr lang="en-GB" b="1" i="1" u="sng" dirty="0"/>
              <a:t>of </a:t>
            </a:r>
            <a:r>
              <a:rPr lang="en-GB" b="1" i="1" u="sng" dirty="0" smtClean="0"/>
              <a:t>Revolution</a:t>
            </a:r>
            <a:endParaRPr lang="en-GB" i="1"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82846" y="1628800"/>
            <a:ext cx="3384518" cy="51125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4545778" y="1784426"/>
            <a:ext cx="3816794" cy="3693319"/>
          </a:xfrm>
          <a:prstGeom prst="rect">
            <a:avLst/>
          </a:prstGeom>
        </p:spPr>
        <p:txBody>
          <a:bodyPr wrap="square">
            <a:spAutoFit/>
          </a:bodyPr>
          <a:lstStyle/>
          <a:p>
            <a:r>
              <a:rPr lang="en-GB" sz="2400" dirty="0" smtClean="0">
                <a:solidFill>
                  <a:prstClr val="black"/>
                </a:solidFill>
              </a:rPr>
              <a:t>“ …  </a:t>
            </a:r>
            <a:r>
              <a:rPr lang="en-US" sz="2400" dirty="0" smtClean="0"/>
              <a:t>C</a:t>
            </a:r>
            <a:r>
              <a:rPr lang="en-US" sz="2400" dirty="0"/>
              <a:t>. L. R</a:t>
            </a:r>
            <a:r>
              <a:rPr lang="en-US" sz="2400" dirty="0" smtClean="0"/>
              <a:t>. James</a:t>
            </a:r>
            <a:r>
              <a:rPr lang="en-US" sz="2400" dirty="0"/>
              <a:t>, </a:t>
            </a:r>
            <a:r>
              <a:rPr lang="en-US" sz="2400" i="1" dirty="0"/>
              <a:t>The </a:t>
            </a:r>
            <a:r>
              <a:rPr lang="en-US" sz="2400" i="1" dirty="0" smtClean="0"/>
              <a:t>Black </a:t>
            </a:r>
            <a:r>
              <a:rPr lang="en-US" sz="2400" i="1" dirty="0"/>
              <a:t>Jacobins </a:t>
            </a:r>
            <a:r>
              <a:rPr lang="en-US" sz="2400" dirty="0"/>
              <a:t>(1938) describes the Haitian </a:t>
            </a:r>
            <a:r>
              <a:rPr lang="en-US" sz="2400" dirty="0" smtClean="0"/>
              <a:t>revolution.”</a:t>
            </a:r>
          </a:p>
          <a:p>
            <a:endParaRPr lang="en-GB" sz="2400" dirty="0">
              <a:solidFill>
                <a:prstClr val="black"/>
              </a:solidFill>
            </a:endParaRPr>
          </a:p>
          <a:p>
            <a:pPr marL="342900" indent="-342900" algn="r">
              <a:buFontTx/>
              <a:buChar char="-"/>
            </a:pPr>
            <a:r>
              <a:rPr lang="en-GB" sz="2400" dirty="0" err="1" smtClean="0">
                <a:solidFill>
                  <a:prstClr val="black"/>
                </a:solidFill>
              </a:rPr>
              <a:t>Hobsbawm</a:t>
            </a:r>
            <a:r>
              <a:rPr lang="en-GB" sz="2400" dirty="0" smtClean="0">
                <a:solidFill>
                  <a:prstClr val="black"/>
                </a:solidFill>
              </a:rPr>
              <a:t>, </a:t>
            </a:r>
            <a:r>
              <a:rPr lang="en-GB" sz="2400" i="1" dirty="0" smtClean="0">
                <a:solidFill>
                  <a:prstClr val="black"/>
                </a:solidFill>
              </a:rPr>
              <a:t>Age of Revolution</a:t>
            </a:r>
            <a:r>
              <a:rPr lang="en-GB" sz="2400" dirty="0" smtClean="0">
                <a:solidFill>
                  <a:prstClr val="black"/>
                </a:solidFill>
              </a:rPr>
              <a:t>, p. 336.</a:t>
            </a:r>
          </a:p>
          <a:p>
            <a:endParaRPr lang="en-GB" sz="2400" dirty="0" smtClean="0">
              <a:solidFill>
                <a:prstClr val="black"/>
              </a:solidFill>
            </a:endParaRPr>
          </a:p>
          <a:p>
            <a:pPr marL="285750" indent="-285750">
              <a:buFont typeface="Arial" panose="020B0604020202020204" pitchFamily="34" charset="0"/>
              <a:buChar char="•"/>
            </a:pPr>
            <a:endParaRPr lang="en-GB" dirty="0">
              <a:solidFill>
                <a:prstClr val="black"/>
              </a:solidFill>
            </a:endParaRPr>
          </a:p>
          <a:p>
            <a:pPr marL="360000" indent="-457200"/>
            <a:endParaRPr lang="en-GB" sz="2400" dirty="0">
              <a:solidFill>
                <a:prstClr val="black"/>
              </a:solidFill>
            </a:endParaRPr>
          </a:p>
        </p:txBody>
      </p:sp>
    </p:spTree>
    <p:extLst>
      <p:ext uri="{BB962C8B-B14F-4D97-AF65-F5344CB8AC3E}">
        <p14:creationId xmlns:p14="http://schemas.microsoft.com/office/powerpoint/2010/main" val="1085921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6922" y="1420545"/>
            <a:ext cx="6816962" cy="6051566"/>
          </a:xfrm>
          <a:prstGeom prst="rect">
            <a:avLst/>
          </a:prstGeom>
          <a:noFill/>
        </p:spPr>
        <p:txBody>
          <a:bodyPr wrap="square" lIns="360000" tIns="360000" rIns="360000" bIns="360000" rtlCol="0">
            <a:spAutoFit/>
          </a:bodyPr>
          <a:lstStyle/>
          <a:p>
            <a:pPr marL="285750" indent="-285750" algn="just">
              <a:buFont typeface="Arial" panose="020B0604020202020204" pitchFamily="34" charset="0"/>
              <a:buChar char="•"/>
            </a:pPr>
            <a:r>
              <a:rPr lang="en-GB" sz="2400" dirty="0" smtClean="0"/>
              <a:t>b.  Trinidad, then a British colony; relocated to England, 1932</a:t>
            </a:r>
          </a:p>
          <a:p>
            <a:pPr marL="285750" indent="-285750" algn="just">
              <a:buFont typeface="Arial" panose="020B0604020202020204" pitchFamily="34" charset="0"/>
              <a:buChar char="•"/>
            </a:pPr>
            <a:r>
              <a:rPr lang="en-GB" sz="2400" dirty="0" smtClean="0"/>
              <a:t>Noted for embrace of popular as well as ‘high’ culture</a:t>
            </a:r>
          </a:p>
          <a:p>
            <a:pPr marL="285750" indent="-285750" algn="just">
              <a:buFont typeface="Arial" panose="020B0604020202020204" pitchFamily="34" charset="0"/>
              <a:buChar char="•"/>
            </a:pPr>
            <a:r>
              <a:rPr lang="en-GB" sz="2400" dirty="0" smtClean="0"/>
              <a:t>Ground-breaking history of Haitian Revolution, </a:t>
            </a:r>
            <a:r>
              <a:rPr lang="en-GB" sz="2400" i="1" dirty="0" smtClean="0"/>
              <a:t>The Black Jacobins: Toussaint </a:t>
            </a:r>
            <a:r>
              <a:rPr lang="en-GB" sz="2400" i="1" dirty="0" err="1" smtClean="0"/>
              <a:t>L'Ouverture</a:t>
            </a:r>
            <a:r>
              <a:rPr lang="en-GB" sz="2400" i="1" dirty="0" smtClean="0"/>
              <a:t> and the San Domingo Revolution </a:t>
            </a:r>
            <a:r>
              <a:rPr lang="en-GB" sz="2400" dirty="0" smtClean="0"/>
              <a:t>(1938)</a:t>
            </a:r>
          </a:p>
          <a:p>
            <a:pPr marL="742950" lvl="1" indent="-285750" algn="just">
              <a:buFontTx/>
              <a:buChar char="-"/>
            </a:pPr>
            <a:r>
              <a:rPr lang="en-GB" sz="2400" dirty="0" smtClean="0"/>
              <a:t>Developed from </a:t>
            </a:r>
            <a:r>
              <a:rPr lang="en-GB" sz="2400" i="1" dirty="0" smtClean="0"/>
              <a:t>Toussaint </a:t>
            </a:r>
            <a:r>
              <a:rPr lang="en-GB" sz="2400" i="1" dirty="0" err="1" smtClean="0"/>
              <a:t>Louverture</a:t>
            </a:r>
            <a:r>
              <a:rPr lang="en-GB" sz="2400" i="1" dirty="0" smtClean="0"/>
              <a:t>: The Story of the Only Successful Slave Revolt in History</a:t>
            </a:r>
            <a:r>
              <a:rPr lang="en-GB" sz="2400" dirty="0" smtClean="0"/>
              <a:t> (1934 </a:t>
            </a:r>
            <a:r>
              <a:rPr lang="en-GB" dirty="0" smtClean="0"/>
              <a:t>play starring Paul Robeson; pictured bottom)</a:t>
            </a:r>
            <a:endParaRPr lang="en-GB" sz="2400" dirty="0" smtClean="0"/>
          </a:p>
          <a:p>
            <a:pPr marL="285750" indent="-285750">
              <a:buFontTx/>
              <a:buChar char="-"/>
            </a:pPr>
            <a:endParaRPr lang="en-GB" sz="1600" dirty="0" smtClean="0"/>
          </a:p>
          <a:p>
            <a:endParaRPr lang="en-GB" sz="1600" dirty="0" smtClean="0"/>
          </a:p>
          <a:p>
            <a:pPr marL="285750" indent="-285750">
              <a:buFont typeface="Arial" panose="020B0604020202020204" pitchFamily="34" charset="0"/>
              <a:buChar char="•"/>
            </a:pPr>
            <a:endParaRPr lang="en-GB" sz="1600" dirty="0" smtClean="0"/>
          </a:p>
          <a:p>
            <a:endParaRPr lang="en-GB" sz="1600" dirty="0"/>
          </a:p>
        </p:txBody>
      </p:sp>
      <p:sp>
        <p:nvSpPr>
          <p:cNvPr id="5" name="Title 1"/>
          <p:cNvSpPr txBox="1">
            <a:spLocks/>
          </p:cNvSpPr>
          <p:nvPr/>
        </p:nvSpPr>
        <p:spPr>
          <a:xfrm>
            <a:off x="467544" y="325117"/>
            <a:ext cx="8229600" cy="1143000"/>
          </a:xfrm>
          <a:prstGeom prst="rect">
            <a:avLst/>
          </a:prstGeom>
        </p:spPr>
        <p:txBody>
          <a:bodyP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solidFill>
                  <a:srgbClr val="FFFF00"/>
                </a:solidFill>
              </a:rPr>
              <a:t>CLR JAMES </a:t>
            </a:r>
            <a:endParaRPr lang="en-GB" sz="3600" dirty="0" smtClean="0">
              <a:solidFill>
                <a:srgbClr val="FFFF00"/>
              </a:solidFill>
            </a:endParaRPr>
          </a:p>
          <a:p>
            <a:r>
              <a:rPr lang="en-GB" sz="3600" dirty="0" smtClean="0">
                <a:solidFill>
                  <a:srgbClr val="FFFF00"/>
                </a:solidFill>
              </a:rPr>
              <a:t>(</a:t>
            </a:r>
            <a:r>
              <a:rPr lang="en-GB" sz="3600" dirty="0">
                <a:solidFill>
                  <a:srgbClr val="FFFF00"/>
                </a:solidFill>
              </a:rPr>
              <a:t>1901–1989)</a:t>
            </a:r>
          </a:p>
        </p:txBody>
      </p:sp>
      <p:pic>
        <p:nvPicPr>
          <p:cNvPr id="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3662" y="1628799"/>
            <a:ext cx="2107373" cy="30791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23662" y="4005064"/>
            <a:ext cx="2107373" cy="26679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5363285" y="1908990"/>
            <a:ext cx="1550599" cy="523220"/>
          </a:xfrm>
          <a:prstGeom prst="rect">
            <a:avLst/>
          </a:prstGeom>
        </p:spPr>
        <p:txBody>
          <a:bodyPr wrap="square">
            <a:spAutoFit/>
          </a:bodyPr>
          <a:lstStyle/>
          <a:p>
            <a:endParaRPr lang="en-US" sz="2800" dirty="0">
              <a:solidFill>
                <a:srgbClr val="7030A0"/>
              </a:solidFill>
            </a:endParaRPr>
          </a:p>
        </p:txBody>
      </p:sp>
    </p:spTree>
    <p:extLst>
      <p:ext uri="{BB962C8B-B14F-4D97-AF65-F5344CB8AC3E}">
        <p14:creationId xmlns:p14="http://schemas.microsoft.com/office/powerpoint/2010/main" val="260194171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1907704" y="1848204"/>
            <a:ext cx="2990372" cy="4674949"/>
          </a:xfrm>
          <a:prstGeom prst="rect">
            <a:avLst/>
          </a:prstGeom>
        </p:spPr>
      </p:pic>
      <p:pic>
        <p:nvPicPr>
          <p:cNvPr id="5" name="Picture 4"/>
          <p:cNvPicPr>
            <a:picLocks noChangeAspect="1"/>
          </p:cNvPicPr>
          <p:nvPr/>
        </p:nvPicPr>
        <p:blipFill>
          <a:blip r:embed="rId4"/>
          <a:stretch>
            <a:fillRect/>
          </a:stretch>
        </p:blipFill>
        <p:spPr>
          <a:xfrm>
            <a:off x="4932040" y="1835729"/>
            <a:ext cx="2984638" cy="4657001"/>
          </a:xfrm>
          <a:prstGeom prst="rect">
            <a:avLst/>
          </a:prstGeom>
        </p:spPr>
      </p:pic>
      <p:sp>
        <p:nvSpPr>
          <p:cNvPr id="7" name="Rectangle 6"/>
          <p:cNvSpPr/>
          <p:nvPr/>
        </p:nvSpPr>
        <p:spPr>
          <a:xfrm>
            <a:off x="5508104" y="4581129"/>
            <a:ext cx="2348835" cy="923330"/>
          </a:xfrm>
          <a:prstGeom prst="rect">
            <a:avLst/>
          </a:prstGeom>
        </p:spPr>
        <p:txBody>
          <a:bodyPr wrap="square">
            <a:spAutoFit/>
          </a:bodyPr>
          <a:lstStyle/>
          <a:p>
            <a:pPr algn="r"/>
            <a:r>
              <a:rPr lang="en-US" dirty="0" smtClean="0"/>
              <a:t>CLR James dedication to </a:t>
            </a:r>
            <a:r>
              <a:rPr lang="en-US" i="1" dirty="0" smtClean="0"/>
              <a:t>Black Jacobins </a:t>
            </a:r>
            <a:r>
              <a:rPr lang="en-US" dirty="0" smtClean="0"/>
              <a:t>(1938)</a:t>
            </a:r>
            <a:endParaRPr lang="en-GB" dirty="0"/>
          </a:p>
        </p:txBody>
      </p:sp>
      <p:sp>
        <p:nvSpPr>
          <p:cNvPr id="8" name="Title 2"/>
          <p:cNvSpPr>
            <a:spLocks noGrp="1"/>
          </p:cNvSpPr>
          <p:nvPr>
            <p:ph type="title"/>
          </p:nvPr>
        </p:nvSpPr>
        <p:spPr/>
        <p:txBody>
          <a:bodyPr/>
          <a:lstStyle/>
          <a:p>
            <a:r>
              <a:rPr lang="en-GB" i="1" dirty="0" smtClean="0"/>
              <a:t>Black Jacobins</a:t>
            </a:r>
            <a:endParaRPr lang="en-US" i="1" dirty="0"/>
          </a:p>
        </p:txBody>
      </p:sp>
    </p:spTree>
    <p:extLst>
      <p:ext uri="{BB962C8B-B14F-4D97-AF65-F5344CB8AC3E}">
        <p14:creationId xmlns:p14="http://schemas.microsoft.com/office/powerpoint/2010/main" val="189654007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1115617" y="1628800"/>
            <a:ext cx="4464496" cy="3491766"/>
          </a:xfrm>
          <a:prstGeom prst="rect">
            <a:avLst/>
          </a:prstGeom>
        </p:spPr>
      </p:pic>
      <p:sp>
        <p:nvSpPr>
          <p:cNvPr id="3" name="Title 2"/>
          <p:cNvSpPr>
            <a:spLocks noGrp="1"/>
          </p:cNvSpPr>
          <p:nvPr>
            <p:ph type="title"/>
          </p:nvPr>
        </p:nvSpPr>
        <p:spPr/>
        <p:txBody>
          <a:bodyPr/>
          <a:lstStyle/>
          <a:p>
            <a:endParaRPr lang="en-US" dirty="0"/>
          </a:p>
        </p:txBody>
      </p:sp>
      <p:pic>
        <p:nvPicPr>
          <p:cNvPr id="5" name="Picture 4"/>
          <p:cNvPicPr>
            <a:picLocks noChangeAspect="1"/>
          </p:cNvPicPr>
          <p:nvPr/>
        </p:nvPicPr>
        <p:blipFill rotWithShape="1">
          <a:blip r:embed="rId4"/>
          <a:srcRect t="24420" b="15640"/>
          <a:stretch/>
        </p:blipFill>
        <p:spPr>
          <a:xfrm>
            <a:off x="4153096" y="5013176"/>
            <a:ext cx="5015756" cy="2109482"/>
          </a:xfrm>
          <a:prstGeom prst="rect">
            <a:avLst/>
          </a:prstGeom>
        </p:spPr>
      </p:pic>
      <p:pic>
        <p:nvPicPr>
          <p:cNvPr id="6" name="Picture 5"/>
          <p:cNvPicPr>
            <a:picLocks noChangeAspect="1"/>
          </p:cNvPicPr>
          <p:nvPr/>
        </p:nvPicPr>
        <p:blipFill>
          <a:blip r:embed="rId5"/>
          <a:stretch>
            <a:fillRect/>
          </a:stretch>
        </p:blipFill>
        <p:spPr>
          <a:xfrm>
            <a:off x="5508104" y="1628800"/>
            <a:ext cx="3501008" cy="3501008"/>
          </a:xfrm>
          <a:prstGeom prst="rect">
            <a:avLst/>
          </a:prstGeom>
        </p:spPr>
      </p:pic>
      <p:pic>
        <p:nvPicPr>
          <p:cNvPr id="7" name="Picture 6"/>
          <p:cNvPicPr>
            <a:picLocks noChangeAspect="1"/>
          </p:cNvPicPr>
          <p:nvPr/>
        </p:nvPicPr>
        <p:blipFill>
          <a:blip r:embed="rId6"/>
          <a:stretch>
            <a:fillRect/>
          </a:stretch>
        </p:blipFill>
        <p:spPr>
          <a:xfrm>
            <a:off x="192579" y="4509120"/>
            <a:ext cx="3674740" cy="2185837"/>
          </a:xfrm>
          <a:prstGeom prst="rect">
            <a:avLst/>
          </a:prstGeom>
        </p:spPr>
      </p:pic>
      <p:pic>
        <p:nvPicPr>
          <p:cNvPr id="9"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2246" y="1628800"/>
            <a:ext cx="1792281" cy="28710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itle 1"/>
          <p:cNvSpPr txBox="1">
            <a:spLocks/>
          </p:cNvSpPr>
          <p:nvPr/>
        </p:nvSpPr>
        <p:spPr>
          <a:xfrm>
            <a:off x="467544" y="325117"/>
            <a:ext cx="8229600" cy="1143000"/>
          </a:xfrm>
          <a:prstGeom prst="rect">
            <a:avLst/>
          </a:prstGeom>
        </p:spPr>
        <p:txBody>
          <a:bodyP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solidFill>
                  <a:srgbClr val="FFFF00"/>
                </a:solidFill>
              </a:rPr>
              <a:t>CLR JAMES </a:t>
            </a:r>
            <a:endParaRPr lang="en-GB" sz="3600" dirty="0" smtClean="0">
              <a:solidFill>
                <a:srgbClr val="FFFF00"/>
              </a:solidFill>
            </a:endParaRPr>
          </a:p>
          <a:p>
            <a:r>
              <a:rPr lang="en-GB" sz="3600" dirty="0" smtClean="0">
                <a:solidFill>
                  <a:srgbClr val="FFFF00"/>
                </a:solidFill>
              </a:rPr>
              <a:t>(</a:t>
            </a:r>
            <a:r>
              <a:rPr lang="en-GB" sz="3600" dirty="0">
                <a:solidFill>
                  <a:srgbClr val="FFFF00"/>
                </a:solidFill>
              </a:rPr>
              <a:t>1901–1989)</a:t>
            </a:r>
          </a:p>
        </p:txBody>
      </p:sp>
      <p:sp>
        <p:nvSpPr>
          <p:cNvPr id="11" name="Rectangle 10"/>
          <p:cNvSpPr/>
          <p:nvPr/>
        </p:nvSpPr>
        <p:spPr>
          <a:xfrm>
            <a:off x="5580113" y="1570924"/>
            <a:ext cx="3429000" cy="3970318"/>
          </a:xfrm>
          <a:prstGeom prst="rect">
            <a:avLst/>
          </a:prstGeom>
        </p:spPr>
        <p:txBody>
          <a:bodyPr wrap="square">
            <a:spAutoFit/>
          </a:bodyPr>
          <a:lstStyle/>
          <a:p>
            <a:pPr algn="r"/>
            <a:r>
              <a:rPr lang="en-US" dirty="0" err="1">
                <a:solidFill>
                  <a:schemeClr val="bg1"/>
                </a:solidFill>
              </a:rPr>
              <a:t>Learie</a:t>
            </a:r>
            <a:r>
              <a:rPr lang="en-US" dirty="0">
                <a:solidFill>
                  <a:schemeClr val="bg1"/>
                </a:solidFill>
              </a:rPr>
              <a:t> </a:t>
            </a:r>
            <a:r>
              <a:rPr lang="en-US" dirty="0" smtClean="0">
                <a:solidFill>
                  <a:schemeClr val="bg1"/>
                </a:solidFill>
              </a:rPr>
              <a:t>Constantine (1901 – 1970) at Nelson CC and the House of Lords</a:t>
            </a:r>
          </a:p>
          <a:p>
            <a:pPr algn="r"/>
            <a:endParaRPr lang="en-GB" dirty="0">
              <a:solidFill>
                <a:schemeClr val="bg1"/>
              </a:solidFill>
            </a:endParaRPr>
          </a:p>
          <a:p>
            <a:pPr algn="r"/>
            <a:endParaRPr lang="en-GB" dirty="0" smtClean="0">
              <a:solidFill>
                <a:schemeClr val="bg1"/>
              </a:solidFill>
            </a:endParaRPr>
          </a:p>
          <a:p>
            <a:pPr algn="r"/>
            <a:endParaRPr lang="en-US" dirty="0" smtClean="0">
              <a:solidFill>
                <a:schemeClr val="bg1"/>
              </a:solidFill>
            </a:endParaRPr>
          </a:p>
          <a:p>
            <a:pPr algn="r"/>
            <a:endParaRPr lang="en-US" dirty="0">
              <a:solidFill>
                <a:schemeClr val="bg1"/>
              </a:solidFill>
            </a:endParaRPr>
          </a:p>
          <a:p>
            <a:pPr algn="r"/>
            <a:endParaRPr lang="en-US" dirty="0" smtClean="0">
              <a:solidFill>
                <a:schemeClr val="bg1"/>
              </a:solidFill>
            </a:endParaRPr>
          </a:p>
          <a:p>
            <a:pPr algn="r"/>
            <a:endParaRPr lang="en-US" dirty="0">
              <a:solidFill>
                <a:schemeClr val="bg1"/>
              </a:solidFill>
            </a:endParaRPr>
          </a:p>
          <a:p>
            <a:pPr algn="r"/>
            <a:endParaRPr lang="en-US" dirty="0" smtClean="0">
              <a:solidFill>
                <a:schemeClr val="bg1"/>
              </a:solidFill>
            </a:endParaRPr>
          </a:p>
          <a:p>
            <a:pPr algn="r"/>
            <a:r>
              <a:rPr lang="en-US" dirty="0" smtClean="0">
                <a:solidFill>
                  <a:srgbClr val="FF0000"/>
                </a:solidFill>
                <a:hlinkClick r:id="rId8"/>
              </a:rPr>
              <a:t>http</a:t>
            </a:r>
            <a:r>
              <a:rPr lang="en-US" dirty="0">
                <a:solidFill>
                  <a:srgbClr val="FF0000"/>
                </a:solidFill>
                <a:hlinkClick r:id="rId8"/>
              </a:rPr>
              <a:t>://</a:t>
            </a:r>
            <a:r>
              <a:rPr lang="en-US" dirty="0" smtClean="0">
                <a:solidFill>
                  <a:srgbClr val="FF0000"/>
                </a:solidFill>
                <a:hlinkClick r:id="rId8"/>
              </a:rPr>
              <a:t>www.bbc.co.uk/sport/cricket/41391493</a:t>
            </a:r>
            <a:endParaRPr lang="en-US" dirty="0" smtClean="0">
              <a:solidFill>
                <a:srgbClr val="FF0000"/>
              </a:solidFill>
            </a:endParaRPr>
          </a:p>
          <a:p>
            <a:pPr algn="r"/>
            <a:endParaRPr lang="en-US" dirty="0">
              <a:solidFill>
                <a:srgbClr val="FF0000"/>
              </a:solidFill>
            </a:endParaRPr>
          </a:p>
          <a:p>
            <a:pPr algn="r"/>
            <a:endParaRPr lang="en-GB" dirty="0"/>
          </a:p>
        </p:txBody>
      </p:sp>
      <p:sp>
        <p:nvSpPr>
          <p:cNvPr id="12" name="Rectangle 11"/>
          <p:cNvSpPr/>
          <p:nvPr/>
        </p:nvSpPr>
        <p:spPr>
          <a:xfrm>
            <a:off x="3867319" y="6334867"/>
            <a:ext cx="5301533" cy="369332"/>
          </a:xfrm>
          <a:prstGeom prst="rect">
            <a:avLst/>
          </a:prstGeom>
        </p:spPr>
        <p:txBody>
          <a:bodyPr wrap="square">
            <a:spAutoFit/>
          </a:bodyPr>
          <a:lstStyle/>
          <a:p>
            <a:pPr algn="r"/>
            <a:r>
              <a:rPr lang="en-US" dirty="0" smtClean="0"/>
              <a:t>CLR James dedication to </a:t>
            </a:r>
            <a:r>
              <a:rPr lang="en-US" i="1" dirty="0" smtClean="0"/>
              <a:t>Black Jacobins </a:t>
            </a:r>
            <a:r>
              <a:rPr lang="en-US" dirty="0" smtClean="0"/>
              <a:t>(1938)</a:t>
            </a:r>
            <a:endParaRPr lang="en-GB" dirty="0"/>
          </a:p>
        </p:txBody>
      </p:sp>
      <p:sp>
        <p:nvSpPr>
          <p:cNvPr id="13" name="Rectangle 12"/>
          <p:cNvSpPr/>
          <p:nvPr/>
        </p:nvSpPr>
        <p:spPr>
          <a:xfrm>
            <a:off x="1126600" y="2386530"/>
            <a:ext cx="857927" cy="369332"/>
          </a:xfrm>
          <a:prstGeom prst="rect">
            <a:avLst/>
          </a:prstGeom>
        </p:spPr>
        <p:txBody>
          <a:bodyPr wrap="none">
            <a:spAutoFit/>
          </a:bodyPr>
          <a:lstStyle/>
          <a:p>
            <a:pPr lvl="0">
              <a:defRPr/>
            </a:pPr>
            <a:r>
              <a:rPr lang="en-GB" dirty="0" smtClean="0"/>
              <a:t>(1963</a:t>
            </a:r>
            <a:r>
              <a:rPr lang="en-GB" dirty="0"/>
              <a:t>)</a:t>
            </a:r>
          </a:p>
        </p:txBody>
      </p:sp>
    </p:spTree>
    <p:extLst>
      <p:ext uri="{BB962C8B-B14F-4D97-AF65-F5344CB8AC3E}">
        <p14:creationId xmlns:p14="http://schemas.microsoft.com/office/powerpoint/2010/main" val="302743259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0999" y="1719071"/>
            <a:ext cx="6063209" cy="4950290"/>
          </a:xfrm>
        </p:spPr>
        <p:txBody>
          <a:bodyPr>
            <a:normAutofit fontScale="92500" lnSpcReduction="20000"/>
          </a:bodyPr>
          <a:lstStyle/>
          <a:p>
            <a:pPr marL="45720" indent="0" algn="just">
              <a:buNone/>
            </a:pPr>
            <a:r>
              <a:rPr lang="en-US" dirty="0" smtClean="0"/>
              <a:t>“</a:t>
            </a:r>
            <a:r>
              <a:rPr lang="en-US" dirty="0" smtClean="0">
                <a:solidFill>
                  <a:srgbClr val="FF0000"/>
                </a:solidFill>
              </a:rPr>
              <a:t>Men </a:t>
            </a:r>
            <a:r>
              <a:rPr lang="en-US" dirty="0">
                <a:solidFill>
                  <a:srgbClr val="FF0000"/>
                </a:solidFill>
              </a:rPr>
              <a:t>make their own history, and the black </a:t>
            </a:r>
            <a:r>
              <a:rPr lang="en-US" dirty="0" smtClean="0">
                <a:solidFill>
                  <a:srgbClr val="FF0000"/>
                </a:solidFill>
              </a:rPr>
              <a:t>Jacobins of </a:t>
            </a:r>
            <a:r>
              <a:rPr lang="en-US" dirty="0">
                <a:solidFill>
                  <a:srgbClr val="FF0000"/>
                </a:solidFill>
              </a:rPr>
              <a:t>San Domingo were to make history which would </a:t>
            </a:r>
            <a:r>
              <a:rPr lang="en-US" dirty="0" smtClean="0">
                <a:solidFill>
                  <a:srgbClr val="FF0000"/>
                </a:solidFill>
              </a:rPr>
              <a:t>alter the </a:t>
            </a:r>
            <a:r>
              <a:rPr lang="en-US" dirty="0">
                <a:solidFill>
                  <a:srgbClr val="FF0000"/>
                </a:solidFill>
              </a:rPr>
              <a:t>fate of millions of men and shift the economic cur </a:t>
            </a:r>
            <a:r>
              <a:rPr lang="en-US" dirty="0" smtClean="0">
                <a:solidFill>
                  <a:srgbClr val="FF0000"/>
                </a:solidFill>
              </a:rPr>
              <a:t>rents </a:t>
            </a:r>
            <a:r>
              <a:rPr lang="en-US" dirty="0">
                <a:solidFill>
                  <a:srgbClr val="FF0000"/>
                </a:solidFill>
              </a:rPr>
              <a:t>of three continents</a:t>
            </a:r>
            <a:r>
              <a:rPr lang="en-US" dirty="0"/>
              <a:t> . But if they could seize </a:t>
            </a:r>
            <a:r>
              <a:rPr lang="en-US" dirty="0" smtClean="0"/>
              <a:t>opportunity they </a:t>
            </a:r>
            <a:r>
              <a:rPr lang="en-US" dirty="0"/>
              <a:t>could not create it. </a:t>
            </a:r>
            <a:r>
              <a:rPr lang="en-US" dirty="0">
                <a:solidFill>
                  <a:srgbClr val="002060"/>
                </a:solidFill>
              </a:rPr>
              <a:t>The slave-trade and slavery were woven tight into the economics of the </a:t>
            </a:r>
            <a:r>
              <a:rPr lang="en-US" dirty="0" smtClean="0">
                <a:solidFill>
                  <a:srgbClr val="002060"/>
                </a:solidFill>
              </a:rPr>
              <a:t>eighteenth century</a:t>
            </a:r>
            <a:r>
              <a:rPr lang="en-US" dirty="0"/>
              <a:t>. Three forces, </a:t>
            </a:r>
            <a:r>
              <a:rPr lang="en-US" dirty="0">
                <a:solidFill>
                  <a:srgbClr val="00B050"/>
                </a:solidFill>
              </a:rPr>
              <a:t>the proprietors of San Domingo</a:t>
            </a:r>
            <a:r>
              <a:rPr lang="en-US" dirty="0"/>
              <a:t>, </a:t>
            </a:r>
            <a:r>
              <a:rPr lang="en-US" dirty="0" smtClean="0">
                <a:solidFill>
                  <a:srgbClr val="7030A0"/>
                </a:solidFill>
              </a:rPr>
              <a:t>the French </a:t>
            </a:r>
            <a:r>
              <a:rPr lang="en-US" dirty="0">
                <a:solidFill>
                  <a:srgbClr val="7030A0"/>
                </a:solidFill>
              </a:rPr>
              <a:t>bourgeoisie </a:t>
            </a:r>
            <a:r>
              <a:rPr lang="en-US" dirty="0"/>
              <a:t>and</a:t>
            </a:r>
            <a:r>
              <a:rPr lang="en-US" dirty="0" smtClean="0">
                <a:solidFill>
                  <a:srgbClr val="7030A0"/>
                </a:solidFill>
              </a:rPr>
              <a:t> </a:t>
            </a:r>
            <a:r>
              <a:rPr lang="en-US" dirty="0">
                <a:solidFill>
                  <a:srgbClr val="7030A0"/>
                </a:solidFill>
              </a:rPr>
              <a:t>the British bourgeoisie</a:t>
            </a:r>
            <a:r>
              <a:rPr lang="en-US" dirty="0"/>
              <a:t>, throve </a:t>
            </a:r>
            <a:r>
              <a:rPr lang="en-US" dirty="0" smtClean="0"/>
              <a:t>on this devastation </a:t>
            </a:r>
            <a:r>
              <a:rPr lang="en-US" dirty="0"/>
              <a:t>of a continent and on the </a:t>
            </a:r>
            <a:r>
              <a:rPr lang="en-US" dirty="0" smtClean="0"/>
              <a:t>brutal exploitation of </a:t>
            </a:r>
            <a:r>
              <a:rPr lang="en-US" dirty="0"/>
              <a:t>millions</a:t>
            </a:r>
            <a:r>
              <a:rPr lang="en-US" dirty="0" smtClean="0"/>
              <a:t>.”</a:t>
            </a:r>
          </a:p>
          <a:p>
            <a:pPr algn="r">
              <a:buFontTx/>
              <a:buChar char="-"/>
            </a:pPr>
            <a:r>
              <a:rPr lang="en-GB" dirty="0" smtClean="0"/>
              <a:t>James, </a:t>
            </a:r>
            <a:r>
              <a:rPr lang="en-GB" i="1" dirty="0" smtClean="0"/>
              <a:t>Black Jacobins</a:t>
            </a:r>
            <a:r>
              <a:rPr lang="en-GB" dirty="0" smtClean="0"/>
              <a:t>, p. 25</a:t>
            </a:r>
          </a:p>
          <a:p>
            <a:pPr marL="45720" indent="0" algn="just">
              <a:buNone/>
            </a:pPr>
            <a:endParaRPr lang="en-US" dirty="0" smtClean="0"/>
          </a:p>
          <a:p>
            <a:pPr marL="45720" indent="0">
              <a:buNone/>
            </a:pPr>
            <a:r>
              <a:rPr lang="en-US" dirty="0" smtClean="0"/>
              <a:t>“</a:t>
            </a:r>
            <a:r>
              <a:rPr lang="en-US" dirty="0" smtClean="0">
                <a:solidFill>
                  <a:srgbClr val="FF0000"/>
                </a:solidFill>
              </a:rPr>
              <a:t>But </a:t>
            </a:r>
            <a:r>
              <a:rPr lang="en-US" dirty="0">
                <a:solidFill>
                  <a:srgbClr val="FF0000"/>
                </a:solidFill>
              </a:rPr>
              <a:t>men make history, and Toussaint made </a:t>
            </a:r>
            <a:r>
              <a:rPr lang="en-US" dirty="0" smtClean="0">
                <a:solidFill>
                  <a:srgbClr val="FF0000"/>
                </a:solidFill>
              </a:rPr>
              <a:t>the history </a:t>
            </a:r>
            <a:r>
              <a:rPr lang="en-US" dirty="0">
                <a:solidFill>
                  <a:srgbClr val="FF0000"/>
                </a:solidFill>
              </a:rPr>
              <a:t>that he made because he was the man he was</a:t>
            </a:r>
            <a:r>
              <a:rPr lang="en-US" dirty="0" smtClean="0"/>
              <a:t>.”</a:t>
            </a:r>
          </a:p>
          <a:p>
            <a:pPr algn="r">
              <a:buFontTx/>
              <a:buChar char="-"/>
            </a:pPr>
            <a:r>
              <a:rPr lang="en-GB" dirty="0" smtClean="0"/>
              <a:t>James</a:t>
            </a:r>
            <a:r>
              <a:rPr lang="en-GB" dirty="0"/>
              <a:t>, </a:t>
            </a:r>
            <a:r>
              <a:rPr lang="en-GB" i="1" dirty="0"/>
              <a:t>Black Jacobins</a:t>
            </a:r>
            <a:r>
              <a:rPr lang="en-GB" dirty="0"/>
              <a:t>, p. </a:t>
            </a:r>
            <a:r>
              <a:rPr lang="en-GB" dirty="0" smtClean="0"/>
              <a:t>91</a:t>
            </a:r>
            <a:endParaRPr lang="en-GB" dirty="0"/>
          </a:p>
        </p:txBody>
      </p:sp>
      <p:sp>
        <p:nvSpPr>
          <p:cNvPr id="3" name="Title 2"/>
          <p:cNvSpPr>
            <a:spLocks noGrp="1"/>
          </p:cNvSpPr>
          <p:nvPr>
            <p:ph type="title"/>
          </p:nvPr>
        </p:nvSpPr>
        <p:spPr/>
        <p:txBody>
          <a:bodyPr/>
          <a:lstStyle/>
          <a:p>
            <a:r>
              <a:rPr lang="en-GB" i="1" dirty="0" smtClean="0"/>
              <a:t>Black Jacobins</a:t>
            </a:r>
            <a:endParaRPr lang="en-US" i="1" dirty="0"/>
          </a:p>
        </p:txBody>
      </p:sp>
      <p:pic>
        <p:nvPicPr>
          <p:cNvPr id="4" name="Picture 3"/>
          <p:cNvPicPr>
            <a:picLocks noChangeAspect="1"/>
          </p:cNvPicPr>
          <p:nvPr/>
        </p:nvPicPr>
        <p:blipFill>
          <a:blip r:embed="rId3"/>
          <a:stretch>
            <a:fillRect/>
          </a:stretch>
        </p:blipFill>
        <p:spPr>
          <a:xfrm>
            <a:off x="6638006" y="1659255"/>
            <a:ext cx="2375669" cy="3713962"/>
          </a:xfrm>
          <a:prstGeom prst="rect">
            <a:avLst/>
          </a:prstGeom>
        </p:spPr>
      </p:pic>
    </p:spTree>
    <p:extLst>
      <p:ext uri="{BB962C8B-B14F-4D97-AF65-F5344CB8AC3E}">
        <p14:creationId xmlns:p14="http://schemas.microsoft.com/office/powerpoint/2010/main" val="143142932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0999" y="1719070"/>
            <a:ext cx="6135217" cy="4878282"/>
          </a:xfrm>
        </p:spPr>
        <p:txBody>
          <a:bodyPr>
            <a:normAutofit fontScale="85000" lnSpcReduction="10000"/>
          </a:bodyPr>
          <a:lstStyle/>
          <a:p>
            <a:pPr marL="45720" indent="0" algn="just">
              <a:buNone/>
            </a:pPr>
            <a:r>
              <a:rPr lang="en-US" dirty="0" smtClean="0"/>
              <a:t>“Men </a:t>
            </a:r>
            <a:r>
              <a:rPr lang="en-US" dirty="0"/>
              <a:t>make their own history, and the black </a:t>
            </a:r>
            <a:r>
              <a:rPr lang="en-US" dirty="0" smtClean="0"/>
              <a:t>Jacobins of </a:t>
            </a:r>
            <a:r>
              <a:rPr lang="en-US" dirty="0"/>
              <a:t>San Domingo were to make history which would </a:t>
            </a:r>
            <a:r>
              <a:rPr lang="en-US" dirty="0" smtClean="0"/>
              <a:t>alter the </a:t>
            </a:r>
            <a:r>
              <a:rPr lang="en-US" dirty="0"/>
              <a:t>fate of millions of men and shift the economic cur </a:t>
            </a:r>
            <a:r>
              <a:rPr lang="en-US" dirty="0" smtClean="0"/>
              <a:t>rents </a:t>
            </a:r>
            <a:r>
              <a:rPr lang="en-US" dirty="0"/>
              <a:t>of three </a:t>
            </a:r>
            <a:r>
              <a:rPr lang="en-US" dirty="0" smtClean="0"/>
              <a:t>continents … But </a:t>
            </a:r>
            <a:r>
              <a:rPr lang="en-US" dirty="0"/>
              <a:t>if they could seize </a:t>
            </a:r>
            <a:r>
              <a:rPr lang="en-US" dirty="0" smtClean="0"/>
              <a:t>opportunity they </a:t>
            </a:r>
            <a:r>
              <a:rPr lang="en-US" dirty="0"/>
              <a:t>could not create </a:t>
            </a:r>
            <a:r>
              <a:rPr lang="en-US" dirty="0" smtClean="0"/>
              <a:t>it.”</a:t>
            </a:r>
          </a:p>
          <a:p>
            <a:pPr algn="r">
              <a:buFontTx/>
              <a:buChar char="-"/>
            </a:pPr>
            <a:r>
              <a:rPr lang="en-GB" dirty="0" smtClean="0"/>
              <a:t>James, </a:t>
            </a:r>
            <a:r>
              <a:rPr lang="en-GB" i="1" dirty="0" smtClean="0"/>
              <a:t>Black Jacobins</a:t>
            </a:r>
            <a:r>
              <a:rPr lang="en-GB" dirty="0" smtClean="0"/>
              <a:t>, p. 25</a:t>
            </a:r>
          </a:p>
          <a:p>
            <a:pPr algn="just">
              <a:buFontTx/>
              <a:buChar char="-"/>
            </a:pPr>
            <a:endParaRPr lang="en-GB" dirty="0" smtClean="0"/>
          </a:p>
          <a:p>
            <a:pPr marL="45720" indent="0" algn="just">
              <a:buNone/>
            </a:pPr>
            <a:r>
              <a:rPr lang="en-US" sz="2800" dirty="0" smtClean="0"/>
              <a:t>“Men </a:t>
            </a:r>
            <a:r>
              <a:rPr lang="en-US" sz="2800" dirty="0"/>
              <a:t>make their own history, but they do not make it as they please; they do not make it under self-selected circumstances, but under circumstances existing already, given and transmitted from the </a:t>
            </a:r>
            <a:r>
              <a:rPr lang="en-US" sz="2800" dirty="0" smtClean="0"/>
              <a:t>past.”</a:t>
            </a:r>
          </a:p>
          <a:p>
            <a:pPr algn="r">
              <a:buFontTx/>
              <a:buChar char="-"/>
            </a:pPr>
            <a:r>
              <a:rPr lang="en-GB" sz="2600" dirty="0" smtClean="0"/>
              <a:t>Karl Marx, </a:t>
            </a:r>
            <a:r>
              <a:rPr lang="en-GB" sz="2600" i="1" dirty="0" smtClean="0"/>
              <a:t>T</a:t>
            </a:r>
            <a:r>
              <a:rPr lang="en-US" sz="2600" i="1" dirty="0" smtClean="0"/>
              <a:t>he </a:t>
            </a:r>
            <a:r>
              <a:rPr lang="en-US" sz="2600" i="1" dirty="0"/>
              <a:t>Eighteenth Brumaire of Louis </a:t>
            </a:r>
            <a:r>
              <a:rPr lang="en-US" sz="2600" i="1" dirty="0" smtClean="0"/>
              <a:t>Bonaparte</a:t>
            </a:r>
            <a:r>
              <a:rPr lang="en-US" sz="2600" dirty="0"/>
              <a:t> </a:t>
            </a:r>
            <a:r>
              <a:rPr lang="en-US" sz="2600" dirty="0" smtClean="0"/>
              <a:t>(1852)</a:t>
            </a:r>
          </a:p>
          <a:p>
            <a:pPr algn="just">
              <a:buFontTx/>
              <a:buChar char="-"/>
            </a:pPr>
            <a:endParaRPr lang="en-US" sz="2800" dirty="0" smtClean="0"/>
          </a:p>
          <a:p>
            <a:pPr marL="45720" indent="0" algn="just">
              <a:buNone/>
            </a:pPr>
            <a:endParaRPr lang="en-US" sz="2800" b="1" dirty="0"/>
          </a:p>
          <a:p>
            <a:pPr marL="45720" indent="0">
              <a:buNone/>
            </a:pPr>
            <a:endParaRPr lang="en-US" dirty="0"/>
          </a:p>
          <a:p>
            <a:pPr marL="45720" indent="0">
              <a:buNone/>
            </a:pPr>
            <a:endParaRPr lang="en-GB" dirty="0"/>
          </a:p>
        </p:txBody>
      </p:sp>
      <p:sp>
        <p:nvSpPr>
          <p:cNvPr id="3" name="Title 2"/>
          <p:cNvSpPr>
            <a:spLocks noGrp="1"/>
          </p:cNvSpPr>
          <p:nvPr>
            <p:ph type="title"/>
          </p:nvPr>
        </p:nvSpPr>
        <p:spPr/>
        <p:txBody>
          <a:bodyPr/>
          <a:lstStyle/>
          <a:p>
            <a:r>
              <a:rPr lang="en-GB" i="1" dirty="0"/>
              <a:t>Black Jacobins</a:t>
            </a:r>
            <a:endParaRPr lang="en-US" dirty="0"/>
          </a:p>
        </p:txBody>
      </p:sp>
      <p:pic>
        <p:nvPicPr>
          <p:cNvPr id="4" name="Picture 3"/>
          <p:cNvPicPr>
            <a:picLocks noChangeAspect="1"/>
          </p:cNvPicPr>
          <p:nvPr/>
        </p:nvPicPr>
        <p:blipFill>
          <a:blip r:embed="rId3"/>
          <a:stretch>
            <a:fillRect/>
          </a:stretch>
        </p:blipFill>
        <p:spPr>
          <a:xfrm>
            <a:off x="6638006" y="1659255"/>
            <a:ext cx="2375669" cy="3713962"/>
          </a:xfrm>
          <a:prstGeom prst="rect">
            <a:avLst/>
          </a:prstGeom>
        </p:spPr>
      </p:pic>
    </p:spTree>
    <p:extLst>
      <p:ext uri="{BB962C8B-B14F-4D97-AF65-F5344CB8AC3E}">
        <p14:creationId xmlns:p14="http://schemas.microsoft.com/office/powerpoint/2010/main" val="315391146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0999" y="1719070"/>
            <a:ext cx="8407893" cy="4806273"/>
          </a:xfrm>
        </p:spPr>
        <p:txBody>
          <a:bodyPr>
            <a:normAutofit/>
          </a:bodyPr>
          <a:lstStyle/>
          <a:p>
            <a:pPr marL="45720" indent="0" algn="just">
              <a:buNone/>
            </a:pPr>
            <a:r>
              <a:rPr lang="en-GB" dirty="0" smtClean="0"/>
              <a:t>“</a:t>
            </a:r>
            <a:r>
              <a:rPr lang="en-US" dirty="0"/>
              <a:t>The slave-trade and slavery were the economic </a:t>
            </a:r>
            <a:r>
              <a:rPr lang="en-US" dirty="0" smtClean="0"/>
              <a:t>basis of </a:t>
            </a:r>
            <a:r>
              <a:rPr lang="en-US" dirty="0"/>
              <a:t>the French Revolution. </a:t>
            </a:r>
            <a:r>
              <a:rPr lang="en-US" dirty="0" smtClean="0"/>
              <a:t>‘Sad </a:t>
            </a:r>
            <a:r>
              <a:rPr lang="en-US" dirty="0"/>
              <a:t>irony of human history</a:t>
            </a:r>
            <a:r>
              <a:rPr lang="en-US" dirty="0" smtClean="0"/>
              <a:t>,’ comments [Jean] Jaures [19</a:t>
            </a:r>
            <a:r>
              <a:rPr lang="en-US" baseline="30000" dirty="0" smtClean="0"/>
              <a:t>th</a:t>
            </a:r>
            <a:r>
              <a:rPr lang="en-US" dirty="0" smtClean="0"/>
              <a:t>/20</a:t>
            </a:r>
            <a:r>
              <a:rPr lang="en-US" baseline="30000" dirty="0" smtClean="0"/>
              <a:t>th</a:t>
            </a:r>
            <a:r>
              <a:rPr lang="en-US" dirty="0" smtClean="0"/>
              <a:t>-century French socialist politician and historian]. ‘</a:t>
            </a:r>
            <a:r>
              <a:rPr lang="en-US" dirty="0" smtClean="0">
                <a:solidFill>
                  <a:srgbClr val="FF0000"/>
                </a:solidFill>
              </a:rPr>
              <a:t>The </a:t>
            </a:r>
            <a:r>
              <a:rPr lang="en-US" dirty="0">
                <a:solidFill>
                  <a:srgbClr val="FF0000"/>
                </a:solidFill>
              </a:rPr>
              <a:t>fortunes created at Bordeaux, </a:t>
            </a:r>
            <a:r>
              <a:rPr lang="en-US" dirty="0" smtClean="0">
                <a:solidFill>
                  <a:srgbClr val="FF0000"/>
                </a:solidFill>
              </a:rPr>
              <a:t>at Nantes</a:t>
            </a:r>
            <a:r>
              <a:rPr lang="en-US" dirty="0">
                <a:solidFill>
                  <a:srgbClr val="FF0000"/>
                </a:solidFill>
              </a:rPr>
              <a:t>, by the slave-trade, gave to the bourgeoisie </a:t>
            </a:r>
            <a:r>
              <a:rPr lang="en-US" dirty="0" smtClean="0">
                <a:solidFill>
                  <a:srgbClr val="FF0000"/>
                </a:solidFill>
              </a:rPr>
              <a:t>that pride </a:t>
            </a:r>
            <a:r>
              <a:rPr lang="en-US" dirty="0">
                <a:solidFill>
                  <a:srgbClr val="FF0000"/>
                </a:solidFill>
              </a:rPr>
              <a:t>which needed liberty and contributed to </a:t>
            </a:r>
            <a:r>
              <a:rPr lang="en-US" dirty="0" smtClean="0">
                <a:solidFill>
                  <a:srgbClr val="FF0000"/>
                </a:solidFill>
              </a:rPr>
              <a:t>human emancipation</a:t>
            </a:r>
            <a:r>
              <a:rPr lang="en-US" dirty="0" smtClean="0"/>
              <a:t>.’</a:t>
            </a:r>
          </a:p>
          <a:p>
            <a:pPr marL="45720" indent="0" algn="just">
              <a:buNone/>
            </a:pPr>
            <a:r>
              <a:rPr lang="en-GB" dirty="0" smtClean="0"/>
              <a:t>	“</a:t>
            </a:r>
            <a:r>
              <a:rPr lang="en-US" dirty="0" smtClean="0"/>
              <a:t> … </a:t>
            </a:r>
            <a:r>
              <a:rPr lang="en-US" dirty="0"/>
              <a:t>. Nearly all the industries </a:t>
            </a:r>
            <a:r>
              <a:rPr lang="en-US" dirty="0" smtClean="0"/>
              <a:t>which </a:t>
            </a:r>
            <a:r>
              <a:rPr lang="en-US" dirty="0"/>
              <a:t>developed </a:t>
            </a:r>
            <a:r>
              <a:rPr lang="en-US" dirty="0" smtClean="0"/>
              <a:t>in France </a:t>
            </a:r>
            <a:r>
              <a:rPr lang="en-US" dirty="0"/>
              <a:t>during the eighteenth century had their origin </a:t>
            </a:r>
            <a:r>
              <a:rPr lang="en-US" dirty="0" smtClean="0"/>
              <a:t>in goods </a:t>
            </a:r>
            <a:r>
              <a:rPr lang="en-US" dirty="0"/>
              <a:t>or commodities destined either for the coast </a:t>
            </a:r>
            <a:r>
              <a:rPr lang="en-US" dirty="0" smtClean="0"/>
              <a:t>of Guinea </a:t>
            </a:r>
            <a:r>
              <a:rPr lang="en-US" dirty="0"/>
              <a:t>or for America. </a:t>
            </a:r>
            <a:r>
              <a:rPr lang="en-US" dirty="0">
                <a:solidFill>
                  <a:srgbClr val="FF0000"/>
                </a:solidFill>
              </a:rPr>
              <a:t>The capital from the </a:t>
            </a:r>
            <a:r>
              <a:rPr lang="en-US" dirty="0" smtClean="0">
                <a:solidFill>
                  <a:srgbClr val="FF0000"/>
                </a:solidFill>
              </a:rPr>
              <a:t>slave-trade fertilized </a:t>
            </a:r>
            <a:r>
              <a:rPr lang="en-US" dirty="0">
                <a:solidFill>
                  <a:srgbClr val="FF0000"/>
                </a:solidFill>
              </a:rPr>
              <a:t>them; though the bourgeoisie traded in </a:t>
            </a:r>
            <a:r>
              <a:rPr lang="en-US" dirty="0" smtClean="0">
                <a:solidFill>
                  <a:srgbClr val="FF0000"/>
                </a:solidFill>
              </a:rPr>
              <a:t>other things </a:t>
            </a:r>
            <a:r>
              <a:rPr lang="en-US" dirty="0">
                <a:solidFill>
                  <a:srgbClr val="FF0000"/>
                </a:solidFill>
              </a:rPr>
              <a:t>than slaves, upon the success or </a:t>
            </a:r>
            <a:r>
              <a:rPr lang="en-US" dirty="0" smtClean="0">
                <a:solidFill>
                  <a:srgbClr val="FF0000"/>
                </a:solidFill>
              </a:rPr>
              <a:t>failure </a:t>
            </a:r>
            <a:r>
              <a:rPr lang="en-US" dirty="0">
                <a:solidFill>
                  <a:srgbClr val="FF0000"/>
                </a:solidFill>
              </a:rPr>
              <a:t>of the </a:t>
            </a:r>
            <a:r>
              <a:rPr lang="en-US" dirty="0" smtClean="0">
                <a:solidFill>
                  <a:srgbClr val="FF0000"/>
                </a:solidFill>
              </a:rPr>
              <a:t>traffic everything </a:t>
            </a:r>
            <a:r>
              <a:rPr lang="en-US" dirty="0">
                <a:solidFill>
                  <a:srgbClr val="FF0000"/>
                </a:solidFill>
              </a:rPr>
              <a:t>else </a:t>
            </a:r>
            <a:r>
              <a:rPr lang="en-US" dirty="0" smtClean="0">
                <a:solidFill>
                  <a:srgbClr val="FF0000"/>
                </a:solidFill>
              </a:rPr>
              <a:t>depended</a:t>
            </a:r>
            <a:r>
              <a:rPr lang="en-US" dirty="0" smtClean="0"/>
              <a:t>.”</a:t>
            </a:r>
          </a:p>
          <a:p>
            <a:pPr algn="r">
              <a:buFontTx/>
              <a:buChar char="-"/>
            </a:pPr>
            <a:r>
              <a:rPr lang="en-GB" sz="1800" dirty="0" smtClean="0"/>
              <a:t>James, </a:t>
            </a:r>
            <a:r>
              <a:rPr lang="en-GB" sz="1800" i="1" dirty="0" smtClean="0"/>
              <a:t>Black Jacobins</a:t>
            </a:r>
            <a:r>
              <a:rPr lang="en-GB" sz="1800" dirty="0" smtClean="0"/>
              <a:t>, pp. 47–48. James </a:t>
            </a:r>
            <a:r>
              <a:rPr lang="en-GB" sz="1800" dirty="0"/>
              <a:t>quotes </a:t>
            </a:r>
            <a:r>
              <a:rPr lang="en-GB" sz="1800" dirty="0" smtClean="0"/>
              <a:t>from Jean </a:t>
            </a:r>
            <a:r>
              <a:rPr lang="en-GB" sz="1800" dirty="0" err="1" smtClean="0"/>
              <a:t>Jaurès</a:t>
            </a:r>
            <a:r>
              <a:rPr lang="en-GB" sz="1800" dirty="0" smtClean="0"/>
              <a:t>,</a:t>
            </a:r>
            <a:r>
              <a:rPr lang="en-US" sz="1800" dirty="0"/>
              <a:t> </a:t>
            </a:r>
            <a:r>
              <a:rPr lang="en-US" sz="1800" i="1" dirty="0"/>
              <a:t>Socialist History of the French </a:t>
            </a:r>
            <a:r>
              <a:rPr lang="en-US" sz="1800" i="1" dirty="0" smtClean="0"/>
              <a:t>Revolution </a:t>
            </a:r>
            <a:r>
              <a:rPr lang="en-US" sz="1800" dirty="0" smtClean="0"/>
              <a:t>(</a:t>
            </a:r>
            <a:r>
              <a:rPr lang="fr-FR" sz="1800" i="1" dirty="0"/>
              <a:t>Histoire Socialiste de la Révolution </a:t>
            </a:r>
            <a:r>
              <a:rPr lang="fr-FR" sz="1800" i="1" dirty="0" smtClean="0"/>
              <a:t>Française</a:t>
            </a:r>
            <a:r>
              <a:rPr lang="fr-FR" sz="1800" dirty="0" smtClean="0"/>
              <a:t>), </a:t>
            </a:r>
            <a:r>
              <a:rPr lang="en-GB" sz="1800" dirty="0" smtClean="0"/>
              <a:t>written</a:t>
            </a:r>
            <a:r>
              <a:rPr lang="fr-FR" sz="1800" dirty="0" smtClean="0"/>
              <a:t> 1901–1907</a:t>
            </a:r>
            <a:endParaRPr lang="en-GB" sz="1800" i="1" dirty="0" smtClean="0"/>
          </a:p>
          <a:p>
            <a:pPr>
              <a:buFontTx/>
              <a:buChar char="-"/>
            </a:pPr>
            <a:endParaRPr lang="en-GB" dirty="0" smtClean="0"/>
          </a:p>
          <a:p>
            <a:pPr>
              <a:buFontTx/>
              <a:buChar char="-"/>
            </a:pPr>
            <a:endParaRPr lang="en-GB" dirty="0" smtClean="0"/>
          </a:p>
          <a:p>
            <a:pPr>
              <a:buFontTx/>
              <a:buChar char="-"/>
            </a:pPr>
            <a:endParaRPr lang="en-GB" dirty="0"/>
          </a:p>
        </p:txBody>
      </p:sp>
      <p:sp>
        <p:nvSpPr>
          <p:cNvPr id="3" name="Title 2"/>
          <p:cNvSpPr>
            <a:spLocks noGrp="1"/>
          </p:cNvSpPr>
          <p:nvPr>
            <p:ph type="title"/>
          </p:nvPr>
        </p:nvSpPr>
        <p:spPr/>
        <p:txBody>
          <a:bodyPr/>
          <a:lstStyle/>
          <a:p>
            <a:r>
              <a:rPr lang="en-GB" i="1" dirty="0"/>
              <a:t>Black Jacobins</a:t>
            </a:r>
            <a:endParaRPr lang="en-US" dirty="0"/>
          </a:p>
        </p:txBody>
      </p:sp>
    </p:spTree>
    <p:extLst>
      <p:ext uri="{BB962C8B-B14F-4D97-AF65-F5344CB8AC3E}">
        <p14:creationId xmlns:p14="http://schemas.microsoft.com/office/powerpoint/2010/main" val="149467099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0999" y="1719070"/>
            <a:ext cx="8407893" cy="4950289"/>
          </a:xfrm>
        </p:spPr>
        <p:txBody>
          <a:bodyPr>
            <a:normAutofit fontScale="92500" lnSpcReduction="10000"/>
          </a:bodyPr>
          <a:lstStyle/>
          <a:p>
            <a:pPr marL="45720" indent="0" algn="just">
              <a:buNone/>
            </a:pPr>
            <a:r>
              <a:rPr lang="en-GB" dirty="0" smtClean="0"/>
              <a:t>“</a:t>
            </a:r>
            <a:r>
              <a:rPr lang="en-US" dirty="0"/>
              <a:t>Leader of a backward and ignorant mass, </a:t>
            </a:r>
            <a:r>
              <a:rPr lang="en-US" dirty="0" smtClean="0"/>
              <a:t>[Toussaint] was </a:t>
            </a:r>
            <a:r>
              <a:rPr lang="en-US" dirty="0"/>
              <a:t>yet in the forefront of the great historical </a:t>
            </a:r>
            <a:r>
              <a:rPr lang="en-US" dirty="0" smtClean="0"/>
              <a:t>movement of </a:t>
            </a:r>
            <a:r>
              <a:rPr lang="en-US" dirty="0"/>
              <a:t>his time. </a:t>
            </a:r>
            <a:r>
              <a:rPr lang="en-US" dirty="0">
                <a:solidFill>
                  <a:srgbClr val="FF0000"/>
                </a:solidFill>
              </a:rPr>
              <a:t>The blacks were taking their part in the </a:t>
            </a:r>
            <a:r>
              <a:rPr lang="en-US" dirty="0" smtClean="0">
                <a:solidFill>
                  <a:srgbClr val="FF0000"/>
                </a:solidFill>
              </a:rPr>
              <a:t>destruction of </a:t>
            </a:r>
            <a:r>
              <a:rPr lang="en-US" dirty="0">
                <a:solidFill>
                  <a:srgbClr val="FF0000"/>
                </a:solidFill>
              </a:rPr>
              <a:t>European feudalism begun by the </a:t>
            </a:r>
            <a:r>
              <a:rPr lang="en-US" dirty="0" smtClean="0">
                <a:solidFill>
                  <a:srgbClr val="FF0000"/>
                </a:solidFill>
              </a:rPr>
              <a:t>French Revolution</a:t>
            </a:r>
            <a:r>
              <a:rPr lang="en-US" dirty="0"/>
              <a:t>, and </a:t>
            </a:r>
            <a:r>
              <a:rPr lang="en-US" dirty="0">
                <a:solidFill>
                  <a:srgbClr val="002060"/>
                </a:solidFill>
              </a:rPr>
              <a:t>liberty and equality, the slogans of </a:t>
            </a:r>
            <a:r>
              <a:rPr lang="en-US" dirty="0" smtClean="0">
                <a:solidFill>
                  <a:srgbClr val="002060"/>
                </a:solidFill>
              </a:rPr>
              <a:t>the revolution</a:t>
            </a:r>
            <a:r>
              <a:rPr lang="en-US" dirty="0">
                <a:solidFill>
                  <a:srgbClr val="002060"/>
                </a:solidFill>
              </a:rPr>
              <a:t>, meant far more to them than to any Frenchman</a:t>
            </a:r>
            <a:r>
              <a:rPr lang="en-US" dirty="0" smtClean="0"/>
              <a:t>. That </a:t>
            </a:r>
            <a:r>
              <a:rPr lang="en-US" dirty="0"/>
              <a:t>was why in the hour of danger Toussaint, </a:t>
            </a:r>
            <a:r>
              <a:rPr lang="en-US" dirty="0" smtClean="0"/>
              <a:t>uninstructed as </a:t>
            </a:r>
            <a:r>
              <a:rPr lang="en-US" dirty="0"/>
              <a:t>he was, could find the language and accent </a:t>
            </a:r>
            <a:r>
              <a:rPr lang="en-US" dirty="0" smtClean="0"/>
              <a:t>of Diderot</a:t>
            </a:r>
            <a:r>
              <a:rPr lang="en-US" dirty="0"/>
              <a:t>, </a:t>
            </a:r>
            <a:r>
              <a:rPr lang="en-US" dirty="0" smtClean="0"/>
              <a:t>Rousseau … Robespierre, and </a:t>
            </a:r>
            <a:r>
              <a:rPr lang="en-US" dirty="0"/>
              <a:t>Danton. And in one respect he excelled them all. </a:t>
            </a:r>
            <a:r>
              <a:rPr lang="en-US" i="1" dirty="0" smtClean="0"/>
              <a:t>For even </a:t>
            </a:r>
            <a:r>
              <a:rPr lang="en-US" i="1" dirty="0"/>
              <a:t>these masters of the spoken and written word, </a:t>
            </a:r>
            <a:r>
              <a:rPr lang="en-US" i="1" dirty="0" smtClean="0"/>
              <a:t>owing to </a:t>
            </a:r>
            <a:r>
              <a:rPr lang="en-US" i="1" dirty="0"/>
              <a:t>the class complications of their society, too often had </a:t>
            </a:r>
            <a:r>
              <a:rPr lang="en-US" i="1" dirty="0" smtClean="0"/>
              <a:t>to pause</a:t>
            </a:r>
            <a:r>
              <a:rPr lang="en-US" i="1" dirty="0"/>
              <a:t>, to hesitate, to </a:t>
            </a:r>
            <a:r>
              <a:rPr lang="en-US" i="1" dirty="0" smtClean="0"/>
              <a:t>qualify</a:t>
            </a:r>
            <a:r>
              <a:rPr lang="en-US" dirty="0" smtClean="0"/>
              <a:t>. </a:t>
            </a:r>
            <a:r>
              <a:rPr lang="en-US" dirty="0">
                <a:solidFill>
                  <a:srgbClr val="FF0000"/>
                </a:solidFill>
              </a:rPr>
              <a:t>Toussaint could defend </a:t>
            </a:r>
            <a:r>
              <a:rPr lang="en-US" dirty="0" smtClean="0">
                <a:solidFill>
                  <a:srgbClr val="FF0000"/>
                </a:solidFill>
              </a:rPr>
              <a:t>the freedom </a:t>
            </a:r>
            <a:r>
              <a:rPr lang="en-US" dirty="0">
                <a:solidFill>
                  <a:srgbClr val="FF0000"/>
                </a:solidFill>
              </a:rPr>
              <a:t>of the blacks without reservation, and this gave </a:t>
            </a:r>
            <a:r>
              <a:rPr lang="en-US" dirty="0" smtClean="0">
                <a:solidFill>
                  <a:srgbClr val="FF0000"/>
                </a:solidFill>
              </a:rPr>
              <a:t>to his </a:t>
            </a:r>
            <a:r>
              <a:rPr lang="en-US" dirty="0">
                <a:solidFill>
                  <a:srgbClr val="FF0000"/>
                </a:solidFill>
              </a:rPr>
              <a:t>declaration a strength and a single-mindedness rare </a:t>
            </a:r>
            <a:r>
              <a:rPr lang="en-US" dirty="0" smtClean="0">
                <a:solidFill>
                  <a:srgbClr val="FF0000"/>
                </a:solidFill>
              </a:rPr>
              <a:t>in the </a:t>
            </a:r>
            <a:r>
              <a:rPr lang="en-US" dirty="0">
                <a:solidFill>
                  <a:srgbClr val="FF0000"/>
                </a:solidFill>
              </a:rPr>
              <a:t>great documents of the time</a:t>
            </a:r>
            <a:r>
              <a:rPr lang="en-US" dirty="0"/>
              <a:t>. The French </a:t>
            </a:r>
            <a:r>
              <a:rPr lang="en-US" dirty="0" smtClean="0"/>
              <a:t>bourgeoisie could </a:t>
            </a:r>
            <a:r>
              <a:rPr lang="en-US" dirty="0"/>
              <a:t>not understand it. Rivers of blood were to flow </a:t>
            </a:r>
            <a:r>
              <a:rPr lang="en-US" dirty="0" smtClean="0"/>
              <a:t>before they understood </a:t>
            </a:r>
            <a:r>
              <a:rPr lang="en-US" dirty="0"/>
              <a:t>that elevated as was his tone </a:t>
            </a:r>
            <a:r>
              <a:rPr lang="en-US" dirty="0" smtClean="0"/>
              <a:t>Toussaint had </a:t>
            </a:r>
            <a:r>
              <a:rPr lang="en-US" dirty="0"/>
              <a:t>written neither bombast nor rhetoric but the </a:t>
            </a:r>
            <a:r>
              <a:rPr lang="en-US" dirty="0" smtClean="0"/>
              <a:t>simple and </a:t>
            </a:r>
            <a:r>
              <a:rPr lang="en-US" dirty="0"/>
              <a:t>sober truth</a:t>
            </a:r>
            <a:r>
              <a:rPr lang="en-US" dirty="0" smtClean="0"/>
              <a:t>.”</a:t>
            </a:r>
          </a:p>
          <a:p>
            <a:pPr algn="r">
              <a:buFontTx/>
              <a:buChar char="-"/>
            </a:pPr>
            <a:r>
              <a:rPr lang="en-GB" dirty="0" smtClean="0"/>
              <a:t>CLR James, </a:t>
            </a:r>
            <a:r>
              <a:rPr lang="en-GB" i="1" dirty="0" smtClean="0"/>
              <a:t>Black Jacobins</a:t>
            </a:r>
            <a:r>
              <a:rPr lang="en-GB" dirty="0" smtClean="0"/>
              <a:t>, p. 198</a:t>
            </a:r>
          </a:p>
          <a:p>
            <a:pPr marL="45720" indent="0">
              <a:buNone/>
            </a:pPr>
            <a:endParaRPr lang="en-US" dirty="0"/>
          </a:p>
        </p:txBody>
      </p:sp>
      <p:sp>
        <p:nvSpPr>
          <p:cNvPr id="3" name="Title 2"/>
          <p:cNvSpPr>
            <a:spLocks noGrp="1"/>
          </p:cNvSpPr>
          <p:nvPr>
            <p:ph type="title"/>
          </p:nvPr>
        </p:nvSpPr>
        <p:spPr/>
        <p:txBody>
          <a:bodyPr/>
          <a:lstStyle/>
          <a:p>
            <a:r>
              <a:rPr lang="en-GB" i="1" dirty="0"/>
              <a:t>Black Jacobins</a:t>
            </a:r>
            <a:endParaRPr lang="en-US" dirty="0"/>
          </a:p>
        </p:txBody>
      </p:sp>
    </p:spTree>
    <p:extLst>
      <p:ext uri="{BB962C8B-B14F-4D97-AF65-F5344CB8AC3E}">
        <p14:creationId xmlns:p14="http://schemas.microsoft.com/office/powerpoint/2010/main" val="167507370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solidFill>
                  <a:srgbClr val="FFFF00"/>
                </a:solidFill>
              </a:rPr>
              <a:t>Postcolonialism</a:t>
            </a:r>
            <a:r>
              <a:rPr lang="en-GB" dirty="0" smtClean="0">
                <a:solidFill>
                  <a:srgbClr val="FFFF00"/>
                </a:solidFill>
              </a:rPr>
              <a:t> and the Haitian Revolution</a:t>
            </a:r>
            <a:endParaRPr lang="en-GB" dirty="0">
              <a:solidFill>
                <a:srgbClr val="FFFF00"/>
              </a:solidFill>
            </a:endParaRP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8144" y="1618011"/>
            <a:ext cx="2962275" cy="452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323528" y="1616425"/>
            <a:ext cx="2646761" cy="45259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31840" y="1618012"/>
            <a:ext cx="2714624" cy="45243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4988459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smtClean="0">
                <a:solidFill>
                  <a:srgbClr val="FFFF00"/>
                </a:solidFill>
              </a:rPr>
              <a:t>Silencing the past</a:t>
            </a:r>
            <a:endParaRPr lang="en-GB" i="1" dirty="0">
              <a:solidFill>
                <a:srgbClr val="FFFF00"/>
              </a:solidFill>
            </a:endParaRPr>
          </a:p>
        </p:txBody>
      </p:sp>
      <p:sp>
        <p:nvSpPr>
          <p:cNvPr id="3" name="Content Placeholder 2"/>
          <p:cNvSpPr>
            <a:spLocks noGrp="1"/>
          </p:cNvSpPr>
          <p:nvPr>
            <p:ph idx="1"/>
          </p:nvPr>
        </p:nvSpPr>
        <p:spPr>
          <a:xfrm>
            <a:off x="179512" y="1618013"/>
            <a:ext cx="5699413" cy="4525963"/>
          </a:xfrm>
        </p:spPr>
        <p:txBody>
          <a:bodyPr>
            <a:normAutofit lnSpcReduction="10000"/>
          </a:bodyPr>
          <a:lstStyle/>
          <a:p>
            <a:pPr marL="0" indent="0" algn="just">
              <a:buNone/>
            </a:pPr>
            <a:r>
              <a:rPr lang="en-GB" sz="2400" dirty="0" smtClean="0"/>
              <a:t>“In 1790, just a few months before the beginning of the insurrection that shook Saint-Domingue and brought about the revolutionary birth of Haiti … [a] French colonist reassured his wife that: ‘There is no movement among our Negroes. They don’t even think of it. They are very tranquil and obedient.  A revolt among them is impossible.’”</a:t>
            </a:r>
          </a:p>
          <a:p>
            <a:pPr algn="r">
              <a:buFontTx/>
              <a:buChar char="-"/>
            </a:pPr>
            <a:r>
              <a:rPr lang="en-GB" sz="1800" dirty="0" smtClean="0"/>
              <a:t>Michel-</a:t>
            </a:r>
            <a:r>
              <a:rPr lang="en-GB" sz="1800" dirty="0" err="1" smtClean="0"/>
              <a:t>Rolph</a:t>
            </a:r>
            <a:r>
              <a:rPr lang="en-GB" sz="1800" dirty="0" smtClean="0"/>
              <a:t> </a:t>
            </a:r>
            <a:r>
              <a:rPr lang="en-GB" sz="1800" dirty="0" err="1" smtClean="0"/>
              <a:t>Trouillot</a:t>
            </a:r>
            <a:r>
              <a:rPr lang="en-GB" sz="1800" dirty="0" smtClean="0"/>
              <a:t> (1949–2012), </a:t>
            </a:r>
            <a:r>
              <a:rPr lang="en-GB" sz="1800" i="1" dirty="0" smtClean="0"/>
              <a:t>Silencing </a:t>
            </a:r>
            <a:r>
              <a:rPr lang="en-GB" sz="1800" i="1" dirty="0"/>
              <a:t>the Past: Power and the Production of History </a:t>
            </a:r>
            <a:r>
              <a:rPr lang="en-GB" sz="1800" dirty="0"/>
              <a:t>(Boston: Beacon Press, 1995</a:t>
            </a:r>
            <a:r>
              <a:rPr lang="en-GB" sz="1800" dirty="0" smtClean="0"/>
              <a:t>), p. 72</a:t>
            </a:r>
          </a:p>
          <a:p>
            <a:pPr algn="just">
              <a:buFontTx/>
              <a:buChar char="-"/>
            </a:pPr>
            <a:endParaRPr lang="en-GB"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613" y="1618013"/>
            <a:ext cx="2962275" cy="452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5244717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 indent="0" algn="just">
              <a:buNone/>
            </a:pPr>
            <a:r>
              <a:rPr lang="en-GB" sz="2400" dirty="0" smtClean="0"/>
              <a:t>“The </a:t>
            </a:r>
            <a:r>
              <a:rPr lang="en-GB" sz="2400" dirty="0"/>
              <a:t>close of the eighteenth century, a period marked by the grandest operations and the most gigantic projects, presented to the world a new and organized empire, </a:t>
            </a:r>
            <a:r>
              <a:rPr lang="en-GB" sz="2400" dirty="0">
                <a:solidFill>
                  <a:srgbClr val="FF0000"/>
                </a:solidFill>
              </a:rPr>
              <a:t>where it was not only supposed to be impossible to exist, but, where even its existence was denied</a:t>
            </a:r>
            <a:r>
              <a:rPr lang="en-GB" sz="2400" dirty="0"/>
              <a:t>, </a:t>
            </a:r>
            <a:r>
              <a:rPr lang="en-GB" sz="2400" i="1" dirty="0"/>
              <a:t>although it was known by those connected with that quarter of the globe to have taken place, and under the most flourishing </a:t>
            </a:r>
            <a:r>
              <a:rPr lang="en-GB" sz="2400" i="1" dirty="0" smtClean="0"/>
              <a:t>auspices</a:t>
            </a:r>
            <a:r>
              <a:rPr lang="en-GB" sz="2400" dirty="0" smtClean="0"/>
              <a:t>.”</a:t>
            </a:r>
            <a:endParaRPr lang="en-GB" sz="2400" dirty="0"/>
          </a:p>
          <a:p>
            <a:pPr>
              <a:buFontTx/>
              <a:buChar char="-"/>
            </a:pPr>
            <a:r>
              <a:rPr lang="en-GB" sz="2400" dirty="0" smtClean="0"/>
              <a:t>Marcus </a:t>
            </a:r>
            <a:r>
              <a:rPr lang="en-GB" sz="2400" dirty="0"/>
              <a:t>Rainsford, </a:t>
            </a:r>
            <a:r>
              <a:rPr lang="en-GB" sz="2400" i="1" dirty="0"/>
              <a:t>An Historical Account of the Black Empire of </a:t>
            </a:r>
            <a:r>
              <a:rPr lang="en-GB" sz="2400" i="1" dirty="0" err="1" smtClean="0"/>
              <a:t>Hayti</a:t>
            </a:r>
            <a:r>
              <a:rPr lang="en-GB" sz="2400" i="1" dirty="0" smtClean="0"/>
              <a:t> </a:t>
            </a:r>
            <a:r>
              <a:rPr lang="en-GB" sz="2400" dirty="0" smtClean="0"/>
              <a:t>(1805)</a:t>
            </a:r>
            <a:endParaRPr lang="en-GB" sz="2400" i="1" dirty="0" smtClean="0"/>
          </a:p>
          <a:p>
            <a:pPr marL="45720" indent="0">
              <a:buNone/>
            </a:pPr>
            <a:endParaRPr lang="en-GB" dirty="0"/>
          </a:p>
        </p:txBody>
      </p:sp>
      <p:sp>
        <p:nvSpPr>
          <p:cNvPr id="3" name="Title 2"/>
          <p:cNvSpPr>
            <a:spLocks noGrp="1"/>
          </p:cNvSpPr>
          <p:nvPr>
            <p:ph type="title"/>
          </p:nvPr>
        </p:nvSpPr>
        <p:spPr/>
        <p:txBody>
          <a:bodyPr/>
          <a:lstStyle/>
          <a:p>
            <a:r>
              <a:rPr lang="en-GB" dirty="0" smtClean="0"/>
              <a:t>Thinking the unthinkable</a:t>
            </a:r>
            <a:endParaRPr lang="en-GB" dirty="0"/>
          </a:p>
        </p:txBody>
      </p:sp>
    </p:spTree>
    <p:extLst>
      <p:ext uri="{BB962C8B-B14F-4D97-AF65-F5344CB8AC3E}">
        <p14:creationId xmlns:p14="http://schemas.microsoft.com/office/powerpoint/2010/main" val="7779363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32656"/>
            <a:ext cx="8381260" cy="1054394"/>
          </a:xfrm>
        </p:spPr>
        <p:txBody>
          <a:bodyPr>
            <a:normAutofit/>
          </a:bodyPr>
          <a:lstStyle/>
          <a:p>
            <a:r>
              <a:rPr lang="en-GB" i="1" dirty="0">
                <a:solidFill>
                  <a:srgbClr val="FFFF00"/>
                </a:solidFill>
              </a:rPr>
              <a:t>Silencing the past</a:t>
            </a:r>
            <a:endParaRPr lang="en-GB" dirty="0"/>
          </a:p>
        </p:txBody>
      </p:sp>
      <p:sp>
        <p:nvSpPr>
          <p:cNvPr id="3" name="Content Placeholder 2"/>
          <p:cNvSpPr>
            <a:spLocks noGrp="1"/>
          </p:cNvSpPr>
          <p:nvPr>
            <p:ph idx="1"/>
          </p:nvPr>
        </p:nvSpPr>
        <p:spPr>
          <a:xfrm>
            <a:off x="251520" y="1645221"/>
            <a:ext cx="5760640" cy="5069160"/>
          </a:xfrm>
        </p:spPr>
        <p:txBody>
          <a:bodyPr>
            <a:normAutofit fontScale="92500"/>
          </a:bodyPr>
          <a:lstStyle/>
          <a:p>
            <a:pPr marL="0" indent="0" algn="just">
              <a:buNone/>
            </a:pPr>
            <a:r>
              <a:rPr lang="en-GB" sz="2400" dirty="0" smtClean="0"/>
              <a:t>“… </a:t>
            </a:r>
            <a:r>
              <a:rPr lang="en-GB" sz="2400" dirty="0" smtClean="0">
                <a:solidFill>
                  <a:srgbClr val="7030A0"/>
                </a:solidFill>
              </a:rPr>
              <a:t>The Haitian Revolution  thus entered history with the peculiar characteristic of being unthinkable even as it happened.</a:t>
            </a:r>
            <a:r>
              <a:rPr lang="en-GB" sz="2400" dirty="0" smtClean="0">
                <a:solidFill>
                  <a:srgbClr val="92D050"/>
                </a:solidFill>
              </a:rPr>
              <a:t>.</a:t>
            </a:r>
          </a:p>
          <a:p>
            <a:pPr marL="0" indent="0" algn="just">
              <a:buNone/>
            </a:pPr>
            <a:r>
              <a:rPr lang="en-GB" sz="2400" dirty="0"/>
              <a:t>	</a:t>
            </a:r>
            <a:r>
              <a:rPr lang="en-GB" sz="2400" dirty="0" smtClean="0"/>
              <a:t>“ … This context has important consequences for the historiography of Saint-Domingue. If some events cannot be accepted even as they occur, how can they be assessed later? How can historical narratives convey plots that are unthinkable in the world in which these narratives take place? </a:t>
            </a:r>
            <a:r>
              <a:rPr lang="en-GB" sz="2400" dirty="0" smtClean="0">
                <a:solidFill>
                  <a:srgbClr val="7030A0"/>
                </a:solidFill>
              </a:rPr>
              <a:t>How does one write a history of the impossible</a:t>
            </a:r>
            <a:r>
              <a:rPr lang="en-GB" sz="2400" dirty="0" smtClean="0"/>
              <a:t>?”</a:t>
            </a:r>
          </a:p>
          <a:p>
            <a:pPr lvl="0" algn="just">
              <a:buFontTx/>
              <a:buChar char="-"/>
            </a:pPr>
            <a:r>
              <a:rPr lang="en-GB" sz="2400" dirty="0" err="1" smtClean="0">
                <a:solidFill>
                  <a:schemeClr val="tx1"/>
                </a:solidFill>
              </a:rPr>
              <a:t>Trouillot</a:t>
            </a:r>
            <a:r>
              <a:rPr lang="en-GB" sz="2400" dirty="0" smtClean="0">
                <a:solidFill>
                  <a:schemeClr val="tx1"/>
                </a:solidFill>
              </a:rPr>
              <a:t>, </a:t>
            </a:r>
            <a:r>
              <a:rPr lang="en-GB" sz="2400" i="1" dirty="0" smtClean="0">
                <a:solidFill>
                  <a:schemeClr val="tx1"/>
                </a:solidFill>
              </a:rPr>
              <a:t>Silencing </a:t>
            </a:r>
            <a:r>
              <a:rPr lang="en-GB" sz="2400" i="1" dirty="0">
                <a:solidFill>
                  <a:schemeClr val="tx1"/>
                </a:solidFill>
              </a:rPr>
              <a:t>the </a:t>
            </a:r>
            <a:r>
              <a:rPr lang="en-GB" sz="2400" i="1" dirty="0" smtClean="0">
                <a:solidFill>
                  <a:schemeClr val="tx1"/>
                </a:solidFill>
              </a:rPr>
              <a:t>Past</a:t>
            </a:r>
            <a:r>
              <a:rPr lang="en-GB" sz="2400" dirty="0" smtClean="0">
                <a:solidFill>
                  <a:schemeClr val="tx1"/>
                </a:solidFill>
              </a:rPr>
              <a:t>, </a:t>
            </a:r>
            <a:r>
              <a:rPr lang="en-GB" sz="2400" dirty="0">
                <a:solidFill>
                  <a:schemeClr val="tx1"/>
                </a:solidFill>
              </a:rPr>
              <a:t>p. </a:t>
            </a:r>
            <a:r>
              <a:rPr lang="en-GB" sz="2100" dirty="0" smtClean="0">
                <a:solidFill>
                  <a:schemeClr val="tx1"/>
                </a:solidFill>
              </a:rPr>
              <a:t>73</a:t>
            </a:r>
            <a:endParaRPr lang="en-GB" sz="2100" dirty="0">
              <a:solidFill>
                <a:schemeClr val="tx1"/>
              </a:solidFill>
            </a:endParaRPr>
          </a:p>
          <a:p>
            <a:pPr marL="0" indent="0">
              <a:buNone/>
            </a:pPr>
            <a:endParaRPr lang="en-GB" dirty="0" smtClean="0"/>
          </a:p>
          <a:p>
            <a:pPr marL="0" indent="0">
              <a:buNone/>
            </a:pPr>
            <a:endParaRPr lang="en-GB"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613" y="1618013"/>
            <a:ext cx="2962275" cy="452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1736789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32656"/>
            <a:ext cx="8381260" cy="1054394"/>
          </a:xfrm>
        </p:spPr>
        <p:txBody>
          <a:bodyPr>
            <a:normAutofit/>
          </a:bodyPr>
          <a:lstStyle/>
          <a:p>
            <a:r>
              <a:rPr lang="en-GB" i="1" dirty="0">
                <a:solidFill>
                  <a:srgbClr val="FFFF00"/>
                </a:solidFill>
              </a:rPr>
              <a:t>Silencing the past</a:t>
            </a:r>
            <a:endParaRPr lang="en-GB" dirty="0"/>
          </a:p>
        </p:txBody>
      </p:sp>
      <p:sp>
        <p:nvSpPr>
          <p:cNvPr id="3" name="Content Placeholder 2"/>
          <p:cNvSpPr>
            <a:spLocks noGrp="1"/>
          </p:cNvSpPr>
          <p:nvPr>
            <p:ph idx="1"/>
          </p:nvPr>
        </p:nvSpPr>
        <p:spPr>
          <a:xfrm>
            <a:off x="251520" y="1645221"/>
            <a:ext cx="5760640" cy="5069160"/>
          </a:xfrm>
        </p:spPr>
        <p:txBody>
          <a:bodyPr>
            <a:normAutofit/>
          </a:bodyPr>
          <a:lstStyle/>
          <a:p>
            <a:pPr marL="0" indent="0" algn="just">
              <a:buNone/>
            </a:pPr>
            <a:r>
              <a:rPr lang="en-GB" sz="2400" dirty="0" smtClean="0"/>
              <a:t>“… The Haitian Revolution challenge[d] the ontological and political assumptions </a:t>
            </a:r>
            <a:r>
              <a:rPr lang="en-GB" sz="2400" dirty="0"/>
              <a:t>o</a:t>
            </a:r>
            <a:r>
              <a:rPr lang="en-GB" sz="2400" dirty="0" smtClean="0"/>
              <a:t>f [even] the most radical writers of the Enlightenment. </a:t>
            </a:r>
            <a:r>
              <a:rPr lang="en-GB" sz="2400" i="1" dirty="0" smtClean="0">
                <a:solidFill>
                  <a:srgbClr val="7030A0"/>
                </a:solidFill>
              </a:rPr>
              <a:t>The events that shook up Saint-Domingue from 1791 to 1804 constituted a sequence for which not even the extreme political left in France or England had a conceptual framework</a:t>
            </a:r>
            <a:r>
              <a:rPr lang="en-GB" sz="2400" dirty="0">
                <a:solidFill>
                  <a:srgbClr val="7030A0"/>
                </a:solidFill>
              </a:rPr>
              <a:t> </a:t>
            </a:r>
            <a:r>
              <a:rPr lang="en-GB" sz="1100" dirty="0" smtClean="0">
                <a:solidFill>
                  <a:srgbClr val="7030A0"/>
                </a:solidFill>
              </a:rPr>
              <a:t>[original emphasis] </a:t>
            </a:r>
            <a:r>
              <a:rPr lang="en-GB" sz="2400" dirty="0" smtClean="0">
                <a:solidFill>
                  <a:srgbClr val="7030A0"/>
                </a:solidFill>
              </a:rPr>
              <a:t>.”</a:t>
            </a:r>
            <a:endParaRPr lang="en-GB" sz="2400" i="1" dirty="0" smtClean="0"/>
          </a:p>
          <a:p>
            <a:pPr lvl="0" algn="just">
              <a:buFontTx/>
              <a:buChar char="-"/>
            </a:pPr>
            <a:r>
              <a:rPr lang="en-GB" sz="2400" dirty="0" err="1" smtClean="0">
                <a:solidFill>
                  <a:schemeClr val="tx1"/>
                </a:solidFill>
              </a:rPr>
              <a:t>Trouillot</a:t>
            </a:r>
            <a:r>
              <a:rPr lang="en-GB" sz="2400" dirty="0" smtClean="0">
                <a:solidFill>
                  <a:schemeClr val="tx1"/>
                </a:solidFill>
              </a:rPr>
              <a:t>, </a:t>
            </a:r>
            <a:r>
              <a:rPr lang="en-GB" sz="2400" i="1" dirty="0" smtClean="0">
                <a:solidFill>
                  <a:schemeClr val="tx1"/>
                </a:solidFill>
              </a:rPr>
              <a:t>Silencing </a:t>
            </a:r>
            <a:r>
              <a:rPr lang="en-GB" sz="2400" i="1" dirty="0">
                <a:solidFill>
                  <a:schemeClr val="tx1"/>
                </a:solidFill>
              </a:rPr>
              <a:t>the </a:t>
            </a:r>
            <a:r>
              <a:rPr lang="en-GB" sz="2400" i="1" dirty="0" smtClean="0">
                <a:solidFill>
                  <a:schemeClr val="tx1"/>
                </a:solidFill>
              </a:rPr>
              <a:t>Past</a:t>
            </a:r>
            <a:r>
              <a:rPr lang="en-GB" sz="2400" dirty="0" smtClean="0">
                <a:solidFill>
                  <a:schemeClr val="tx1"/>
                </a:solidFill>
              </a:rPr>
              <a:t>, </a:t>
            </a:r>
            <a:r>
              <a:rPr lang="en-GB" sz="2400" dirty="0">
                <a:solidFill>
                  <a:schemeClr val="tx1"/>
                </a:solidFill>
              </a:rPr>
              <a:t>p. </a:t>
            </a:r>
            <a:r>
              <a:rPr lang="en-GB" sz="2400" dirty="0" smtClean="0">
                <a:solidFill>
                  <a:schemeClr val="tx1"/>
                </a:solidFill>
              </a:rPr>
              <a:t>82</a:t>
            </a:r>
            <a:endParaRPr lang="en-GB" sz="2100" dirty="0">
              <a:solidFill>
                <a:schemeClr val="tx1"/>
              </a:solidFill>
            </a:endParaRPr>
          </a:p>
          <a:p>
            <a:pPr marL="0" indent="0">
              <a:buNone/>
            </a:pPr>
            <a:endParaRPr lang="en-GB" dirty="0" smtClean="0"/>
          </a:p>
          <a:p>
            <a:pPr marL="0" indent="0">
              <a:buNone/>
            </a:pPr>
            <a:endParaRPr lang="en-GB"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613" y="1618013"/>
            <a:ext cx="2962275" cy="452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2611073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7995" y="1641229"/>
            <a:ext cx="5918617" cy="5216771"/>
          </a:xfrm>
        </p:spPr>
        <p:txBody>
          <a:bodyPr lIns="360000" tIns="360000" rIns="360000" bIns="360000">
            <a:normAutofit fontScale="70000" lnSpcReduction="20000"/>
          </a:bodyPr>
          <a:lstStyle/>
          <a:p>
            <a:pPr marL="0" indent="0" algn="just">
              <a:buNone/>
            </a:pPr>
            <a:r>
              <a:rPr lang="en-GB" sz="3800" dirty="0" smtClean="0"/>
              <a:t>“</a:t>
            </a:r>
            <a:r>
              <a:rPr lang="en-GB" sz="3800" dirty="0" smtClean="0">
                <a:solidFill>
                  <a:srgbClr val="7030A0"/>
                </a:solidFill>
              </a:rPr>
              <a:t>The Haitian Revolution … was recast to fit a world of possibilities … </a:t>
            </a:r>
          </a:p>
          <a:p>
            <a:pPr marL="0" indent="0" algn="just">
              <a:buNone/>
            </a:pPr>
            <a:r>
              <a:rPr lang="en-GB" sz="3100" dirty="0"/>
              <a:t>	</a:t>
            </a:r>
            <a:r>
              <a:rPr lang="en-GB" sz="3100" dirty="0" smtClean="0"/>
              <a:t>“ … </a:t>
            </a:r>
            <a:r>
              <a:rPr lang="en-GB" sz="3100" dirty="0" smtClean="0">
                <a:solidFill>
                  <a:srgbClr val="FF0000"/>
                </a:solidFill>
              </a:rPr>
              <a:t>Since blacks not could have generated such a massive endeavour</a:t>
            </a:r>
            <a:r>
              <a:rPr lang="en-GB" sz="3100" dirty="0" smtClean="0"/>
              <a:t>, the insurrection became </a:t>
            </a:r>
            <a:r>
              <a:rPr lang="en-GB" sz="3100" dirty="0" smtClean="0">
                <a:solidFill>
                  <a:srgbClr val="00B0F0"/>
                </a:solidFill>
              </a:rPr>
              <a:t>an unfortunate repercussion of planters’ miscalculations</a:t>
            </a:r>
            <a:r>
              <a:rPr lang="en-GB" sz="3100" dirty="0" smtClean="0"/>
              <a:t>. </a:t>
            </a:r>
            <a:r>
              <a:rPr lang="en-GB" sz="2100" dirty="0" smtClean="0"/>
              <a:t>[According to interpretations in the revolution’s immediate aftermath] </a:t>
            </a:r>
            <a:r>
              <a:rPr lang="en-GB" sz="3100" dirty="0" smtClean="0"/>
              <a:t>It did not aim at revolutionary change … was not supported by the majority of the slave population … was the unforeseen consequence of various conspiracies by non-slaves.”</a:t>
            </a:r>
          </a:p>
          <a:p>
            <a:pPr lvl="0" algn="just">
              <a:buFontTx/>
              <a:buChar char="-"/>
            </a:pPr>
            <a:r>
              <a:rPr lang="en-GB" sz="2300" dirty="0" err="1">
                <a:solidFill>
                  <a:schemeClr val="tx1"/>
                </a:solidFill>
              </a:rPr>
              <a:t>Trouillot</a:t>
            </a:r>
            <a:r>
              <a:rPr lang="en-GB" sz="2300" dirty="0">
                <a:solidFill>
                  <a:schemeClr val="tx1"/>
                </a:solidFill>
              </a:rPr>
              <a:t>, </a:t>
            </a:r>
            <a:r>
              <a:rPr lang="en-GB" sz="2300" i="1" dirty="0">
                <a:solidFill>
                  <a:schemeClr val="tx1"/>
                </a:solidFill>
              </a:rPr>
              <a:t>Silencing the Past</a:t>
            </a:r>
            <a:r>
              <a:rPr lang="en-GB" sz="2300" dirty="0">
                <a:solidFill>
                  <a:schemeClr val="tx1"/>
                </a:solidFill>
              </a:rPr>
              <a:t>, </a:t>
            </a:r>
            <a:r>
              <a:rPr lang="en-GB" sz="2300" dirty="0" smtClean="0">
                <a:solidFill>
                  <a:schemeClr val="tx1"/>
                </a:solidFill>
              </a:rPr>
              <a:t>pp. 94–95, 92</a:t>
            </a:r>
          </a:p>
          <a:p>
            <a:pPr lvl="0" algn="just">
              <a:buFontTx/>
              <a:buChar char="-"/>
            </a:pPr>
            <a:endParaRPr lang="en-GB" sz="2300" dirty="0" smtClean="0">
              <a:solidFill>
                <a:prstClr val="white"/>
              </a:solidFill>
            </a:endParaRPr>
          </a:p>
          <a:p>
            <a:pPr lvl="0" algn="just">
              <a:buFontTx/>
              <a:buChar char="-"/>
            </a:pPr>
            <a:endParaRPr lang="en-GB" sz="2300" dirty="0">
              <a:solidFill>
                <a:prstClr val="white"/>
              </a:solidFill>
            </a:endParaRPr>
          </a:p>
          <a:p>
            <a:pPr marL="0" indent="0" algn="just">
              <a:buNone/>
            </a:pPr>
            <a:endParaRPr lang="en-GB" dirty="0" smtClean="0"/>
          </a:p>
          <a:p>
            <a:pPr marL="0" indent="0" algn="just">
              <a:buNone/>
            </a:pPr>
            <a:endParaRPr lang="en-GB" dirty="0"/>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613" y="1618013"/>
            <a:ext cx="2962275" cy="452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itle 1"/>
          <p:cNvSpPr>
            <a:spLocks noGrp="1"/>
          </p:cNvSpPr>
          <p:nvPr>
            <p:ph type="title"/>
          </p:nvPr>
        </p:nvSpPr>
        <p:spPr>
          <a:xfrm>
            <a:off x="395536" y="332656"/>
            <a:ext cx="8381260" cy="1054394"/>
          </a:xfrm>
        </p:spPr>
        <p:txBody>
          <a:bodyPr>
            <a:normAutofit/>
          </a:bodyPr>
          <a:lstStyle/>
          <a:p>
            <a:r>
              <a:rPr lang="en-GB" i="1" dirty="0">
                <a:solidFill>
                  <a:srgbClr val="FFFF00"/>
                </a:solidFill>
              </a:rPr>
              <a:t>Silencing the past</a:t>
            </a:r>
            <a:endParaRPr lang="en-GB" dirty="0"/>
          </a:p>
        </p:txBody>
      </p:sp>
    </p:spTree>
    <p:extLst>
      <p:ext uri="{BB962C8B-B14F-4D97-AF65-F5344CB8AC3E}">
        <p14:creationId xmlns:p14="http://schemas.microsoft.com/office/powerpoint/2010/main" val="329145114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598954"/>
            <a:ext cx="5699413" cy="5259046"/>
          </a:xfrm>
        </p:spPr>
        <p:txBody>
          <a:bodyPr>
            <a:normAutofit/>
          </a:bodyPr>
          <a:lstStyle/>
          <a:p>
            <a:pPr marL="0" indent="0" algn="just">
              <a:buNone/>
            </a:pPr>
            <a:r>
              <a:rPr lang="en-GB" dirty="0" smtClean="0"/>
              <a:t>“The Haitian Revolution … was recast to fit a world of possibilities … </a:t>
            </a:r>
          </a:p>
          <a:p>
            <a:pPr marL="0" indent="0" algn="just">
              <a:buNone/>
            </a:pPr>
            <a:r>
              <a:rPr lang="en-GB" dirty="0"/>
              <a:t>	</a:t>
            </a:r>
            <a:r>
              <a:rPr lang="en-GB" dirty="0" smtClean="0"/>
              <a:t>“ … The general silence that Western historiography produced around the Haitian Revolution </a:t>
            </a:r>
            <a:r>
              <a:rPr lang="en-GB" dirty="0" smtClean="0">
                <a:solidFill>
                  <a:srgbClr val="C00000"/>
                </a:solidFill>
              </a:rPr>
              <a:t>originally stemmed from the incapacity to express the </a:t>
            </a:r>
            <a:r>
              <a:rPr lang="en-GB" u="sng" dirty="0" smtClean="0">
                <a:solidFill>
                  <a:srgbClr val="C00000"/>
                </a:solidFill>
              </a:rPr>
              <a:t>unthinkable</a:t>
            </a:r>
            <a:r>
              <a:rPr lang="en-GB" dirty="0" smtClean="0">
                <a:solidFill>
                  <a:srgbClr val="C00000"/>
                </a:solidFill>
              </a:rPr>
              <a:t> </a:t>
            </a:r>
            <a:r>
              <a:rPr lang="en-GB" dirty="0" smtClean="0"/>
              <a:t>… with time the silencing was strengthened by the fate of Haiti itself. As Haiti declined, the reality of the revolution seemed increasingly distant, an improbability that  took place in an awkward past and for which there was </a:t>
            </a:r>
            <a:r>
              <a:rPr lang="en-GB" dirty="0" smtClean="0">
                <a:solidFill>
                  <a:srgbClr val="00B050"/>
                </a:solidFill>
              </a:rPr>
              <a:t>no rational explanation</a:t>
            </a:r>
            <a:r>
              <a:rPr lang="en-GB" dirty="0" smtClean="0"/>
              <a:t>. </a:t>
            </a:r>
            <a:r>
              <a:rPr lang="en-GB" dirty="0" smtClean="0">
                <a:solidFill>
                  <a:srgbClr val="FF0000"/>
                </a:solidFill>
              </a:rPr>
              <a:t>The revolution was unthinkable because it was a </a:t>
            </a:r>
            <a:r>
              <a:rPr lang="en-GB" u="sng" dirty="0" smtClean="0">
                <a:solidFill>
                  <a:srgbClr val="FF0000"/>
                </a:solidFill>
              </a:rPr>
              <a:t>non-event</a:t>
            </a:r>
            <a:r>
              <a:rPr lang="en-GB" dirty="0" smtClean="0"/>
              <a:t>.”</a:t>
            </a:r>
            <a:endParaRPr lang="en-GB" dirty="0"/>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613" y="1618013"/>
            <a:ext cx="2962275" cy="452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itle 1"/>
          <p:cNvSpPr>
            <a:spLocks noGrp="1"/>
          </p:cNvSpPr>
          <p:nvPr>
            <p:ph type="title"/>
          </p:nvPr>
        </p:nvSpPr>
        <p:spPr>
          <a:xfrm>
            <a:off x="395536" y="332656"/>
            <a:ext cx="8381260" cy="1054394"/>
          </a:xfrm>
        </p:spPr>
        <p:txBody>
          <a:bodyPr>
            <a:normAutofit/>
          </a:bodyPr>
          <a:lstStyle/>
          <a:p>
            <a:r>
              <a:rPr lang="en-GB" i="1" dirty="0">
                <a:solidFill>
                  <a:srgbClr val="FFFF00"/>
                </a:solidFill>
              </a:rPr>
              <a:t>Silencing the past</a:t>
            </a:r>
            <a:endParaRPr lang="en-GB" dirty="0"/>
          </a:p>
        </p:txBody>
      </p:sp>
    </p:spTree>
    <p:extLst>
      <p:ext uri="{BB962C8B-B14F-4D97-AF65-F5344CB8AC3E}">
        <p14:creationId xmlns:p14="http://schemas.microsoft.com/office/powerpoint/2010/main" val="370044888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600200"/>
            <a:ext cx="5472608" cy="4997152"/>
          </a:xfrm>
        </p:spPr>
        <p:txBody>
          <a:bodyPr>
            <a:normAutofit/>
          </a:bodyPr>
          <a:lstStyle/>
          <a:p>
            <a:pPr marL="0" indent="0" algn="just">
              <a:buNone/>
            </a:pPr>
            <a:r>
              <a:rPr lang="en-GB" dirty="0" smtClean="0"/>
              <a:t>“Finally, the silencing also fit the relegation to the historical backburner of three themes to which it was linked: racism, slavery and colonialism … the less colonialism and racism seem important to world history, the less important also the Haitian Revolution.</a:t>
            </a:r>
          </a:p>
          <a:p>
            <a:pPr marL="0" indent="0" algn="just">
              <a:buNone/>
            </a:pPr>
            <a:r>
              <a:rPr lang="en-GB" dirty="0"/>
              <a:t>	</a:t>
            </a:r>
            <a:r>
              <a:rPr lang="en-GB" dirty="0" smtClean="0"/>
              <a:t>“ … </a:t>
            </a:r>
            <a:r>
              <a:rPr lang="en-GB" dirty="0" smtClean="0">
                <a:solidFill>
                  <a:srgbClr val="FF0000"/>
                </a:solidFill>
              </a:rPr>
              <a:t>The </a:t>
            </a:r>
            <a:r>
              <a:rPr lang="en-GB" dirty="0">
                <a:solidFill>
                  <a:srgbClr val="FF0000"/>
                </a:solidFill>
              </a:rPr>
              <a:t>silencing of the Haitian Revolution is only a chapter within a narrative of global domination</a:t>
            </a:r>
            <a:r>
              <a:rPr lang="en-GB" dirty="0"/>
              <a:t>. It is part of the history of the West and it is likely to persist, even in attenuated form, </a:t>
            </a:r>
            <a:r>
              <a:rPr lang="en-GB" dirty="0">
                <a:solidFill>
                  <a:srgbClr val="00B050"/>
                </a:solidFill>
              </a:rPr>
              <a:t>as long as the history of the West is not retold in ways that bring </a:t>
            </a:r>
            <a:r>
              <a:rPr lang="en-GB" dirty="0" smtClean="0">
                <a:solidFill>
                  <a:srgbClr val="00B050"/>
                </a:solidFill>
              </a:rPr>
              <a:t>forward </a:t>
            </a:r>
            <a:r>
              <a:rPr lang="en-GB" dirty="0">
                <a:solidFill>
                  <a:srgbClr val="00B050"/>
                </a:solidFill>
              </a:rPr>
              <a:t>the perspective of the world</a:t>
            </a:r>
            <a:r>
              <a:rPr lang="en-GB" dirty="0"/>
              <a:t>.”</a:t>
            </a:r>
          </a:p>
          <a:p>
            <a:pPr marL="0" indent="0">
              <a:buNone/>
            </a:pPr>
            <a:endParaRPr lang="en-GB" dirty="0"/>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613" y="1618013"/>
            <a:ext cx="2962275" cy="4524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itle 1"/>
          <p:cNvSpPr>
            <a:spLocks noGrp="1"/>
          </p:cNvSpPr>
          <p:nvPr>
            <p:ph type="title"/>
          </p:nvPr>
        </p:nvSpPr>
        <p:spPr>
          <a:xfrm>
            <a:off x="395536" y="332656"/>
            <a:ext cx="8381260" cy="1054394"/>
          </a:xfrm>
        </p:spPr>
        <p:txBody>
          <a:bodyPr>
            <a:normAutofit/>
          </a:bodyPr>
          <a:lstStyle/>
          <a:p>
            <a:r>
              <a:rPr lang="en-GB" i="1" dirty="0">
                <a:solidFill>
                  <a:srgbClr val="FFFF00"/>
                </a:solidFill>
              </a:rPr>
              <a:t>Silencing the past</a:t>
            </a:r>
            <a:endParaRPr lang="en-GB" dirty="0"/>
          </a:p>
        </p:txBody>
      </p:sp>
    </p:spTree>
    <p:extLst>
      <p:ext uri="{BB962C8B-B14F-4D97-AF65-F5344CB8AC3E}">
        <p14:creationId xmlns:p14="http://schemas.microsoft.com/office/powerpoint/2010/main" val="239386175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2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1063</TotalTime>
  <Words>4012</Words>
  <Application>Microsoft Office PowerPoint</Application>
  <PresentationFormat>On-screen Show (4:3)</PresentationFormat>
  <Paragraphs>385</Paragraphs>
  <Slides>35</Slides>
  <Notes>34</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35</vt:i4>
      </vt:variant>
    </vt:vector>
  </HeadingPairs>
  <TitlesOfParts>
    <vt:vector size="42" baseType="lpstr">
      <vt:lpstr>Arial</vt:lpstr>
      <vt:lpstr>Calibri</vt:lpstr>
      <vt:lpstr>Wingdings 2</vt:lpstr>
      <vt:lpstr>Wingdings</vt:lpstr>
      <vt:lpstr>Franklin Gothic Medium</vt:lpstr>
      <vt:lpstr>Grid</vt:lpstr>
      <vt:lpstr>2_Grid</vt:lpstr>
      <vt:lpstr>HPHI4005 Age of Revolution: lecture 15 Haitian Revolution:  Historiography of the Revolution and ‘Thinking the Unthinkable’</vt:lpstr>
      <vt:lpstr>Independence</vt:lpstr>
      <vt:lpstr>Independence</vt:lpstr>
      <vt:lpstr>Haitian revolution , c. 1791–1804</vt:lpstr>
      <vt:lpstr>Louisiana Purchase (1803)</vt:lpstr>
      <vt:lpstr>Independence in Latin America</vt:lpstr>
      <vt:lpstr>Haitian revolution , c. 1791–1804</vt:lpstr>
      <vt:lpstr>Haitian revolution , c. 1791–1804</vt:lpstr>
      <vt:lpstr>Simón Bolívar (1783–1830) </vt:lpstr>
      <vt:lpstr>Bolivar’s Revolutionary Rhetoric</vt:lpstr>
      <vt:lpstr>Bolivar’s Revolutionary Rhetoric: napoleon</vt:lpstr>
      <vt:lpstr>Bolivar’s Revolutionary Rhetoric: napoleon</vt:lpstr>
      <vt:lpstr>PowerPoint Presentation</vt:lpstr>
      <vt:lpstr>Simón Bolívar (1783–1830) </vt:lpstr>
      <vt:lpstr>Eric hobsbawm, The Age of Revolution</vt:lpstr>
      <vt:lpstr>Historiography of Haitian revolution</vt:lpstr>
      <vt:lpstr>Historiography of Haitian revolution</vt:lpstr>
      <vt:lpstr>Historiography of Haitian revolution</vt:lpstr>
      <vt:lpstr>Eric hobsbawm, The Age of Revolution</vt:lpstr>
      <vt:lpstr>Eric hobsbawm, The Age of Revolution</vt:lpstr>
      <vt:lpstr>PowerPoint Presentation</vt:lpstr>
      <vt:lpstr>Black Jacobins</vt:lpstr>
      <vt:lpstr>PowerPoint Presentation</vt:lpstr>
      <vt:lpstr>Black Jacobins</vt:lpstr>
      <vt:lpstr>Black Jacobins</vt:lpstr>
      <vt:lpstr>Black Jacobins</vt:lpstr>
      <vt:lpstr>Black Jacobins</vt:lpstr>
      <vt:lpstr>Postcolonialism and the Haitian Revolution</vt:lpstr>
      <vt:lpstr>Silencing the past</vt:lpstr>
      <vt:lpstr>Thinking the unthinkable</vt:lpstr>
      <vt:lpstr>Silencing the past</vt:lpstr>
      <vt:lpstr>Silencing the past</vt:lpstr>
      <vt:lpstr>Silencing the past</vt:lpstr>
      <vt:lpstr>Silencing the past</vt:lpstr>
      <vt:lpstr>Silencing the past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AHHI4001 An Age of Revolution, c. 1789–1848 Week 4 lecture 1  Haitian revolution:  Key events and outcomes</dc:title>
  <dc:creator>Alex</dc:creator>
  <cp:lastModifiedBy>Alexander Scott</cp:lastModifiedBy>
  <cp:revision>76</cp:revision>
  <cp:lastPrinted>2017-11-30T13:03:48Z</cp:lastPrinted>
  <dcterms:created xsi:type="dcterms:W3CDTF">2016-10-23T10:50:36Z</dcterms:created>
  <dcterms:modified xsi:type="dcterms:W3CDTF">2019-11-15T13:38:33Z</dcterms:modified>
</cp:coreProperties>
</file>