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2"/>
  </p:notesMasterIdLst>
  <p:sldIdLst>
    <p:sldId id="719" r:id="rId7"/>
    <p:sldId id="301" r:id="rId8"/>
    <p:sldId id="302" r:id="rId9"/>
    <p:sldId id="835" r:id="rId10"/>
    <p:sldId id="924" r:id="rId11"/>
    <p:sldId id="925" r:id="rId12"/>
    <p:sldId id="929" r:id="rId13"/>
    <p:sldId id="930" r:id="rId14"/>
    <p:sldId id="947" r:id="rId15"/>
    <p:sldId id="926" r:id="rId16"/>
    <p:sldId id="933" r:id="rId17"/>
    <p:sldId id="932" r:id="rId18"/>
    <p:sldId id="934" r:id="rId19"/>
    <p:sldId id="935" r:id="rId20"/>
    <p:sldId id="938" r:id="rId21"/>
    <p:sldId id="936" r:id="rId22"/>
    <p:sldId id="937" r:id="rId23"/>
    <p:sldId id="940" r:id="rId24"/>
    <p:sldId id="944" r:id="rId25"/>
    <p:sldId id="945" r:id="rId26"/>
    <p:sldId id="946" r:id="rId27"/>
    <p:sldId id="931" r:id="rId28"/>
    <p:sldId id="941" r:id="rId29"/>
    <p:sldId id="927" r:id="rId30"/>
    <p:sldId id="721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82761" autoAdjust="0"/>
  </p:normalViewPr>
  <p:slideViewPr>
    <p:cSldViewPr snapToGrid="0">
      <p:cViewPr varScale="1">
        <p:scale>
          <a:sx n="82" d="100"/>
          <a:sy n="82" d="100"/>
        </p:scale>
        <p:origin x="61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EB9463D8-DFD5-4C2B-A022-30A5E91D58A9}"/>
    <pc:docChg chg="delSld modSld">
      <pc:chgData name="Stalin Jacob Wilson Packia Dhas" userId="050d7d71-3621-4503-95e8-1c9a9d962492" providerId="ADAL" clId="{EB9463D8-DFD5-4C2B-A022-30A5E91D58A9}" dt="2025-02-06T15:53:16.728" v="7" actId="47"/>
      <pc:docMkLst>
        <pc:docMk/>
      </pc:docMkLst>
      <pc:sldChg chg="modNotesTx">
        <pc:chgData name="Stalin Jacob Wilson Packia Dhas" userId="050d7d71-3621-4503-95e8-1c9a9d962492" providerId="ADAL" clId="{EB9463D8-DFD5-4C2B-A022-30A5E91D58A9}" dt="2025-02-06T15:51:19.903" v="0" actId="6549"/>
        <pc:sldMkLst>
          <pc:docMk/>
          <pc:sldMk cId="1619884069" sldId="835"/>
        </pc:sldMkLst>
      </pc:sldChg>
      <pc:sldChg chg="modNotesTx">
        <pc:chgData name="Stalin Jacob Wilson Packia Dhas" userId="050d7d71-3621-4503-95e8-1c9a9d962492" providerId="ADAL" clId="{EB9463D8-DFD5-4C2B-A022-30A5E91D58A9}" dt="2025-02-06T15:51:30.497" v="1" actId="6549"/>
        <pc:sldMkLst>
          <pc:docMk/>
          <pc:sldMk cId="1201180361" sldId="932"/>
        </pc:sldMkLst>
      </pc:sldChg>
      <pc:sldChg chg="modNotesTx">
        <pc:chgData name="Stalin Jacob Wilson Packia Dhas" userId="050d7d71-3621-4503-95e8-1c9a9d962492" providerId="ADAL" clId="{EB9463D8-DFD5-4C2B-A022-30A5E91D58A9}" dt="2025-02-06T15:51:39.694" v="2" actId="6549"/>
        <pc:sldMkLst>
          <pc:docMk/>
          <pc:sldMk cId="2460098639" sldId="935"/>
        </pc:sldMkLst>
      </pc:sldChg>
      <pc:sldChg chg="modNotesTx">
        <pc:chgData name="Stalin Jacob Wilson Packia Dhas" userId="050d7d71-3621-4503-95e8-1c9a9d962492" providerId="ADAL" clId="{EB9463D8-DFD5-4C2B-A022-30A5E91D58A9}" dt="2025-02-06T15:52:20.507" v="4" actId="6549"/>
        <pc:sldMkLst>
          <pc:docMk/>
          <pc:sldMk cId="1780059494" sldId="936"/>
        </pc:sldMkLst>
      </pc:sldChg>
      <pc:sldChg chg="modNotesTx">
        <pc:chgData name="Stalin Jacob Wilson Packia Dhas" userId="050d7d71-3621-4503-95e8-1c9a9d962492" providerId="ADAL" clId="{EB9463D8-DFD5-4C2B-A022-30A5E91D58A9}" dt="2025-02-06T15:52:25.840" v="5" actId="6549"/>
        <pc:sldMkLst>
          <pc:docMk/>
          <pc:sldMk cId="3612629655" sldId="937"/>
        </pc:sldMkLst>
      </pc:sldChg>
      <pc:sldChg chg="modNotesTx">
        <pc:chgData name="Stalin Jacob Wilson Packia Dhas" userId="050d7d71-3621-4503-95e8-1c9a9d962492" providerId="ADAL" clId="{EB9463D8-DFD5-4C2B-A022-30A5E91D58A9}" dt="2025-02-06T15:52:06.341" v="3" actId="6549"/>
        <pc:sldMkLst>
          <pc:docMk/>
          <pc:sldMk cId="726970427" sldId="938"/>
        </pc:sldMkLst>
      </pc:sldChg>
      <pc:sldChg chg="modNotesTx">
        <pc:chgData name="Stalin Jacob Wilson Packia Dhas" userId="050d7d71-3621-4503-95e8-1c9a9d962492" providerId="ADAL" clId="{EB9463D8-DFD5-4C2B-A022-30A5E91D58A9}" dt="2025-02-06T15:53:05.026" v="6" actId="6549"/>
        <pc:sldMkLst>
          <pc:docMk/>
          <pc:sldMk cId="3900380387" sldId="941"/>
        </pc:sldMkLst>
      </pc:sldChg>
      <pc:sldChg chg="del">
        <pc:chgData name="Stalin Jacob Wilson Packia Dhas" userId="050d7d71-3621-4503-95e8-1c9a9d962492" providerId="ADAL" clId="{EB9463D8-DFD5-4C2B-A022-30A5E91D58A9}" dt="2025-02-06T15:53:16.728" v="7" actId="47"/>
        <pc:sldMkLst>
          <pc:docMk/>
          <pc:sldMk cId="1951495021" sldId="94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7067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27195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5560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2285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D34760-F39D-BCED-C83D-953D2235D3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30DA72-DA9C-2203-B94F-CF4D0FB7F6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04E76D-0FB4-0B90-ED26-5A39729CCD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.</a:t>
            </a:r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6E72383-EFC3-5AD3-BA43-D7F92B35056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289A33-CF55-6308-8FDE-6A4CCA7FB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DFFBF7-23CB-B7B2-4FE2-F1F4E7DEC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6510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58870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84614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0380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21479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73531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4037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8061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06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6760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DB421A-3545-5AB8-2F06-10815179A4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3A2758-CC05-6C12-28E7-EDFA7D3463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8017E8-8CF1-2295-4A6A-7E2CE68545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.</a:t>
            </a:r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34B6BEC-3EAC-C9D8-6A53-17D845FAABC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05F5F-7087-2217-4896-A93D24E31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F091C-A5EB-BC70-6620-8549B6D9C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8151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579F28-6279-B2D2-1BA9-3CF01FF398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135730-6563-1E69-7D3E-652889FE53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E8AF66-9DC1-5E1C-0299-1C914ABAF6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.</a:t>
            </a:r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3A953DF-E525-5990-CB79-6C8287167A8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B8DF68-50A8-6FA6-94B3-D54900C37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DD8AB-8F45-9F45-0D72-9A5E306D9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679123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34A596-AA2C-5C59-EA25-F074A77933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1BEAF1-D715-72EB-8207-EA30DE2C72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C4AF11-1E4E-6AD5-7052-464BCD9569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.</a:t>
            </a:r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DBFC947-9820-2D75-1BDE-B8E32D9749A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9550FC-8603-F662-29FB-9108F5019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6C2E02-01E6-5C2F-422E-A9FD8CCE6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9148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85298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73556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Electric flux density (D\</a:t>
            </a:r>
            <a:r>
              <a:rPr lang="en-GB" dirty="0" err="1"/>
              <a:t>mathbf</a:t>
            </a:r>
            <a:r>
              <a:rPr lang="en-GB" dirty="0"/>
              <a:t>{D}D) is represented as a </a:t>
            </a:r>
            <a:r>
              <a:rPr lang="en-GB" b="1" dirty="0"/>
              <a:t>dot product</a:t>
            </a:r>
            <a:r>
              <a:rPr lang="en-GB" dirty="0"/>
              <a:t> with a surface element (</a:t>
            </a:r>
            <a:r>
              <a:rPr lang="en-GB" dirty="0" err="1"/>
              <a:t>dsd</a:t>
            </a:r>
            <a:r>
              <a:rPr lang="en-GB" dirty="0"/>
              <a:t>\</a:t>
            </a:r>
            <a:r>
              <a:rPr lang="en-GB" dirty="0" err="1"/>
              <a:t>mathbf</a:t>
            </a:r>
            <a:r>
              <a:rPr lang="en-GB" dirty="0"/>
              <a:t>{s}ds) because it quantifies the </a:t>
            </a:r>
            <a:r>
              <a:rPr lang="en-GB" b="1" dirty="0"/>
              <a:t>amount of electric flux passing through a given surface area in a specific direction</a:t>
            </a:r>
            <a:r>
              <a:rPr lang="en-GB" dirty="0"/>
              <a:t>. </a:t>
            </a:r>
          </a:p>
          <a:p>
            <a:r>
              <a:rPr lang="en-GB" dirty="0"/>
              <a:t>D is a </a:t>
            </a:r>
            <a:r>
              <a:rPr lang="en-GB" b="1" dirty="0"/>
              <a:t>vector</a:t>
            </a:r>
            <a:r>
              <a:rPr lang="en-GB" dirty="0"/>
              <a:t> because it has both magnitude and direction.</a:t>
            </a:r>
          </a:p>
          <a:p>
            <a:r>
              <a:rPr lang="en-GB" dirty="0"/>
              <a:t>The </a:t>
            </a:r>
            <a:r>
              <a:rPr lang="en-GB" b="1" dirty="0"/>
              <a:t>dot product</a:t>
            </a:r>
            <a:r>
              <a:rPr lang="en-GB" dirty="0"/>
              <a:t> is used to calculate the flux because flux depends only on the </a:t>
            </a:r>
            <a:r>
              <a:rPr lang="en-GB" b="1" dirty="0"/>
              <a:t>perpendicular component</a:t>
            </a:r>
            <a:r>
              <a:rPr lang="en-GB" dirty="0"/>
              <a:t> of D\</a:t>
            </a:r>
            <a:r>
              <a:rPr lang="en-GB" dirty="0" err="1"/>
              <a:t>mathbf</a:t>
            </a:r>
            <a:r>
              <a:rPr lang="en-GB" dirty="0"/>
              <a:t>{D}D relative to the surface.</a:t>
            </a:r>
          </a:p>
          <a:p>
            <a:r>
              <a:rPr lang="en-GB" dirty="0"/>
              <a:t>The </a:t>
            </a:r>
            <a:r>
              <a:rPr lang="en-GB" b="1" dirty="0"/>
              <a:t>electric field (E)</a:t>
            </a:r>
            <a:r>
              <a:rPr lang="en-GB" dirty="0"/>
              <a:t> is a measure of the force per unit charge at a point in space.</a:t>
            </a:r>
          </a:p>
          <a:p>
            <a:r>
              <a:rPr lang="en-GB" dirty="0"/>
              <a:t>The </a:t>
            </a:r>
            <a:r>
              <a:rPr lang="en-GB" b="1" dirty="0"/>
              <a:t>electric flux (ΦE​)</a:t>
            </a:r>
            <a:r>
              <a:rPr lang="en-GB" dirty="0"/>
              <a:t> is a measure of the </a:t>
            </a:r>
            <a:r>
              <a:rPr lang="en-GB" b="1" dirty="0"/>
              <a:t>total electric field passing through a surface</a:t>
            </a:r>
            <a:r>
              <a:rPr lang="en-GB" dirty="0"/>
              <a:t>.</a:t>
            </a:r>
          </a:p>
          <a:p>
            <a:r>
              <a:rPr lang="en-GB" dirty="0"/>
              <a:t>Gauss's law relates the electric flux through a closed surface to the charge enclosed within that surface: ΦE=</a:t>
            </a:r>
            <a:r>
              <a:rPr lang="en-GB" dirty="0" err="1"/>
              <a:t>Qenclosed</a:t>
            </a:r>
            <a:r>
              <a:rPr lang="en-GB" dirty="0"/>
              <a:t>/ϵ0.</a:t>
            </a:r>
          </a:p>
          <a:p>
            <a:r>
              <a:rPr lang="en-GB" dirty="0"/>
              <a:t>​​</a:t>
            </a:r>
            <a:r>
              <a:rPr lang="en-GB" b="1" dirty="0"/>
              <a:t>electric flux depends only on the total charge enclosed within the surface</a:t>
            </a:r>
            <a:r>
              <a:rPr lang="en-GB" dirty="0"/>
              <a:t> and </a:t>
            </a:r>
            <a:r>
              <a:rPr lang="en-GB" b="1" dirty="0"/>
              <a:t>not on the material or medium surrounding the charge</a:t>
            </a:r>
            <a:r>
              <a:rPr lang="en-GB" dirty="0"/>
              <a:t>.</a:t>
            </a:r>
            <a:endParaRPr lang="en-IN"/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60200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F8CA0-CB41-454E-8589-A8404BA95071}" type="datetime1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/>
          </a:bodyPr>
          <a:lstStyle/>
          <a:p>
            <a:pPr marL="660400" indent="-571500"/>
            <a:r>
              <a:rPr lang="en-GB" sz="3200" dirty="0"/>
              <a:t>Electric Force –Coulomb’s law</a:t>
            </a:r>
          </a:p>
          <a:p>
            <a:pPr marL="660400" indent="-571500"/>
            <a:r>
              <a:rPr lang="en-GB" sz="3200" dirty="0"/>
              <a:t>Principle of Superposition</a:t>
            </a:r>
          </a:p>
          <a:p>
            <a:pPr marL="660400" indent="-571500"/>
            <a:r>
              <a:rPr lang="en-GB" sz="3200" dirty="0"/>
              <a:t>Electric Field intensity</a:t>
            </a:r>
          </a:p>
          <a:p>
            <a:pPr marL="660400" indent="-571500"/>
            <a:r>
              <a:rPr lang="en-GB" sz="3200" dirty="0"/>
              <a:t>Types of charge distribution</a:t>
            </a:r>
          </a:p>
          <a:p>
            <a:pPr marL="660400" indent="-571500"/>
            <a:r>
              <a:rPr lang="en-GB" sz="3200" dirty="0"/>
              <a:t>Electric Flux</a:t>
            </a:r>
          </a:p>
          <a:p>
            <a:pPr marL="660400" indent="-571500"/>
            <a:r>
              <a:rPr lang="en-GB" sz="3200" dirty="0"/>
              <a:t>Electric Flux density</a:t>
            </a: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Define electric field, electric flux, flux density </a:t>
            </a:r>
          </a:p>
          <a:p>
            <a:pPr marL="514350"/>
            <a:r>
              <a:rPr lang="en-IN" sz="3200" dirty="0"/>
              <a:t>Describe the various types of charges.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- 8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Force – Coulomb’s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8"/>
                <a:ext cx="11239627" cy="3247002"/>
              </a:xfrm>
            </p:spPr>
            <p:txBody>
              <a:bodyPr>
                <a:normAutofit fontScale="92500" lnSpcReduction="10000"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b="1" dirty="0"/>
                  <a:t>Force </a:t>
                </a:r>
                <a:r>
                  <a:rPr lang="en-GB" dirty="0"/>
                  <a:t>exists between </a:t>
                </a:r>
                <a:r>
                  <a:rPr lang="en-GB" b="1" dirty="0"/>
                  <a:t>two-point charges</a:t>
                </a:r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</a:t>
                </a:r>
                <a:r>
                  <a:rPr lang="en-GB" b="1" dirty="0"/>
                  <a:t>Coulomb’s law </a:t>
                </a:r>
                <a:r>
                  <a:rPr lang="en-GB" dirty="0"/>
                  <a:t>states that the </a:t>
                </a:r>
                <a:r>
                  <a:rPr lang="en-GB" b="1" dirty="0"/>
                  <a:t>force between two-point charge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</m:oMath>
                </a14:m>
                <a:r>
                  <a:rPr lang="en-GB" b="1" dirty="0"/>
                  <a:t>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is </a:t>
                </a:r>
                <a:r>
                  <a:rPr lang="en-GB" b="1" dirty="0"/>
                  <a:t>directly proportional</a:t>
                </a:r>
                <a:r>
                  <a:rPr lang="en-GB" dirty="0"/>
                  <a:t> to the </a:t>
                </a:r>
                <a:r>
                  <a:rPr lang="en-GB" b="1" dirty="0"/>
                  <a:t>magnitude of the charge </a:t>
                </a:r>
                <a:r>
                  <a:rPr lang="en-GB" dirty="0"/>
                  <a:t>and </a:t>
                </a:r>
                <a:r>
                  <a:rPr lang="en-GB" b="1" dirty="0"/>
                  <a:t>inversely proportional to the square of distance between them.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</a:t>
                </a:r>
                <a:r>
                  <a:rPr lang="en-GB" b="1" dirty="0"/>
                  <a:t>direction of the force </a:t>
                </a:r>
                <a:r>
                  <a:rPr lang="en-GB" dirty="0"/>
                  <a:t>is along the </a:t>
                </a:r>
                <a:r>
                  <a:rPr lang="en-GB" b="1" dirty="0"/>
                  <a:t>line joining the charges</a:t>
                </a:r>
                <a:r>
                  <a:rPr lang="en-GB" dirty="0"/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Like charges: force is repulsion;</a:t>
                </a:r>
                <a:r>
                  <a:rPr lang="en-GB" dirty="0"/>
                  <a:t> </a:t>
                </a:r>
                <a:r>
                  <a:rPr lang="en-GB" b="1" dirty="0"/>
                  <a:t>unlike charges: force is attractive.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8"/>
                <a:ext cx="11239627" cy="3247002"/>
              </a:xfrm>
              <a:blipFill>
                <a:blip r:embed="rId3"/>
                <a:stretch>
                  <a:fillRect l="-868" t="-9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C25BDE-F953-115C-3883-2E7AC93807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9321" y="4508110"/>
            <a:ext cx="69342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Force – Coulomb’s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The magnitude of the force is given by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𝑭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p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b="1" i="1" dirty="0">
                    <a:effectLst/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𝑭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𝒌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b="1" i="1" dirty="0">
                    <a:latin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1600" b="1" i="1" dirty="0">
                    <a:effectLst/>
                    <a:latin typeface="Cambria Math" panose="02040503050406030204" pitchFamily="18" charset="0"/>
                  </a:rPr>
                  <a:t>Where,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𝒌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𝝅𝜺</m:t>
                        </m:r>
                      </m:den>
                    </m:f>
                  </m:oMath>
                </a14:m>
                <a:r>
                  <a:rPr lang="en-GB" b="1" i="1" dirty="0">
                    <a:effectLst/>
                    <a:latin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𝜺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𝜺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𝟎</m:t>
                        </m:r>
                      </m:sub>
                    </m:sSub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𝜺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𝒓</m:t>
                        </m:r>
                      </m:sub>
                    </m:sSub>
                  </m:oMath>
                </a14:m>
                <a:r>
                  <a:rPr lang="en-GB" b="1" i="1" dirty="0">
                    <a:effectLst/>
                    <a:latin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𝑭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𝝅𝜺</m:t>
                        </m:r>
                        <m:sSup>
                          <m:sSup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p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b="1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𝑭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</m:t>
                        </m:r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𝜺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𝟎</m:t>
                            </m:r>
                          </m:sub>
                        </m:sSub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b="1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976" t="-9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- 8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2499D827-B50D-CFAE-FD75-30FEC2798777}"/>
                  </a:ext>
                </a:extLst>
              </p:cNvPr>
              <p:cNvSpPr txBox="1"/>
              <p:nvPr/>
            </p:nvSpPr>
            <p:spPr>
              <a:xfrm>
                <a:off x="2602030" y="1877211"/>
                <a:ext cx="7300621" cy="47089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k – proportionality constant</a:t>
                </a:r>
              </a:p>
              <a:p>
                <a:r>
                  <a:rPr lang="en-GB" sz="2400" dirty="0"/>
                  <a:t>k = 8.98</a:t>
                </a:r>
                <a14:m>
                  <m:oMath xmlns:m="http://schemas.openxmlformats.org/officeDocument/2006/math">
                    <m: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9</m:t>
                        </m:r>
                      </m:sup>
                    </m:sSup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N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m</m:t>
                        </m:r>
                      </m:e>
                      <m:sup>
                        <m: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𝐶</m:t>
                        </m:r>
                      </m:e>
                      <m:sup>
                        <m: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2400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effectLst/>
                            <a:latin typeface="Cambria Math" panose="02040503050406030204" pitchFamily="18" charset="0"/>
                          </a:rPr>
                          <m:t>Q</m:t>
                        </m:r>
                      </m:e>
                      <m:sub>
                        <m:r>
                          <a:rPr lang="en-GB" sz="2400" b="0" i="0" smtClean="0">
                            <a:effectLst/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effectLst/>
                            <a:latin typeface="Cambria Math" panose="02040503050406030204" pitchFamily="18" charset="0"/>
                          </a:rPr>
                          <m:t>Q</m:t>
                        </m:r>
                      </m:e>
                      <m:sub>
                        <m:r>
                          <a:rPr lang="en-GB" sz="2400" b="0" i="0" smtClean="0">
                            <a:effectLst/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400" dirty="0"/>
                  <a:t> - two charges</a:t>
                </a:r>
              </a:p>
              <a:p>
                <a:r>
                  <a:rPr lang="en-GB" sz="2400" dirty="0"/>
                  <a:t>d- distance between the centre of the charges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ε</m:t>
                    </m:r>
                  </m:oMath>
                </a14:m>
                <a:r>
                  <a:rPr lang="en-GB" sz="2400" dirty="0"/>
                  <a:t>- Permittivity of the medium in which the charges are located.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ε</m:t>
                        </m:r>
                      </m:e>
                      <m:sub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400" dirty="0"/>
                  <a:t>- Permittivity of the free space or Vacuum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ε</m:t>
                        </m:r>
                      </m:e>
                      <m:sub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400" dirty="0"/>
                  <a:t>= 8.854×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−12</m:t>
                        </m:r>
                      </m:sup>
                    </m:sSup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F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/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m</m:t>
                    </m:r>
                  </m:oMath>
                </a14:m>
                <a:endParaRPr lang="en-GB" sz="2400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ε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r</m:t>
                        </m:r>
                      </m:sub>
                    </m:sSub>
                  </m:oMath>
                </a14:m>
                <a:r>
                  <a:rPr lang="en-GB" sz="2400" dirty="0"/>
                  <a:t> - Relative Permittivity or dielectric constant of the medium with respect to free space.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ε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r</m:t>
                        </m:r>
                      </m:sub>
                    </m:sSub>
                  </m:oMath>
                </a14:m>
                <a:r>
                  <a:rPr lang="en-GB" sz="2400" dirty="0"/>
                  <a:t>- for free space or vacuum, the relative permittivity is 1</a:t>
                </a:r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2499D827-B50D-CFAE-FD75-30FEC279877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2030" y="1877211"/>
                <a:ext cx="7300621" cy="4708981"/>
              </a:xfrm>
              <a:prstGeom prst="rect">
                <a:avLst/>
              </a:prstGeom>
              <a:blipFill>
                <a:blip r:embed="rId4"/>
                <a:stretch>
                  <a:fillRect l="-1337" t="-1036" r="-1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26589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Force – Coulomb’s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6186" y="1410998"/>
                <a:ext cx="11239627" cy="517519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The force </a:t>
                </a:r>
                <a:r>
                  <a:rPr lang="en-GB" i="0" dirty="0">
                    <a:effectLst/>
                  </a:rPr>
                  <a:t>between the </a:t>
                </a:r>
                <a:r>
                  <a:rPr lang="en-GB" b="1" i="0" dirty="0">
                    <a:effectLst/>
                  </a:rPr>
                  <a:t>two-point charges </a:t>
                </a:r>
                <a:r>
                  <a:rPr lang="en-GB" dirty="0"/>
                  <a:t>acts along the </a:t>
                </a:r>
                <a:r>
                  <a:rPr lang="en-GB" b="1" dirty="0"/>
                  <a:t>straight</a:t>
                </a:r>
                <a:r>
                  <a:rPr lang="en-GB" dirty="0"/>
                  <a:t> </a:t>
                </a:r>
                <a:r>
                  <a:rPr lang="en-GB" b="1" i="0" dirty="0">
                    <a:effectLst/>
                  </a:rPr>
                  <a:t>line joining </a:t>
                </a:r>
                <a:r>
                  <a:rPr lang="en-GB" b="1" dirty="0"/>
                  <a:t>them and is expressed as:</a:t>
                </a:r>
                <a:endParaRPr lang="en-GB" b="1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𝑭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</m:t>
                        </m:r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𝜺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𝟎</m:t>
                            </m:r>
                          </m:sub>
                        </m:sSub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den>
                    </m:f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𝟏𝟐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𝟏𝟐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1" i="0" dirty="0">
                    <a:effectLst/>
                  </a:rPr>
                  <a:t>Unit vector along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</m:acc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𝟏𝟐</m:t>
                        </m:r>
                      </m:sub>
                    </m:sSub>
                  </m:oMath>
                </a14:m>
                <a:endParaRPr lang="en-GB" b="1" i="1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𝟏𝟐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𝑽𝒆𝒄𝒕𝒐𝒓</m:t>
                          </m:r>
                        </m:num>
                        <m:den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𝑴𝒂𝒈𝒏𝒊𝒕𝒖𝒅𝒆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𝒗𝒆𝒄𝒕𝒐𝒓</m:t>
                          </m:r>
                        </m:den>
                      </m:f>
                    </m:oMath>
                  </m:oMathPara>
                </a14:m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6186" y="1410998"/>
                <a:ext cx="11239627" cy="5175194"/>
              </a:xfrm>
              <a:blipFill>
                <a:blip r:embed="rId3"/>
                <a:stretch>
                  <a:fillRect l="-1085" t="-118" r="-18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99D827-B50D-CFAE-FD75-30FEC2798777}"/>
              </a:ext>
            </a:extLst>
          </p:cNvPr>
          <p:cNvSpPr txBox="1"/>
          <p:nvPr/>
        </p:nvSpPr>
        <p:spPr>
          <a:xfrm>
            <a:off x="5078896" y="2171700"/>
            <a:ext cx="4677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89BC92-0F99-FBF9-32A2-1198C973B5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9790" y="3146734"/>
            <a:ext cx="4776788" cy="27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765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Principle of Superposition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3330" y="1286587"/>
                <a:ext cx="11239627" cy="5175194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effectLst/>
                  </a:rPr>
                  <a:t>If there are more than two points charges</a:t>
                </a:r>
                <a:r>
                  <a:rPr lang="en-GB" b="1" i="0" dirty="0">
                    <a:effectLst/>
                  </a:rPr>
                  <a:t>, </a:t>
                </a:r>
                <a:r>
                  <a:rPr lang="en-GB" i="0" dirty="0">
                    <a:effectLst/>
                  </a:rPr>
                  <a:t>then each charge will </a:t>
                </a:r>
                <a:r>
                  <a:rPr lang="en-GB" b="1" i="0" dirty="0">
                    <a:effectLst/>
                  </a:rPr>
                  <a:t>exert force on the other, the net force on any charge can be obtained by the principle of superposition.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Consider a Point charge </a:t>
                </a: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𝑸</m:t>
                    </m:r>
                  </m:oMath>
                </a14:m>
                <a:r>
                  <a:rPr lang="en-GB" b="1" i="0" dirty="0">
                    <a:effectLst/>
                  </a:rPr>
                  <a:t> surrounded by three other point charges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b="1" dirty="0"/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The total force on Q is the vector sum of forces due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𝒂𝒏𝒅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𝟑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To calculate force due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dirty="0"/>
                  <a:t>, </a:t>
                </a:r>
                <a:r>
                  <a:rPr lang="en-GB" b="1" dirty="0"/>
                  <a:t>According to principle of superposition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𝒂𝒏𝒅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𝟑</m:t>
                        </m:r>
                      </m:sub>
                    </m:sSub>
                  </m:oMath>
                </a14:m>
                <a:r>
                  <a:rPr lang="en-GB" b="1" dirty="0"/>
                  <a:t> are suppressed.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acc>
                        </m:e>
                        <m:sub>
                          <m:sSub>
                            <m:sSubPr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𝑸</m:t>
                          </m:r>
                        </m:num>
                        <m:den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𝟒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𝝅</m:t>
                          </m:r>
                          <m:sSub>
                            <m:sSubPr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𝜺</m:t>
                              </m:r>
                            </m:e>
                            <m:sub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𝟎</m:t>
                              </m:r>
                            </m:sub>
                          </m:sSub>
                          <m:sSubSup>
                            <m:sSubSupPr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𝒅</m:t>
                              </m:r>
                            </m:e>
                            <m:sub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𝑸</m:t>
                              </m:r>
                            </m:sub>
                            <m:sup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den>
                      </m:f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𝟏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𝟏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0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 smtClean="0">
                                      <a:effectLst/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 smtClean="0">
                                      <a:effectLst/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𝒅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𝑸</m:t>
                              </m:r>
                            </m:sub>
                          </m:sSub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𝒅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𝟏</m:t>
                                  </m:r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𝑸</m:t>
                                  </m:r>
                                </m:sub>
                              </m:sSub>
                            </m:e>
                          </m:d>
                        </m:den>
                      </m:f>
                    </m:oMath>
                  </m:oMathPara>
                </a14:m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3330" y="1286587"/>
                <a:ext cx="11239627" cy="5175194"/>
              </a:xfrm>
              <a:blipFill>
                <a:blip r:embed="rId3"/>
                <a:stretch>
                  <a:fillRect l="-868" t="-589" r="-13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871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Principle of Superposition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3330" y="1286587"/>
                <a:ext cx="11239627" cy="5175194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b="1" dirty="0" smtClean="0"/>
                        <m:t>Force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exerted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on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Q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due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to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𝑭</m:t>
                            </m:r>
                          </m:e>
                        </m:acc>
                      </m:e>
                      <m: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</m:t>
                        </m:r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𝜺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𝟎</m:t>
                            </m:r>
                          </m:sub>
                        </m:sSub>
                        <m:sSubSup>
                          <m:sSubSup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𝑸</m:t>
                            </m:r>
                          </m:sub>
                          <m:sup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bSup>
                      </m:den>
                    </m:f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𝟐</m:t>
                        </m:r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𝑸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𝟐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0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𝒅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𝑸</m:t>
                              </m:r>
                            </m:sub>
                          </m:sSub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𝒅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𝟐</m:t>
                                  </m:r>
                                  <m: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𝑸</m:t>
                                  </m:r>
                                </m:sub>
                              </m:sSub>
                            </m:e>
                          </m:d>
                        </m:den>
                      </m:f>
                    </m:oMath>
                  </m:oMathPara>
                </a14:m>
                <a:endParaRPr lang="en-GB" b="1" i="1" dirty="0">
                  <a:effectLst/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b="1" dirty="0" smtClean="0"/>
                        <m:t>Force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exerted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on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Q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due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to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𝟑</m:t>
                          </m:r>
                        </m:sub>
                      </m:sSub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𝑭</m:t>
                            </m:r>
                          </m:e>
                        </m:acc>
                      </m:e>
                      <m:sub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𝟑</m:t>
                            </m:r>
                          </m:sub>
                        </m:s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𝟑</m:t>
                            </m:r>
                          </m:sub>
                        </m:s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</m:t>
                        </m:r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𝜺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𝟎</m:t>
                            </m:r>
                          </m:sub>
                        </m:sSub>
                        <m:sSubSup>
                          <m:sSubSup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𝟑</m:t>
                            </m:r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𝑸</m:t>
                            </m:r>
                          </m:sub>
                          <m:sup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bSup>
                      </m:den>
                    </m:f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𝟑</m:t>
                        </m:r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𝑸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𝟑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0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𝒅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𝟑</m:t>
                              </m:r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𝑸</m:t>
                              </m:r>
                            </m:sub>
                          </m:sSub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𝒅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𝟑</m:t>
                                  </m:r>
                                  <m: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𝑸</m:t>
                                  </m:r>
                                </m:sub>
                              </m:sSub>
                            </m:e>
                          </m:d>
                        </m:den>
                      </m:f>
                    </m:oMath>
                  </m:oMathPara>
                </a14:m>
                <a:endParaRPr lang="en-GB" b="1" i="1" dirty="0">
                  <a:effectLst/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1" dirty="0">
                    <a:latin typeface="Cambria Math" panose="02040503050406030204" pitchFamily="18" charset="0"/>
                  </a:rPr>
                  <a:t>The total force on Q is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acc>
                        </m:e>
                        <m:sub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acc>
                        </m:e>
                        <m:sub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acc>
                        </m:e>
                        <m:sub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𝟑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……</m:t>
                      </m:r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1" dirty="0">
                  <a:effectLst/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3330" y="1286587"/>
                <a:ext cx="11239627" cy="5175194"/>
              </a:xfrm>
              <a:blipFill>
                <a:blip r:embed="rId3"/>
                <a:stretch>
                  <a:fillRect l="-5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B231D4-71F3-BF36-79D2-89E843C19E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5828" y="1361363"/>
            <a:ext cx="5734050" cy="4210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130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5B1BEB-B40B-5160-214A-20AD39CF8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BD519-FF5A-1F0C-D87D-257DE6FEF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Principle of Superposition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E9605F2-F348-6937-785A-23C7C5C8D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9EB092-1DA1-46EC-8BED-B4AE94E4F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5829262-8FF9-5EA0-D5A8-D7B6D0E92A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19193" y="1464026"/>
            <a:ext cx="11353613" cy="4539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Radar and Antenna Arrays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Enhancing Signal Strength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Antenna arrays are used to focus electromagnetic waves in specific directions, a technique known as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beamforming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This improves the strength and clarity of signals in radar systems, which is crucial for missile guidance.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7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Electromagnetic Wave Interactions for Stealth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Stealth Technology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Electromagnetic wave interaction calculations are used to design radar-absorbing materials (RAM) that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minimise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the reflection of radar signals. This makes military aircraft less visible to enemy radar systems.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Wave Absorption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Materials like carbon composites and special coatings are engineered to absorb electromagnetic waves, dissipating them as heat, and reducing the radar cross-section (RCS) of aircraft.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45776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Field Intensity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Electric Field</a:t>
                </a:r>
                <a:r>
                  <a:rPr lang="en-GB" dirty="0"/>
                  <a:t>: A region where a charge exerts force on another charge.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The force experienced by the charge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due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is given by Coulomb’s law.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𝜀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sSubSup>
                          <m:sSubSup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12</m:t>
                            </m:r>
                          </m:sub>
                          <m:sup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den>
                    </m:f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12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The Force per unit charge is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𝐹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en-GB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GB" b="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  <m:sSubSup>
                            <m:sSubSup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12</m:t>
                              </m:r>
                            </m:sub>
                            <m:sup>
                              <m:r>
                                <a:rPr lang="en-GB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den>
                      </m:f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12</m:t>
                          </m:r>
                        </m:sub>
                      </m:sSub>
                    </m:oMath>
                  </m:oMathPara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The Force exerted per unit charge is called electric field intensity or electric field strength.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It is a </a:t>
                </a:r>
                <a:r>
                  <a:rPr lang="en-GB" b="1" dirty="0">
                    <a:solidFill>
                      <a:schemeClr val="tx1"/>
                    </a:solidFill>
                  </a:rPr>
                  <a:t>vector quantity </a:t>
                </a:r>
                <a:r>
                  <a:rPr lang="en-GB" dirty="0">
                    <a:solidFill>
                      <a:schemeClr val="tx1"/>
                    </a:solidFill>
                  </a:rPr>
                  <a:t>and is </a:t>
                </a:r>
                <a:r>
                  <a:rPr lang="en-GB" b="1" dirty="0">
                    <a:solidFill>
                      <a:schemeClr val="tx1"/>
                    </a:solidFill>
                  </a:rPr>
                  <a:t>denoted as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e>
                    </m:acc>
                  </m:oMath>
                </a14:m>
                <a:endParaRPr lang="en-GB" b="1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𝜀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sSubSup>
                          <m:sSubSup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b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𝑝</m:t>
                            </m:r>
                          </m:sub>
                          <m:sup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</m:oMath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P- Position of another charge around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705" t="-824" b="-7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13877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Field Intensity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5"/>
                <a:ext cx="11471166" cy="4166373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The unit positive charge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𝑪</m:t>
                    </m:r>
                  </m:oMath>
                </a14:m>
                <a:r>
                  <a:rPr lang="en-GB" b="1" i="0" dirty="0">
                    <a:effectLst/>
                  </a:rPr>
                  <a:t> is placed at a distance (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𝒅</m:t>
                    </m:r>
                  </m:oMath>
                </a14:m>
                <a:r>
                  <a:rPr lang="en-GB" b="1" i="0" dirty="0">
                    <a:effectLst/>
                  </a:rPr>
                  <a:t>) form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. </a:t>
                </a: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The force acting 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due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is along the unit vector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𝒅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b="1" i="0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As the charge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is unit charge, the force exerted 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is electric field intensity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𝑬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 dirty="0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𝐹𝑜𝑟𝑐𝑒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𝑢𝑛𝑖𝑡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𝐶h𝑎𝑟𝑔𝑒</m:t>
                          </m:r>
                        </m:den>
                      </m:f>
                    </m:oMath>
                  </m:oMathPara>
                </a14:m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i="0" dirty="0">
                    <a:effectLst/>
                  </a:rPr>
                  <a:t>is </a:t>
                </a:r>
                <a:r>
                  <a:rPr lang="en-GB" b="1" i="0" dirty="0">
                    <a:effectLst/>
                  </a:rPr>
                  <a:t>Newton/ Coulomb</a:t>
                </a:r>
                <a:r>
                  <a:rPr lang="en-GB" i="0" dirty="0">
                    <a:effectLst/>
                  </a:rPr>
                  <a:t>, It is also measured in unit </a:t>
                </a:r>
                <a:r>
                  <a:rPr lang="en-GB" b="1" i="0" dirty="0">
                    <a:effectLst/>
                  </a:rPr>
                  <a:t>Volt/meter</a:t>
                </a:r>
                <a:r>
                  <a:rPr lang="en-GB" i="0" dirty="0">
                    <a:effectLst/>
                  </a:rPr>
                  <a:t>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𝜀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sSubSup>
                          <m:sSubSup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b/>
                          <m:sup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den>
                    </m:f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5"/>
                <a:ext cx="11471166" cy="4166373"/>
              </a:xfrm>
              <a:blipFill>
                <a:blip r:embed="rId3"/>
                <a:stretch>
                  <a:fillRect l="-850" t="-731" r="-2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010AAE-89E2-C45B-0022-1820834CCE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1540" y="4558773"/>
            <a:ext cx="3509008" cy="2091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5014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Field Intensity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Electrical Field intensity for spherical Co-ordinate system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num>
                      <m:den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𝜀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Electrical Field intensity for Cartesian Co-</a:t>
                </a:r>
                <a:r>
                  <a:rPr lang="en-GB" b="1" i="0" dirty="0" err="1">
                    <a:effectLst/>
                  </a:rPr>
                  <a:t>ordiante</a:t>
                </a:r>
                <a:r>
                  <a:rPr lang="en-GB" b="1" i="0" dirty="0">
                    <a:effectLst/>
                  </a:rPr>
                  <a:t> system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num>
                      <m:den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𝜀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1139" t="-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1803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Charge 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7519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i="0" dirty="0">
                <a:effectLst/>
              </a:rPr>
              <a:t>In addition </a:t>
            </a:r>
            <a:r>
              <a:rPr lang="en-GB" b="1" dirty="0"/>
              <a:t>to Point charge, </a:t>
            </a:r>
            <a:r>
              <a:rPr lang="en-GB" b="1" i="0" dirty="0">
                <a:effectLst/>
              </a:rPr>
              <a:t>Continuous charge distribution along the line , on a surface or in  a volume is possible.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There are four types of charge distribution.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i="0" dirty="0">
                <a:effectLst/>
              </a:rPr>
              <a:t>Point </a:t>
            </a:r>
            <a:r>
              <a:rPr lang="en-GB" dirty="0"/>
              <a:t>Charge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i="0" dirty="0">
                <a:effectLst/>
              </a:rPr>
              <a:t>Line Charge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dirty="0"/>
              <a:t>Surface charge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dirty="0"/>
              <a:t>Volume Charge</a:t>
            </a:r>
            <a:r>
              <a:rPr lang="en-GB" i="0" dirty="0">
                <a:effectLst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5752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Charge Distribution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8"/>
                <a:ext cx="11239627" cy="332744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000" b="1" i="0" dirty="0">
                    <a:solidFill>
                      <a:schemeClr val="tx1"/>
                    </a:solidFill>
                    <a:effectLst/>
                  </a:rPr>
                  <a:t>Point Charge: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0" i="0" dirty="0">
                    <a:effectLst/>
                  </a:rPr>
                  <a:t>A charge </a:t>
                </a:r>
                <a:r>
                  <a:rPr lang="en-GB" b="1" i="0" dirty="0">
                    <a:effectLst/>
                  </a:rPr>
                  <a:t>located at a specific point in space.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i="0" dirty="0">
                    <a:effectLst/>
                  </a:rPr>
                  <a:t>A surface with </a:t>
                </a:r>
                <a:r>
                  <a:rPr lang="en-GB" b="1" i="0" dirty="0">
                    <a:effectLst/>
                  </a:rPr>
                  <a:t>very small dimensions </a:t>
                </a:r>
                <a:r>
                  <a:rPr lang="en-GB" i="0" dirty="0">
                    <a:effectLst/>
                  </a:rPr>
                  <a:t>compared to its surroundings can be treated as a point charge. Can be positive or negative.</a:t>
                </a:r>
              </a:p>
              <a:p>
                <a:pPr marL="0" indent="0" algn="l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</m:acc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𝜀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b="0" i="0" dirty="0">
                  <a:solidFill>
                    <a:srgbClr val="374151"/>
                  </a:solidFill>
                  <a:effectLst/>
                  <a:latin typeface="Söhne"/>
                </a:endParaRPr>
              </a:p>
              <a:p>
                <a:pPr>
                  <a:lnSpc>
                    <a:spcPct val="120000"/>
                  </a:lnSpc>
                </a:pPr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8"/>
                <a:ext cx="11239627" cy="3327444"/>
              </a:xfrm>
              <a:blipFill>
                <a:blip r:embed="rId3"/>
                <a:stretch>
                  <a:fillRect l="-1302" t="-549" r="-11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8B205A-1C3F-3F44-4D34-A8355C8E89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81894" y="4222287"/>
            <a:ext cx="2825732" cy="2422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0986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Charge Distribution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18351" y="1157549"/>
                <a:ext cx="11239627" cy="5428643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5100" b="1" i="0" dirty="0">
                    <a:solidFill>
                      <a:schemeClr val="tx1"/>
                    </a:solidFill>
                    <a:effectLst/>
                  </a:rPr>
                  <a:t>Line Cha</a:t>
                </a:r>
                <a:r>
                  <a:rPr lang="en-GB" sz="5100" b="1" dirty="0">
                    <a:solidFill>
                      <a:schemeClr val="tx1"/>
                    </a:solidFill>
                  </a:rPr>
                  <a:t>rge: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300" b="1" dirty="0">
                    <a:solidFill>
                      <a:schemeClr val="tx1"/>
                    </a:solidFill>
                  </a:rPr>
                  <a:t>A line charge refers to a charge distribution along a finite or infinite line.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300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charge density </a:t>
                </a:r>
                <a:r>
                  <a:rPr lang="en-GB" sz="3300" i="0" dirty="0">
                    <a:solidFill>
                      <a:schemeClr val="tx1"/>
                    </a:solidFill>
                    <a:effectLst/>
                  </a:rPr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3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300" b="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𝜌</m:t>
                        </m:r>
                      </m:e>
                      <m:sub>
                        <m:r>
                          <a:rPr lang="en-GB" sz="3300" b="0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33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3300" i="0" dirty="0">
                    <a:solidFill>
                      <a:schemeClr val="tx1"/>
                    </a:solidFill>
                    <a:effectLst/>
                  </a:rPr>
                  <a:t>  is defined as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charge per unit length.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30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GB" sz="3300" i="0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ρ</m:t>
                          </m:r>
                        </m:e>
                        <m:sub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  <m:r>
                        <a:rPr lang="en-GB" sz="33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𝐶h𝑎𝑟𝑔𝑒</m:t>
                          </m:r>
                        </m:num>
                        <m:den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𝐿𝑒𝑛𝑔𝑡h</m:t>
                          </m:r>
                        </m:den>
                      </m:f>
                      <m:r>
                        <a:rPr lang="en-GB" sz="330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GB" sz="3300">
                          <a:latin typeface="Cambria Math" panose="02040503050406030204" pitchFamily="18" charset="0"/>
                        </a:rPr>
                        <m:t>C</m:t>
                      </m:r>
                      <m:r>
                        <a:rPr lang="en-GB" sz="3300">
                          <a:latin typeface="Cambria Math" panose="02040503050406030204" pitchFamily="18" charset="0"/>
                        </a:rPr>
                        <m:t>/</m:t>
                      </m:r>
                      <m:r>
                        <m:rPr>
                          <m:sty m:val="p"/>
                        </m:rPr>
                        <a:rPr lang="en-GB" sz="3300">
                          <a:latin typeface="Cambria Math" panose="02040503050406030204" pitchFamily="18" charset="0"/>
                        </a:rPr>
                        <m:t>m</m:t>
                      </m:r>
                      <m:r>
                        <a:rPr lang="en-GB" sz="330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300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300" b="1" dirty="0">
                    <a:solidFill>
                      <a:schemeClr val="tx1"/>
                    </a:solidFill>
                  </a:rPr>
                  <a:t>To find </a:t>
                </a:r>
                <a14:m>
                  <m:oMath xmlns:m="http://schemas.openxmlformats.org/officeDocument/2006/math">
                    <m:r>
                      <a:rPr lang="en-GB" sz="33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𝑸</m:t>
                    </m:r>
                  </m:oMath>
                </a14:m>
                <a:endParaRPr lang="en-GB" sz="3300" b="1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33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sz="33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trlP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sz="33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3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𝜌</m:t>
                              </m:r>
                            </m:e>
                            <m:sub>
                              <m:r>
                                <a:rPr lang="en-GB" sz="3300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e>
                      </m:nary>
                      <m:r>
                        <a:rPr lang="en-GB" sz="33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3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𝑑𝑙</m:t>
                      </m:r>
                    </m:oMath>
                  </m:oMathPara>
                </a14:m>
                <a:endParaRPr lang="en-GB" sz="3300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300" b="1" dirty="0"/>
                  <a:t>Electric Field intensity due to line charge</a:t>
                </a:r>
              </a:p>
              <a:p>
                <a:pPr marL="0" indent="0">
                  <a:lnSpc>
                    <a:spcPct val="120000"/>
                  </a:lnSpc>
                  <a:spcBef>
                    <a:spcPts val="60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600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sz="3600" i="1" dirty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600" i="1" dirty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sz="3600" b="0" i="1" dirty="0" smtClean="0"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  <m:r>
                        <a:rPr lang="en-GB" sz="33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sz="33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sz="33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GB" sz="33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sz="33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 sz="330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GB" sz="33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𝐿</m:t>
                                  </m:r>
                                  <m: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 </m:t>
                                  </m:r>
                                </m:sub>
                              </m:sSub>
                              <m:r>
                                <a:rPr lang="en-GB" sz="3300" i="1">
                                  <a:latin typeface="Cambria Math" panose="02040503050406030204" pitchFamily="18" charset="0"/>
                                </a:rPr>
                                <m:t>𝑑𝑙</m:t>
                              </m:r>
                            </m:num>
                            <m:den>
                              <m:r>
                                <a:rPr lang="en-GB" sz="3300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sz="33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  <m:sSup>
                                <m:sSupPr>
                                  <m:ctrlP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𝑑</m:t>
                                  </m:r>
                                </m:e>
                                <m:sup>
                                  <m: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  <m:sSub>
                            <m:sSubPr>
                              <m:ctrlPr>
                                <a:rPr lang="en-GB" sz="33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sz="33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3300" b="0" i="1" smtClean="0">
                                      <a:latin typeface="Cambria Math" panose="02040503050406030204" pitchFamily="18" charset="0"/>
                                    </a:rPr>
                                    <m:t>𝑎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33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8351" y="1157549"/>
                <a:ext cx="11239627" cy="5428643"/>
              </a:xfrm>
              <a:blipFill>
                <a:blip r:embed="rId3"/>
                <a:stretch>
                  <a:fillRect l="-1356" t="-14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8ADDF4-2DE8-1D52-FE10-936403BE08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5415" y="3084681"/>
            <a:ext cx="3801199" cy="212697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0E72B84-0C12-1B9C-0C84-6D2B62EDCE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0554" y="4651496"/>
            <a:ext cx="3322079" cy="1473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9704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Charge Distribution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6"/>
                <a:ext cx="11239627" cy="5607547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400" b="1" dirty="0"/>
                  <a:t>Surface</a:t>
                </a:r>
                <a:r>
                  <a:rPr lang="en-GB" sz="3400" b="1" i="0" dirty="0">
                    <a:solidFill>
                      <a:schemeClr val="tx1"/>
                    </a:solidFill>
                    <a:effectLst/>
                  </a:rPr>
                  <a:t> Charge: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C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harge distributed over a two-dimensional surface</a:t>
                </a:r>
                <a:r>
                  <a:rPr lang="en-GB" b="1" dirty="0"/>
                  <a:t>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is called a surface or sheet of charge.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charge density 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of the surface charge is denoted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𝝆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𝑺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and defined as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charge per unit surface area.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GB" i="0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ρ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𝑆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𝐶h𝑎𝑟𝑔𝑒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𝐶𝑜𝑢𝑙𝑜𝑚𝑏</m:t>
                          </m:r>
                        </m:num>
                        <m:den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𝑎𝑟𝑒𝑎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𝑠𝑢𝑟𝑓𝑎𝑐𝑒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𝑚𝑒𝑡𝑒𝑟𝑠</m:t>
                          </m:r>
                        </m:den>
                      </m:f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/</m:t>
                      </m:r>
                      <m:sSup>
                        <m:sSup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To find 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𝑄</m:t>
                    </m:r>
                  </m:oMath>
                </a14:m>
                <a:endParaRPr lang="en-GB" b="0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𝑆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𝑑𝑆</m:t>
                          </m:r>
                        </m:e>
                      </m:nary>
                    </m:oMath>
                  </m:oMathPara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Electric Field intensity due to surface charge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 dirty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 dirty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𝑠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 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𝑑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𝑎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GB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6"/>
                <a:ext cx="11239627" cy="5607547"/>
              </a:xfrm>
              <a:blipFill>
                <a:blip r:embed="rId3"/>
                <a:stretch>
                  <a:fillRect l="-868" t="-8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41F8B5-5951-2034-174D-0151C0FE52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5845" y="4930904"/>
            <a:ext cx="4342440" cy="18089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6798B33-A2C3-B43B-BA56-75FD0B041F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26837" y="2963578"/>
            <a:ext cx="2801949" cy="1967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0594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Charge Distribution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6186" y="1329968"/>
                <a:ext cx="11239627" cy="5131813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400" b="1" dirty="0"/>
                  <a:t>Volume</a:t>
                </a:r>
                <a:r>
                  <a:rPr lang="en-GB" sz="3400" b="1" i="0" dirty="0">
                    <a:solidFill>
                      <a:schemeClr val="tx1"/>
                    </a:solidFill>
                    <a:effectLst/>
                  </a:rPr>
                  <a:t> Charge: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C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harge distributed over a volume, then it is called Volume charge.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charge density 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of the volume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charge 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is denoted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𝝆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𝑽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and defined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as charge per unit volume.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GB" i="0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ρ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𝑣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=</m:t>
                          </m:r>
                        </m:sub>
                      </m:sSub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𝐶h𝑎𝑟𝑔𝑒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𝐶𝑜𝑢𝑙𝑜𝑚𝑏</m:t>
                          </m:r>
                        </m:num>
                        <m:den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𝑉𝑜𝑙𝑢𝑚𝑒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𝑐𝑢𝑏𝑖𝑐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𝑚𝑒𝑡𝑒𝑟𝑠</m:t>
                          </m:r>
                        </m:den>
                      </m:f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/</m:t>
                      </m:r>
                      <m:sSup>
                        <m:sSup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To find 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𝑄</m:t>
                    </m:r>
                  </m:oMath>
                </a14:m>
                <a:endParaRPr lang="en-GB" b="0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𝑉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𝑜𝑙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𝑣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𝑑𝑉</m:t>
                          </m:r>
                        </m:e>
                      </m:nary>
                    </m:oMath>
                  </m:oMathPara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Electric Field intensity due to volume charge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 dirty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 dirty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16"/>
                            </m:r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𝑜</m:t>
                          </m:r>
                          <m:r>
                            <m:rPr>
                              <m:brk m:alnAt="24"/>
                            </m:r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𝑣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 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𝑑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𝑎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6186" y="1329968"/>
                <a:ext cx="11239627" cy="5131813"/>
              </a:xfrm>
              <a:blipFill>
                <a:blip r:embed="rId3"/>
                <a:stretch>
                  <a:fillRect l="-813" t="-9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C65F3E-0D23-EF6E-ACF8-6BA3C8638A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0318" y="3282026"/>
            <a:ext cx="4181682" cy="21798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28A1C8B-C344-34BD-60C5-97801CB4A7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952" y="4550759"/>
            <a:ext cx="2506524" cy="1911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6296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Field intensity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3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The Total Electric Field intensity is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sub>
                      </m:sSub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 ,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,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𝑎𝑛𝑑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sub>
                    </m:sSub>
                  </m:oMath>
                </a14:m>
                <a:r>
                  <a:rPr lang="en-GB" dirty="0"/>
                  <a:t>are the field intensities due to point, line, surface and volume charge distributions respectively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3"/>
              </a:xfrm>
              <a:blipFill>
                <a:blip r:embed="rId3"/>
                <a:stretch>
                  <a:fillRect l="-1139" t="-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417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EF30E3-991F-A3E4-FF31-3A1C5E18E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FB0A9-2BE9-C30D-3288-EC4A42B3A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Charge 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9C4FC-4266-A082-8367-5CA0981ED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751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High-Explosive Warhead with Electrostatic Charge Distribution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Munitions</a:t>
            </a:r>
            <a:r>
              <a:rPr lang="en-GB" dirty="0"/>
              <a:t> such as </a:t>
            </a:r>
            <a:r>
              <a:rPr lang="en-GB" b="1" dirty="0"/>
              <a:t>missiles, bombs, and artillery shells</a:t>
            </a:r>
            <a:r>
              <a:rPr lang="en-GB" dirty="0"/>
              <a:t> often have </a:t>
            </a:r>
            <a:r>
              <a:rPr lang="en-GB" b="1" dirty="0"/>
              <a:t>electronic detonation circuits</a:t>
            </a:r>
            <a:r>
              <a:rPr lang="en-GB" dirty="0"/>
              <a:t> that trigger the explosion.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Due to </a:t>
            </a:r>
            <a:r>
              <a:rPr lang="en-GB" b="1" dirty="0"/>
              <a:t>friction, motion, and environmental factors</a:t>
            </a:r>
            <a:r>
              <a:rPr lang="en-GB" dirty="0"/>
              <a:t>, electrostatic charges can accumulate on the surface of a warhead.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charge distribution can become </a:t>
            </a:r>
            <a:r>
              <a:rPr lang="en-GB" b="1" dirty="0"/>
              <a:t>uneven</a:t>
            </a:r>
            <a:r>
              <a:rPr lang="en-GB" dirty="0"/>
              <a:t>, leading to potential </a:t>
            </a:r>
            <a:r>
              <a:rPr lang="en-GB" b="1" dirty="0"/>
              <a:t>electrostatic discharge (ESD)</a:t>
            </a:r>
            <a:r>
              <a:rPr lang="en-GB" dirty="0"/>
              <a:t> events.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ESD occurs when there is a sudden transfer of static electricity</a:t>
            </a:r>
            <a:r>
              <a:rPr lang="en-GB" dirty="0"/>
              <a:t> between objects, especially in sensitive electronic components.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7E223DB-1692-827B-3966-A4FC56FBF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C12429B-9E0A-040E-0D1C-F94BD52D0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0457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B7F40B-7979-4573-F4D5-ABEAB33771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D63C2-BF5A-6794-0785-22412805A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Charge 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E8752-2D2A-527C-386E-2EBCAC5DB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751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Key Risks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Unintentional detonation due to </a:t>
            </a:r>
            <a:r>
              <a:rPr lang="en-GB" b="1" dirty="0"/>
              <a:t>high-voltage static discharge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Disruptions in </a:t>
            </a:r>
            <a:r>
              <a:rPr lang="en-GB" b="1" dirty="0"/>
              <a:t>electronic detonation control systems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Damage to </a:t>
            </a:r>
            <a:r>
              <a:rPr lang="en-GB" b="1" dirty="0"/>
              <a:t>munition safety features</a:t>
            </a:r>
            <a:r>
              <a:rPr lang="en-GB" dirty="0"/>
              <a:t> due to unexpected currents.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80D8668-D546-15A4-31AF-53AE68ED1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6BC77F8-AD93-277D-3E3E-FA8F241DF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0846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876918-4A6E-3C13-D26A-A54C387D11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9B899-A4DB-DFE0-FDCE-C57E1CF96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Charge 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5C1BA-CE70-DE46-921D-09CDB26613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7519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/>
              <a:t>To prevent </a:t>
            </a:r>
            <a:r>
              <a:rPr lang="en-GB" b="1" dirty="0"/>
              <a:t>accidental detonation</a:t>
            </a:r>
            <a:r>
              <a:rPr lang="en-GB" dirty="0"/>
              <a:t> due to </a:t>
            </a:r>
            <a:r>
              <a:rPr lang="en-GB" b="1" dirty="0"/>
              <a:t>electrostatic discharge (ESD)</a:t>
            </a:r>
            <a:endParaRPr lang="en-GB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b="1" i="0" dirty="0">
                <a:effectLst/>
              </a:rPr>
              <a:t>Electrostatic shielding – </a:t>
            </a:r>
            <a:r>
              <a:rPr lang="en-GB" i="0" dirty="0">
                <a:effectLst/>
              </a:rPr>
              <a:t>Protective layers to prevent charge build-up</a:t>
            </a: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r>
              <a:rPr lang="en-GB" b="1" i="0" dirty="0">
                <a:effectLst/>
              </a:rPr>
              <a:t>Grounding mechanisms – </a:t>
            </a:r>
            <a:r>
              <a:rPr lang="en-GB" i="0" dirty="0">
                <a:effectLst/>
              </a:rPr>
              <a:t>Ensuring static charge is safely discharged away from the munition.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i="0" dirty="0">
                <a:effectLst/>
              </a:rPr>
              <a:t>Controlled ignition systems </a:t>
            </a:r>
            <a:r>
              <a:rPr lang="en-GB" i="0" dirty="0">
                <a:effectLst/>
              </a:rPr>
              <a:t>– Using ESD-resistant detonation circuits to prevent premature explosions.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EADF826-B525-EC30-AE16-489A5E412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4CDF99C-01E4-7E7A-CD3E-14CC09E51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27744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Flux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561602" cy="517519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3200" dirty="0"/>
              <a:t>Electric flux represents the </a:t>
            </a:r>
            <a:r>
              <a:rPr lang="en-GB" sz="3200" b="1" dirty="0"/>
              <a:t>number of electric field lines passing through a surface. </a:t>
            </a:r>
          </a:p>
          <a:p>
            <a:pPr>
              <a:lnSpc>
                <a:spcPct val="120000"/>
              </a:lnSpc>
            </a:pPr>
            <a:r>
              <a:rPr lang="en-GB" sz="3200" dirty="0"/>
              <a:t>It originates from positive charges and terminates at negative charges or infinity if no charges are present.</a:t>
            </a:r>
          </a:p>
          <a:p>
            <a:pPr>
              <a:lnSpc>
                <a:spcPct val="120000"/>
              </a:lnSpc>
            </a:pPr>
            <a:r>
              <a:rPr lang="en-GB" sz="3200" dirty="0"/>
              <a:t>The</a:t>
            </a:r>
            <a:r>
              <a:rPr lang="en-GB" sz="3200" b="1" dirty="0"/>
              <a:t> unit </a:t>
            </a:r>
            <a:r>
              <a:rPr lang="en-GB" sz="3200" dirty="0"/>
              <a:t>of Electric flux is </a:t>
            </a:r>
            <a:r>
              <a:rPr lang="en-GB" sz="3200" b="1" dirty="0"/>
              <a:t>Coulomb C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99D827-B50D-CFAE-FD75-30FEC2798777}"/>
              </a:ext>
            </a:extLst>
          </p:cNvPr>
          <p:cNvSpPr txBox="1"/>
          <p:nvPr/>
        </p:nvSpPr>
        <p:spPr>
          <a:xfrm>
            <a:off x="5078896" y="2171700"/>
            <a:ext cx="4677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026" name="Picture 2" descr="5.7: Electric Field Lines - Physics LibreTexts">
            <a:extLst>
              <a:ext uri="{FF2B5EF4-FFF2-40B4-BE49-F238E27FC236}">
                <a16:creationId xmlns:a16="http://schemas.microsoft.com/office/drawing/2014/main" id="{245ED4D3-D3BE-39FE-7897-3A38A679FA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2037" y="4741946"/>
            <a:ext cx="3093965" cy="184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4921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Flux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7519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Properties of Flux lines:</a:t>
            </a:r>
          </a:p>
          <a:p>
            <a:pPr>
              <a:lnSpc>
                <a:spcPct val="120000"/>
              </a:lnSpc>
            </a:pPr>
            <a:r>
              <a:rPr lang="en-GB" dirty="0"/>
              <a:t>Start at positive charges and terminate at negative charges (or at infinity if no negative charge exists).</a:t>
            </a:r>
          </a:p>
          <a:p>
            <a:pPr>
              <a:lnSpc>
                <a:spcPct val="120000"/>
              </a:lnSpc>
            </a:pPr>
            <a:r>
              <a:rPr lang="en-GB" dirty="0"/>
              <a:t>Higher flux line density indicates a stronger electric field.</a:t>
            </a:r>
          </a:p>
          <a:p>
            <a:pPr>
              <a:lnSpc>
                <a:spcPct val="120000"/>
              </a:lnSpc>
            </a:pPr>
            <a:r>
              <a:rPr lang="en-GB" dirty="0"/>
              <a:t>Flux lines are parallel and never cross each other.</a:t>
            </a:r>
          </a:p>
          <a:p>
            <a:pPr>
              <a:lnSpc>
                <a:spcPct val="120000"/>
              </a:lnSpc>
            </a:pPr>
            <a:r>
              <a:rPr lang="en-GB" dirty="0"/>
              <a:t>Independent of the medium surrounding the charges.</a:t>
            </a:r>
          </a:p>
          <a:p>
            <a:pPr>
              <a:lnSpc>
                <a:spcPct val="120000"/>
              </a:lnSpc>
            </a:pPr>
            <a:r>
              <a:rPr lang="en-GB" dirty="0"/>
              <a:t>Always enter or leave charge surfaces perpendicularly.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99D827-B50D-CFAE-FD75-30FEC2798777}"/>
              </a:ext>
            </a:extLst>
          </p:cNvPr>
          <p:cNvSpPr txBox="1"/>
          <p:nvPr/>
        </p:nvSpPr>
        <p:spPr>
          <a:xfrm>
            <a:off x="5078896" y="2171700"/>
            <a:ext cx="4677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3803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Electrical Flux density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dirty="0"/>
                  <a:t>Represents</a:t>
                </a:r>
                <a:r>
                  <a:rPr lang="en-GB" b="0" i="0" dirty="0">
                    <a:effectLst/>
                  </a:rPr>
                  <a:t> the </a:t>
                </a:r>
                <a:r>
                  <a:rPr lang="en-GB" b="1" i="0" dirty="0">
                    <a:effectLst/>
                  </a:rPr>
                  <a:t>electric flux per unit area passing through a surface.</a:t>
                </a:r>
              </a:p>
              <a:p>
                <a:pPr>
                  <a:lnSpc>
                    <a:spcPct val="120000"/>
                  </a:lnSpc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𝑫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𝜺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𝑬</m:t>
                    </m:r>
                  </m:oMath>
                </a14:m>
                <a:r>
                  <a:rPr lang="en-GB" b="1" dirty="0"/>
                  <a:t>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unit of </a:t>
                </a:r>
                <a:r>
                  <a:rPr lang="en-GB" b="1" dirty="0"/>
                  <a:t>electric flux density is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𝑪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𝒎</m:t>
                        </m:r>
                      </m:e>
                      <m:sup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976" t="-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- 8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9058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- 8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6" ma:contentTypeDescription="Create a new document." ma:contentTypeScope="" ma:versionID="aa783aa30db69577bc7cee3f6052883b">
  <xsd:schema xmlns:xsd="http://www.w3.org/2001/XMLSchema" xmlns:xs="http://www.w3.org/2001/XMLSchema" xmlns:p="http://schemas.microsoft.com/office/2006/metadata/properties" xmlns:ns3="0cb976d4-72d8-43fd-a100-21d54766e958" xmlns:ns4="da3f2772-8f1e-4acb-bd98-3a0ee892f48a" targetNamespace="http://schemas.microsoft.com/office/2006/metadata/properties" ma:root="true" ma:fieldsID="162a12e8df34b92c462fff3fc0daaedd" ns3:_="" ns4:_="">
    <xsd:import namespace="0cb976d4-72d8-43fd-a100-21d54766e958"/>
    <xsd:import namespace="da3f2772-8f1e-4acb-bd98-3a0ee892f48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SearchProperties" minOccurs="0"/>
                <xsd:element ref="ns4:_activity" minOccurs="0"/>
                <xsd:element ref="ns4:MediaServiceLocation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da3f2772-8f1e-4acb-bd98-3a0ee892f48a"/>
    <ds:schemaRef ds:uri="http://schemas.microsoft.com/office/2006/documentManagement/types"/>
    <ds:schemaRef ds:uri="0cb976d4-72d8-43fd-a100-21d54766e958"/>
    <ds:schemaRef ds:uri="http://schemas.microsoft.com/office/infopath/2007/PartnerControls"/>
    <ds:schemaRef ds:uri="http://www.w3.org/XML/1998/namespace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35A8C85-25BC-4519-9800-1F3F7ACAB4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b976d4-72d8-43fd-a100-21d54766e958"/>
    <ds:schemaRef ds:uri="da3f2772-8f1e-4acb-bd98-3a0ee892f4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1759</Words>
  <Application>Microsoft Office PowerPoint</Application>
  <PresentationFormat>Widescreen</PresentationFormat>
  <Paragraphs>285</Paragraphs>
  <Slides>25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Söhne</vt:lpstr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Electric Force – Coulomb’s Law</vt:lpstr>
      <vt:lpstr>Electric Force – Coulomb’s Law</vt:lpstr>
      <vt:lpstr>Electric Force – Coulomb’s Law</vt:lpstr>
      <vt:lpstr>Principle of Superposition</vt:lpstr>
      <vt:lpstr>Principle of Superposition</vt:lpstr>
      <vt:lpstr>Principle of Superposition</vt:lpstr>
      <vt:lpstr>Electric Field Intensity</vt:lpstr>
      <vt:lpstr>Electric Field Intensity</vt:lpstr>
      <vt:lpstr>Electric Field Intensity</vt:lpstr>
      <vt:lpstr>Types of Charge Distribution</vt:lpstr>
      <vt:lpstr>Types of Charge Distribution</vt:lpstr>
      <vt:lpstr>Types of Charge Distribution</vt:lpstr>
      <vt:lpstr>Types of Charge Distribution</vt:lpstr>
      <vt:lpstr>Types of Charge Distribution</vt:lpstr>
      <vt:lpstr>Electric Field intensity</vt:lpstr>
      <vt:lpstr>Charge Distribution</vt:lpstr>
      <vt:lpstr>Charge Distribution</vt:lpstr>
      <vt:lpstr>Charge Distribution</vt:lpstr>
      <vt:lpstr>Electric Flux</vt:lpstr>
      <vt:lpstr>Electric Flux</vt:lpstr>
      <vt:lpstr>Electrical Flux density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126</cp:revision>
  <dcterms:created xsi:type="dcterms:W3CDTF">2021-03-09T15:35:42Z</dcterms:created>
  <dcterms:modified xsi:type="dcterms:W3CDTF">2025-02-06T15:53:21Z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