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658" r:id="rId2"/>
    <p:sldId id="257" r:id="rId3"/>
    <p:sldId id="621" r:id="rId4"/>
    <p:sldId id="612" r:id="rId5"/>
    <p:sldId id="632" r:id="rId6"/>
    <p:sldId id="630" r:id="rId7"/>
    <p:sldId id="615" r:id="rId8"/>
    <p:sldId id="631" r:id="rId9"/>
    <p:sldId id="629" r:id="rId10"/>
    <p:sldId id="614" r:id="rId11"/>
    <p:sldId id="636" r:id="rId12"/>
    <p:sldId id="623" r:id="rId13"/>
    <p:sldId id="607" r:id="rId14"/>
    <p:sldId id="613" r:id="rId15"/>
    <p:sldId id="599" r:id="rId16"/>
    <p:sldId id="601" r:id="rId17"/>
    <p:sldId id="587" r:id="rId18"/>
    <p:sldId id="653" r:id="rId19"/>
    <p:sldId id="640" r:id="rId20"/>
    <p:sldId id="647" r:id="rId21"/>
    <p:sldId id="648" r:id="rId22"/>
    <p:sldId id="651" r:id="rId23"/>
    <p:sldId id="652" r:id="rId24"/>
    <p:sldId id="650" r:id="rId25"/>
    <p:sldId id="553" r:id="rId26"/>
    <p:sldId id="654" r:id="rId27"/>
    <p:sldId id="655" r:id="rId28"/>
    <p:sldId id="596" r:id="rId29"/>
    <p:sldId id="656" r:id="rId30"/>
    <p:sldId id="301" r:id="rId31"/>
    <p:sldId id="637" r:id="rId32"/>
    <p:sldId id="63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55281" autoAdjust="0"/>
  </p:normalViewPr>
  <p:slideViewPr>
    <p:cSldViewPr snapToGrid="0">
      <p:cViewPr varScale="1">
        <p:scale>
          <a:sx n="45" d="100"/>
          <a:sy n="45" d="100"/>
        </p:scale>
        <p:origin x="165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955D0-1AC7-4248-B7CE-895558EA5C59}" type="datetimeFigureOut">
              <a:rPr lang="en-GB" smtClean="0"/>
              <a:t>24/10/2022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B03BF1-035F-447D-8A64-FDAB125B9826}" type="slidenum">
              <a:rPr lang="en-GB" smtClean="0"/>
              <a:t>‹#›</a:t>
            </a:fld>
            <a:endParaRPr lang="en-GB"/>
          </a:p>
        </p:txBody>
      </p:sp>
    </p:spTree>
    <p:extLst>
      <p:ext uri="{BB962C8B-B14F-4D97-AF65-F5344CB8AC3E}">
        <p14:creationId xmlns:p14="http://schemas.microsoft.com/office/powerpoint/2010/main" val="851986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nationalwellness.org/resources/six-dimensions-of-wellness/"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ww.betterup.com/en-us/resources/blog/5-areas-of-accelerated-personal-growth-during-the-pandemic" TargetMode="External"/><Relationship Id="rId5" Type="http://schemas.openxmlformats.org/officeDocument/2006/relationships/hyperlink" Target="https://www.wsj.com/articles/the-work-from-home-shift-shocked-companiesnow-theyre-learning-its-lessons-11595649628" TargetMode="External"/><Relationship Id="rId4" Type="http://schemas.openxmlformats.org/officeDocument/2006/relationships/hyperlink" Target="https://natfluence.com/health-wellness-business-opportunities-and-trends-for-entrepreneur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kisawasanctuary.com/"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arcticbath.se/" TargetMode="External"/><Relationship Id="rId5" Type="http://schemas.openxmlformats.org/officeDocument/2006/relationships/hyperlink" Target="https://www.editionhotels.com/times-square/?gclid=CjwKCAjwtKmaBhBMEiwAyINuwFCcNwgRL9gfaXbewdSBRSCbc3d4UdQ2iI2EtOhwz0fZzRQiyNGHaxoCAg4QAvD_BwE&amp;gclsrc=aw.ds" TargetMode="External"/><Relationship Id="rId4" Type="http://schemas.openxmlformats.org/officeDocument/2006/relationships/hyperlink" Target="https://www.panpacific.com/en/hotels-and-resorts/pr-collection-pickering.html"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hrnews.co.uk/service-without-smiles-new-report-reveals-stress-of-hospitality-worker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B03BF1-035F-447D-8A64-FDAB125B9826}" type="slidenum">
              <a:rPr lang="en-GB" smtClean="0"/>
              <a:t>2</a:t>
            </a:fld>
            <a:endParaRPr lang="en-GB"/>
          </a:p>
        </p:txBody>
      </p:sp>
    </p:spTree>
    <p:extLst>
      <p:ext uri="{BB962C8B-B14F-4D97-AF65-F5344CB8AC3E}">
        <p14:creationId xmlns:p14="http://schemas.microsoft.com/office/powerpoint/2010/main" val="3766864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a:t>
            </a:fld>
            <a:endParaRPr lang="en-GB"/>
          </a:p>
        </p:txBody>
      </p:sp>
    </p:spTree>
    <p:extLst>
      <p:ext uri="{BB962C8B-B14F-4D97-AF65-F5344CB8AC3E}">
        <p14:creationId xmlns:p14="http://schemas.microsoft.com/office/powerpoint/2010/main" val="4203964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Ivar Headline"/>
              </a:rPr>
              <a:t>We’ve established what we do for wellness, what some hotels offer, but how has Covid impacted this and what does wellness mean to different people?</a:t>
            </a:r>
          </a:p>
          <a:p>
            <a:pPr algn="l"/>
            <a:endParaRPr lang="en-GB" b="1" i="0" dirty="0">
              <a:solidFill>
                <a:srgbClr val="000000"/>
              </a:solidFill>
              <a:effectLst/>
              <a:latin typeface="Ivar Headline"/>
            </a:endParaRPr>
          </a:p>
          <a:p>
            <a:pPr algn="l"/>
            <a:r>
              <a:rPr lang="en-GB" b="1" i="0" dirty="0">
                <a:solidFill>
                  <a:srgbClr val="000000"/>
                </a:solidFill>
                <a:effectLst/>
                <a:latin typeface="Ivar Headline"/>
              </a:rPr>
              <a:t>What is wellness?</a:t>
            </a:r>
          </a:p>
          <a:p>
            <a:pPr algn="l"/>
            <a:r>
              <a:rPr lang="en-GB" b="0" i="0" dirty="0">
                <a:solidFill>
                  <a:srgbClr val="000000"/>
                </a:solidFill>
                <a:effectLst/>
                <a:latin typeface="Sohne"/>
              </a:rPr>
              <a:t>Wellness is different things to different people, and for good reason.</a:t>
            </a:r>
          </a:p>
          <a:p>
            <a:pPr algn="l"/>
            <a:r>
              <a:rPr lang="en-GB" b="0" i="0" dirty="0">
                <a:solidFill>
                  <a:srgbClr val="000000"/>
                </a:solidFill>
                <a:effectLst/>
                <a:latin typeface="Sohne"/>
              </a:rPr>
              <a:t>Wellness is a holistic conversation. </a:t>
            </a:r>
            <a:r>
              <a:rPr lang="en-GB" b="0" i="0" u="sng" dirty="0">
                <a:solidFill>
                  <a:srgbClr val="C91459"/>
                </a:solidFill>
                <a:effectLst/>
                <a:latin typeface="Sohne"/>
                <a:hlinkClick r:id="rId3"/>
              </a:rPr>
              <a:t>It involves six different dimensions</a:t>
            </a:r>
            <a:r>
              <a:rPr lang="en-GB" b="0" i="0" dirty="0">
                <a:solidFill>
                  <a:srgbClr val="000000"/>
                </a:solidFill>
                <a:effectLst/>
                <a:latin typeface="Sohne"/>
              </a:rPr>
              <a:t>: emotional, occupational, physical, social, intellectual, and spiritual.</a:t>
            </a:r>
          </a:p>
          <a:p>
            <a:pPr algn="l"/>
            <a:r>
              <a:rPr lang="en-GB" b="0" i="0" dirty="0">
                <a:solidFill>
                  <a:srgbClr val="000000"/>
                </a:solidFill>
                <a:effectLst/>
                <a:latin typeface="Sohne"/>
              </a:rPr>
              <a:t>Many definitions of wellness also consider it to be something we actively engage in. Wellness is not simply a state of being, but the pursuit of health in all these areas. When we practice healthy habits on a regular basis we're pursuing wellness. These include emotional, physical, social, mental, spiritual, and financial habits. As well as those in our career.</a:t>
            </a:r>
          </a:p>
          <a:p>
            <a:pPr algn="l"/>
            <a:r>
              <a:rPr lang="en-GB" b="1" i="0" dirty="0">
                <a:solidFill>
                  <a:srgbClr val="000000"/>
                </a:solidFill>
                <a:effectLst/>
                <a:latin typeface="Ivar Headline"/>
              </a:rPr>
              <a:t>How has wellness been affected by COVID-19?</a:t>
            </a:r>
          </a:p>
          <a:p>
            <a:pPr algn="l"/>
            <a:r>
              <a:rPr lang="en-GB" b="0" i="0" dirty="0">
                <a:solidFill>
                  <a:srgbClr val="000000"/>
                </a:solidFill>
                <a:effectLst/>
                <a:latin typeface="Sohne"/>
              </a:rPr>
              <a:t>As we know, the business of wellness is one of the most profitable in the world,  </a:t>
            </a:r>
            <a:r>
              <a:rPr lang="en-GB" b="0" i="0" u="sng" dirty="0">
                <a:solidFill>
                  <a:srgbClr val="C91459"/>
                </a:solidFill>
                <a:effectLst/>
                <a:latin typeface="Sohne"/>
                <a:hlinkClick r:id="rId4"/>
              </a:rPr>
              <a:t>generating over $4.5 trillion per year</a:t>
            </a:r>
            <a:r>
              <a:rPr lang="en-GB" b="0" i="0" dirty="0">
                <a:solidFill>
                  <a:srgbClr val="000000"/>
                </a:solidFill>
                <a:effectLst/>
                <a:latin typeface="Sohne"/>
              </a:rPr>
              <a:t>. After all, who doesn't want to be well? However, most of the market associated with wellness, wellness classes, and wellness products fell flat during the pandemic. Suddenly, there were no gatherings, spa days, or high-end workout classes.</a:t>
            </a:r>
          </a:p>
          <a:p>
            <a:pPr algn="l"/>
            <a:r>
              <a:rPr lang="en-GB" b="0" i="0" dirty="0">
                <a:solidFill>
                  <a:srgbClr val="000000"/>
                </a:solidFill>
                <a:effectLst/>
                <a:latin typeface="Sohne"/>
              </a:rPr>
              <a:t>COVID disrupted millions of routines,  </a:t>
            </a:r>
            <a:r>
              <a:rPr lang="en-GB" b="0" i="0" dirty="0">
                <a:solidFill>
                  <a:srgbClr val="000000"/>
                </a:solidFill>
                <a:effectLst/>
                <a:latin typeface="Sohne"/>
                <a:hlinkClick r:id="rId5"/>
              </a:rPr>
              <a:t>A</a:t>
            </a:r>
            <a:r>
              <a:rPr lang="en-GB" b="0" i="0" dirty="0">
                <a:solidFill>
                  <a:srgbClr val="000000"/>
                </a:solidFill>
                <a:effectLst/>
                <a:latin typeface="Sohne"/>
              </a:rPr>
              <a:t>nd de</a:t>
            </a:r>
            <a:r>
              <a:rPr lang="en-GB" b="0" i="0" dirty="0">
                <a:solidFill>
                  <a:srgbClr val="000000"/>
                </a:solidFill>
                <a:effectLst/>
                <a:latin typeface="Sohne"/>
                <a:hlinkClick r:id="rId5"/>
              </a:rPr>
              <a:t>c</a:t>
            </a:r>
            <a:r>
              <a:rPr lang="en-GB" b="0" i="0" dirty="0">
                <a:solidFill>
                  <a:srgbClr val="000000"/>
                </a:solidFill>
                <a:effectLst/>
                <a:latin typeface="Sohne"/>
              </a:rPr>
              <a:t>imated the wellness tourism sector. Homes became classrooms, gyms, yoga studios, and home offices. Date nights happened on the sofa, and happy hours went virtual. However, the </a:t>
            </a:r>
            <a:r>
              <a:rPr lang="en-GB" b="0" i="0" u="sng" dirty="0">
                <a:solidFill>
                  <a:srgbClr val="C91459"/>
                </a:solidFill>
                <a:effectLst/>
                <a:latin typeface="Sohne"/>
                <a:hlinkClick r:id="rId6"/>
              </a:rPr>
              <a:t>pandemic </a:t>
            </a:r>
            <a:r>
              <a:rPr lang="en-GB" b="0" i="0" u="sng" dirty="0" err="1">
                <a:solidFill>
                  <a:srgbClr val="C91459"/>
                </a:solidFill>
                <a:effectLst/>
                <a:latin typeface="Sohne"/>
                <a:hlinkClick r:id="rId6"/>
              </a:rPr>
              <a:t>fueled</a:t>
            </a:r>
            <a:r>
              <a:rPr lang="en-GB" b="0" i="0" u="sng" dirty="0">
                <a:solidFill>
                  <a:srgbClr val="C91459"/>
                </a:solidFill>
                <a:effectLst/>
                <a:latin typeface="Sohne"/>
                <a:hlinkClick r:id="rId6"/>
              </a:rPr>
              <a:t> a wellness revolution</a:t>
            </a:r>
            <a:r>
              <a:rPr lang="en-GB" b="0" i="0" dirty="0">
                <a:solidFill>
                  <a:srgbClr val="000000"/>
                </a:solidFill>
                <a:effectLst/>
                <a:latin typeface="Sohne"/>
              </a:rPr>
              <a:t>. Many of us had to review our understanding of wellness and find creative ways to achieve it in the absence of our usual haunts. With unlimited time at home, </a:t>
            </a:r>
            <a:r>
              <a:rPr lang="en-GB" b="0" i="0" u="sng" dirty="0">
                <a:solidFill>
                  <a:srgbClr val="C91459"/>
                </a:solidFill>
                <a:effectLst/>
                <a:latin typeface="Sohne"/>
                <a:hlinkClick r:id="rId6"/>
              </a:rPr>
              <a:t>we were granted the opportunity to reflect on what was important to us</a:t>
            </a:r>
            <a:r>
              <a:rPr lang="en-GB" b="0" i="0" dirty="0">
                <a:solidFill>
                  <a:srgbClr val="000000"/>
                </a:solidFill>
                <a:effectLst/>
                <a:latin typeface="Sohne"/>
              </a:rPr>
              <a:t>. We looked for new ways to support our mental and physical well-being, and develop new habits that are now lasting as we create the “new normal."</a:t>
            </a:r>
          </a:p>
          <a:p>
            <a:pPr algn="l"/>
            <a:r>
              <a:rPr lang="en-GB" b="0" i="0" dirty="0">
                <a:solidFill>
                  <a:srgbClr val="000000"/>
                </a:solidFill>
                <a:effectLst/>
                <a:latin typeface="Sohne"/>
              </a:rPr>
              <a:t>Our 2021 wellness trends are a reflection of this new normal — and of our re-examined priorities. </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4</a:t>
            </a:fld>
            <a:endParaRPr lang="en-GB"/>
          </a:p>
        </p:txBody>
      </p:sp>
    </p:spTree>
    <p:extLst>
      <p:ext uri="{BB962C8B-B14F-4D97-AF65-F5344CB8AC3E}">
        <p14:creationId xmlns:p14="http://schemas.microsoft.com/office/powerpoint/2010/main" val="4237686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5</a:t>
            </a:fld>
            <a:endParaRPr lang="en-GB"/>
          </a:p>
        </p:txBody>
      </p:sp>
    </p:spTree>
    <p:extLst>
      <p:ext uri="{BB962C8B-B14F-4D97-AF65-F5344CB8AC3E}">
        <p14:creationId xmlns:p14="http://schemas.microsoft.com/office/powerpoint/2010/main" val="1883116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6</a:t>
            </a:fld>
            <a:endParaRPr lang="en-GB"/>
          </a:p>
        </p:txBody>
      </p:sp>
    </p:spTree>
    <p:extLst>
      <p:ext uri="{BB962C8B-B14F-4D97-AF65-F5344CB8AC3E}">
        <p14:creationId xmlns:p14="http://schemas.microsoft.com/office/powerpoint/2010/main" val="3519237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7</a:t>
            </a:fld>
            <a:endParaRPr lang="en-GB"/>
          </a:p>
        </p:txBody>
      </p:sp>
    </p:spTree>
    <p:extLst>
      <p:ext uri="{BB962C8B-B14F-4D97-AF65-F5344CB8AC3E}">
        <p14:creationId xmlns:p14="http://schemas.microsoft.com/office/powerpoint/2010/main" val="4064483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8</a:t>
            </a:fld>
            <a:endParaRPr lang="en-GB"/>
          </a:p>
        </p:txBody>
      </p:sp>
    </p:spTree>
    <p:extLst>
      <p:ext uri="{BB962C8B-B14F-4D97-AF65-F5344CB8AC3E}">
        <p14:creationId xmlns:p14="http://schemas.microsoft.com/office/powerpoint/2010/main" val="1658795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9</a:t>
            </a:fld>
            <a:endParaRPr lang="en-GB"/>
          </a:p>
        </p:txBody>
      </p:sp>
    </p:spTree>
    <p:extLst>
      <p:ext uri="{BB962C8B-B14F-4D97-AF65-F5344CB8AC3E}">
        <p14:creationId xmlns:p14="http://schemas.microsoft.com/office/powerpoint/2010/main" val="24088078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access in their own time.</a:t>
            </a:r>
          </a:p>
          <a:p>
            <a:endParaRPr lang="en-GB" dirty="0"/>
          </a:p>
          <a:p>
            <a:r>
              <a:rPr lang="en-GB" dirty="0"/>
              <a:t>Watch </a:t>
            </a:r>
          </a:p>
        </p:txBody>
      </p:sp>
      <p:sp>
        <p:nvSpPr>
          <p:cNvPr id="4" name="Slide Number Placeholder 3"/>
          <p:cNvSpPr>
            <a:spLocks noGrp="1"/>
          </p:cNvSpPr>
          <p:nvPr>
            <p:ph type="sldNum" sz="quarter" idx="5"/>
          </p:nvPr>
        </p:nvSpPr>
        <p:spPr/>
        <p:txBody>
          <a:bodyPr/>
          <a:lstStyle/>
          <a:p>
            <a:fld id="{31CEAF5D-A94A-4955-B82E-8236CC92B900}" type="slidenum">
              <a:rPr lang="en-GB" smtClean="0"/>
              <a:t>10</a:t>
            </a:fld>
            <a:endParaRPr lang="en-GB"/>
          </a:p>
        </p:txBody>
      </p:sp>
    </p:spTree>
    <p:extLst>
      <p:ext uri="{BB962C8B-B14F-4D97-AF65-F5344CB8AC3E}">
        <p14:creationId xmlns:p14="http://schemas.microsoft.com/office/powerpoint/2010/main" val="11569846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11</a:t>
            </a:fld>
            <a:endParaRPr lang="en-GB"/>
          </a:p>
        </p:txBody>
      </p:sp>
    </p:spTree>
    <p:extLst>
      <p:ext uri="{BB962C8B-B14F-4D97-AF65-F5344CB8AC3E}">
        <p14:creationId xmlns:p14="http://schemas.microsoft.com/office/powerpoint/2010/main" val="410983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12</a:t>
            </a:fld>
            <a:endParaRPr lang="en-GB"/>
          </a:p>
        </p:txBody>
      </p:sp>
    </p:spTree>
    <p:extLst>
      <p:ext uri="{BB962C8B-B14F-4D97-AF65-F5344CB8AC3E}">
        <p14:creationId xmlns:p14="http://schemas.microsoft.com/office/powerpoint/2010/main" val="13026819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13</a:t>
            </a:fld>
            <a:endParaRPr lang="en-GB"/>
          </a:p>
        </p:txBody>
      </p:sp>
    </p:spTree>
    <p:extLst>
      <p:ext uri="{BB962C8B-B14F-4D97-AF65-F5344CB8AC3E}">
        <p14:creationId xmlns:p14="http://schemas.microsoft.com/office/powerpoint/2010/main" val="15712940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14</a:t>
            </a:fld>
            <a:endParaRPr lang="en-GB"/>
          </a:p>
        </p:txBody>
      </p:sp>
    </p:spTree>
    <p:extLst>
      <p:ext uri="{BB962C8B-B14F-4D97-AF65-F5344CB8AC3E}">
        <p14:creationId xmlns:p14="http://schemas.microsoft.com/office/powerpoint/2010/main" val="20213977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15</a:t>
            </a:fld>
            <a:endParaRPr lang="en-GB"/>
          </a:p>
        </p:txBody>
      </p:sp>
    </p:spTree>
    <p:extLst>
      <p:ext uri="{BB962C8B-B14F-4D97-AF65-F5344CB8AC3E}">
        <p14:creationId xmlns:p14="http://schemas.microsoft.com/office/powerpoint/2010/main" val="15908304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16</a:t>
            </a:fld>
            <a:endParaRPr lang="en-GB"/>
          </a:p>
        </p:txBody>
      </p:sp>
    </p:spTree>
    <p:extLst>
      <p:ext uri="{BB962C8B-B14F-4D97-AF65-F5344CB8AC3E}">
        <p14:creationId xmlns:p14="http://schemas.microsoft.com/office/powerpoint/2010/main" val="23661964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wellness trends video</a:t>
            </a:r>
          </a:p>
        </p:txBody>
      </p:sp>
      <p:sp>
        <p:nvSpPr>
          <p:cNvPr id="4" name="Slide Number Placeholder 3"/>
          <p:cNvSpPr>
            <a:spLocks noGrp="1"/>
          </p:cNvSpPr>
          <p:nvPr>
            <p:ph type="sldNum" sz="quarter" idx="5"/>
          </p:nvPr>
        </p:nvSpPr>
        <p:spPr/>
        <p:txBody>
          <a:bodyPr/>
          <a:lstStyle/>
          <a:p>
            <a:fld id="{31CEAF5D-A94A-4955-B82E-8236CC92B900}" type="slidenum">
              <a:rPr lang="en-GB" smtClean="0"/>
              <a:t>17</a:t>
            </a:fld>
            <a:endParaRPr lang="en-GB"/>
          </a:p>
        </p:txBody>
      </p:sp>
    </p:spTree>
    <p:extLst>
      <p:ext uri="{BB962C8B-B14F-4D97-AF65-F5344CB8AC3E}">
        <p14:creationId xmlns:p14="http://schemas.microsoft.com/office/powerpoint/2010/main" val="33559719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Luxury Mozambique Resort | Boutique Beach Escape | </a:t>
            </a:r>
            <a:r>
              <a:rPr lang="en-GB" dirty="0" err="1">
                <a:hlinkClick r:id="rId3"/>
              </a:rPr>
              <a:t>Kisawa</a:t>
            </a:r>
            <a:r>
              <a:rPr lang="en-GB" dirty="0">
                <a:hlinkClick r:id="rId3"/>
              </a:rPr>
              <a:t> Sanctuary</a:t>
            </a:r>
            <a:endParaRPr lang="en-GB" dirty="0"/>
          </a:p>
          <a:p>
            <a:endParaRPr lang="en-US" dirty="0"/>
          </a:p>
          <a:p>
            <a:r>
              <a:rPr lang="en-GB" dirty="0">
                <a:hlinkClick r:id="rId4"/>
              </a:rPr>
              <a:t>5 Star Hotels in Singapore | PARKROYAL COLLECTION Pickering, Singapore (panpacific.com)</a:t>
            </a:r>
            <a:endParaRPr lang="en-GB" dirty="0"/>
          </a:p>
          <a:p>
            <a:endParaRPr lang="en-US" dirty="0"/>
          </a:p>
          <a:p>
            <a:r>
              <a:rPr lang="en-US" dirty="0">
                <a:hlinkClick r:id="rId5"/>
              </a:rPr>
              <a:t>The Times Square EDITION | Luxury Boutique Hotel in New York City (editionhotels.com)</a:t>
            </a:r>
            <a:endParaRPr lang="en-US" dirty="0"/>
          </a:p>
          <a:p>
            <a:endParaRPr lang="en-US" dirty="0"/>
          </a:p>
          <a:p>
            <a:r>
              <a:rPr lang="en-US" dirty="0">
                <a:hlinkClick r:id="rId6"/>
              </a:rPr>
              <a:t>Welcome to Arctic Bath — Hotel, Cold Bath, </a:t>
            </a:r>
            <a:r>
              <a:rPr lang="en-US" dirty="0" err="1">
                <a:hlinkClick r:id="rId6"/>
              </a:rPr>
              <a:t>Harads</a:t>
            </a:r>
            <a:r>
              <a:rPr lang="en-US" dirty="0">
                <a:hlinkClick r:id="rId6"/>
              </a:rPr>
              <a:t> in Swedish Lapland, Sweden</a:t>
            </a:r>
            <a:endParaRPr lang="en-US"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18</a:t>
            </a:fld>
            <a:endParaRPr lang="en-GB"/>
          </a:p>
        </p:txBody>
      </p:sp>
    </p:spTree>
    <p:extLst>
      <p:ext uri="{BB962C8B-B14F-4D97-AF65-F5344CB8AC3E}">
        <p14:creationId xmlns:p14="http://schemas.microsoft.com/office/powerpoint/2010/main" val="33221667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19</a:t>
            </a:fld>
            <a:endParaRPr lang="en-GB"/>
          </a:p>
        </p:txBody>
      </p:sp>
    </p:spTree>
    <p:extLst>
      <p:ext uri="{BB962C8B-B14F-4D97-AF65-F5344CB8AC3E}">
        <p14:creationId xmlns:p14="http://schemas.microsoft.com/office/powerpoint/2010/main" val="35886585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quote mean to you? </a:t>
            </a:r>
          </a:p>
        </p:txBody>
      </p:sp>
      <p:sp>
        <p:nvSpPr>
          <p:cNvPr id="4" name="Slide Number Placeholder 3"/>
          <p:cNvSpPr>
            <a:spLocks noGrp="1"/>
          </p:cNvSpPr>
          <p:nvPr>
            <p:ph type="sldNum" sz="quarter" idx="5"/>
          </p:nvPr>
        </p:nvSpPr>
        <p:spPr/>
        <p:txBody>
          <a:bodyPr/>
          <a:lstStyle/>
          <a:p>
            <a:fld id="{31CEAF5D-A94A-4955-B82E-8236CC92B900}" type="slidenum">
              <a:rPr lang="en-GB" smtClean="0"/>
              <a:t>20</a:t>
            </a:fld>
            <a:endParaRPr lang="en-GB"/>
          </a:p>
        </p:txBody>
      </p:sp>
    </p:spTree>
    <p:extLst>
      <p:ext uri="{BB962C8B-B14F-4D97-AF65-F5344CB8AC3E}">
        <p14:creationId xmlns:p14="http://schemas.microsoft.com/office/powerpoint/2010/main" val="20440415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21</a:t>
            </a:fld>
            <a:endParaRPr lang="en-GB"/>
          </a:p>
        </p:txBody>
      </p:sp>
    </p:spTree>
    <p:extLst>
      <p:ext uri="{BB962C8B-B14F-4D97-AF65-F5344CB8AC3E}">
        <p14:creationId xmlns:p14="http://schemas.microsoft.com/office/powerpoint/2010/main" val="10843001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1" i="0" dirty="0">
                <a:solidFill>
                  <a:srgbClr val="1C1C1C"/>
                </a:solidFill>
                <a:effectLst/>
                <a:latin typeface="Raleway" panose="020B0604020202020204" pitchFamily="2" charset="0"/>
              </a:rPr>
              <a:t>Almost 9 in 10 employees are experiencing stress from understaffing, with many seeking new roles</a:t>
            </a:r>
            <a:endParaRPr lang="en-US" b="0" i="0" dirty="0">
              <a:solidFill>
                <a:srgbClr val="333333"/>
              </a:solidFill>
              <a:effectLst/>
              <a:latin typeface="Raleway" panose="020B0604020202020204" pitchFamily="2" charset="0"/>
            </a:endParaRPr>
          </a:p>
          <a:p>
            <a:pPr algn="l" fontAlgn="base"/>
            <a:r>
              <a:rPr lang="en-US" b="0" i="0" dirty="0">
                <a:solidFill>
                  <a:srgbClr val="333333"/>
                </a:solidFill>
                <a:effectLst/>
                <a:latin typeface="Raleway" panose="020B0604020202020204" pitchFamily="2" charset="0"/>
              </a:rPr>
              <a:t>A new report on the UK’s hospitality workforce has highlighted how understaffing is causing stress among employees, as the industry faces increasingly tough conditions.</a:t>
            </a:r>
          </a:p>
          <a:p>
            <a:pPr algn="l" fontAlgn="base"/>
            <a:r>
              <a:rPr lang="en-US" b="0" i="0" dirty="0">
                <a:solidFill>
                  <a:srgbClr val="333333"/>
                </a:solidFill>
                <a:effectLst/>
                <a:latin typeface="Raleway" panose="020B0604020202020204" pitchFamily="2" charset="0"/>
              </a:rPr>
              <a:t>Data from workforce management solution </a:t>
            </a:r>
            <a:r>
              <a:rPr lang="en-US" b="0" i="0" dirty="0" err="1">
                <a:solidFill>
                  <a:srgbClr val="333333"/>
                </a:solidFill>
                <a:effectLst/>
                <a:latin typeface="Raleway" panose="020B0604020202020204" pitchFamily="2" charset="0"/>
              </a:rPr>
              <a:t>Quinyx</a:t>
            </a:r>
            <a:r>
              <a:rPr lang="en-US" b="0" i="0" dirty="0">
                <a:solidFill>
                  <a:srgbClr val="333333"/>
                </a:solidFill>
                <a:effectLst/>
                <a:latin typeface="Raleway" panose="020B0604020202020204" pitchFamily="2" charset="0"/>
              </a:rPr>
              <a:t> reveals that the vast majority of hospitality workers (86%) are experiencing stress as a result of low staff numbers.  Furthermore, 61% say they’re not comfortable speaking to their bosses about how work-related stress is impacting their health.</a:t>
            </a:r>
          </a:p>
          <a:p>
            <a:pPr algn="l" fontAlgn="base"/>
            <a:r>
              <a:rPr lang="en-US" b="0" i="0" dirty="0">
                <a:solidFill>
                  <a:srgbClr val="333333"/>
                </a:solidFill>
                <a:effectLst/>
                <a:latin typeface="Raleway" panose="020B0604020202020204" pitchFamily="2" charset="0"/>
              </a:rPr>
              <a:t>The report – part of </a:t>
            </a:r>
            <a:r>
              <a:rPr lang="en-US" b="0" i="0" dirty="0" err="1">
                <a:solidFill>
                  <a:srgbClr val="333333"/>
                </a:solidFill>
                <a:effectLst/>
                <a:latin typeface="Raleway" panose="020B0604020202020204" pitchFamily="2" charset="0"/>
              </a:rPr>
              <a:t>Quinyx’s</a:t>
            </a:r>
            <a:r>
              <a:rPr lang="en-US" b="0" i="0" dirty="0">
                <a:solidFill>
                  <a:srgbClr val="333333"/>
                </a:solidFill>
                <a:effectLst/>
                <a:latin typeface="Raleway" panose="020B0604020202020204" pitchFamily="2" charset="0"/>
              </a:rPr>
              <a:t> annual State of the Deskless Workforce global study of almost 10,000 frontline staff – found that unhappy staff are scoping the jobs market despite growing worries over the cost of living. Three quarters (76%) believe there are numerous job opportunities available to them, and are confident of finding another position quickly based on their skills.</a:t>
            </a:r>
          </a:p>
          <a:p>
            <a:pPr algn="l" fontAlgn="base"/>
            <a:r>
              <a:rPr lang="en-US" b="0" i="0" dirty="0">
                <a:solidFill>
                  <a:srgbClr val="333333"/>
                </a:solidFill>
                <a:effectLst/>
                <a:latin typeface="Raleway" panose="020B0604020202020204" pitchFamily="2" charset="0"/>
              </a:rPr>
              <a:t>When asked what would increase enjoyment of their current role, 63% said higher pay, followed by a less stressful environment (37%) and recognition for their work (34%). However, only half (51%) said they’d received a pay rise in the last year. A similar number (47%) said they’d been offered no training or help with career development at all during the last twelve months.</a:t>
            </a:r>
          </a:p>
          <a:p>
            <a:pPr algn="l" fontAlgn="base"/>
            <a:endParaRPr lang="en-US" b="0" i="0" dirty="0">
              <a:solidFill>
                <a:srgbClr val="333333"/>
              </a:solidFill>
              <a:effectLst/>
              <a:latin typeface="Raleway" panose="020B0604020202020204" pitchFamily="2" charset="0"/>
            </a:endParaRPr>
          </a:p>
          <a:p>
            <a:pPr algn="l" fontAlgn="base"/>
            <a:r>
              <a:rPr lang="en-US" dirty="0">
                <a:hlinkClick r:id="rId3"/>
              </a:rPr>
              <a:t>Service without smiles: New report reveals stress of hospitality workers  - HR News</a:t>
            </a:r>
            <a:endParaRPr lang="en-US" b="0" i="0" dirty="0">
              <a:solidFill>
                <a:srgbClr val="333333"/>
              </a:solidFill>
              <a:effectLst/>
              <a:latin typeface="Raleway" panose="020B0604020202020204" pitchFamily="2" charset="0"/>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22</a:t>
            </a:fld>
            <a:endParaRPr lang="en-GB"/>
          </a:p>
        </p:txBody>
      </p:sp>
    </p:spTree>
    <p:extLst>
      <p:ext uri="{BB962C8B-B14F-4D97-AF65-F5344CB8AC3E}">
        <p14:creationId xmlns:p14="http://schemas.microsoft.com/office/powerpoint/2010/main" val="10347073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23</a:t>
            </a:fld>
            <a:endParaRPr lang="en-GB"/>
          </a:p>
        </p:txBody>
      </p:sp>
    </p:spTree>
    <p:extLst>
      <p:ext uri="{BB962C8B-B14F-4D97-AF65-F5344CB8AC3E}">
        <p14:creationId xmlns:p14="http://schemas.microsoft.com/office/powerpoint/2010/main" val="7338275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will be required to investigate one of the following hotel brands:</a:t>
            </a:r>
          </a:p>
          <a:p>
            <a:endParaRPr lang="en-US" dirty="0"/>
          </a:p>
          <a:p>
            <a:r>
              <a:rPr lang="en-US" dirty="0"/>
              <a:t>Marriott Hotels</a:t>
            </a:r>
          </a:p>
          <a:p>
            <a:r>
              <a:rPr lang="en-US" dirty="0"/>
              <a:t>Hilton Hotels</a:t>
            </a:r>
          </a:p>
          <a:p>
            <a:r>
              <a:rPr lang="en-US" dirty="0"/>
              <a:t>IHG</a:t>
            </a:r>
          </a:p>
          <a:p>
            <a:endParaRPr lang="en-GB" dirty="0"/>
          </a:p>
          <a:p>
            <a:r>
              <a:rPr lang="en-GB" dirty="0"/>
              <a:t>Consider cashless incentives, employee benefits etc.</a:t>
            </a:r>
          </a:p>
        </p:txBody>
      </p:sp>
      <p:sp>
        <p:nvSpPr>
          <p:cNvPr id="4" name="Slide Number Placeholder 3"/>
          <p:cNvSpPr>
            <a:spLocks noGrp="1"/>
          </p:cNvSpPr>
          <p:nvPr>
            <p:ph type="sldNum" sz="quarter" idx="5"/>
          </p:nvPr>
        </p:nvSpPr>
        <p:spPr/>
        <p:txBody>
          <a:bodyPr/>
          <a:lstStyle/>
          <a:p>
            <a:fld id="{31CEAF5D-A94A-4955-B82E-8236CC92B900}" type="slidenum">
              <a:rPr lang="en-GB" smtClean="0"/>
              <a:t>24</a:t>
            </a:fld>
            <a:endParaRPr lang="en-GB"/>
          </a:p>
        </p:txBody>
      </p:sp>
    </p:spTree>
    <p:extLst>
      <p:ext uri="{BB962C8B-B14F-4D97-AF65-F5344CB8AC3E}">
        <p14:creationId xmlns:p14="http://schemas.microsoft.com/office/powerpoint/2010/main" val="39615467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98FB79-E587-744C-83B1-B04201704EAC}" type="slidenum">
              <a:rPr lang="en-US" smtClean="0"/>
              <a:t>25</a:t>
            </a:fld>
            <a:endParaRPr lang="en-US"/>
          </a:p>
        </p:txBody>
      </p:sp>
    </p:spTree>
    <p:extLst>
      <p:ext uri="{BB962C8B-B14F-4D97-AF65-F5344CB8AC3E}">
        <p14:creationId xmlns:p14="http://schemas.microsoft.com/office/powerpoint/2010/main" val="14322286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B03BF1-035F-447D-8A64-FDAB125B9826}" type="slidenum">
              <a:rPr lang="en-GB" smtClean="0"/>
              <a:t>26</a:t>
            </a:fld>
            <a:endParaRPr lang="en-GB"/>
          </a:p>
        </p:txBody>
      </p:sp>
    </p:spTree>
    <p:extLst>
      <p:ext uri="{BB962C8B-B14F-4D97-AF65-F5344CB8AC3E}">
        <p14:creationId xmlns:p14="http://schemas.microsoft.com/office/powerpoint/2010/main" val="3461520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ECB03BF1-035F-447D-8A64-FDAB125B9826}" type="slidenum">
              <a:rPr lang="en-GB" smtClean="0"/>
              <a:t>27</a:t>
            </a:fld>
            <a:endParaRPr lang="en-GB"/>
          </a:p>
        </p:txBody>
      </p:sp>
    </p:spTree>
    <p:extLst>
      <p:ext uri="{BB962C8B-B14F-4D97-AF65-F5344CB8AC3E}">
        <p14:creationId xmlns:p14="http://schemas.microsoft.com/office/powerpoint/2010/main" val="18971944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Student Journal (Learning Log) 750 words (+/- 10%)</a:t>
            </a:r>
            <a:endParaRPr lang="en-GB" sz="1800" dirty="0">
              <a:effectLst/>
              <a:latin typeface="Times New Roman" panose="02020603050405020304" pitchFamily="18" charset="0"/>
              <a:ea typeface="Times New Roman" panose="02020603050405020304" pitchFamily="18" charset="0"/>
            </a:endParaRPr>
          </a:p>
          <a:p>
            <a:pPr marL="304800">
              <a:lnSpc>
                <a:spcPct val="150000"/>
              </a:lnSpc>
            </a:pPr>
            <a:r>
              <a:rPr lang="en-US" sz="1100" dirty="0">
                <a:effectLst/>
                <a:latin typeface="Calibri" panose="020F0502020204030204" pitchFamily="34" charset="0"/>
                <a:ea typeface="Carlito"/>
                <a:cs typeface="Carlito"/>
              </a:rPr>
              <a:t>This part of the assignment will require you to compile a Student Journal (learning log), you need to summarise you’re learning on </a:t>
            </a:r>
            <a:r>
              <a:rPr lang="en-US" sz="1100" b="1" u="heavy" dirty="0">
                <a:effectLst/>
                <a:latin typeface="Calibri" panose="020F0502020204030204" pitchFamily="34" charset="0"/>
                <a:ea typeface="Carlito"/>
                <a:cs typeface="Carlito"/>
              </a:rPr>
              <a:t>one</a:t>
            </a:r>
            <a:r>
              <a:rPr lang="en-US" sz="1100" b="1"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of the following topics:</a:t>
            </a:r>
            <a:endParaRPr lang="en-GB" sz="1200" dirty="0">
              <a:effectLst/>
              <a:latin typeface="Carlito"/>
              <a:ea typeface="Carlito"/>
              <a:cs typeface="Carlito"/>
            </a:endParaRPr>
          </a:p>
          <a:p>
            <a:pPr>
              <a:spcBef>
                <a:spcPts val="15"/>
              </a:spcBef>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742950" lvl="1" indent="-285750">
              <a:spcBef>
                <a:spcPts val="460"/>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Sustainability within the hotel</a:t>
            </a:r>
            <a:r>
              <a:rPr lang="en-US" sz="1100" spc="-10" dirty="0">
                <a:effectLst/>
                <a:latin typeface="Calibri" panose="020F0502020204030204" pitchFamily="34" charset="0"/>
                <a:ea typeface="Symbol" panose="05050102010706020507" pitchFamily="18" charset="2"/>
                <a:cs typeface="Symbol" panose="05050102010706020507" pitchFamily="18" charset="2"/>
              </a:rPr>
              <a:t> </a:t>
            </a:r>
            <a:r>
              <a:rPr lang="en-US" sz="1100" dirty="0">
                <a:effectLst/>
                <a:latin typeface="Calibri" panose="020F0502020204030204" pitchFamily="34" charset="0"/>
                <a:ea typeface="Symbol" panose="05050102010706020507" pitchFamily="18" charset="2"/>
                <a:cs typeface="Symbol" panose="05050102010706020507" pitchFamily="18" charset="2"/>
              </a:rPr>
              <a:t>industry</a:t>
            </a:r>
            <a:endParaRPr lang="en-GB" sz="1100" dirty="0">
              <a:effectLst/>
              <a:latin typeface="Carlito"/>
              <a:ea typeface="Symbol" panose="05050102010706020507" pitchFamily="18" charset="2"/>
              <a:cs typeface="Symbol" panose="05050102010706020507" pitchFamily="18" charset="2"/>
            </a:endParaRPr>
          </a:p>
          <a:p>
            <a:pPr marL="762000" indent="-229235">
              <a:spcBef>
                <a:spcPts val="460"/>
              </a:spcBef>
              <a:tabLst>
                <a:tab pos="762000" algn="l"/>
                <a:tab pos="762635" algn="l"/>
              </a:tabLst>
            </a:pPr>
            <a:r>
              <a:rPr lang="en-US" sz="1100" dirty="0">
                <a:effectLst/>
                <a:latin typeface="Calibri" panose="020F0502020204030204" pitchFamily="34" charset="0"/>
                <a:ea typeface="Carlito"/>
                <a:cs typeface="Carlito"/>
              </a:rPr>
              <a:t> </a:t>
            </a:r>
            <a:endParaRPr lang="en-GB" sz="1100" dirty="0">
              <a:effectLst/>
              <a:latin typeface="Carlito"/>
              <a:ea typeface="Carlito"/>
              <a:cs typeface="Carlito"/>
            </a:endParaRPr>
          </a:p>
          <a:p>
            <a:pPr marL="742950" lvl="1" indent="-285750">
              <a:spcBef>
                <a:spcPts val="695"/>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Health &amp; Wellbeing – the emerging trend within</a:t>
            </a:r>
            <a:r>
              <a:rPr lang="en-US" sz="1100" spc="-30" dirty="0">
                <a:effectLst/>
                <a:latin typeface="Calibri" panose="020F0502020204030204" pitchFamily="34" charset="0"/>
                <a:ea typeface="Symbol" panose="05050102010706020507" pitchFamily="18" charset="2"/>
                <a:cs typeface="Symbol" panose="05050102010706020507" pitchFamily="18" charset="2"/>
              </a:rPr>
              <a:t> </a:t>
            </a:r>
            <a:r>
              <a:rPr lang="en-US" sz="1100" dirty="0">
                <a:effectLst/>
                <a:latin typeface="Calibri" panose="020F0502020204030204" pitchFamily="34" charset="0"/>
                <a:ea typeface="Symbol" panose="05050102010706020507" pitchFamily="18" charset="2"/>
                <a:cs typeface="Symbol" panose="05050102010706020507" pitchFamily="18" charset="2"/>
              </a:rPr>
              <a:t>hotels.</a:t>
            </a:r>
            <a:endParaRPr lang="en-GB" sz="1100" dirty="0">
              <a:effectLst/>
              <a:latin typeface="Carlito"/>
              <a:ea typeface="Symbol" panose="05050102010706020507" pitchFamily="18" charset="2"/>
              <a:cs typeface="Symbol" panose="05050102010706020507" pitchFamily="18" charset="2"/>
            </a:endParaRPr>
          </a:p>
          <a:p>
            <a:pPr marL="532765">
              <a:spcBef>
                <a:spcPts val="695"/>
              </a:spcBef>
              <a:spcAft>
                <a:spcPts val="0"/>
              </a:spcAft>
              <a:tabLst>
                <a:tab pos="762000" algn="l"/>
                <a:tab pos="762635" algn="l"/>
              </a:tabLst>
            </a:pPr>
            <a:r>
              <a:rPr lang="en-US" sz="1100" dirty="0">
                <a:effectLst/>
                <a:latin typeface="Calibri" panose="020F0502020204030204" pitchFamily="34" charset="0"/>
                <a:ea typeface="Carlito"/>
                <a:cs typeface="Carlito"/>
              </a:rPr>
              <a:t> </a:t>
            </a:r>
            <a:endParaRPr lang="en-GB" sz="1100" dirty="0">
              <a:effectLst/>
              <a:latin typeface="Carlito"/>
              <a:ea typeface="Carlito"/>
              <a:cs typeface="Carlito"/>
            </a:endParaRPr>
          </a:p>
          <a:p>
            <a:pPr>
              <a:spcBef>
                <a:spcPts val="20"/>
              </a:spcBef>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marR="313690" algn="just">
              <a:lnSpc>
                <a:spcPct val="150000"/>
              </a:lnSpc>
              <a:spcAft>
                <a:spcPts val="0"/>
              </a:spcAft>
            </a:pPr>
            <a:r>
              <a:rPr lang="en-US" sz="1100" dirty="0">
                <a:effectLst/>
                <a:latin typeface="Calibri" panose="020F0502020204030204" pitchFamily="34" charset="0"/>
                <a:ea typeface="Carlito"/>
                <a:cs typeface="Carlito"/>
              </a:rPr>
              <a:t>You must include </a:t>
            </a:r>
            <a:r>
              <a:rPr lang="en-US" sz="1100" b="1" dirty="0">
                <a:effectLst/>
                <a:latin typeface="Calibri" panose="020F0502020204030204" pitchFamily="34" charset="0"/>
                <a:ea typeface="Carlito"/>
                <a:cs typeface="Carlito"/>
              </a:rPr>
              <a:t>personal reflections </a:t>
            </a:r>
            <a:r>
              <a:rPr lang="en-US" sz="1100" dirty="0">
                <a:effectLst/>
                <a:latin typeface="Calibri" panose="020F0502020204030204" pitchFamily="34" charset="0"/>
                <a:ea typeface="Carlito"/>
                <a:cs typeface="Carlito"/>
              </a:rPr>
              <a:t>and link your work to </a:t>
            </a:r>
            <a:r>
              <a:rPr lang="en-US" sz="1100" b="1" dirty="0">
                <a:effectLst/>
                <a:latin typeface="Calibri" panose="020F0502020204030204" pitchFamily="34" charset="0"/>
                <a:ea typeface="Carlito"/>
                <a:cs typeface="Carlito"/>
              </a:rPr>
              <a:t>industry discussion and where applicable experience</a:t>
            </a:r>
            <a:r>
              <a:rPr lang="en-US" sz="1100" dirty="0">
                <a:effectLst/>
                <a:latin typeface="Calibri" panose="020F0502020204030204" pitchFamily="34" charset="0"/>
                <a:ea typeface="Carlito"/>
                <a:cs typeface="Carlito"/>
              </a:rPr>
              <a:t>. Describe how you</a:t>
            </a:r>
            <a:r>
              <a:rPr lang="en-US" sz="1100" spc="-1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will</a:t>
            </a:r>
            <a:r>
              <a:rPr lang="en-US" sz="1100" spc="-2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be</a:t>
            </a:r>
            <a:r>
              <a:rPr lang="en-US" sz="1100" spc="-1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able</a:t>
            </a:r>
            <a:r>
              <a:rPr lang="en-US" sz="1100" spc="-2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to</a:t>
            </a:r>
            <a:r>
              <a:rPr lang="en-US" sz="1100" spc="-1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apply</a:t>
            </a:r>
            <a:r>
              <a:rPr lang="en-US" sz="1100" spc="-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the</a:t>
            </a:r>
            <a:r>
              <a:rPr lang="en-US" sz="1100" spc="-20" dirty="0">
                <a:effectLst/>
                <a:latin typeface="Calibri" panose="020F0502020204030204" pitchFamily="34" charset="0"/>
                <a:ea typeface="Carlito"/>
                <a:cs typeface="Carlito"/>
              </a:rPr>
              <a:t>oretical </a:t>
            </a:r>
            <a:r>
              <a:rPr lang="en-US" sz="1100" dirty="0">
                <a:effectLst/>
                <a:latin typeface="Calibri" panose="020F0502020204030204" pitchFamily="34" charset="0"/>
                <a:ea typeface="Carlito"/>
                <a:cs typeface="Carlito"/>
              </a:rPr>
              <a:t>knowledge</a:t>
            </a:r>
            <a:r>
              <a:rPr lang="en-US" sz="1100" spc="-1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whilst</a:t>
            </a:r>
            <a:r>
              <a:rPr lang="en-US" sz="1100" spc="-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working</a:t>
            </a:r>
            <a:r>
              <a:rPr lang="en-US" sz="1100" spc="-2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in</a:t>
            </a:r>
            <a:r>
              <a:rPr lang="en-US" sz="1100" spc="-2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industry.</a:t>
            </a:r>
            <a:r>
              <a:rPr lang="en-US" sz="1100" spc="-3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Discuss why the topic is important in the hospitality</a:t>
            </a:r>
            <a:r>
              <a:rPr lang="en-US" sz="1100" spc="-3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industry</a:t>
            </a:r>
            <a:endParaRPr lang="en-GB" sz="1200" dirty="0">
              <a:effectLst/>
              <a:latin typeface="Carlito"/>
              <a:ea typeface="Carlito"/>
              <a:cs typeface="Carlito"/>
            </a:endParaRPr>
          </a:p>
          <a:p>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marR="313690" algn="just">
              <a:lnSpc>
                <a:spcPct val="150000"/>
              </a:lnSpc>
              <a:spcBef>
                <a:spcPts val="5"/>
              </a:spcBef>
              <a:spcAft>
                <a:spcPts val="0"/>
              </a:spcAft>
            </a:pPr>
            <a:r>
              <a:rPr lang="en-US" sz="1100" b="1" dirty="0">
                <a:effectLst/>
                <a:latin typeface="Calibri" panose="020F0502020204030204" pitchFamily="34" charset="0"/>
                <a:ea typeface="Carlito"/>
                <a:cs typeface="Carlito"/>
              </a:rPr>
              <a:t>You must reference your work accordingly</a:t>
            </a:r>
            <a:r>
              <a:rPr lang="en-US" sz="1100" dirty="0">
                <a:effectLst/>
                <a:latin typeface="Calibri" panose="020F0502020204030204" pitchFamily="34" charset="0"/>
                <a:ea typeface="Carlito"/>
                <a:cs typeface="Carlito"/>
              </a:rPr>
              <a:t>, by providing both </a:t>
            </a:r>
            <a:r>
              <a:rPr lang="en-US" sz="1100" b="1" dirty="0">
                <a:effectLst/>
                <a:latin typeface="Calibri" panose="020F0502020204030204" pitchFamily="34" charset="0"/>
                <a:ea typeface="Carlito"/>
                <a:cs typeface="Carlito"/>
              </a:rPr>
              <a:t>in-text citations </a:t>
            </a:r>
            <a:r>
              <a:rPr lang="en-US" sz="1100" dirty="0">
                <a:effectLst/>
                <a:latin typeface="Calibri" panose="020F0502020204030204" pitchFamily="34" charset="0"/>
                <a:ea typeface="Carlito"/>
                <a:cs typeface="Carlito"/>
              </a:rPr>
              <a:t>and a </a:t>
            </a:r>
            <a:r>
              <a:rPr lang="en-US" sz="1100" b="1" dirty="0">
                <a:effectLst/>
                <a:latin typeface="Calibri" panose="020F0502020204030204" pitchFamily="34" charset="0"/>
                <a:ea typeface="Carlito"/>
                <a:cs typeface="Carlito"/>
              </a:rPr>
              <a:t>reference list </a:t>
            </a:r>
            <a:r>
              <a:rPr lang="en-US" sz="1100" dirty="0">
                <a:effectLst/>
                <a:latin typeface="Calibri" panose="020F0502020204030204" pitchFamily="34" charset="0"/>
                <a:ea typeface="Carlito"/>
                <a:cs typeface="Carlito"/>
              </a:rPr>
              <a:t>at the end, which follows IHM’s UWTSD Harvard</a:t>
            </a:r>
            <a:r>
              <a:rPr lang="en-US" sz="1100" spc="-4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Referencing</a:t>
            </a:r>
            <a:r>
              <a:rPr lang="en-US" sz="1100" spc="-4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Guide</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(this</a:t>
            </a:r>
            <a:r>
              <a:rPr lang="en-US" sz="1100" spc="-4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can</a:t>
            </a:r>
            <a:r>
              <a:rPr lang="en-US" sz="1100" spc="-5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also</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be</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located</a:t>
            </a:r>
            <a:r>
              <a:rPr lang="en-US" sz="1100" spc="-3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on</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Moodle,</a:t>
            </a:r>
            <a:r>
              <a:rPr lang="en-US" sz="1100" spc="-5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under</a:t>
            </a:r>
            <a:r>
              <a:rPr lang="en-US" sz="1100" spc="-5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the</a:t>
            </a:r>
            <a:r>
              <a:rPr lang="en-US" sz="1100" spc="-3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Module</a:t>
            </a:r>
            <a:r>
              <a:rPr lang="en-US" sz="1100" spc="-5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Information</a:t>
            </a:r>
            <a:r>
              <a:rPr lang="en-US" sz="1100" spc="-3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tile).</a:t>
            </a:r>
          </a:p>
          <a:p>
            <a:pPr marL="304800" marR="313690" algn="just">
              <a:lnSpc>
                <a:spcPct val="150000"/>
              </a:lnSpc>
              <a:spcBef>
                <a:spcPts val="5"/>
              </a:spcBef>
              <a:spcAft>
                <a:spcPts val="0"/>
              </a:spcAft>
            </a:pPr>
            <a:endParaRPr lang="en-US" sz="1100" dirty="0">
              <a:effectLst/>
              <a:latin typeface="Calibri" panose="020F0502020204030204" pitchFamily="34" charset="0"/>
              <a:ea typeface="Carlito"/>
              <a:cs typeface="Carlito"/>
            </a:endParaRPr>
          </a:p>
          <a:p>
            <a:pPr marL="285750" indent="-285750" algn="just">
              <a:buFont typeface="Arial" panose="020B0604020202020204" pitchFamily="34" charset="0"/>
              <a:buChar char="•"/>
            </a:pPr>
            <a:r>
              <a:rPr lang="en-GB" dirty="0"/>
              <a:t>Summarise </a:t>
            </a:r>
            <a:r>
              <a:rPr lang="en-GB" b="1" u="sng" dirty="0"/>
              <a:t>briefly</a:t>
            </a:r>
          </a:p>
          <a:p>
            <a:pPr marL="285750" indent="-285750" algn="just">
              <a:buFont typeface="Arial" panose="020B0604020202020204" pitchFamily="34" charset="0"/>
              <a:buChar char="•"/>
            </a:pPr>
            <a:r>
              <a:rPr lang="en-GB" dirty="0"/>
              <a:t>Expand with further knowledge through wider reading</a:t>
            </a:r>
          </a:p>
          <a:p>
            <a:pPr marL="285750" indent="-285750" algn="just">
              <a:buFont typeface="Arial" panose="020B0604020202020204" pitchFamily="34" charset="0"/>
              <a:buChar char="•"/>
            </a:pPr>
            <a:r>
              <a:rPr lang="en-GB" dirty="0"/>
              <a:t>Include personal reflections. What will you look for in the future, when booking a hotel? Is health &amp; wellbeing of importance to you? Why?</a:t>
            </a:r>
          </a:p>
          <a:p>
            <a:pPr marL="285750" indent="-285750" algn="just">
              <a:buFont typeface="Arial" panose="020B0604020202020204" pitchFamily="34" charset="0"/>
              <a:buChar char="•"/>
            </a:pPr>
            <a:r>
              <a:rPr lang="en-GB" dirty="0"/>
              <a:t>Why is wellness important in this industry moving forward?</a:t>
            </a:r>
          </a:p>
          <a:p>
            <a:pPr marL="285750" indent="-285750" algn="just">
              <a:buFont typeface="Arial" panose="020B0604020202020204" pitchFamily="34" charset="0"/>
              <a:buChar char="•"/>
            </a:pPr>
            <a:r>
              <a:rPr lang="en-GB" dirty="0"/>
              <a:t>How has Covid impacted the wellness tourism industry? Will the industry benefit from the pandemic?</a:t>
            </a:r>
          </a:p>
          <a:p>
            <a:pPr marL="304800" marR="313690" algn="just">
              <a:lnSpc>
                <a:spcPct val="150000"/>
              </a:lnSpc>
              <a:spcBef>
                <a:spcPts val="5"/>
              </a:spcBef>
              <a:spcAft>
                <a:spcPts val="0"/>
              </a:spcAft>
            </a:pPr>
            <a:endParaRPr lang="en-GB" sz="1200" dirty="0">
              <a:effectLst/>
              <a:latin typeface="Carlito"/>
              <a:ea typeface="Carlito"/>
              <a:cs typeface="Carlito"/>
            </a:endParaRPr>
          </a:p>
          <a:p>
            <a:pPr marL="304800" marR="313690" algn="just">
              <a:lnSpc>
                <a:spcPct val="150000"/>
              </a:lnSpc>
              <a:spcBef>
                <a:spcPts val="5"/>
              </a:spcBef>
              <a:spcAft>
                <a:spcPts val="0"/>
              </a:spcAft>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algn="just"/>
            <a:r>
              <a:rPr lang="en-US" sz="1100" b="1" dirty="0">
                <a:effectLst/>
                <a:latin typeface="Calibri" panose="020F0502020204030204" pitchFamily="34" charset="0"/>
                <a:ea typeface="Carlito"/>
                <a:cs typeface="Carlito"/>
              </a:rPr>
              <a:t>Microsoft Word settings:</a:t>
            </a:r>
            <a:endParaRPr lang="en-GB" sz="1200" b="1" dirty="0">
              <a:effectLst/>
              <a:latin typeface="Carlito"/>
              <a:ea typeface="Carlito"/>
              <a:cs typeface="Carlito"/>
            </a:endParaRPr>
          </a:p>
          <a:p>
            <a:pPr>
              <a:spcBef>
                <a:spcPts val="15"/>
              </a:spcBef>
            </a:pPr>
            <a:r>
              <a:rPr lang="en-US" sz="1100" b="1"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algn="just">
              <a:spcBef>
                <a:spcPts val="5"/>
              </a:spcBef>
              <a:spcAft>
                <a:spcPts val="0"/>
              </a:spcAft>
            </a:pPr>
            <a:r>
              <a:rPr lang="en-US" sz="1100" dirty="0">
                <a:effectLst/>
                <a:latin typeface="Calibri" panose="020F0502020204030204" pitchFamily="34" charset="0"/>
                <a:ea typeface="Carlito"/>
                <a:cs typeface="Carlito"/>
              </a:rPr>
              <a:t>Please use:</a:t>
            </a:r>
            <a:endParaRPr lang="en-GB" sz="1200" dirty="0">
              <a:effectLst/>
              <a:latin typeface="Carlito"/>
              <a:ea typeface="Carlito"/>
              <a:cs typeface="Carlito"/>
            </a:endParaRPr>
          </a:p>
          <a:p>
            <a:pPr>
              <a:spcBef>
                <a:spcPts val="15"/>
              </a:spcBef>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742950" lvl="1" indent="-285750">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Arial Font</a:t>
            </a:r>
            <a:r>
              <a:rPr lang="en-US" sz="1100" spc="-15" dirty="0">
                <a:effectLst/>
                <a:latin typeface="Calibri" panose="020F0502020204030204" pitchFamily="34" charset="0"/>
                <a:ea typeface="Symbol" panose="05050102010706020507" pitchFamily="18" charset="2"/>
                <a:cs typeface="Symbol" panose="05050102010706020507" pitchFamily="18" charset="2"/>
              </a:rPr>
              <a:t> </a:t>
            </a:r>
            <a:r>
              <a:rPr lang="en-US" sz="1100" dirty="0">
                <a:effectLst/>
                <a:latin typeface="Calibri" panose="020F0502020204030204" pitchFamily="34" charset="0"/>
                <a:ea typeface="Symbol" panose="05050102010706020507" pitchFamily="18" charset="2"/>
                <a:cs typeface="Symbol" panose="05050102010706020507" pitchFamily="18" charset="2"/>
              </a:rPr>
              <a:t>12</a:t>
            </a:r>
            <a:endParaRPr lang="en-GB" sz="1100" dirty="0">
              <a:effectLst/>
              <a:latin typeface="Carlito"/>
              <a:ea typeface="Symbol" panose="05050102010706020507" pitchFamily="18" charset="2"/>
              <a:cs typeface="Symbol" panose="05050102010706020507" pitchFamily="18" charset="2"/>
            </a:endParaRPr>
          </a:p>
          <a:p>
            <a:pPr marL="742950" lvl="1" indent="-285750">
              <a:spcBef>
                <a:spcPts val="685"/>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Justify Text</a:t>
            </a:r>
            <a:endParaRPr lang="en-GB" sz="1100" dirty="0">
              <a:effectLst/>
              <a:latin typeface="Carlito"/>
              <a:ea typeface="Symbol" panose="05050102010706020507" pitchFamily="18" charset="2"/>
              <a:cs typeface="Symbol" panose="05050102010706020507" pitchFamily="18" charset="2"/>
            </a:endParaRPr>
          </a:p>
          <a:p>
            <a:pPr marL="742950" lvl="1" indent="-285750">
              <a:spcBef>
                <a:spcPts val="685"/>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1.5 line spacing</a:t>
            </a:r>
            <a:endParaRPr lang="en-GB" sz="1100" dirty="0">
              <a:effectLst/>
              <a:latin typeface="Carlito"/>
              <a:ea typeface="Symbol" panose="05050102010706020507" pitchFamily="18" charset="2"/>
              <a:cs typeface="Symbol" panose="05050102010706020507" pitchFamily="18" charset="2"/>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28</a:t>
            </a:fld>
            <a:endParaRPr lang="en-GB"/>
          </a:p>
        </p:txBody>
      </p:sp>
    </p:spTree>
    <p:extLst>
      <p:ext uri="{BB962C8B-B14F-4D97-AF65-F5344CB8AC3E}">
        <p14:creationId xmlns:p14="http://schemas.microsoft.com/office/powerpoint/2010/main" val="11934820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Component 2 (25%) – Practical Tasks - Housekeeping Team Member Development Plan:</a:t>
            </a:r>
          </a:p>
          <a:p>
            <a:endParaRPr lang="en-US" dirty="0"/>
          </a:p>
          <a:p>
            <a:r>
              <a:rPr lang="en-US" dirty="0"/>
              <a:t> In this scenario you are the housekeeping manager at the 4* Hotel Trinity and have been tasked to create a training development program for new housekeeping staff. In this task you are required to produce an 8- week training plan as part of the induction process for new housekeeping team members. </a:t>
            </a:r>
          </a:p>
          <a:p>
            <a:endParaRPr lang="en-US" dirty="0"/>
          </a:p>
          <a:p>
            <a:r>
              <a:rPr lang="en-US" dirty="0"/>
              <a:t>This training plan must include: • A welcome introduction for the new team member. • A timetable of training activities for the 8 weeks. • A clear description the training activities you will undertake to ensure the new team members are able to perform all tasks associated with their job role. • Safety training such as fire safety, COSHH, health and safety etc. • An appropriate branding and logos for Hotel Trinity. </a:t>
            </a:r>
          </a:p>
          <a:p>
            <a:endParaRPr lang="en-US" dirty="0"/>
          </a:p>
          <a:p>
            <a:r>
              <a:rPr lang="en-US" dirty="0"/>
              <a:t>You must ensure this plan is designed in a table format and can be easily understood by the new housekeeping team member. This assignment must be a maximum of 5 pages, including an introductory page and a referencing page. Your work must include referencing according to UWTSD’s Harvard Referencing Guide with a minimum of 5 references. There is no requirement to provide in-text citations for this task, as we need to see the development plan as a final product.</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29</a:t>
            </a:fld>
            <a:endParaRPr lang="en-GB"/>
          </a:p>
        </p:txBody>
      </p:sp>
    </p:spTree>
    <p:extLst>
      <p:ext uri="{BB962C8B-B14F-4D97-AF65-F5344CB8AC3E}">
        <p14:creationId xmlns:p14="http://schemas.microsoft.com/office/powerpoint/2010/main" val="11934820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Week is a reading week</a:t>
            </a:r>
          </a:p>
        </p:txBody>
      </p:sp>
      <p:sp>
        <p:nvSpPr>
          <p:cNvPr id="4" name="Slide Number Placeholder 3"/>
          <p:cNvSpPr>
            <a:spLocks noGrp="1"/>
          </p:cNvSpPr>
          <p:nvPr>
            <p:ph type="sldNum" sz="quarter" idx="5"/>
          </p:nvPr>
        </p:nvSpPr>
        <p:spPr/>
        <p:txBody>
          <a:bodyPr/>
          <a:lstStyle/>
          <a:p>
            <a:fld id="{ECB03BF1-035F-447D-8A64-FDAB125B9826}" type="slidenum">
              <a:rPr lang="en-GB" smtClean="0"/>
              <a:t>30</a:t>
            </a:fld>
            <a:endParaRPr lang="en-GB"/>
          </a:p>
        </p:txBody>
      </p:sp>
    </p:spTree>
    <p:extLst>
      <p:ext uri="{BB962C8B-B14F-4D97-AF65-F5344CB8AC3E}">
        <p14:creationId xmlns:p14="http://schemas.microsoft.com/office/powerpoint/2010/main" val="4126653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021B0-F72C-99EB-B832-450A54944D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921054F-E57B-D9F0-630A-A651742836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6ECA19-C194-39FF-8E0E-7F0016C9E80E}"/>
              </a:ext>
            </a:extLst>
          </p:cNvPr>
          <p:cNvSpPr>
            <a:spLocks noGrp="1"/>
          </p:cNvSpPr>
          <p:nvPr>
            <p:ph type="dt" sz="half" idx="10"/>
          </p:nvPr>
        </p:nvSpPr>
        <p:spPr/>
        <p:txBody>
          <a:bodyPr/>
          <a:lstStyle/>
          <a:p>
            <a:fld id="{A68D0FE5-5DF0-4E57-9ED5-16EE8E232A01}" type="datetimeFigureOut">
              <a:rPr lang="en-GB" smtClean="0"/>
              <a:t>24/10/2022</a:t>
            </a:fld>
            <a:endParaRPr lang="en-GB"/>
          </a:p>
        </p:txBody>
      </p:sp>
      <p:sp>
        <p:nvSpPr>
          <p:cNvPr id="5" name="Footer Placeholder 4">
            <a:extLst>
              <a:ext uri="{FF2B5EF4-FFF2-40B4-BE49-F238E27FC236}">
                <a16:creationId xmlns:a16="http://schemas.microsoft.com/office/drawing/2014/main" id="{8900B8C6-73C2-2889-87E2-BA83767376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9D1ABF-5B3D-E70F-1898-E963064BEB04}"/>
              </a:ext>
            </a:extLst>
          </p:cNvPr>
          <p:cNvSpPr>
            <a:spLocks noGrp="1"/>
          </p:cNvSpPr>
          <p:nvPr>
            <p:ph type="sldNum" sz="quarter" idx="12"/>
          </p:nvPr>
        </p:nvSpPr>
        <p:spPr/>
        <p:txBody>
          <a:bodyPr/>
          <a:lstStyle/>
          <a:p>
            <a:fld id="{F68951E5-9D07-400E-BBAC-0098C01C5C29}" type="slidenum">
              <a:rPr lang="en-GB" smtClean="0"/>
              <a:t>‹#›</a:t>
            </a:fld>
            <a:endParaRPr lang="en-GB"/>
          </a:p>
        </p:txBody>
      </p:sp>
    </p:spTree>
    <p:extLst>
      <p:ext uri="{BB962C8B-B14F-4D97-AF65-F5344CB8AC3E}">
        <p14:creationId xmlns:p14="http://schemas.microsoft.com/office/powerpoint/2010/main" val="1396998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A384-03E7-07CE-EE42-5050570FB5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8835E4-E39B-66B3-9F86-63233679B5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985650-8EF7-AA4C-6422-E0805FD1D0FB}"/>
              </a:ext>
            </a:extLst>
          </p:cNvPr>
          <p:cNvSpPr>
            <a:spLocks noGrp="1"/>
          </p:cNvSpPr>
          <p:nvPr>
            <p:ph type="dt" sz="half" idx="10"/>
          </p:nvPr>
        </p:nvSpPr>
        <p:spPr/>
        <p:txBody>
          <a:bodyPr/>
          <a:lstStyle/>
          <a:p>
            <a:fld id="{A68D0FE5-5DF0-4E57-9ED5-16EE8E232A01}" type="datetimeFigureOut">
              <a:rPr lang="en-GB" smtClean="0"/>
              <a:t>24/10/2022</a:t>
            </a:fld>
            <a:endParaRPr lang="en-GB"/>
          </a:p>
        </p:txBody>
      </p:sp>
      <p:sp>
        <p:nvSpPr>
          <p:cNvPr id="5" name="Footer Placeholder 4">
            <a:extLst>
              <a:ext uri="{FF2B5EF4-FFF2-40B4-BE49-F238E27FC236}">
                <a16:creationId xmlns:a16="http://schemas.microsoft.com/office/drawing/2014/main" id="{39731515-FC3F-1373-F56C-B1715255C7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99BC94-9DD7-50EE-F411-575E269CF887}"/>
              </a:ext>
            </a:extLst>
          </p:cNvPr>
          <p:cNvSpPr>
            <a:spLocks noGrp="1"/>
          </p:cNvSpPr>
          <p:nvPr>
            <p:ph type="sldNum" sz="quarter" idx="12"/>
          </p:nvPr>
        </p:nvSpPr>
        <p:spPr/>
        <p:txBody>
          <a:bodyPr/>
          <a:lstStyle/>
          <a:p>
            <a:fld id="{F68951E5-9D07-400E-BBAC-0098C01C5C29}" type="slidenum">
              <a:rPr lang="en-GB" smtClean="0"/>
              <a:t>‹#›</a:t>
            </a:fld>
            <a:endParaRPr lang="en-GB"/>
          </a:p>
        </p:txBody>
      </p:sp>
    </p:spTree>
    <p:extLst>
      <p:ext uri="{BB962C8B-B14F-4D97-AF65-F5344CB8AC3E}">
        <p14:creationId xmlns:p14="http://schemas.microsoft.com/office/powerpoint/2010/main" val="2691900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69868-19A8-80DC-9F9A-0FF8795A44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9678972-4FB4-A530-D4A7-750C35163F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765975-F24C-305F-AFA9-A1C2F61DBE35}"/>
              </a:ext>
            </a:extLst>
          </p:cNvPr>
          <p:cNvSpPr>
            <a:spLocks noGrp="1"/>
          </p:cNvSpPr>
          <p:nvPr>
            <p:ph type="dt" sz="half" idx="10"/>
          </p:nvPr>
        </p:nvSpPr>
        <p:spPr/>
        <p:txBody>
          <a:bodyPr/>
          <a:lstStyle/>
          <a:p>
            <a:fld id="{A68D0FE5-5DF0-4E57-9ED5-16EE8E232A01}" type="datetimeFigureOut">
              <a:rPr lang="en-GB" smtClean="0"/>
              <a:t>24/10/2022</a:t>
            </a:fld>
            <a:endParaRPr lang="en-GB"/>
          </a:p>
        </p:txBody>
      </p:sp>
      <p:sp>
        <p:nvSpPr>
          <p:cNvPr id="5" name="Footer Placeholder 4">
            <a:extLst>
              <a:ext uri="{FF2B5EF4-FFF2-40B4-BE49-F238E27FC236}">
                <a16:creationId xmlns:a16="http://schemas.microsoft.com/office/drawing/2014/main" id="{110D9759-CD52-13AC-8843-FEAD856660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921B62-5E3F-3A0C-C976-B1D22DC61CB1}"/>
              </a:ext>
            </a:extLst>
          </p:cNvPr>
          <p:cNvSpPr>
            <a:spLocks noGrp="1"/>
          </p:cNvSpPr>
          <p:nvPr>
            <p:ph type="sldNum" sz="quarter" idx="12"/>
          </p:nvPr>
        </p:nvSpPr>
        <p:spPr/>
        <p:txBody>
          <a:bodyPr/>
          <a:lstStyle/>
          <a:p>
            <a:fld id="{F68951E5-9D07-400E-BBAC-0098C01C5C29}" type="slidenum">
              <a:rPr lang="en-GB" smtClean="0"/>
              <a:t>‹#›</a:t>
            </a:fld>
            <a:endParaRPr lang="en-GB"/>
          </a:p>
        </p:txBody>
      </p:sp>
    </p:spTree>
    <p:extLst>
      <p:ext uri="{BB962C8B-B14F-4D97-AF65-F5344CB8AC3E}">
        <p14:creationId xmlns:p14="http://schemas.microsoft.com/office/powerpoint/2010/main" val="2558073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372EB-0F2B-9FD4-45F8-F4EFD36564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8E2065-91A1-D836-6E14-2CDF3F98244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B067A71-B678-2122-2CE3-184A152EEA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CF91A3-9FA5-6261-74E6-2914A22DBD5A}"/>
              </a:ext>
            </a:extLst>
          </p:cNvPr>
          <p:cNvSpPr>
            <a:spLocks noGrp="1"/>
          </p:cNvSpPr>
          <p:nvPr>
            <p:ph type="dt" sz="half" idx="10"/>
          </p:nvPr>
        </p:nvSpPr>
        <p:spPr/>
        <p:txBody>
          <a:bodyPr/>
          <a:lstStyle/>
          <a:p>
            <a:fld id="{A68D0FE5-5DF0-4E57-9ED5-16EE8E232A01}" type="datetimeFigureOut">
              <a:rPr lang="en-GB" smtClean="0"/>
              <a:t>24/10/2022</a:t>
            </a:fld>
            <a:endParaRPr lang="en-GB"/>
          </a:p>
        </p:txBody>
      </p:sp>
      <p:sp>
        <p:nvSpPr>
          <p:cNvPr id="6" name="Footer Placeholder 5">
            <a:extLst>
              <a:ext uri="{FF2B5EF4-FFF2-40B4-BE49-F238E27FC236}">
                <a16:creationId xmlns:a16="http://schemas.microsoft.com/office/drawing/2014/main" id="{FFFB84C8-5B67-703A-C1E0-F43ED8420D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F7DEF4-C9C2-0D61-4E0C-7F73E0A65050}"/>
              </a:ext>
            </a:extLst>
          </p:cNvPr>
          <p:cNvSpPr>
            <a:spLocks noGrp="1"/>
          </p:cNvSpPr>
          <p:nvPr>
            <p:ph type="sldNum" sz="quarter" idx="12"/>
          </p:nvPr>
        </p:nvSpPr>
        <p:spPr/>
        <p:txBody>
          <a:bodyPr/>
          <a:lstStyle/>
          <a:p>
            <a:fld id="{F68951E5-9D07-400E-BBAC-0098C01C5C29}" type="slidenum">
              <a:rPr lang="en-GB" smtClean="0"/>
              <a:t>‹#›</a:t>
            </a:fld>
            <a:endParaRPr lang="en-GB"/>
          </a:p>
        </p:txBody>
      </p:sp>
    </p:spTree>
    <p:extLst>
      <p:ext uri="{BB962C8B-B14F-4D97-AF65-F5344CB8AC3E}">
        <p14:creationId xmlns:p14="http://schemas.microsoft.com/office/powerpoint/2010/main" val="3562804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7F399-5D6B-84B7-5E6A-D5392281FC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2679DC-532D-8DE3-BB5B-4AA41BFCE0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B1FF13-AC1E-E30F-B717-BC49BFD8BB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E84440-94DF-E29D-68A7-BFA0A0DFD8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1E4245-B222-F27E-D6D1-94D35BCCB6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D51233-38CD-BFD8-AB16-5FCDFB814765}"/>
              </a:ext>
            </a:extLst>
          </p:cNvPr>
          <p:cNvSpPr>
            <a:spLocks noGrp="1"/>
          </p:cNvSpPr>
          <p:nvPr>
            <p:ph type="dt" sz="half" idx="10"/>
          </p:nvPr>
        </p:nvSpPr>
        <p:spPr/>
        <p:txBody>
          <a:bodyPr/>
          <a:lstStyle/>
          <a:p>
            <a:fld id="{A68D0FE5-5DF0-4E57-9ED5-16EE8E232A01}" type="datetimeFigureOut">
              <a:rPr lang="en-GB" smtClean="0"/>
              <a:t>24/10/2022</a:t>
            </a:fld>
            <a:endParaRPr lang="en-GB"/>
          </a:p>
        </p:txBody>
      </p:sp>
      <p:sp>
        <p:nvSpPr>
          <p:cNvPr id="8" name="Footer Placeholder 7">
            <a:extLst>
              <a:ext uri="{FF2B5EF4-FFF2-40B4-BE49-F238E27FC236}">
                <a16:creationId xmlns:a16="http://schemas.microsoft.com/office/drawing/2014/main" id="{EDBE3A3A-5792-B738-3857-FC6A1117A67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C07B0E-24CB-AF67-BBC6-B8947E14C6BE}"/>
              </a:ext>
            </a:extLst>
          </p:cNvPr>
          <p:cNvSpPr>
            <a:spLocks noGrp="1"/>
          </p:cNvSpPr>
          <p:nvPr>
            <p:ph type="sldNum" sz="quarter" idx="12"/>
          </p:nvPr>
        </p:nvSpPr>
        <p:spPr/>
        <p:txBody>
          <a:bodyPr/>
          <a:lstStyle/>
          <a:p>
            <a:fld id="{F68951E5-9D07-400E-BBAC-0098C01C5C29}" type="slidenum">
              <a:rPr lang="en-GB" smtClean="0"/>
              <a:t>‹#›</a:t>
            </a:fld>
            <a:endParaRPr lang="en-GB"/>
          </a:p>
        </p:txBody>
      </p:sp>
    </p:spTree>
    <p:extLst>
      <p:ext uri="{BB962C8B-B14F-4D97-AF65-F5344CB8AC3E}">
        <p14:creationId xmlns:p14="http://schemas.microsoft.com/office/powerpoint/2010/main" val="3684350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9BA33-947C-FBCF-7A51-F77E63C5FE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0C2DFCE-D34E-8FF3-788E-148CB80B7667}"/>
              </a:ext>
            </a:extLst>
          </p:cNvPr>
          <p:cNvSpPr>
            <a:spLocks noGrp="1"/>
          </p:cNvSpPr>
          <p:nvPr>
            <p:ph type="dt" sz="half" idx="10"/>
          </p:nvPr>
        </p:nvSpPr>
        <p:spPr/>
        <p:txBody>
          <a:bodyPr/>
          <a:lstStyle/>
          <a:p>
            <a:fld id="{A68D0FE5-5DF0-4E57-9ED5-16EE8E232A01}" type="datetimeFigureOut">
              <a:rPr lang="en-GB" smtClean="0"/>
              <a:t>24/10/2022</a:t>
            </a:fld>
            <a:endParaRPr lang="en-GB"/>
          </a:p>
        </p:txBody>
      </p:sp>
      <p:sp>
        <p:nvSpPr>
          <p:cNvPr id="4" name="Footer Placeholder 3">
            <a:extLst>
              <a:ext uri="{FF2B5EF4-FFF2-40B4-BE49-F238E27FC236}">
                <a16:creationId xmlns:a16="http://schemas.microsoft.com/office/drawing/2014/main" id="{AD8B573D-7B79-C6BE-CF30-8FA593AA94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B12FA-89E6-B8F2-C04E-8FD03C59B05D}"/>
              </a:ext>
            </a:extLst>
          </p:cNvPr>
          <p:cNvSpPr>
            <a:spLocks noGrp="1"/>
          </p:cNvSpPr>
          <p:nvPr>
            <p:ph type="sldNum" sz="quarter" idx="12"/>
          </p:nvPr>
        </p:nvSpPr>
        <p:spPr/>
        <p:txBody>
          <a:bodyPr/>
          <a:lstStyle/>
          <a:p>
            <a:fld id="{F68951E5-9D07-400E-BBAC-0098C01C5C29}" type="slidenum">
              <a:rPr lang="en-GB" smtClean="0"/>
              <a:t>‹#›</a:t>
            </a:fld>
            <a:endParaRPr lang="en-GB"/>
          </a:p>
        </p:txBody>
      </p:sp>
    </p:spTree>
    <p:extLst>
      <p:ext uri="{BB962C8B-B14F-4D97-AF65-F5344CB8AC3E}">
        <p14:creationId xmlns:p14="http://schemas.microsoft.com/office/powerpoint/2010/main" val="2097594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FDB682-7B98-40BF-20BA-5E8E8AE90E1E}"/>
              </a:ext>
            </a:extLst>
          </p:cNvPr>
          <p:cNvSpPr>
            <a:spLocks noGrp="1"/>
          </p:cNvSpPr>
          <p:nvPr>
            <p:ph type="dt" sz="half" idx="10"/>
          </p:nvPr>
        </p:nvSpPr>
        <p:spPr/>
        <p:txBody>
          <a:bodyPr/>
          <a:lstStyle/>
          <a:p>
            <a:fld id="{A68D0FE5-5DF0-4E57-9ED5-16EE8E232A01}" type="datetimeFigureOut">
              <a:rPr lang="en-GB" smtClean="0"/>
              <a:t>24/10/2022</a:t>
            </a:fld>
            <a:endParaRPr lang="en-GB"/>
          </a:p>
        </p:txBody>
      </p:sp>
      <p:sp>
        <p:nvSpPr>
          <p:cNvPr id="3" name="Footer Placeholder 2">
            <a:extLst>
              <a:ext uri="{FF2B5EF4-FFF2-40B4-BE49-F238E27FC236}">
                <a16:creationId xmlns:a16="http://schemas.microsoft.com/office/drawing/2014/main" id="{CC3BD597-0317-AADE-B896-7B5FB94D99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03D322-A904-3E4D-3E83-BBDFA0AEC3C8}"/>
              </a:ext>
            </a:extLst>
          </p:cNvPr>
          <p:cNvSpPr>
            <a:spLocks noGrp="1"/>
          </p:cNvSpPr>
          <p:nvPr>
            <p:ph type="sldNum" sz="quarter" idx="12"/>
          </p:nvPr>
        </p:nvSpPr>
        <p:spPr/>
        <p:txBody>
          <a:bodyPr/>
          <a:lstStyle/>
          <a:p>
            <a:fld id="{F68951E5-9D07-400E-BBAC-0098C01C5C29}" type="slidenum">
              <a:rPr lang="en-GB" smtClean="0"/>
              <a:t>‹#›</a:t>
            </a:fld>
            <a:endParaRPr lang="en-GB"/>
          </a:p>
        </p:txBody>
      </p:sp>
    </p:spTree>
    <p:extLst>
      <p:ext uri="{BB962C8B-B14F-4D97-AF65-F5344CB8AC3E}">
        <p14:creationId xmlns:p14="http://schemas.microsoft.com/office/powerpoint/2010/main" val="1915142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C1E0B-6B16-23E1-D3DD-330830F07F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466E-CC77-1BDA-B224-5F7CDA7862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2F3E7C-F47F-3F47-9EC5-E827EA4B33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0C5E3B-33B7-8FDD-4E41-E7072F6A67D2}"/>
              </a:ext>
            </a:extLst>
          </p:cNvPr>
          <p:cNvSpPr>
            <a:spLocks noGrp="1"/>
          </p:cNvSpPr>
          <p:nvPr>
            <p:ph type="dt" sz="half" idx="10"/>
          </p:nvPr>
        </p:nvSpPr>
        <p:spPr/>
        <p:txBody>
          <a:bodyPr/>
          <a:lstStyle/>
          <a:p>
            <a:fld id="{A68D0FE5-5DF0-4E57-9ED5-16EE8E232A01}" type="datetimeFigureOut">
              <a:rPr lang="en-GB" smtClean="0"/>
              <a:t>24/10/2022</a:t>
            </a:fld>
            <a:endParaRPr lang="en-GB"/>
          </a:p>
        </p:txBody>
      </p:sp>
      <p:sp>
        <p:nvSpPr>
          <p:cNvPr id="6" name="Footer Placeholder 5">
            <a:extLst>
              <a:ext uri="{FF2B5EF4-FFF2-40B4-BE49-F238E27FC236}">
                <a16:creationId xmlns:a16="http://schemas.microsoft.com/office/drawing/2014/main" id="{19E0FD06-6D16-16DE-AECB-52B13E236D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43E541-B8FE-AC4B-E8C0-C58C21F24F7B}"/>
              </a:ext>
            </a:extLst>
          </p:cNvPr>
          <p:cNvSpPr>
            <a:spLocks noGrp="1"/>
          </p:cNvSpPr>
          <p:nvPr>
            <p:ph type="sldNum" sz="quarter" idx="12"/>
          </p:nvPr>
        </p:nvSpPr>
        <p:spPr/>
        <p:txBody>
          <a:bodyPr/>
          <a:lstStyle/>
          <a:p>
            <a:fld id="{F68951E5-9D07-400E-BBAC-0098C01C5C29}" type="slidenum">
              <a:rPr lang="en-GB" smtClean="0"/>
              <a:t>‹#›</a:t>
            </a:fld>
            <a:endParaRPr lang="en-GB"/>
          </a:p>
        </p:txBody>
      </p:sp>
    </p:spTree>
    <p:extLst>
      <p:ext uri="{BB962C8B-B14F-4D97-AF65-F5344CB8AC3E}">
        <p14:creationId xmlns:p14="http://schemas.microsoft.com/office/powerpoint/2010/main" val="1806025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A12F6-2B1E-AA75-78A7-1BEE559CF2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56B5E4-98E9-B720-9C34-16EDEB0E36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650881F-5F0E-68FF-8031-3053975C1D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1E71D3-EA4C-0F6B-BB69-EE190BDB5B41}"/>
              </a:ext>
            </a:extLst>
          </p:cNvPr>
          <p:cNvSpPr>
            <a:spLocks noGrp="1"/>
          </p:cNvSpPr>
          <p:nvPr>
            <p:ph type="dt" sz="half" idx="10"/>
          </p:nvPr>
        </p:nvSpPr>
        <p:spPr/>
        <p:txBody>
          <a:bodyPr/>
          <a:lstStyle/>
          <a:p>
            <a:fld id="{A68D0FE5-5DF0-4E57-9ED5-16EE8E232A01}" type="datetimeFigureOut">
              <a:rPr lang="en-GB" smtClean="0"/>
              <a:t>24/10/2022</a:t>
            </a:fld>
            <a:endParaRPr lang="en-GB"/>
          </a:p>
        </p:txBody>
      </p:sp>
      <p:sp>
        <p:nvSpPr>
          <p:cNvPr id="6" name="Footer Placeholder 5">
            <a:extLst>
              <a:ext uri="{FF2B5EF4-FFF2-40B4-BE49-F238E27FC236}">
                <a16:creationId xmlns:a16="http://schemas.microsoft.com/office/drawing/2014/main" id="{17B27BF3-22A2-AEF1-CAAB-7385851262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0EE0A8-8EBF-65E2-1AB0-82554A321BED}"/>
              </a:ext>
            </a:extLst>
          </p:cNvPr>
          <p:cNvSpPr>
            <a:spLocks noGrp="1"/>
          </p:cNvSpPr>
          <p:nvPr>
            <p:ph type="sldNum" sz="quarter" idx="12"/>
          </p:nvPr>
        </p:nvSpPr>
        <p:spPr/>
        <p:txBody>
          <a:bodyPr/>
          <a:lstStyle/>
          <a:p>
            <a:fld id="{F68951E5-9D07-400E-BBAC-0098C01C5C29}" type="slidenum">
              <a:rPr lang="en-GB" smtClean="0"/>
              <a:t>‹#›</a:t>
            </a:fld>
            <a:endParaRPr lang="en-GB"/>
          </a:p>
        </p:txBody>
      </p:sp>
    </p:spTree>
    <p:extLst>
      <p:ext uri="{BB962C8B-B14F-4D97-AF65-F5344CB8AC3E}">
        <p14:creationId xmlns:p14="http://schemas.microsoft.com/office/powerpoint/2010/main" val="1090176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660AB-BD6B-1FA3-AD07-2C5689075C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B1B158-150E-C3B6-A967-BD48DC1A7A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89BAE0-A5DC-BBCC-7F84-F191B917FAA0}"/>
              </a:ext>
            </a:extLst>
          </p:cNvPr>
          <p:cNvSpPr>
            <a:spLocks noGrp="1"/>
          </p:cNvSpPr>
          <p:nvPr>
            <p:ph type="dt" sz="half" idx="10"/>
          </p:nvPr>
        </p:nvSpPr>
        <p:spPr/>
        <p:txBody>
          <a:bodyPr/>
          <a:lstStyle/>
          <a:p>
            <a:fld id="{A68D0FE5-5DF0-4E57-9ED5-16EE8E232A01}" type="datetimeFigureOut">
              <a:rPr lang="en-GB" smtClean="0"/>
              <a:t>24/10/2022</a:t>
            </a:fld>
            <a:endParaRPr lang="en-GB"/>
          </a:p>
        </p:txBody>
      </p:sp>
      <p:sp>
        <p:nvSpPr>
          <p:cNvPr id="5" name="Footer Placeholder 4">
            <a:extLst>
              <a:ext uri="{FF2B5EF4-FFF2-40B4-BE49-F238E27FC236}">
                <a16:creationId xmlns:a16="http://schemas.microsoft.com/office/drawing/2014/main" id="{696D1BEA-ECDA-C457-A5D9-22C00FF825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E1359-89EA-1209-7DA8-AD8D2C606045}"/>
              </a:ext>
            </a:extLst>
          </p:cNvPr>
          <p:cNvSpPr>
            <a:spLocks noGrp="1"/>
          </p:cNvSpPr>
          <p:nvPr>
            <p:ph type="sldNum" sz="quarter" idx="12"/>
          </p:nvPr>
        </p:nvSpPr>
        <p:spPr/>
        <p:txBody>
          <a:bodyPr/>
          <a:lstStyle/>
          <a:p>
            <a:fld id="{F68951E5-9D07-400E-BBAC-0098C01C5C29}" type="slidenum">
              <a:rPr lang="en-GB" smtClean="0"/>
              <a:t>‹#›</a:t>
            </a:fld>
            <a:endParaRPr lang="en-GB"/>
          </a:p>
        </p:txBody>
      </p:sp>
    </p:spTree>
    <p:extLst>
      <p:ext uri="{BB962C8B-B14F-4D97-AF65-F5344CB8AC3E}">
        <p14:creationId xmlns:p14="http://schemas.microsoft.com/office/powerpoint/2010/main" val="163196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C51432-1496-555B-20D8-3263D942FA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8752C9-52AA-264E-3C37-77AC6E154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CF8187-21FB-CBC9-D95B-5CD407F17C82}"/>
              </a:ext>
            </a:extLst>
          </p:cNvPr>
          <p:cNvSpPr>
            <a:spLocks noGrp="1"/>
          </p:cNvSpPr>
          <p:nvPr>
            <p:ph type="dt" sz="half" idx="10"/>
          </p:nvPr>
        </p:nvSpPr>
        <p:spPr/>
        <p:txBody>
          <a:bodyPr/>
          <a:lstStyle/>
          <a:p>
            <a:fld id="{A68D0FE5-5DF0-4E57-9ED5-16EE8E232A01}" type="datetimeFigureOut">
              <a:rPr lang="en-GB" smtClean="0"/>
              <a:t>24/10/2022</a:t>
            </a:fld>
            <a:endParaRPr lang="en-GB"/>
          </a:p>
        </p:txBody>
      </p:sp>
      <p:sp>
        <p:nvSpPr>
          <p:cNvPr id="5" name="Footer Placeholder 4">
            <a:extLst>
              <a:ext uri="{FF2B5EF4-FFF2-40B4-BE49-F238E27FC236}">
                <a16:creationId xmlns:a16="http://schemas.microsoft.com/office/drawing/2014/main" id="{86DF31CF-3F72-7341-BDFA-70DC08CFA0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DC86B9-04AB-2245-65C2-714E9E844140}"/>
              </a:ext>
            </a:extLst>
          </p:cNvPr>
          <p:cNvSpPr>
            <a:spLocks noGrp="1"/>
          </p:cNvSpPr>
          <p:nvPr>
            <p:ph type="sldNum" sz="quarter" idx="12"/>
          </p:nvPr>
        </p:nvSpPr>
        <p:spPr/>
        <p:txBody>
          <a:bodyPr/>
          <a:lstStyle/>
          <a:p>
            <a:fld id="{F68951E5-9D07-400E-BBAC-0098C01C5C29}" type="slidenum">
              <a:rPr lang="en-GB" smtClean="0"/>
              <a:t>‹#›</a:t>
            </a:fld>
            <a:endParaRPr lang="en-GB"/>
          </a:p>
        </p:txBody>
      </p:sp>
    </p:spTree>
    <p:extLst>
      <p:ext uri="{BB962C8B-B14F-4D97-AF65-F5344CB8AC3E}">
        <p14:creationId xmlns:p14="http://schemas.microsoft.com/office/powerpoint/2010/main" val="2994916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E665EE-8328-0F16-10AA-590A105D3F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6F38E8-3457-D599-7243-0ED1FDFF30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6F4772-B0BE-4F7B-7AF8-D4726AECA3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8D0FE5-5DF0-4E57-9ED5-16EE8E232A01}" type="datetimeFigureOut">
              <a:rPr lang="en-GB" smtClean="0"/>
              <a:t>24/10/2022</a:t>
            </a:fld>
            <a:endParaRPr lang="en-GB"/>
          </a:p>
        </p:txBody>
      </p:sp>
      <p:sp>
        <p:nvSpPr>
          <p:cNvPr id="5" name="Footer Placeholder 4">
            <a:extLst>
              <a:ext uri="{FF2B5EF4-FFF2-40B4-BE49-F238E27FC236}">
                <a16:creationId xmlns:a16="http://schemas.microsoft.com/office/drawing/2014/main" id="{576A5D2F-B639-A94B-E564-9F33E2681C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807796-8915-491B-D6CB-911DED34DD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8951E5-9D07-400E-BBAC-0098C01C5C29}" type="slidenum">
              <a:rPr lang="en-GB" smtClean="0"/>
              <a:t>‹#›</a:t>
            </a:fld>
            <a:endParaRPr lang="en-GB"/>
          </a:p>
        </p:txBody>
      </p:sp>
    </p:spTree>
    <p:extLst>
      <p:ext uri="{BB962C8B-B14F-4D97-AF65-F5344CB8AC3E}">
        <p14:creationId xmlns:p14="http://schemas.microsoft.com/office/powerpoint/2010/main" val="7026527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hyperlink" Target="https://www.hospitalitynet.org/video/69001092.ht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hyperlink" Target="https://www.boutiquehotelier.com/wellness-related-business-could-unlock-revenue-boost-for-hotel-industry/" TargetMode="External"/><Relationship Id="rId7"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21.svg"/><Relationship Id="rId5" Type="http://schemas.openxmlformats.org/officeDocument/2006/relationships/image" Target="../media/image14.svg"/><Relationship Id="rId10" Type="http://schemas.openxmlformats.org/officeDocument/2006/relationships/image" Target="../media/image20.png"/><Relationship Id="rId4" Type="http://schemas.openxmlformats.org/officeDocument/2006/relationships/image" Target="../media/image13.png"/><Relationship Id="rId9" Type="http://schemas.openxmlformats.org/officeDocument/2006/relationships/hyperlink" Target="https://www.euronews.com/travel/2021/01/13/what-will-travel-look-like-in-a-post-covid-world"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hospitalitynet.org/panel/125000051.html" TargetMode="External"/><Relationship Id="rId3" Type="http://schemas.openxmlformats.org/officeDocument/2006/relationships/image" Target="../media/image22.png"/><Relationship Id="rId7"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hyperlink" Target="https://www.psdgroup.com/tackling-mental-health-wellbeing-in-the-hospitality-industry/" TargetMode="Externa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Y4ewLXpdvXI?feature=oembed" TargetMode="External"/><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X28D55cshAg?start=12&amp;feature=oembed" TargetMode="External"/><Relationship Id="rId5" Type="http://schemas.openxmlformats.org/officeDocument/2006/relationships/image" Target="../media/image25.jpeg"/><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QfN51EWbbgY?feature=oembed" TargetMode="External"/><Relationship Id="rId6" Type="http://schemas.openxmlformats.org/officeDocument/2006/relationships/image" Target="../media/image27.jpeg"/><Relationship Id="rId5" Type="http://schemas.openxmlformats.org/officeDocument/2006/relationships/hyperlink" Target="https://www.lightcms.com/outbox" TargetMode="External"/><Relationship Id="rId4" Type="http://schemas.openxmlformats.org/officeDocument/2006/relationships/image" Target="../media/image26.jp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mailto:l.blake@uwtsd.ac.uk"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1.xml.rels><?xml version="1.0" encoding="UTF-8" standalone="yes"?>
<Relationships xmlns="http://schemas.openxmlformats.org/package/2006/relationships"><Relationship Id="rId3" Type="http://schemas.openxmlformats.org/officeDocument/2006/relationships/hyperlink" Target="https://wwwglion.edu/magazine/new-normal-new-opportunities-for-the-global-wellness-industry/" TargetMode="External"/><Relationship Id="rId2" Type="http://schemas.openxmlformats.org/officeDocument/2006/relationships/hyperlink" Target="https://global/"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44.svg"/><Relationship Id="rId2" Type="http://schemas.openxmlformats.org/officeDocument/2006/relationships/hyperlink" Target="https://www.youtube.com/watch?v=658O3YiA_40" TargetMode="Externa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hyperlink" Target="https://www.hotelieracademy.org/hotel-gym-how-to-shape-the-perfect-fitness-experience-in-every-type-of-accommodation/?utm_source=Hotelier+Academy+-+Subscribers+-+International&amp;utm_campaign=3e6524ae5d-EMAIL_CAMPAIGN_2018_02_16_COPY_01&amp;utm_medium=email&amp;utm_term=0_684e1cda66-3e6524ae5d-108072122" TargetMode="External"/><Relationship Id="rId4" Type="http://schemas.openxmlformats.org/officeDocument/2006/relationships/image" Target="../media/image4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TextBox 3">
            <a:extLst>
              <a:ext uri="{FF2B5EF4-FFF2-40B4-BE49-F238E27FC236}">
                <a16:creationId xmlns:a16="http://schemas.microsoft.com/office/drawing/2014/main" id="{193F401E-96DD-B580-2B86-8A6D432C2AEA}"/>
              </a:ext>
            </a:extLst>
          </p:cNvPr>
          <p:cNvSpPr txBox="1"/>
          <p:nvPr/>
        </p:nvSpPr>
        <p:spPr>
          <a:xfrm>
            <a:off x="8842248" y="1481328"/>
            <a:ext cx="2926080" cy="24688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dirty="0">
                <a:latin typeface="+mj-lt"/>
                <a:ea typeface="+mj-ea"/>
                <a:cs typeface="+mj-cs"/>
              </a:rPr>
              <a:t>Operating Hotel Facilities</a:t>
            </a:r>
            <a:r>
              <a:rPr lang="en-US" sz="4000" dirty="0">
                <a:latin typeface="+mj-lt"/>
                <a:ea typeface="+mj-ea"/>
                <a:cs typeface="+mj-cs"/>
              </a:rPr>
              <a:t> </a:t>
            </a:r>
          </a:p>
        </p:txBody>
      </p:sp>
      <p:sp>
        <p:nvSpPr>
          <p:cNvPr id="36"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Shape 39">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2" name="Picture 1">
            <a:extLst>
              <a:ext uri="{FF2B5EF4-FFF2-40B4-BE49-F238E27FC236}">
                <a16:creationId xmlns:a16="http://schemas.microsoft.com/office/drawing/2014/main" id="{FA720DD8-9F5F-01A3-6690-80BF614B8252}"/>
              </a:ext>
            </a:extLst>
          </p:cNvPr>
          <p:cNvPicPr>
            <a:picLocks noChangeAspect="1"/>
          </p:cNvPicPr>
          <p:nvPr/>
        </p:nvPicPr>
        <p:blipFill rotWithShape="1">
          <a:blip r:embed="rId2"/>
          <a:srcRect l="3807" r="2" b="2"/>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6" name="TextBox 5">
            <a:extLst>
              <a:ext uri="{FF2B5EF4-FFF2-40B4-BE49-F238E27FC236}">
                <a16:creationId xmlns:a16="http://schemas.microsoft.com/office/drawing/2014/main" id="{E84BEA48-B81F-2133-5E69-2899DD91420B}"/>
              </a:ext>
            </a:extLst>
          </p:cNvPr>
          <p:cNvSpPr txBox="1"/>
          <p:nvPr/>
        </p:nvSpPr>
        <p:spPr>
          <a:xfrm>
            <a:off x="8874160" y="3996741"/>
            <a:ext cx="1958371" cy="1384995"/>
          </a:xfrm>
          <a:prstGeom prst="rect">
            <a:avLst/>
          </a:prstGeom>
          <a:noFill/>
        </p:spPr>
        <p:txBody>
          <a:bodyPr wrap="square">
            <a:spAutoFit/>
          </a:bodyPr>
          <a:lstStyle/>
          <a:p>
            <a:pPr marL="0" indent="0">
              <a:buNone/>
            </a:pPr>
            <a:r>
              <a:rPr lang="en-US" sz="2800" dirty="0">
                <a:latin typeface="+mj-lt"/>
              </a:rPr>
              <a:t>BMIH4006</a:t>
            </a:r>
          </a:p>
          <a:p>
            <a:pPr marL="0" indent="0">
              <a:buNone/>
            </a:pPr>
            <a:r>
              <a:rPr lang="en-US" sz="2800" dirty="0">
                <a:latin typeface="+mj-lt"/>
              </a:rPr>
              <a:t>LEVEL 4 </a:t>
            </a:r>
          </a:p>
          <a:p>
            <a:pPr marL="0" indent="0">
              <a:buNone/>
            </a:pPr>
            <a:r>
              <a:rPr lang="en-US" sz="2800" b="1" dirty="0">
                <a:latin typeface="+mj-lt"/>
              </a:rPr>
              <a:t>WEEK 4</a:t>
            </a:r>
            <a:endParaRPr lang="en-GB" dirty="0"/>
          </a:p>
        </p:txBody>
      </p:sp>
      <p:sp>
        <p:nvSpPr>
          <p:cNvPr id="10" name="TextBox 9">
            <a:extLst>
              <a:ext uri="{FF2B5EF4-FFF2-40B4-BE49-F238E27FC236}">
                <a16:creationId xmlns:a16="http://schemas.microsoft.com/office/drawing/2014/main" id="{413DFAEB-CE8A-4B6C-83C6-0A7E8204F48E}"/>
              </a:ext>
            </a:extLst>
          </p:cNvPr>
          <p:cNvSpPr txBox="1"/>
          <p:nvPr/>
        </p:nvSpPr>
        <p:spPr>
          <a:xfrm>
            <a:off x="8933000" y="5361042"/>
            <a:ext cx="1704250" cy="1477328"/>
          </a:xfrm>
          <a:prstGeom prst="rect">
            <a:avLst/>
          </a:prstGeom>
          <a:noFill/>
        </p:spPr>
        <p:txBody>
          <a:bodyPr wrap="square">
            <a:spAutoFit/>
          </a:bodyPr>
          <a:lstStyle/>
          <a:p>
            <a:r>
              <a:rPr lang="en-GB" sz="2400" b="1" dirty="0">
                <a:latin typeface="+mj-lt"/>
              </a:rPr>
              <a:t>Health &amp; Wellbeing: Part 2</a:t>
            </a:r>
          </a:p>
          <a:p>
            <a:pPr marL="0" indent="0">
              <a:buNone/>
            </a:pPr>
            <a:endParaRPr lang="en-GB" dirty="0"/>
          </a:p>
        </p:txBody>
      </p:sp>
    </p:spTree>
    <p:extLst>
      <p:ext uri="{BB962C8B-B14F-4D97-AF65-F5344CB8AC3E}">
        <p14:creationId xmlns:p14="http://schemas.microsoft.com/office/powerpoint/2010/main" val="3689568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89858AF-8C2D-591F-EDD1-75B6DF459303}"/>
              </a:ext>
            </a:extLst>
          </p:cNvPr>
          <p:cNvPicPr>
            <a:picLocks noChangeAspect="1"/>
          </p:cNvPicPr>
          <p:nvPr/>
        </p:nvPicPr>
        <p:blipFill rotWithShape="1">
          <a:blip r:embed="rId3"/>
          <a:srcRect t="15318" r="-1" b="-1"/>
          <a:stretch/>
        </p:blipFill>
        <p:spPr>
          <a:xfrm>
            <a:off x="0" y="10"/>
            <a:ext cx="12192000" cy="6857990"/>
          </a:xfrm>
          <a:prstGeom prst="rect">
            <a:avLst/>
          </a:prstGeom>
        </p:spPr>
      </p:pic>
      <p:sp>
        <p:nvSpPr>
          <p:cNvPr id="1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title"/>
          </p:nvPr>
        </p:nvSpPr>
        <p:spPr>
          <a:xfrm>
            <a:off x="458250" y="1913949"/>
            <a:ext cx="4593021" cy="1342754"/>
          </a:xfrm>
        </p:spPr>
        <p:txBody>
          <a:bodyPr vert="horz" lIns="91440" tIns="45720" rIns="91440" bIns="45720" rtlCol="0" anchor="ctr">
            <a:normAutofit/>
          </a:bodyPr>
          <a:lstStyle/>
          <a:p>
            <a:pPr algn="ctr"/>
            <a:r>
              <a:rPr lang="en-US" sz="4800" b="1" dirty="0"/>
              <a:t>Content / Week 4</a:t>
            </a:r>
            <a:endParaRPr lang="en-US" sz="3600" b="1" dirty="0"/>
          </a:p>
        </p:txBody>
      </p:sp>
      <p:cxnSp>
        <p:nvCxnSpPr>
          <p:cNvPr id="20" name="Straight Connector 1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CAB52C5-0EFA-2094-84E7-DCA432845731}"/>
              </a:ext>
            </a:extLst>
          </p:cNvPr>
          <p:cNvSpPr txBox="1"/>
          <p:nvPr/>
        </p:nvSpPr>
        <p:spPr>
          <a:xfrm>
            <a:off x="712075" y="3839294"/>
            <a:ext cx="4593021" cy="2436115"/>
          </a:xfrm>
          <a:prstGeom prst="rect">
            <a:avLst/>
          </a:prstGeom>
        </p:spPr>
        <p:txBody>
          <a:bodyPr vert="horz" lIns="91440" tIns="45720" rIns="91440" bIns="45720" rtlCol="0" anchor="ctr">
            <a:normAutofit lnSpcReduction="10000"/>
          </a:bodyPr>
          <a:lstStyle/>
          <a:p>
            <a:pPr indent="-228600">
              <a:lnSpc>
                <a:spcPct val="90000"/>
              </a:lnSpc>
              <a:spcAft>
                <a:spcPts val="600"/>
              </a:spcAft>
              <a:buFont typeface="Arial" panose="020B0604020202020204" pitchFamily="34" charset="0"/>
              <a:buChar char="•"/>
            </a:pPr>
            <a:r>
              <a:rPr lang="en-US" sz="2000" dirty="0"/>
              <a:t>Understanding wellbeing from an employee perspective</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Demonstrate the importance of health and wellbeing for an employee</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Application of health and wellbeing to industry examples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A4D284DE-37F1-4282-9430-D249C6AECF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67962"/>
            <a:ext cx="8428338" cy="56217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2431051-D302-4597-B3DA-DF960960FA2E}"/>
              </a:ext>
            </a:extLst>
          </p:cNvPr>
          <p:cNvSpPr txBox="1"/>
          <p:nvPr/>
        </p:nvSpPr>
        <p:spPr>
          <a:xfrm>
            <a:off x="10426262" y="5602014"/>
            <a:ext cx="1608083" cy="276999"/>
          </a:xfrm>
          <a:prstGeom prst="rect">
            <a:avLst/>
          </a:prstGeom>
          <a:noFill/>
        </p:spPr>
        <p:txBody>
          <a:bodyPr wrap="square" rtlCol="0">
            <a:spAutoFit/>
          </a:bodyPr>
          <a:lstStyle/>
          <a:p>
            <a:r>
              <a:rPr lang="en-GB" sz="1200" dirty="0">
                <a:latin typeface="+mj-lt"/>
              </a:rPr>
              <a:t>(Bing Images, 2022)</a:t>
            </a:r>
          </a:p>
        </p:txBody>
      </p:sp>
    </p:spTree>
    <p:extLst>
      <p:ext uri="{BB962C8B-B14F-4D97-AF65-F5344CB8AC3E}">
        <p14:creationId xmlns:p14="http://schemas.microsoft.com/office/powerpoint/2010/main" val="312402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9245A10-7F37-4569-80D2-2F692931E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a16="http://schemas.microsoft.com/office/drawing/2014/main" id="{9267F70F-11C6-4597-9381-D0D80FC18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498574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43A21D6A-3CDD-2948-BDA4-2FA7A487E305}"/>
              </a:ext>
            </a:extLst>
          </p:cNvPr>
          <p:cNvSpPr txBox="1"/>
          <p:nvPr/>
        </p:nvSpPr>
        <p:spPr>
          <a:xfrm>
            <a:off x="7559812" y="2723322"/>
            <a:ext cx="3510355" cy="223673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a:solidFill>
                  <a:srgbClr val="FFFFFF"/>
                </a:solidFill>
                <a:latin typeface="+mj-lt"/>
                <a:ea typeface="+mj-ea"/>
                <a:cs typeface="+mj-cs"/>
              </a:rPr>
              <a:t>Health &amp; Wellbeing: the Covid-19 effect</a:t>
            </a:r>
          </a:p>
        </p:txBody>
      </p:sp>
      <p:sp>
        <p:nvSpPr>
          <p:cNvPr id="14" name="Freeform 5">
            <a:extLst>
              <a:ext uri="{FF2B5EF4-FFF2-40B4-BE49-F238E27FC236}">
                <a16:creationId xmlns:a16="http://schemas.microsoft.com/office/drawing/2014/main" id="{2C20A93E-E407-4683-A405-147DE2613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9E8E3DD9-D235-48D9-A0EC-D6817EC84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EA83A145-578D-4A0B-94A7-AEAB2027D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pic>
        <p:nvPicPr>
          <p:cNvPr id="5" name="Picture 4">
            <a:extLst>
              <a:ext uri="{FF2B5EF4-FFF2-40B4-BE49-F238E27FC236}">
                <a16:creationId xmlns:a16="http://schemas.microsoft.com/office/drawing/2014/main" id="{65FF4870-CF41-770A-9529-DFAB374996E5}"/>
              </a:ext>
            </a:extLst>
          </p:cNvPr>
          <p:cNvPicPr>
            <a:picLocks noChangeAspect="1"/>
          </p:cNvPicPr>
          <p:nvPr/>
        </p:nvPicPr>
        <p:blipFill rotWithShape="1">
          <a:blip r:embed="rId3"/>
          <a:srcRect r="3448"/>
          <a:stretch/>
        </p:blipFill>
        <p:spPr>
          <a:xfrm>
            <a:off x="1258859" y="1120046"/>
            <a:ext cx="5635819" cy="3509504"/>
          </a:xfrm>
          <a:prstGeom prst="rect">
            <a:avLst/>
          </a:prstGeom>
        </p:spPr>
      </p:pic>
    </p:spTree>
    <p:extLst>
      <p:ext uri="{BB962C8B-B14F-4D97-AF65-F5344CB8AC3E}">
        <p14:creationId xmlns:p14="http://schemas.microsoft.com/office/powerpoint/2010/main" val="1446094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3E24E07D-4CB5-43E1-B22F-5F5131C257A3}"/>
              </a:ext>
            </a:extLst>
          </p:cNvPr>
          <p:cNvSpPr>
            <a:spLocks noGrp="1"/>
          </p:cNvSpPr>
          <p:nvPr>
            <p:ph type="title"/>
          </p:nvPr>
        </p:nvSpPr>
        <p:spPr>
          <a:xfrm>
            <a:off x="345121" y="369400"/>
            <a:ext cx="3932767" cy="1600200"/>
          </a:xfrm>
        </p:spPr>
        <p:txBody>
          <a:bodyPr/>
          <a:lstStyle/>
          <a:p>
            <a:r>
              <a:rPr lang="en-GB" dirty="0"/>
              <a:t>The Global Wellness Economy: Looking beyond Covid</a:t>
            </a:r>
          </a:p>
        </p:txBody>
      </p:sp>
      <p:pic>
        <p:nvPicPr>
          <p:cNvPr id="11" name="Picture 10">
            <a:extLst>
              <a:ext uri="{FF2B5EF4-FFF2-40B4-BE49-F238E27FC236}">
                <a16:creationId xmlns:a16="http://schemas.microsoft.com/office/drawing/2014/main" id="{DD17F8F4-598B-4D72-A351-EF7EBBAB4F32}"/>
              </a:ext>
            </a:extLst>
          </p:cNvPr>
          <p:cNvPicPr>
            <a:picLocks noChangeAspect="1"/>
          </p:cNvPicPr>
          <p:nvPr/>
        </p:nvPicPr>
        <p:blipFill rotWithShape="1">
          <a:blip r:embed="rId3"/>
          <a:srcRect l="79856" t="13190" r="15342" b="66876"/>
          <a:stretch/>
        </p:blipFill>
        <p:spPr>
          <a:xfrm>
            <a:off x="4277888" y="214722"/>
            <a:ext cx="3441757" cy="5596711"/>
          </a:xfrm>
          <a:prstGeom prst="rect">
            <a:avLst/>
          </a:prstGeom>
        </p:spPr>
      </p:pic>
      <p:pic>
        <p:nvPicPr>
          <p:cNvPr id="13" name="Picture 12">
            <a:extLst>
              <a:ext uri="{FF2B5EF4-FFF2-40B4-BE49-F238E27FC236}">
                <a16:creationId xmlns:a16="http://schemas.microsoft.com/office/drawing/2014/main" id="{C5E7E134-7047-4C02-813B-8FD450231951}"/>
              </a:ext>
            </a:extLst>
          </p:cNvPr>
          <p:cNvPicPr>
            <a:picLocks noChangeAspect="1"/>
          </p:cNvPicPr>
          <p:nvPr/>
        </p:nvPicPr>
        <p:blipFill rotWithShape="1">
          <a:blip r:embed="rId4"/>
          <a:srcRect l="71770" t="21646" r="12452" b="47170"/>
          <a:stretch/>
        </p:blipFill>
        <p:spPr>
          <a:xfrm>
            <a:off x="8076877" y="1301260"/>
            <a:ext cx="3770002" cy="2919047"/>
          </a:xfrm>
          <a:prstGeom prst="rect">
            <a:avLst/>
          </a:prstGeom>
        </p:spPr>
      </p:pic>
      <p:pic>
        <p:nvPicPr>
          <p:cNvPr id="20" name="Picture 19">
            <a:extLst>
              <a:ext uri="{FF2B5EF4-FFF2-40B4-BE49-F238E27FC236}">
                <a16:creationId xmlns:a16="http://schemas.microsoft.com/office/drawing/2014/main" id="{4F1B6E8A-4A45-468F-9B05-DE01E4DC6757}"/>
              </a:ext>
            </a:extLst>
          </p:cNvPr>
          <p:cNvPicPr>
            <a:picLocks noChangeAspect="1"/>
          </p:cNvPicPr>
          <p:nvPr/>
        </p:nvPicPr>
        <p:blipFill rotWithShape="1">
          <a:blip r:embed="rId5"/>
          <a:srcRect l="72608" t="29014" r="14042" b="50254"/>
          <a:stretch/>
        </p:blipFill>
        <p:spPr>
          <a:xfrm>
            <a:off x="539587" y="2492506"/>
            <a:ext cx="3100427" cy="1886063"/>
          </a:xfrm>
          <a:prstGeom prst="rect">
            <a:avLst/>
          </a:prstGeom>
        </p:spPr>
      </p:pic>
    </p:spTree>
    <p:extLst>
      <p:ext uri="{BB962C8B-B14F-4D97-AF65-F5344CB8AC3E}">
        <p14:creationId xmlns:p14="http://schemas.microsoft.com/office/powerpoint/2010/main" val="1681971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8674A3B-4FE1-4796-B3FF-5BFD8AC375A3}"/>
              </a:ext>
            </a:extLst>
          </p:cNvPr>
          <p:cNvPicPr>
            <a:picLocks noGrp="1" noChangeAspect="1"/>
          </p:cNvPicPr>
          <p:nvPr>
            <p:ph idx="1"/>
          </p:nvPr>
        </p:nvPicPr>
        <p:blipFill rotWithShape="1">
          <a:blip r:embed="rId3"/>
          <a:srcRect l="79227" t="23160" r="370" b="55338"/>
          <a:stretch/>
        </p:blipFill>
        <p:spPr>
          <a:xfrm>
            <a:off x="152399" y="668152"/>
            <a:ext cx="11887201" cy="4907896"/>
          </a:xfrm>
        </p:spPr>
      </p:pic>
    </p:spTree>
    <p:extLst>
      <p:ext uri="{BB962C8B-B14F-4D97-AF65-F5344CB8AC3E}">
        <p14:creationId xmlns:p14="http://schemas.microsoft.com/office/powerpoint/2010/main" val="2334080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0B1774-7D4E-4F7C-9FE7-7DDBE84C4263}"/>
              </a:ext>
            </a:extLst>
          </p:cNvPr>
          <p:cNvPicPr>
            <a:picLocks noChangeAspect="1"/>
          </p:cNvPicPr>
          <p:nvPr/>
        </p:nvPicPr>
        <p:blipFill>
          <a:blip r:embed="rId3"/>
          <a:stretch>
            <a:fillRect/>
          </a:stretch>
        </p:blipFill>
        <p:spPr>
          <a:xfrm>
            <a:off x="312934" y="345061"/>
            <a:ext cx="1865538" cy="621846"/>
          </a:xfrm>
          <a:prstGeom prst="rect">
            <a:avLst/>
          </a:prstGeom>
        </p:spPr>
      </p:pic>
      <p:sp>
        <p:nvSpPr>
          <p:cNvPr id="2" name="Title 1">
            <a:extLst>
              <a:ext uri="{FF2B5EF4-FFF2-40B4-BE49-F238E27FC236}">
                <a16:creationId xmlns:a16="http://schemas.microsoft.com/office/drawing/2014/main" id="{4025D26A-889E-4327-96FC-11EB6E9F7822}"/>
              </a:ext>
            </a:extLst>
          </p:cNvPr>
          <p:cNvSpPr>
            <a:spLocks noGrp="1"/>
          </p:cNvSpPr>
          <p:nvPr>
            <p:ph type="title"/>
          </p:nvPr>
        </p:nvSpPr>
        <p:spPr>
          <a:xfrm>
            <a:off x="317375" y="4605955"/>
            <a:ext cx="11874625" cy="1000655"/>
          </a:xfrm>
        </p:spPr>
        <p:txBody>
          <a:bodyPr vert="horz" lIns="91440" tIns="45720" rIns="91440" bIns="45720" rtlCol="0" anchor="t">
            <a:noAutofit/>
          </a:bodyPr>
          <a:lstStyle/>
          <a:p>
            <a:r>
              <a:rPr lang="en-GB" sz="2800" b="1" dirty="0"/>
              <a:t>Activity #1</a:t>
            </a:r>
            <a:r>
              <a:rPr lang="en-GB" sz="2800" dirty="0"/>
              <a:t>: Arrange some health &amp; wellness activities for your hotel employees. Provide some examples of what you could do…</a:t>
            </a:r>
            <a:br>
              <a:rPr lang="en-GB" sz="2800" dirty="0"/>
            </a:br>
            <a:br>
              <a:rPr lang="en-GB" sz="2800" dirty="0"/>
            </a:br>
            <a:r>
              <a:rPr lang="en-GB" sz="2800" b="1" dirty="0"/>
              <a:t>Activity #2</a:t>
            </a:r>
            <a:r>
              <a:rPr lang="en-GB" sz="2800" dirty="0"/>
              <a:t>: The power of sleep. Find some facts that promote how important sleep is. </a:t>
            </a:r>
            <a:endParaRPr lang="en-US" sz="2800" dirty="0">
              <a:solidFill>
                <a:schemeClr val="tx2"/>
              </a:solidFill>
            </a:endParaRPr>
          </a:p>
        </p:txBody>
      </p:sp>
      <p:pic>
        <p:nvPicPr>
          <p:cNvPr id="1026" name="Picture 2" descr="See the source image">
            <a:extLst>
              <a:ext uri="{FF2B5EF4-FFF2-40B4-BE49-F238E27FC236}">
                <a16:creationId xmlns:a16="http://schemas.microsoft.com/office/drawing/2014/main" id="{E46596AA-6292-4FD0-9CB9-3C51EB3677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3530" y="683978"/>
            <a:ext cx="8572500" cy="3333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859DE09-EAE9-4849-BA9E-E2A4845DDEC9}"/>
              </a:ext>
            </a:extLst>
          </p:cNvPr>
          <p:cNvSpPr txBox="1"/>
          <p:nvPr/>
        </p:nvSpPr>
        <p:spPr>
          <a:xfrm>
            <a:off x="8755117" y="4051738"/>
            <a:ext cx="2722180" cy="369332"/>
          </a:xfrm>
          <a:prstGeom prst="rect">
            <a:avLst/>
          </a:prstGeom>
          <a:noFill/>
        </p:spPr>
        <p:txBody>
          <a:bodyPr wrap="square" rtlCol="0">
            <a:spAutoFit/>
          </a:bodyPr>
          <a:lstStyle/>
          <a:p>
            <a:r>
              <a:rPr lang="en-GB" dirty="0">
                <a:latin typeface="+mj-lt"/>
              </a:rPr>
              <a:t>(Blog spot images, 2021)</a:t>
            </a:r>
          </a:p>
        </p:txBody>
      </p:sp>
    </p:spTree>
    <p:extLst>
      <p:ext uri="{BB962C8B-B14F-4D97-AF65-F5344CB8AC3E}">
        <p14:creationId xmlns:p14="http://schemas.microsoft.com/office/powerpoint/2010/main" val="3772247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EDADBAA1-F95E-4AA2-BEA3-E07BE19C6D93}"/>
              </a:ext>
            </a:extLst>
          </p:cNvPr>
          <p:cNvSpPr>
            <a:spLocks noGrp="1"/>
          </p:cNvSpPr>
          <p:nvPr>
            <p:ph type="title"/>
          </p:nvPr>
        </p:nvSpPr>
        <p:spPr/>
        <p:txBody>
          <a:bodyPr/>
          <a:lstStyle/>
          <a:p>
            <a:r>
              <a:rPr lang="en-GB" dirty="0"/>
              <a:t>Health and wellbeing</a:t>
            </a:r>
            <a:br>
              <a:rPr lang="en-GB" dirty="0"/>
            </a:br>
            <a:br>
              <a:rPr lang="en-GB" dirty="0"/>
            </a:br>
            <a:endParaRPr lang="en-GB" dirty="0"/>
          </a:p>
        </p:txBody>
      </p:sp>
      <p:sp>
        <p:nvSpPr>
          <p:cNvPr id="17" name="Content Placeholder 16">
            <a:extLst>
              <a:ext uri="{FF2B5EF4-FFF2-40B4-BE49-F238E27FC236}">
                <a16:creationId xmlns:a16="http://schemas.microsoft.com/office/drawing/2014/main" id="{99EC570A-6E0F-4956-A0E6-76464543627C}"/>
              </a:ext>
            </a:extLst>
          </p:cNvPr>
          <p:cNvSpPr>
            <a:spLocks noGrp="1"/>
          </p:cNvSpPr>
          <p:nvPr>
            <p:ph idx="1"/>
          </p:nvPr>
        </p:nvSpPr>
        <p:spPr>
          <a:xfrm>
            <a:off x="5179482" y="457200"/>
            <a:ext cx="6172200" cy="4873625"/>
          </a:xfrm>
        </p:spPr>
        <p:txBody>
          <a:bodyPr>
            <a:normAutofit lnSpcReduction="10000"/>
          </a:bodyPr>
          <a:lstStyle/>
          <a:p>
            <a:pPr algn="l">
              <a:buFont typeface="Arial" panose="020B0604020202020204" pitchFamily="34" charset="0"/>
              <a:buChar char="•"/>
            </a:pPr>
            <a:r>
              <a:rPr lang="en-GB" sz="2600" dirty="0">
                <a:latin typeface="+mj-lt"/>
              </a:rPr>
              <a:t>To</a:t>
            </a:r>
            <a:r>
              <a:rPr lang="en-GB" sz="2600" b="0" i="0" dirty="0">
                <a:effectLst/>
                <a:latin typeface="+mj-lt"/>
              </a:rPr>
              <a:t> return to everyday life feeling rejuvenated – 38%</a:t>
            </a:r>
          </a:p>
          <a:p>
            <a:pPr algn="l">
              <a:buFont typeface="Arial" panose="020B0604020202020204" pitchFamily="34" charset="0"/>
              <a:buChar char="•"/>
            </a:pPr>
            <a:r>
              <a:rPr lang="en-GB" sz="2600" b="0" i="0" dirty="0">
                <a:effectLst/>
                <a:latin typeface="+mj-lt"/>
              </a:rPr>
              <a:t>To escape the demands of everyday life – 26%</a:t>
            </a:r>
          </a:p>
          <a:p>
            <a:pPr algn="l">
              <a:buFont typeface="Arial" panose="020B0604020202020204" pitchFamily="34" charset="0"/>
              <a:buChar char="•"/>
            </a:pPr>
            <a:r>
              <a:rPr lang="en-GB" sz="2600" b="0" i="0" dirty="0">
                <a:effectLst/>
                <a:latin typeface="+mj-lt"/>
              </a:rPr>
              <a:t>To experience activities outdoors – 25%</a:t>
            </a:r>
          </a:p>
          <a:p>
            <a:pPr algn="l">
              <a:buFont typeface="Arial" panose="020B0604020202020204" pitchFamily="34" charset="0"/>
              <a:buChar char="•"/>
            </a:pPr>
            <a:r>
              <a:rPr lang="en-GB" sz="2600" b="0" i="0" dirty="0">
                <a:effectLst/>
                <a:latin typeface="+mj-lt"/>
              </a:rPr>
              <a:t>To look and feel better – 24%</a:t>
            </a:r>
          </a:p>
          <a:p>
            <a:pPr algn="l">
              <a:buFont typeface="Arial" panose="020B0604020202020204" pitchFamily="34" charset="0"/>
              <a:buChar char="•"/>
            </a:pPr>
            <a:r>
              <a:rPr lang="en-GB" sz="2600" b="0" i="0" dirty="0">
                <a:effectLst/>
                <a:latin typeface="+mj-lt"/>
              </a:rPr>
              <a:t>To connect with nature – 24%</a:t>
            </a:r>
          </a:p>
          <a:p>
            <a:pPr algn="l">
              <a:buFont typeface="Arial" panose="020B0604020202020204" pitchFamily="34" charset="0"/>
              <a:buChar char="•"/>
            </a:pPr>
            <a:r>
              <a:rPr lang="en-GB" sz="2600" b="0" i="0" dirty="0">
                <a:effectLst/>
                <a:latin typeface="+mj-lt"/>
              </a:rPr>
              <a:t>To find peace and quiet – 21%</a:t>
            </a:r>
          </a:p>
          <a:p>
            <a:pPr algn="l">
              <a:buFont typeface="Arial" panose="020B0604020202020204" pitchFamily="34" charset="0"/>
              <a:buChar char="•"/>
            </a:pPr>
            <a:r>
              <a:rPr lang="en-GB" sz="2600" b="0" i="0" dirty="0">
                <a:effectLst/>
                <a:latin typeface="+mj-lt"/>
              </a:rPr>
              <a:t>To get a better night’s sleep – 17%</a:t>
            </a:r>
          </a:p>
          <a:p>
            <a:pPr algn="l">
              <a:buFont typeface="Arial" panose="020B0604020202020204" pitchFamily="34" charset="0"/>
              <a:buChar char="•"/>
            </a:pPr>
            <a:r>
              <a:rPr lang="en-GB" sz="2600" b="0" i="0" dirty="0">
                <a:effectLst/>
                <a:latin typeface="+mj-lt"/>
              </a:rPr>
              <a:t>To learn general ways to improve my health 17%</a:t>
            </a:r>
          </a:p>
          <a:p>
            <a:endParaRPr lang="en-GB" dirty="0"/>
          </a:p>
        </p:txBody>
      </p:sp>
      <p:pic>
        <p:nvPicPr>
          <p:cNvPr id="19" name="Content Placeholder 4">
            <a:extLst>
              <a:ext uri="{FF2B5EF4-FFF2-40B4-BE49-F238E27FC236}">
                <a16:creationId xmlns:a16="http://schemas.microsoft.com/office/drawing/2014/main" id="{A8EE2C3B-3A1E-4B9E-B57D-0C50A4827A1F}"/>
              </a:ext>
            </a:extLst>
          </p:cNvPr>
          <p:cNvPicPr>
            <a:picLocks noGrp="1" noChangeAspect="1"/>
          </p:cNvPicPr>
          <p:nvPr>
            <p:ph idx="1"/>
          </p:nvPr>
        </p:nvPicPr>
        <p:blipFill rotWithShape="1">
          <a:blip r:embed="rId3"/>
          <a:srcRect l="81060" t="6780" r="14606" b="85203"/>
          <a:stretch/>
        </p:blipFill>
        <p:spPr>
          <a:xfrm>
            <a:off x="836083" y="2057399"/>
            <a:ext cx="3098199" cy="2245659"/>
          </a:xfrm>
        </p:spPr>
      </p:pic>
    </p:spTree>
    <p:extLst>
      <p:ext uri="{BB962C8B-B14F-4D97-AF65-F5344CB8AC3E}">
        <p14:creationId xmlns:p14="http://schemas.microsoft.com/office/powerpoint/2010/main" val="1699013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3B3144-8878-4035-B167-FCC8C7D398A9}"/>
              </a:ext>
            </a:extLst>
          </p:cNvPr>
          <p:cNvSpPr>
            <a:spLocks noGrp="1"/>
          </p:cNvSpPr>
          <p:nvPr>
            <p:ph idx="1"/>
          </p:nvPr>
        </p:nvSpPr>
        <p:spPr>
          <a:xfrm>
            <a:off x="665205" y="762944"/>
            <a:ext cx="10515600" cy="4351338"/>
          </a:xfrm>
        </p:spPr>
        <p:txBody>
          <a:bodyPr/>
          <a:lstStyle/>
          <a:p>
            <a:pPr marL="0" indent="0">
              <a:buNone/>
            </a:pPr>
            <a:r>
              <a:rPr lang="en-GB" b="0" i="0" dirty="0">
                <a:solidFill>
                  <a:srgbClr val="007EB6"/>
                </a:solidFill>
                <a:effectLst/>
                <a:latin typeface="Expert Sans Light"/>
              </a:rPr>
              <a:t>“People want to start afresh, leading healthier, happier lives with more accountability for our society’s welfare as well.”</a:t>
            </a:r>
          </a:p>
          <a:p>
            <a:pPr marL="3657600" lvl="8" indent="0">
              <a:buNone/>
            </a:pPr>
            <a:r>
              <a:rPr lang="en-GB" dirty="0">
                <a:solidFill>
                  <a:srgbClr val="007EB6"/>
                </a:solidFill>
                <a:latin typeface="Expert Sans Light"/>
              </a:rPr>
              <a:t>					(Mike Saul, 2021)</a:t>
            </a:r>
            <a:endParaRPr lang="en-GB" b="0" i="0" dirty="0">
              <a:solidFill>
                <a:srgbClr val="007EB6"/>
              </a:solidFill>
              <a:effectLst/>
              <a:latin typeface="Expert Sans Light"/>
            </a:endParaRPr>
          </a:p>
          <a:p>
            <a:endParaRPr lang="en-GB" dirty="0">
              <a:solidFill>
                <a:srgbClr val="007EB6"/>
              </a:solidFill>
              <a:latin typeface="Expert Sans Light"/>
            </a:endParaRPr>
          </a:p>
          <a:p>
            <a:pPr marL="0" indent="0">
              <a:buNone/>
            </a:pPr>
            <a:r>
              <a:rPr lang="en-GB" b="0" i="0" dirty="0">
                <a:solidFill>
                  <a:srgbClr val="007EB6"/>
                </a:solidFill>
                <a:effectLst/>
                <a:latin typeface="Expert Sans Light"/>
              </a:rPr>
              <a:t>“Wellness practices (healthy habits) are a lifestyle route to an improved state of wellbeing... The decline in human wellbeing that is being witnessed so conspicuously at present means it is more coveted than ever”</a:t>
            </a:r>
          </a:p>
          <a:p>
            <a:pPr marL="0" indent="0">
              <a:buNone/>
            </a:pPr>
            <a:r>
              <a:rPr lang="en-GB" dirty="0">
                <a:solidFill>
                  <a:srgbClr val="007EB6"/>
                </a:solidFill>
                <a:latin typeface="Expert Sans Light"/>
              </a:rPr>
              <a:t>								</a:t>
            </a:r>
            <a:r>
              <a:rPr lang="en-GB" sz="1800" dirty="0">
                <a:solidFill>
                  <a:srgbClr val="007EB6"/>
                </a:solidFill>
                <a:latin typeface="Expert Sans Light"/>
              </a:rPr>
              <a:t>(Anni Hood, 2021</a:t>
            </a:r>
            <a:r>
              <a:rPr lang="en-GB" dirty="0">
                <a:solidFill>
                  <a:srgbClr val="007EB6"/>
                </a:solidFill>
                <a:latin typeface="Expert Sans Light"/>
              </a:rPr>
              <a:t>)</a:t>
            </a:r>
            <a:endParaRPr lang="en-GB" b="0" i="0" dirty="0">
              <a:solidFill>
                <a:srgbClr val="007EB6"/>
              </a:solidFill>
              <a:effectLst/>
              <a:latin typeface="Expert Sans Light"/>
            </a:endParaRPr>
          </a:p>
          <a:p>
            <a:pPr marL="0" indent="0">
              <a:buNone/>
            </a:pPr>
            <a:endParaRPr lang="en-GB" dirty="0"/>
          </a:p>
        </p:txBody>
      </p:sp>
    </p:spTree>
    <p:extLst>
      <p:ext uri="{BB962C8B-B14F-4D97-AF65-F5344CB8AC3E}">
        <p14:creationId xmlns:p14="http://schemas.microsoft.com/office/powerpoint/2010/main" val="705942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349455" y="222142"/>
            <a:ext cx="8614346" cy="707886"/>
          </a:xfrm>
          <a:prstGeom prst="rect">
            <a:avLst/>
          </a:prstGeom>
          <a:noFill/>
        </p:spPr>
        <p:txBody>
          <a:bodyPr wrap="none" rtlCol="0">
            <a:spAutoFit/>
          </a:bodyPr>
          <a:lstStyle/>
          <a:p>
            <a:pPr>
              <a:spcAft>
                <a:spcPts val="600"/>
              </a:spcAft>
            </a:pPr>
            <a:r>
              <a:rPr lang="en-GB" sz="4000" b="1" dirty="0"/>
              <a:t>Health &amp; Wellbeing: the Covid-19 effect</a:t>
            </a:r>
          </a:p>
        </p:txBody>
      </p:sp>
      <p:pic>
        <p:nvPicPr>
          <p:cNvPr id="4" name="Picture 3">
            <a:extLst>
              <a:ext uri="{FF2B5EF4-FFF2-40B4-BE49-F238E27FC236}">
                <a16:creationId xmlns:a16="http://schemas.microsoft.com/office/drawing/2014/main" id="{74249757-25CD-C74B-89CF-9B7AF05E0318}"/>
              </a:ext>
            </a:extLst>
          </p:cNvPr>
          <p:cNvPicPr>
            <a:picLocks noChangeAspect="1"/>
          </p:cNvPicPr>
          <p:nvPr/>
        </p:nvPicPr>
        <p:blipFill>
          <a:blip r:embed="rId3"/>
          <a:stretch>
            <a:fillRect/>
          </a:stretch>
        </p:blipFill>
        <p:spPr>
          <a:xfrm>
            <a:off x="487558" y="1189748"/>
            <a:ext cx="5412201" cy="4614613"/>
          </a:xfrm>
          <a:prstGeom prst="rect">
            <a:avLst/>
          </a:prstGeom>
        </p:spPr>
      </p:pic>
      <p:sp>
        <p:nvSpPr>
          <p:cNvPr id="7" name="TextBox 6">
            <a:extLst>
              <a:ext uri="{FF2B5EF4-FFF2-40B4-BE49-F238E27FC236}">
                <a16:creationId xmlns:a16="http://schemas.microsoft.com/office/drawing/2014/main" id="{76B23FFF-8E90-2B49-9E1E-A962FCBE8DE4}"/>
              </a:ext>
            </a:extLst>
          </p:cNvPr>
          <p:cNvSpPr txBox="1"/>
          <p:nvPr/>
        </p:nvSpPr>
        <p:spPr>
          <a:xfrm>
            <a:off x="7417596" y="4646102"/>
            <a:ext cx="3382077" cy="923330"/>
          </a:xfrm>
          <a:prstGeom prst="rect">
            <a:avLst/>
          </a:prstGeom>
          <a:noFill/>
        </p:spPr>
        <p:txBody>
          <a:bodyPr wrap="square" rtlCol="0">
            <a:spAutoFit/>
          </a:bodyPr>
          <a:lstStyle/>
          <a:p>
            <a:pPr algn="ctr"/>
            <a:r>
              <a:rPr lang="en-GB" dirty="0">
                <a:hlinkClick r:id="rId4"/>
              </a:rPr>
              <a:t>A great webinar about supporting mental health and wellbeing in the industry.</a:t>
            </a:r>
            <a:endParaRPr lang="en-GB" dirty="0"/>
          </a:p>
        </p:txBody>
      </p:sp>
      <p:pic>
        <p:nvPicPr>
          <p:cNvPr id="10" name="Graphic 9" descr="Web design with solid fill">
            <a:extLst>
              <a:ext uri="{FF2B5EF4-FFF2-40B4-BE49-F238E27FC236}">
                <a16:creationId xmlns:a16="http://schemas.microsoft.com/office/drawing/2014/main" id="{889D6710-A65C-4D48-A099-CBDADF6794F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341379" y="4640366"/>
            <a:ext cx="914400" cy="914400"/>
          </a:xfrm>
          <a:prstGeom prst="rect">
            <a:avLst/>
          </a:prstGeom>
        </p:spPr>
      </p:pic>
    </p:spTree>
    <p:extLst>
      <p:ext uri="{BB962C8B-B14F-4D97-AF65-F5344CB8AC3E}">
        <p14:creationId xmlns:p14="http://schemas.microsoft.com/office/powerpoint/2010/main" val="3019932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1FC14F02-FC80-4AC2-B2C1-B5648CCE2D9F}"/>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0" y="0"/>
            <a:ext cx="12192000" cy="5978769"/>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CCC56BDA-65B5-4F4C-A309-774AC3345773}"/>
              </a:ext>
            </a:extLst>
          </p:cNvPr>
          <p:cNvSpPr>
            <a:spLocks noGrp="1"/>
          </p:cNvSpPr>
          <p:nvPr>
            <p:ph idx="1"/>
          </p:nvPr>
        </p:nvSpPr>
        <p:spPr>
          <a:xfrm>
            <a:off x="838200" y="1403595"/>
            <a:ext cx="10515600" cy="4351338"/>
          </a:xfrm>
        </p:spPr>
        <p:txBody>
          <a:bodyPr/>
          <a:lstStyle/>
          <a:p>
            <a:pPr marL="0" indent="0">
              <a:buNone/>
            </a:pPr>
            <a:r>
              <a:rPr lang="en-GB" sz="6600" dirty="0"/>
              <a:t>What do you think are the trends guests are looking for?</a:t>
            </a:r>
          </a:p>
        </p:txBody>
      </p:sp>
    </p:spTree>
    <p:extLst>
      <p:ext uri="{BB962C8B-B14F-4D97-AF65-F5344CB8AC3E}">
        <p14:creationId xmlns:p14="http://schemas.microsoft.com/office/powerpoint/2010/main" val="380546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p:cTn id="7" dur="1000" fill="hold"/>
                                        <p:tgtEl>
                                          <p:spTgt spid="7">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7">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7">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77B864C5-7378-4939-A12B-A84EAEBCD280}"/>
              </a:ext>
            </a:extLst>
          </p:cNvPr>
          <p:cNvPicPr>
            <a:picLocks noGrp="1" noChangeAspect="1"/>
          </p:cNvPicPr>
          <p:nvPr>
            <p:ph idx="1"/>
          </p:nvPr>
        </p:nvPicPr>
        <p:blipFill rotWithShape="1">
          <a:blip r:embed="rId3"/>
          <a:srcRect l="66267" t="9684" r="8192" b="45548"/>
          <a:stretch/>
        </p:blipFill>
        <p:spPr>
          <a:xfrm>
            <a:off x="1471166" y="0"/>
            <a:ext cx="8701348" cy="5974773"/>
          </a:xfrm>
          <a:prstGeom prst="rect">
            <a:avLst/>
          </a:prstGeom>
        </p:spPr>
      </p:pic>
      <p:sp>
        <p:nvSpPr>
          <p:cNvPr id="3" name="TextBox 2">
            <a:extLst>
              <a:ext uri="{FF2B5EF4-FFF2-40B4-BE49-F238E27FC236}">
                <a16:creationId xmlns:a16="http://schemas.microsoft.com/office/drawing/2014/main" id="{2C6E1BD1-5682-4771-A11D-8B36B2E9FE3C}"/>
              </a:ext>
            </a:extLst>
          </p:cNvPr>
          <p:cNvSpPr txBox="1"/>
          <p:nvPr/>
        </p:nvSpPr>
        <p:spPr>
          <a:xfrm>
            <a:off x="10172514" y="5569527"/>
            <a:ext cx="2019486" cy="276999"/>
          </a:xfrm>
          <a:prstGeom prst="rect">
            <a:avLst/>
          </a:prstGeom>
          <a:noFill/>
        </p:spPr>
        <p:txBody>
          <a:bodyPr wrap="square" rtlCol="0">
            <a:spAutoFit/>
          </a:bodyPr>
          <a:lstStyle/>
          <a:p>
            <a:r>
              <a:rPr lang="en-GB" sz="1200" dirty="0"/>
              <a:t>(UK Hospitality, 2021)</a:t>
            </a:r>
          </a:p>
        </p:txBody>
      </p:sp>
      <p:sp>
        <p:nvSpPr>
          <p:cNvPr id="4" name="TextBox 3">
            <a:extLst>
              <a:ext uri="{FF2B5EF4-FFF2-40B4-BE49-F238E27FC236}">
                <a16:creationId xmlns:a16="http://schemas.microsoft.com/office/drawing/2014/main" id="{9947EB1E-1876-490F-BF5D-62CDCFEDBCAF}"/>
              </a:ext>
            </a:extLst>
          </p:cNvPr>
          <p:cNvSpPr txBox="1"/>
          <p:nvPr/>
        </p:nvSpPr>
        <p:spPr>
          <a:xfrm>
            <a:off x="207818" y="280555"/>
            <a:ext cx="1153391" cy="830997"/>
          </a:xfrm>
          <a:prstGeom prst="rect">
            <a:avLst/>
          </a:prstGeom>
          <a:noFill/>
        </p:spPr>
        <p:txBody>
          <a:bodyPr wrap="square" rtlCol="0">
            <a:spAutoFit/>
          </a:bodyPr>
          <a:lstStyle/>
          <a:p>
            <a:r>
              <a:rPr lang="en-GB" sz="1600" b="1" dirty="0"/>
              <a:t>Other consumer behaviours </a:t>
            </a:r>
          </a:p>
        </p:txBody>
      </p:sp>
    </p:spTree>
    <p:extLst>
      <p:ext uri="{BB962C8B-B14F-4D97-AF65-F5344CB8AC3E}">
        <p14:creationId xmlns:p14="http://schemas.microsoft.com/office/powerpoint/2010/main" val="20462707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113506" y="101606"/>
            <a:ext cx="8614346" cy="707886"/>
          </a:xfrm>
          <a:prstGeom prst="rect">
            <a:avLst/>
          </a:prstGeom>
          <a:noFill/>
        </p:spPr>
        <p:txBody>
          <a:bodyPr wrap="none" rtlCol="0">
            <a:spAutoFit/>
          </a:bodyPr>
          <a:lstStyle/>
          <a:p>
            <a:pPr>
              <a:spcAft>
                <a:spcPts val="600"/>
              </a:spcAft>
            </a:pPr>
            <a:r>
              <a:rPr lang="en-GB" sz="4000" b="1" dirty="0"/>
              <a:t>Health &amp; Wellbeing: the Covid-19 effect</a:t>
            </a:r>
          </a:p>
        </p:txBody>
      </p:sp>
      <p:sp>
        <p:nvSpPr>
          <p:cNvPr id="4" name="Rectangle 3">
            <a:extLst>
              <a:ext uri="{FF2B5EF4-FFF2-40B4-BE49-F238E27FC236}">
                <a16:creationId xmlns:a16="http://schemas.microsoft.com/office/drawing/2014/main" id="{AD22E7BB-11C6-E345-8B67-56D84C63DC67}"/>
              </a:ext>
            </a:extLst>
          </p:cNvPr>
          <p:cNvSpPr/>
          <p:nvPr/>
        </p:nvSpPr>
        <p:spPr>
          <a:xfrm>
            <a:off x="5335079" y="5101048"/>
            <a:ext cx="6096000" cy="646331"/>
          </a:xfrm>
          <a:prstGeom prst="rect">
            <a:avLst/>
          </a:prstGeom>
        </p:spPr>
        <p:txBody>
          <a:bodyPr>
            <a:spAutoFit/>
          </a:bodyPr>
          <a:lstStyle/>
          <a:p>
            <a:r>
              <a:rPr lang="en-GB" dirty="0">
                <a:hlinkClick r:id="rId3"/>
              </a:rPr>
              <a:t>https://</a:t>
            </a:r>
            <a:r>
              <a:rPr lang="en-GB" dirty="0" err="1">
                <a:hlinkClick r:id="rId3"/>
              </a:rPr>
              <a:t>www.boutiquehotelier.com</a:t>
            </a:r>
            <a:r>
              <a:rPr lang="en-GB" dirty="0">
                <a:hlinkClick r:id="rId3"/>
              </a:rPr>
              <a:t>/wellness-related-business-could-unlock-revenue-boost-for-hotel-industry/</a:t>
            </a:r>
            <a:endParaRPr lang="en-GB" dirty="0"/>
          </a:p>
        </p:txBody>
      </p:sp>
      <p:pic>
        <p:nvPicPr>
          <p:cNvPr id="13" name="Graphic 12" descr="Web design">
            <a:extLst>
              <a:ext uri="{FF2B5EF4-FFF2-40B4-BE49-F238E27FC236}">
                <a16:creationId xmlns:a16="http://schemas.microsoft.com/office/drawing/2014/main" id="{77906A2E-AE84-DB4F-ADBF-14E0C2556BF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420679" y="4967014"/>
            <a:ext cx="914400" cy="914400"/>
          </a:xfrm>
          <a:prstGeom prst="rect">
            <a:avLst/>
          </a:prstGeom>
        </p:spPr>
      </p:pic>
      <p:pic>
        <p:nvPicPr>
          <p:cNvPr id="8" name="Picture 7" descr="A screenshot of a social media post of a bed&#10;&#10;Description automatically generated">
            <a:extLst>
              <a:ext uri="{FF2B5EF4-FFF2-40B4-BE49-F238E27FC236}">
                <a16:creationId xmlns:a16="http://schemas.microsoft.com/office/drawing/2014/main" id="{571A6314-3C95-9840-B0C5-7CB53390F4FA}"/>
              </a:ext>
            </a:extLst>
          </p:cNvPr>
          <p:cNvPicPr>
            <a:picLocks noChangeAspect="1"/>
          </p:cNvPicPr>
          <p:nvPr/>
        </p:nvPicPr>
        <p:blipFill>
          <a:blip r:embed="rId6"/>
          <a:stretch>
            <a:fillRect/>
          </a:stretch>
        </p:blipFill>
        <p:spPr>
          <a:xfrm>
            <a:off x="265999" y="2151627"/>
            <a:ext cx="3824945" cy="3704284"/>
          </a:xfrm>
          <a:prstGeom prst="rect">
            <a:avLst/>
          </a:prstGeom>
          <a:ln w="88900" cap="sq" cmpd="thickThin">
            <a:solidFill>
              <a:srgbClr val="000000"/>
            </a:solidFill>
            <a:prstDash val="solid"/>
            <a:miter lim="800000"/>
          </a:ln>
          <a:effectLst>
            <a:innerShdw blurRad="76200">
              <a:srgbClr val="000000"/>
            </a:innerShdw>
          </a:effectLst>
        </p:spPr>
      </p:pic>
      <p:pic>
        <p:nvPicPr>
          <p:cNvPr id="10" name="Picture 9" descr="A picture containing text&#10;&#10;Description automatically generated">
            <a:extLst>
              <a:ext uri="{FF2B5EF4-FFF2-40B4-BE49-F238E27FC236}">
                <a16:creationId xmlns:a16="http://schemas.microsoft.com/office/drawing/2014/main" id="{1B35B540-E6C5-F348-9172-E694925EEF71}"/>
              </a:ext>
            </a:extLst>
          </p:cNvPr>
          <p:cNvPicPr>
            <a:picLocks noChangeAspect="1"/>
          </p:cNvPicPr>
          <p:nvPr/>
        </p:nvPicPr>
        <p:blipFill>
          <a:blip r:embed="rId7"/>
          <a:stretch>
            <a:fillRect/>
          </a:stretch>
        </p:blipFill>
        <p:spPr>
          <a:xfrm>
            <a:off x="7662268" y="1002089"/>
            <a:ext cx="4149372" cy="3704284"/>
          </a:xfrm>
          <a:prstGeom prst="rect">
            <a:avLst/>
          </a:prstGeom>
          <a:ln w="88900" cap="sq" cmpd="thickThin">
            <a:solidFill>
              <a:srgbClr val="000000"/>
            </a:solidFill>
            <a:prstDash val="solid"/>
            <a:miter lim="800000"/>
          </a:ln>
          <a:effectLst>
            <a:innerShdw blurRad="76200">
              <a:srgbClr val="000000"/>
            </a:innerShdw>
          </a:effectLst>
        </p:spPr>
      </p:pic>
      <p:pic>
        <p:nvPicPr>
          <p:cNvPr id="12" name="Picture 11" descr="Graphical user interface, text, application&#10;&#10;Description automatically generated">
            <a:extLst>
              <a:ext uri="{FF2B5EF4-FFF2-40B4-BE49-F238E27FC236}">
                <a16:creationId xmlns:a16="http://schemas.microsoft.com/office/drawing/2014/main" id="{F7091F38-8A8E-4844-A151-3E12A99520CB}"/>
              </a:ext>
            </a:extLst>
          </p:cNvPr>
          <p:cNvPicPr>
            <a:picLocks noChangeAspect="1"/>
          </p:cNvPicPr>
          <p:nvPr/>
        </p:nvPicPr>
        <p:blipFill>
          <a:blip r:embed="rId8"/>
          <a:stretch>
            <a:fillRect/>
          </a:stretch>
        </p:blipFill>
        <p:spPr>
          <a:xfrm>
            <a:off x="4028242" y="1275849"/>
            <a:ext cx="4021155" cy="3237691"/>
          </a:xfrm>
          <a:prstGeom prst="rect">
            <a:avLst/>
          </a:prstGeom>
          <a:ln w="88900" cap="sq" cmpd="thickThin">
            <a:solidFill>
              <a:srgbClr val="000000"/>
            </a:solidFill>
            <a:prstDash val="solid"/>
            <a:miter lim="800000"/>
          </a:ln>
          <a:effectLst>
            <a:innerShdw blurRad="76200">
              <a:srgbClr val="000000"/>
            </a:innerShdw>
          </a:effectLst>
        </p:spPr>
      </p:pic>
      <p:sp>
        <p:nvSpPr>
          <p:cNvPr id="2" name="TextBox 1">
            <a:extLst>
              <a:ext uri="{FF2B5EF4-FFF2-40B4-BE49-F238E27FC236}">
                <a16:creationId xmlns:a16="http://schemas.microsoft.com/office/drawing/2014/main" id="{FD095991-9802-B546-98EF-C19090D0E019}"/>
              </a:ext>
            </a:extLst>
          </p:cNvPr>
          <p:cNvSpPr txBox="1"/>
          <p:nvPr/>
        </p:nvSpPr>
        <p:spPr>
          <a:xfrm>
            <a:off x="1027906" y="1151635"/>
            <a:ext cx="2871748" cy="646331"/>
          </a:xfrm>
          <a:prstGeom prst="rect">
            <a:avLst/>
          </a:prstGeom>
          <a:noFill/>
        </p:spPr>
        <p:txBody>
          <a:bodyPr wrap="none" rtlCol="0">
            <a:spAutoFit/>
          </a:bodyPr>
          <a:lstStyle/>
          <a:p>
            <a:r>
              <a:rPr lang="en-GB" dirty="0">
                <a:hlinkClick r:id="" action="ppaction://noaction"/>
              </a:rPr>
              <a:t>What will travel look like in a</a:t>
            </a:r>
          </a:p>
          <a:p>
            <a:r>
              <a:rPr lang="en-GB" dirty="0">
                <a:hlinkClick r:id="" action="ppaction://noaction"/>
              </a:rPr>
              <a:t>Post-</a:t>
            </a:r>
            <a:r>
              <a:rPr lang="en-GB" dirty="0" err="1">
                <a:hlinkClick r:id="rId9"/>
              </a:rPr>
              <a:t>Covid</a:t>
            </a:r>
            <a:r>
              <a:rPr lang="en-GB" dirty="0">
                <a:hlinkClick r:id="rId9"/>
              </a:rPr>
              <a:t> world?</a:t>
            </a:r>
            <a:endParaRPr lang="en-GB" dirty="0"/>
          </a:p>
        </p:txBody>
      </p:sp>
      <p:pic>
        <p:nvPicPr>
          <p:cNvPr id="7" name="Graphic 6" descr="Newspaper with solid fill">
            <a:extLst>
              <a:ext uri="{FF2B5EF4-FFF2-40B4-BE49-F238E27FC236}">
                <a16:creationId xmlns:a16="http://schemas.microsoft.com/office/drawing/2014/main" id="{F866AC8D-6D12-F34B-B215-50E011391E45}"/>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65999" y="1002089"/>
            <a:ext cx="914400" cy="914400"/>
          </a:xfrm>
          <a:prstGeom prst="rect">
            <a:avLst/>
          </a:prstGeom>
        </p:spPr>
      </p:pic>
    </p:spTree>
    <p:extLst>
      <p:ext uri="{BB962C8B-B14F-4D97-AF65-F5344CB8AC3E}">
        <p14:creationId xmlns:p14="http://schemas.microsoft.com/office/powerpoint/2010/main" val="2167386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111460" y="29672"/>
            <a:ext cx="8614346" cy="707886"/>
          </a:xfrm>
          <a:prstGeom prst="rect">
            <a:avLst/>
          </a:prstGeom>
          <a:noFill/>
        </p:spPr>
        <p:txBody>
          <a:bodyPr wrap="none" rtlCol="0">
            <a:spAutoFit/>
          </a:bodyPr>
          <a:lstStyle/>
          <a:p>
            <a:pPr>
              <a:spcAft>
                <a:spcPts val="600"/>
              </a:spcAft>
            </a:pPr>
            <a:r>
              <a:rPr lang="en-GB" sz="4000" b="1" dirty="0"/>
              <a:t>Health &amp; Wellbeing: the Covid-19 effect</a:t>
            </a:r>
          </a:p>
        </p:txBody>
      </p:sp>
      <p:pic>
        <p:nvPicPr>
          <p:cNvPr id="9" name="Picture 8">
            <a:extLst>
              <a:ext uri="{FF2B5EF4-FFF2-40B4-BE49-F238E27FC236}">
                <a16:creationId xmlns:a16="http://schemas.microsoft.com/office/drawing/2014/main" id="{672B691D-DAC2-8D46-AF08-920ED2347781}"/>
              </a:ext>
            </a:extLst>
          </p:cNvPr>
          <p:cNvPicPr>
            <a:picLocks noChangeAspect="1"/>
          </p:cNvPicPr>
          <p:nvPr/>
        </p:nvPicPr>
        <p:blipFill>
          <a:blip r:embed="rId3"/>
          <a:stretch>
            <a:fillRect/>
          </a:stretch>
        </p:blipFill>
        <p:spPr>
          <a:xfrm>
            <a:off x="53178" y="674514"/>
            <a:ext cx="5696269" cy="5264941"/>
          </a:xfrm>
          <a:prstGeom prst="rect">
            <a:avLst/>
          </a:prstGeom>
        </p:spPr>
      </p:pic>
      <p:sp>
        <p:nvSpPr>
          <p:cNvPr id="11" name="TextBox 10">
            <a:extLst>
              <a:ext uri="{FF2B5EF4-FFF2-40B4-BE49-F238E27FC236}">
                <a16:creationId xmlns:a16="http://schemas.microsoft.com/office/drawing/2014/main" id="{06DF13A8-6D36-C348-8F5A-B15A6A19513B}"/>
              </a:ext>
            </a:extLst>
          </p:cNvPr>
          <p:cNvSpPr txBox="1"/>
          <p:nvPr/>
        </p:nvSpPr>
        <p:spPr>
          <a:xfrm>
            <a:off x="6489378" y="5537145"/>
            <a:ext cx="4761303" cy="369332"/>
          </a:xfrm>
          <a:prstGeom prst="rect">
            <a:avLst/>
          </a:prstGeom>
          <a:noFill/>
        </p:spPr>
        <p:txBody>
          <a:bodyPr wrap="none" rtlCol="0">
            <a:spAutoFit/>
          </a:bodyPr>
          <a:lstStyle/>
          <a:p>
            <a:r>
              <a:rPr lang="en-GB" dirty="0">
                <a:hlinkClick r:id="rId4"/>
              </a:rPr>
              <a:t>Tackling mental health in the Hospitality industry.</a:t>
            </a:r>
            <a:endParaRPr lang="en-GB" dirty="0"/>
          </a:p>
        </p:txBody>
      </p:sp>
      <p:pic>
        <p:nvPicPr>
          <p:cNvPr id="21" name="Graphic 20" descr="Newspaper with solid fill">
            <a:extLst>
              <a:ext uri="{FF2B5EF4-FFF2-40B4-BE49-F238E27FC236}">
                <a16:creationId xmlns:a16="http://schemas.microsoft.com/office/drawing/2014/main" id="{3B91A2CC-936E-0343-9ACC-4C59DEF973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54412" y="4976536"/>
            <a:ext cx="1083175" cy="1083175"/>
          </a:xfrm>
          <a:prstGeom prst="rect">
            <a:avLst/>
          </a:prstGeom>
        </p:spPr>
      </p:pic>
      <p:pic>
        <p:nvPicPr>
          <p:cNvPr id="22" name="Picture 21" descr="A wooden sign on a beach&#10;&#10;Description automatically generated with medium confidence">
            <a:extLst>
              <a:ext uri="{FF2B5EF4-FFF2-40B4-BE49-F238E27FC236}">
                <a16:creationId xmlns:a16="http://schemas.microsoft.com/office/drawing/2014/main" id="{462856C5-40E2-C646-BE73-E641ED51F0EA}"/>
              </a:ext>
            </a:extLst>
          </p:cNvPr>
          <p:cNvPicPr>
            <a:picLocks noChangeAspect="1"/>
          </p:cNvPicPr>
          <p:nvPr/>
        </p:nvPicPr>
        <p:blipFill>
          <a:blip r:embed="rId7"/>
          <a:stretch>
            <a:fillRect/>
          </a:stretch>
        </p:blipFill>
        <p:spPr>
          <a:xfrm>
            <a:off x="6555058" y="798289"/>
            <a:ext cx="5324008" cy="3455823"/>
          </a:xfrm>
          <a:prstGeom prst="rect">
            <a:avLst/>
          </a:prstGeom>
        </p:spPr>
      </p:pic>
      <p:pic>
        <p:nvPicPr>
          <p:cNvPr id="23" name="Graphic 22" descr="Newspaper with solid fill">
            <a:extLst>
              <a:ext uri="{FF2B5EF4-FFF2-40B4-BE49-F238E27FC236}">
                <a16:creationId xmlns:a16="http://schemas.microsoft.com/office/drawing/2014/main" id="{837E7E2B-5857-5742-93ED-05F7CFE16CB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59044" y="4385296"/>
            <a:ext cx="1083175" cy="1083175"/>
          </a:xfrm>
          <a:prstGeom prst="rect">
            <a:avLst/>
          </a:prstGeom>
        </p:spPr>
      </p:pic>
      <p:sp>
        <p:nvSpPr>
          <p:cNvPr id="24" name="TextBox 23">
            <a:extLst>
              <a:ext uri="{FF2B5EF4-FFF2-40B4-BE49-F238E27FC236}">
                <a16:creationId xmlns:a16="http://schemas.microsoft.com/office/drawing/2014/main" id="{2606876A-6DAB-014C-A606-D742857450D9}"/>
              </a:ext>
            </a:extLst>
          </p:cNvPr>
          <p:cNvSpPr txBox="1"/>
          <p:nvPr/>
        </p:nvSpPr>
        <p:spPr>
          <a:xfrm>
            <a:off x="7981649" y="4453389"/>
            <a:ext cx="3788512" cy="1200329"/>
          </a:xfrm>
          <a:prstGeom prst="rect">
            <a:avLst/>
          </a:prstGeom>
          <a:noFill/>
        </p:spPr>
        <p:txBody>
          <a:bodyPr wrap="square" rtlCol="0">
            <a:spAutoFit/>
          </a:bodyPr>
          <a:lstStyle/>
          <a:p>
            <a:pPr algn="ctr"/>
            <a:r>
              <a:rPr lang="en-GB" dirty="0">
                <a:hlinkClick r:id="rId8"/>
              </a:rPr>
              <a:t>Top Strategies for Post-Crisis Planning in Urgent Times of Wellbeing and Health</a:t>
            </a:r>
            <a:endParaRPr lang="en-GB" dirty="0"/>
          </a:p>
          <a:p>
            <a:pPr algn="ctr"/>
            <a:endParaRPr lang="en-GB" dirty="0"/>
          </a:p>
        </p:txBody>
      </p:sp>
    </p:spTree>
    <p:extLst>
      <p:ext uri="{BB962C8B-B14F-4D97-AF65-F5344CB8AC3E}">
        <p14:creationId xmlns:p14="http://schemas.microsoft.com/office/powerpoint/2010/main" val="693050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Miraval Arizona Resort &amp; Spa">
            <a:hlinkClick r:id="" action="ppaction://media"/>
            <a:extLst>
              <a:ext uri="{FF2B5EF4-FFF2-40B4-BE49-F238E27FC236}">
                <a16:creationId xmlns:a16="http://schemas.microsoft.com/office/drawing/2014/main" id="{2F01C5FB-D0D9-2D42-8B0E-C95B4E52F754}"/>
              </a:ext>
            </a:extLst>
          </p:cNvPr>
          <p:cNvPicPr>
            <a:picLocks noRot="1" noChangeAspect="1"/>
          </p:cNvPicPr>
          <p:nvPr>
            <a:videoFile r:link="rId1"/>
          </p:nvPr>
        </p:nvPicPr>
        <p:blipFill>
          <a:blip r:embed="rId4"/>
          <a:stretch>
            <a:fillRect/>
          </a:stretch>
        </p:blipFill>
        <p:spPr>
          <a:xfrm>
            <a:off x="225292" y="229304"/>
            <a:ext cx="9775583" cy="5498765"/>
          </a:xfrm>
          <a:prstGeom prst="rect">
            <a:avLst/>
          </a:prstGeom>
        </p:spPr>
      </p:pic>
      <p:sp>
        <p:nvSpPr>
          <p:cNvPr id="12" name="TextBox 11">
            <a:extLst>
              <a:ext uri="{FF2B5EF4-FFF2-40B4-BE49-F238E27FC236}">
                <a16:creationId xmlns:a16="http://schemas.microsoft.com/office/drawing/2014/main" id="{2A2656C6-8E75-444C-B0AF-F3C569FAE3EC}"/>
              </a:ext>
            </a:extLst>
          </p:cNvPr>
          <p:cNvSpPr txBox="1"/>
          <p:nvPr/>
        </p:nvSpPr>
        <p:spPr>
          <a:xfrm>
            <a:off x="10346207" y="103052"/>
            <a:ext cx="1733873" cy="1323439"/>
          </a:xfrm>
          <a:prstGeom prst="rect">
            <a:avLst/>
          </a:prstGeom>
          <a:noFill/>
        </p:spPr>
        <p:txBody>
          <a:bodyPr wrap="none" rtlCol="0">
            <a:spAutoFit/>
          </a:bodyPr>
          <a:lstStyle/>
          <a:p>
            <a:pPr algn="r"/>
            <a:r>
              <a:rPr lang="en-GB" sz="4000" dirty="0"/>
              <a:t>Miraval</a:t>
            </a:r>
          </a:p>
          <a:p>
            <a:pPr algn="r"/>
            <a:r>
              <a:rPr lang="en-GB" sz="4000" dirty="0"/>
              <a:t>Resorts</a:t>
            </a:r>
          </a:p>
        </p:txBody>
      </p:sp>
    </p:spTree>
    <p:extLst>
      <p:ext uri="{BB962C8B-B14F-4D97-AF65-F5344CB8AC3E}">
        <p14:creationId xmlns:p14="http://schemas.microsoft.com/office/powerpoint/2010/main" val="26134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FC5FB037-4200-3C48-9392-B4B2381747C0}"/>
              </a:ext>
            </a:extLst>
          </p:cNvPr>
          <p:cNvPicPr>
            <a:picLocks noChangeAspect="1"/>
          </p:cNvPicPr>
          <p:nvPr/>
        </p:nvPicPr>
        <p:blipFill>
          <a:blip r:embed="rId4"/>
          <a:stretch>
            <a:fillRect/>
          </a:stretch>
        </p:blipFill>
        <p:spPr>
          <a:xfrm>
            <a:off x="10142734" y="5997422"/>
            <a:ext cx="1865538" cy="621846"/>
          </a:xfrm>
          <a:prstGeom prst="rect">
            <a:avLst/>
          </a:prstGeom>
        </p:spPr>
      </p:pic>
      <p:sp>
        <p:nvSpPr>
          <p:cNvPr id="4" name="TextBox 3">
            <a:extLst>
              <a:ext uri="{FF2B5EF4-FFF2-40B4-BE49-F238E27FC236}">
                <a16:creationId xmlns:a16="http://schemas.microsoft.com/office/drawing/2014/main" id="{02B953BB-EEEB-3C46-8CDF-4B6626568B69}"/>
              </a:ext>
            </a:extLst>
          </p:cNvPr>
          <p:cNvSpPr txBox="1"/>
          <p:nvPr/>
        </p:nvSpPr>
        <p:spPr>
          <a:xfrm>
            <a:off x="9936190" y="352599"/>
            <a:ext cx="2255810" cy="1200329"/>
          </a:xfrm>
          <a:prstGeom prst="rect">
            <a:avLst/>
          </a:prstGeom>
          <a:noFill/>
        </p:spPr>
        <p:txBody>
          <a:bodyPr wrap="none" rtlCol="0">
            <a:spAutoFit/>
          </a:bodyPr>
          <a:lstStyle/>
          <a:p>
            <a:pPr algn="r"/>
            <a:r>
              <a:rPr lang="en-GB" sz="3600" dirty="0"/>
              <a:t>The Scarlet</a:t>
            </a:r>
          </a:p>
          <a:p>
            <a:pPr algn="r"/>
            <a:r>
              <a:rPr lang="en-GB" sz="3600" dirty="0"/>
              <a:t>Cornwall</a:t>
            </a:r>
          </a:p>
        </p:txBody>
      </p:sp>
      <p:pic>
        <p:nvPicPr>
          <p:cNvPr id="5" name="Online Media 4" descr="The Scarlet Hotel">
            <a:hlinkClick r:id="" action="ppaction://media"/>
            <a:extLst>
              <a:ext uri="{FF2B5EF4-FFF2-40B4-BE49-F238E27FC236}">
                <a16:creationId xmlns:a16="http://schemas.microsoft.com/office/drawing/2014/main" id="{1E42B8FF-408B-1947-9B62-5FEB06C9C3B1}"/>
              </a:ext>
            </a:extLst>
          </p:cNvPr>
          <p:cNvPicPr>
            <a:picLocks noRot="1" noChangeAspect="1"/>
          </p:cNvPicPr>
          <p:nvPr>
            <a:videoFile r:link="rId1"/>
          </p:nvPr>
        </p:nvPicPr>
        <p:blipFill>
          <a:blip r:embed="rId5"/>
          <a:stretch>
            <a:fillRect/>
          </a:stretch>
        </p:blipFill>
        <p:spPr>
          <a:xfrm>
            <a:off x="136775" y="413019"/>
            <a:ext cx="9654511" cy="5430662"/>
          </a:xfrm>
          <a:prstGeom prst="rect">
            <a:avLst/>
          </a:prstGeom>
        </p:spPr>
      </p:pic>
    </p:spTree>
    <p:extLst>
      <p:ext uri="{BB962C8B-B14F-4D97-AF65-F5344CB8AC3E}">
        <p14:creationId xmlns:p14="http://schemas.microsoft.com/office/powerpoint/2010/main" val="396653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10442787" y="4326869"/>
            <a:ext cx="1678665" cy="1538883"/>
          </a:xfrm>
          <a:prstGeom prst="rect">
            <a:avLst/>
          </a:prstGeom>
          <a:noFill/>
        </p:spPr>
        <p:txBody>
          <a:bodyPr wrap="none" rtlCol="0">
            <a:spAutoFit/>
          </a:bodyPr>
          <a:lstStyle/>
          <a:p>
            <a:pPr algn="r">
              <a:spcAft>
                <a:spcPts val="600"/>
              </a:spcAft>
            </a:pPr>
            <a:r>
              <a:rPr lang="en-GB" sz="2800" b="1" dirty="0"/>
              <a:t>Health</a:t>
            </a:r>
          </a:p>
          <a:p>
            <a:pPr algn="r">
              <a:spcAft>
                <a:spcPts val="600"/>
              </a:spcAft>
            </a:pPr>
            <a:r>
              <a:rPr lang="en-GB" sz="2800" b="1" dirty="0"/>
              <a:t>&amp;</a:t>
            </a:r>
          </a:p>
          <a:p>
            <a:pPr algn="r">
              <a:spcAft>
                <a:spcPts val="600"/>
              </a:spcAft>
            </a:pPr>
            <a:r>
              <a:rPr lang="en-GB" sz="2800" b="1" dirty="0"/>
              <a:t>Wellbeing</a:t>
            </a:r>
          </a:p>
        </p:txBody>
      </p:sp>
      <p:pic>
        <p:nvPicPr>
          <p:cNvPr id="6" name="Picture 5" descr="A picture containing drawing&#10;&#10;Description automatically generated">
            <a:extLst>
              <a:ext uri="{FF2B5EF4-FFF2-40B4-BE49-F238E27FC236}">
                <a16:creationId xmlns:a16="http://schemas.microsoft.com/office/drawing/2014/main" id="{9D5A4865-E432-0F45-801E-5FC29972EA3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251378" y="284772"/>
            <a:ext cx="1778000" cy="520700"/>
          </a:xfrm>
          <a:prstGeom prst="rect">
            <a:avLst/>
          </a:prstGeom>
        </p:spPr>
      </p:pic>
      <p:pic>
        <p:nvPicPr>
          <p:cNvPr id="2" name="Online Media 1" descr="Wellness Tourism">
            <a:hlinkClick r:id="" action="ppaction://media"/>
            <a:extLst>
              <a:ext uri="{FF2B5EF4-FFF2-40B4-BE49-F238E27FC236}">
                <a16:creationId xmlns:a16="http://schemas.microsoft.com/office/drawing/2014/main" id="{99DC7358-06E1-7443-8BF4-C2F610067CB2}"/>
              </a:ext>
            </a:extLst>
          </p:cNvPr>
          <p:cNvPicPr>
            <a:picLocks noRot="1" noChangeAspect="1"/>
          </p:cNvPicPr>
          <p:nvPr>
            <a:videoFile r:link="rId1"/>
          </p:nvPr>
        </p:nvPicPr>
        <p:blipFill>
          <a:blip r:embed="rId6"/>
          <a:stretch>
            <a:fillRect/>
          </a:stretch>
        </p:blipFill>
        <p:spPr>
          <a:xfrm>
            <a:off x="-347332" y="0"/>
            <a:ext cx="9788132" cy="5505824"/>
          </a:xfrm>
          <a:prstGeom prst="rect">
            <a:avLst/>
          </a:prstGeom>
        </p:spPr>
      </p:pic>
    </p:spTree>
    <p:extLst>
      <p:ext uri="{BB962C8B-B14F-4D97-AF65-F5344CB8AC3E}">
        <p14:creationId xmlns:p14="http://schemas.microsoft.com/office/powerpoint/2010/main" val="1294614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DFE39D-C412-6EFF-E6AC-C4341148D9D6}"/>
              </a:ext>
            </a:extLst>
          </p:cNvPr>
          <p:cNvPicPr>
            <a:picLocks noChangeAspect="1"/>
          </p:cNvPicPr>
          <p:nvPr/>
        </p:nvPicPr>
        <p:blipFill rotWithShape="1">
          <a:blip r:embed="rId3"/>
          <a:srcRect l="21598"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6" name="TextBox 5">
            <a:extLst>
              <a:ext uri="{FF2B5EF4-FFF2-40B4-BE49-F238E27FC236}">
                <a16:creationId xmlns:a16="http://schemas.microsoft.com/office/drawing/2014/main" id="{F33F906C-5A9D-5044-2AE5-27E085F901F8}"/>
              </a:ext>
            </a:extLst>
          </p:cNvPr>
          <p:cNvSpPr txBox="1"/>
          <p:nvPr/>
        </p:nvSpPr>
        <p:spPr>
          <a:xfrm>
            <a:off x="7336971" y="609600"/>
            <a:ext cx="4593772" cy="6740307"/>
          </a:xfrm>
          <a:prstGeom prst="rect">
            <a:avLst/>
          </a:prstGeom>
          <a:noFill/>
        </p:spPr>
        <p:txBody>
          <a:bodyPr wrap="square" rtlCol="0">
            <a:spAutoFit/>
          </a:bodyPr>
          <a:lstStyle/>
          <a:p>
            <a:r>
              <a:rPr lang="en-GB" sz="4800" dirty="0"/>
              <a:t>Breakout room exercise:</a:t>
            </a:r>
          </a:p>
          <a:p>
            <a:endParaRPr lang="en-GB" sz="4800" dirty="0"/>
          </a:p>
          <a:p>
            <a:r>
              <a:rPr lang="en-GB" sz="3200" dirty="0"/>
              <a:t>What would you include in the hotel considering</a:t>
            </a:r>
          </a:p>
          <a:p>
            <a:r>
              <a:rPr lang="en-GB" sz="3200" dirty="0"/>
              <a:t>health and wellbeing by design and facilities?</a:t>
            </a:r>
          </a:p>
          <a:p>
            <a:endParaRPr lang="en-GB" sz="3200" dirty="0"/>
          </a:p>
          <a:p>
            <a:r>
              <a:rPr lang="en-GB" sz="3200" dirty="0"/>
              <a:t>Describe the design features from the selected hotel?</a:t>
            </a:r>
          </a:p>
          <a:p>
            <a:endParaRPr lang="en-US" sz="3200" dirty="0"/>
          </a:p>
        </p:txBody>
      </p:sp>
    </p:spTree>
    <p:extLst>
      <p:ext uri="{BB962C8B-B14F-4D97-AF65-F5344CB8AC3E}">
        <p14:creationId xmlns:p14="http://schemas.microsoft.com/office/powerpoint/2010/main" val="31057879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369D5-E78D-0399-D805-43626DD14A79}"/>
              </a:ext>
            </a:extLst>
          </p:cNvPr>
          <p:cNvSpPr>
            <a:spLocks noGrp="1"/>
          </p:cNvSpPr>
          <p:nvPr>
            <p:ph type="title"/>
          </p:nvPr>
        </p:nvSpPr>
        <p:spPr>
          <a:xfrm>
            <a:off x="762001" y="803325"/>
            <a:ext cx="5314536" cy="1325563"/>
          </a:xfrm>
        </p:spPr>
        <p:txBody>
          <a:bodyPr>
            <a:normAutofit/>
          </a:bodyPr>
          <a:lstStyle/>
          <a:p>
            <a:r>
              <a:rPr lang="en-US" b="1" dirty="0"/>
              <a:t>Health and Wellbeing By Design:</a:t>
            </a:r>
            <a:endParaRPr lang="en-GB" b="1" dirty="0"/>
          </a:p>
        </p:txBody>
      </p:sp>
      <p:sp>
        <p:nvSpPr>
          <p:cNvPr id="9" name="Content Placeholder 8">
            <a:extLst>
              <a:ext uri="{FF2B5EF4-FFF2-40B4-BE49-F238E27FC236}">
                <a16:creationId xmlns:a16="http://schemas.microsoft.com/office/drawing/2014/main" id="{AB102490-C081-45C0-EC79-1A5FCF3C3701}"/>
              </a:ext>
            </a:extLst>
          </p:cNvPr>
          <p:cNvSpPr>
            <a:spLocks noGrp="1"/>
          </p:cNvSpPr>
          <p:nvPr>
            <p:ph idx="1"/>
          </p:nvPr>
        </p:nvSpPr>
        <p:spPr>
          <a:xfrm>
            <a:off x="781457" y="2721668"/>
            <a:ext cx="5314543" cy="3375920"/>
          </a:xfrm>
        </p:spPr>
        <p:txBody>
          <a:bodyPr anchor="t">
            <a:normAutofit/>
          </a:bodyPr>
          <a:lstStyle/>
          <a:p>
            <a:pPr marL="0" indent="0">
              <a:buNone/>
            </a:pPr>
            <a:r>
              <a:rPr lang="en-US" sz="3600" i="0" dirty="0">
                <a:effectLst/>
                <a:latin typeface="chronicle-display"/>
              </a:rPr>
              <a:t>Communal Spaces</a:t>
            </a:r>
          </a:p>
          <a:p>
            <a:pPr marL="0" indent="0">
              <a:buNone/>
            </a:pPr>
            <a:r>
              <a:rPr lang="en-US" sz="3600" i="0" dirty="0">
                <a:effectLst/>
                <a:latin typeface="chronicle-display"/>
              </a:rPr>
              <a:t>Lighting for Wellness</a:t>
            </a:r>
          </a:p>
          <a:p>
            <a:pPr marL="0" indent="0">
              <a:buNone/>
            </a:pPr>
            <a:r>
              <a:rPr lang="en-US" sz="3600" dirty="0"/>
              <a:t>Living well</a:t>
            </a:r>
          </a:p>
          <a:p>
            <a:pPr marL="0" indent="0">
              <a:buNone/>
            </a:pPr>
            <a:r>
              <a:rPr lang="en-US" sz="3600" dirty="0"/>
              <a:t>Enhance Bathrooms</a:t>
            </a:r>
          </a:p>
          <a:p>
            <a:pPr marL="0" indent="0">
              <a:buNone/>
            </a:pPr>
            <a:r>
              <a:rPr lang="en-US" sz="3600" dirty="0"/>
              <a:t>Biophilic design</a:t>
            </a:r>
          </a:p>
        </p:txBody>
      </p:sp>
      <p:pic>
        <p:nvPicPr>
          <p:cNvPr id="5" name="Content Placeholder 4">
            <a:extLst>
              <a:ext uri="{FF2B5EF4-FFF2-40B4-BE49-F238E27FC236}">
                <a16:creationId xmlns:a16="http://schemas.microsoft.com/office/drawing/2014/main" id="{73CB0776-B7E9-A950-3F62-2965047EEF89}"/>
              </a:ext>
            </a:extLst>
          </p:cNvPr>
          <p:cNvPicPr>
            <a:picLocks noChangeAspect="1"/>
          </p:cNvPicPr>
          <p:nvPr/>
        </p:nvPicPr>
        <p:blipFill rotWithShape="1">
          <a:blip r:embed="rId3"/>
          <a:srcRect l="13085" r="22864"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408292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 calcmode="lin" valueType="num">
                                      <p:cBhvr additive="base">
                                        <p:cTn id="11"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anim calcmode="lin" valueType="num">
                                      <p:cBhvr additive="base">
                                        <p:cTn id="1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anim calcmode="lin" valueType="num">
                                      <p:cBhvr additive="base">
                                        <p:cTn id="23"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7082DE-A807-A8E0-D0FF-1B8A08C6BF30}"/>
              </a:ext>
            </a:extLst>
          </p:cNvPr>
          <p:cNvSpPr>
            <a:spLocks noGrp="1"/>
          </p:cNvSpPr>
          <p:nvPr>
            <p:ph type="title"/>
          </p:nvPr>
        </p:nvSpPr>
        <p:spPr>
          <a:xfrm>
            <a:off x="524256" y="4767072"/>
            <a:ext cx="6594189" cy="1625210"/>
          </a:xfrm>
        </p:spPr>
        <p:txBody>
          <a:bodyPr>
            <a:normAutofit/>
          </a:bodyPr>
          <a:lstStyle/>
          <a:p>
            <a:pPr algn="r"/>
            <a:r>
              <a:rPr lang="en-GB" b="1">
                <a:solidFill>
                  <a:srgbClr val="FFFFFF"/>
                </a:solidFill>
              </a:rPr>
              <a:t>Employee Health and Wellbeing</a:t>
            </a:r>
          </a:p>
        </p:txBody>
      </p:sp>
      <p:pic>
        <p:nvPicPr>
          <p:cNvPr id="5" name="Picture 4">
            <a:extLst>
              <a:ext uri="{FF2B5EF4-FFF2-40B4-BE49-F238E27FC236}">
                <a16:creationId xmlns:a16="http://schemas.microsoft.com/office/drawing/2014/main" id="{8D84D3C4-3211-20BF-7089-2CDCBEA937A6}"/>
              </a:ext>
            </a:extLst>
          </p:cNvPr>
          <p:cNvPicPr>
            <a:picLocks noChangeAspect="1"/>
          </p:cNvPicPr>
          <p:nvPr/>
        </p:nvPicPr>
        <p:blipFill rotWithShape="1">
          <a:blip r:embed="rId3"/>
          <a:srcRect t="28736" b="4319"/>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41DA281-0A06-5C99-FA6C-BFB89382342B}"/>
              </a:ext>
            </a:extLst>
          </p:cNvPr>
          <p:cNvSpPr>
            <a:spLocks noGrp="1"/>
          </p:cNvSpPr>
          <p:nvPr>
            <p:ph idx="1"/>
          </p:nvPr>
        </p:nvSpPr>
        <p:spPr>
          <a:xfrm>
            <a:off x="8029319" y="917725"/>
            <a:ext cx="3424739" cy="4852362"/>
          </a:xfrm>
        </p:spPr>
        <p:txBody>
          <a:bodyPr anchor="ctr">
            <a:normAutofit/>
          </a:bodyPr>
          <a:lstStyle/>
          <a:p>
            <a:pPr marL="0" indent="0">
              <a:buNone/>
            </a:pPr>
            <a:endParaRPr lang="en-US" sz="2000" dirty="0">
              <a:solidFill>
                <a:srgbClr val="FFFFFF"/>
              </a:solidFill>
              <a:latin typeface="Open Sans" panose="020B0606030504020204" pitchFamily="34" charset="0"/>
            </a:endParaRPr>
          </a:p>
          <a:p>
            <a:pPr marL="0" indent="0">
              <a:buNone/>
            </a:pPr>
            <a:r>
              <a:rPr lang="en-US" sz="2000" dirty="0">
                <a:solidFill>
                  <a:srgbClr val="FFFFFF"/>
                </a:solidFill>
                <a:latin typeface="Open Sans" panose="020B0606030504020204" pitchFamily="34" charset="0"/>
              </a:rPr>
              <a:t>Take good care of your employees, and they’ll take good care of your customers, and the customers will come back.</a:t>
            </a:r>
          </a:p>
          <a:p>
            <a:pPr marL="0" indent="0">
              <a:buNone/>
            </a:pPr>
            <a:endParaRPr lang="en-US" sz="2000" dirty="0">
              <a:solidFill>
                <a:srgbClr val="FFFFFF"/>
              </a:solidFill>
              <a:latin typeface="Open Sans" panose="020B0606030504020204" pitchFamily="34" charset="0"/>
            </a:endParaRPr>
          </a:p>
          <a:p>
            <a:pPr marL="0" indent="0">
              <a:buNone/>
            </a:pPr>
            <a:r>
              <a:rPr lang="en-US" sz="2000" b="1" dirty="0">
                <a:solidFill>
                  <a:srgbClr val="FFFFFF"/>
                </a:solidFill>
                <a:latin typeface="Open Sans" panose="020B0606030504020204" pitchFamily="34" charset="0"/>
              </a:rPr>
              <a:t>Bill Marriott   </a:t>
            </a:r>
            <a:endParaRPr lang="en-GB" sz="2000" b="1" dirty="0">
              <a:solidFill>
                <a:srgbClr val="FFFFFF"/>
              </a:solidFill>
            </a:endParaRPr>
          </a:p>
        </p:txBody>
      </p:sp>
    </p:spTree>
    <p:extLst>
      <p:ext uri="{BB962C8B-B14F-4D97-AF65-F5344CB8AC3E}">
        <p14:creationId xmlns:p14="http://schemas.microsoft.com/office/powerpoint/2010/main" val="376249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AADE4-1DDA-6129-D953-8D3987AB279A}"/>
              </a:ext>
            </a:extLst>
          </p:cNvPr>
          <p:cNvSpPr>
            <a:spLocks noGrp="1"/>
          </p:cNvSpPr>
          <p:nvPr>
            <p:ph type="title"/>
          </p:nvPr>
        </p:nvSpPr>
        <p:spPr>
          <a:xfrm>
            <a:off x="174171" y="803325"/>
            <a:ext cx="5902366" cy="1325563"/>
          </a:xfrm>
        </p:spPr>
        <p:txBody>
          <a:bodyPr>
            <a:noAutofit/>
          </a:bodyPr>
          <a:lstStyle/>
          <a:p>
            <a:r>
              <a:rPr lang="en-GB" sz="4800" b="1" dirty="0"/>
              <a:t>Steps to enhance your health and wellbeing</a:t>
            </a:r>
          </a:p>
        </p:txBody>
      </p:sp>
      <p:sp>
        <p:nvSpPr>
          <p:cNvPr id="3" name="Content Placeholder 2">
            <a:extLst>
              <a:ext uri="{FF2B5EF4-FFF2-40B4-BE49-F238E27FC236}">
                <a16:creationId xmlns:a16="http://schemas.microsoft.com/office/drawing/2014/main" id="{32D91F01-BFAB-D06C-44F9-C703C1BE93BE}"/>
              </a:ext>
            </a:extLst>
          </p:cNvPr>
          <p:cNvSpPr>
            <a:spLocks noGrp="1"/>
          </p:cNvSpPr>
          <p:nvPr>
            <p:ph idx="1"/>
          </p:nvPr>
        </p:nvSpPr>
        <p:spPr>
          <a:xfrm>
            <a:off x="762000" y="2279018"/>
            <a:ext cx="5314543" cy="3375920"/>
          </a:xfrm>
        </p:spPr>
        <p:txBody>
          <a:bodyPr anchor="t">
            <a:normAutofit lnSpcReduction="10000"/>
          </a:bodyPr>
          <a:lstStyle/>
          <a:p>
            <a:pPr marL="514350" indent="-514350">
              <a:buFont typeface="+mj-lt"/>
              <a:buAutoNum type="arabicPeriod"/>
            </a:pPr>
            <a:r>
              <a:rPr lang="en-GB" dirty="0"/>
              <a:t>Connect with other people</a:t>
            </a:r>
          </a:p>
          <a:p>
            <a:pPr marL="514350" indent="-514350">
              <a:buFont typeface="+mj-lt"/>
              <a:buAutoNum type="arabicPeriod"/>
            </a:pPr>
            <a:r>
              <a:rPr lang="en-GB" dirty="0"/>
              <a:t>Be physically active</a:t>
            </a:r>
          </a:p>
          <a:p>
            <a:pPr marL="514350" indent="-514350">
              <a:buFont typeface="+mj-lt"/>
              <a:buAutoNum type="arabicPeriod"/>
            </a:pPr>
            <a:r>
              <a:rPr lang="en-GB" dirty="0"/>
              <a:t>Learn new skills</a:t>
            </a:r>
          </a:p>
          <a:p>
            <a:pPr marL="514350" indent="-514350">
              <a:buFont typeface="+mj-lt"/>
              <a:buAutoNum type="arabicPeriod"/>
            </a:pPr>
            <a:r>
              <a:rPr lang="en-GB" dirty="0"/>
              <a:t>Give to others</a:t>
            </a:r>
          </a:p>
          <a:p>
            <a:pPr marL="514350" indent="-514350">
              <a:buFont typeface="+mj-lt"/>
              <a:buAutoNum type="arabicPeriod"/>
            </a:pPr>
            <a:r>
              <a:rPr lang="en-US" dirty="0">
                <a:effectLst/>
              </a:rPr>
              <a:t>Pay attention to the present moment (mindfulness)</a:t>
            </a:r>
          </a:p>
          <a:p>
            <a:pPr marL="0" indent="0">
              <a:buNone/>
            </a:pPr>
            <a:r>
              <a:rPr lang="en-US" dirty="0"/>
              <a:t>          (NHS, 2022)</a:t>
            </a:r>
            <a:endParaRPr lang="en-US" dirty="0">
              <a:effectLst/>
            </a:endParaRPr>
          </a:p>
          <a:p>
            <a:pPr marL="0" indent="0">
              <a:buNone/>
            </a:pPr>
            <a:endParaRPr lang="en-GB" sz="1800" dirty="0"/>
          </a:p>
          <a:p>
            <a:pPr marL="0" indent="0">
              <a:buNone/>
            </a:pPr>
            <a:endParaRPr lang="en-GB" sz="1800" dirty="0"/>
          </a:p>
          <a:p>
            <a:pPr marL="0" indent="0">
              <a:buNone/>
            </a:pPr>
            <a:endParaRPr lang="en-GB" sz="1800" dirty="0"/>
          </a:p>
        </p:txBody>
      </p:sp>
      <p:pic>
        <p:nvPicPr>
          <p:cNvPr id="5" name="Picture 4">
            <a:extLst>
              <a:ext uri="{FF2B5EF4-FFF2-40B4-BE49-F238E27FC236}">
                <a16:creationId xmlns:a16="http://schemas.microsoft.com/office/drawing/2014/main" id="{281AEB09-5ED6-0A57-1496-51A7701987B4}"/>
              </a:ext>
            </a:extLst>
          </p:cNvPr>
          <p:cNvPicPr>
            <a:picLocks noChangeAspect="1"/>
          </p:cNvPicPr>
          <p:nvPr/>
        </p:nvPicPr>
        <p:blipFill rotWithShape="1">
          <a:blip r:embed="rId3"/>
          <a:srcRect l="19676" r="25953"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31197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F734CD4-95AA-644C-8165-DCBF12A44F6C}"/>
              </a:ext>
            </a:extLst>
          </p:cNvPr>
          <p:cNvPicPr>
            <a:picLocks noChangeAspect="1"/>
          </p:cNvPicPr>
          <p:nvPr/>
        </p:nvPicPr>
        <p:blipFill rotWithShape="1">
          <a:blip r:embed="rId3"/>
          <a:srcRect l="7487" r="6423"/>
          <a:stretch/>
        </p:blipFill>
        <p:spPr>
          <a:xfrm>
            <a:off x="5511589" y="523804"/>
            <a:ext cx="6680411"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p:spPr>
      </p:pic>
      <p:sp>
        <p:nvSpPr>
          <p:cNvPr id="13" name="Freeform: Shape 12">
            <a:extLst>
              <a:ext uri="{FF2B5EF4-FFF2-40B4-BE49-F238E27FC236}">
                <a16:creationId xmlns:a16="http://schemas.microsoft.com/office/drawing/2014/main" id="{206E9F47-DC46-4A02-B5DB-26B56C39C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3805"/>
            <a:ext cx="7800441" cy="5696020"/>
          </a:xfrm>
          <a:custGeom>
            <a:avLst/>
            <a:gdLst>
              <a:gd name="connsiteX0" fmla="*/ 0 w 7800441"/>
              <a:gd name="connsiteY0" fmla="*/ 0 h 5696020"/>
              <a:gd name="connsiteX1" fmla="*/ 7800441 w 7800441"/>
              <a:gd name="connsiteY1" fmla="*/ 0 h 5696020"/>
              <a:gd name="connsiteX2" fmla="*/ 5037161 w 7800441"/>
              <a:gd name="connsiteY2" fmla="*/ 5696020 h 5696020"/>
              <a:gd name="connsiteX3" fmla="*/ 0 w 7800441"/>
              <a:gd name="connsiteY3" fmla="*/ 5696020 h 5696020"/>
            </a:gdLst>
            <a:ahLst/>
            <a:cxnLst>
              <a:cxn ang="0">
                <a:pos x="connsiteX0" y="connsiteY0"/>
              </a:cxn>
              <a:cxn ang="0">
                <a:pos x="connsiteX1" y="connsiteY1"/>
              </a:cxn>
              <a:cxn ang="0">
                <a:pos x="connsiteX2" y="connsiteY2"/>
              </a:cxn>
              <a:cxn ang="0">
                <a:pos x="connsiteX3" y="connsiteY3"/>
              </a:cxn>
            </a:cxnLst>
            <a:rect l="l" t="t" r="r" b="b"/>
            <a:pathLst>
              <a:path w="7800441" h="5696020">
                <a:moveTo>
                  <a:pt x="0" y="0"/>
                </a:moveTo>
                <a:lnTo>
                  <a:pt x="7800441" y="0"/>
                </a:lnTo>
                <a:lnTo>
                  <a:pt x="5037161" y="5696020"/>
                </a:lnTo>
                <a:lnTo>
                  <a:pt x="0" y="569602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4" name="TextBox 3">
            <a:extLst>
              <a:ext uri="{FF2B5EF4-FFF2-40B4-BE49-F238E27FC236}">
                <a16:creationId xmlns:a16="http://schemas.microsoft.com/office/drawing/2014/main" id="{294ED7C5-24CF-5E93-7CD4-100895D9D825}"/>
              </a:ext>
            </a:extLst>
          </p:cNvPr>
          <p:cNvSpPr txBox="1"/>
          <p:nvPr/>
        </p:nvSpPr>
        <p:spPr>
          <a:xfrm>
            <a:off x="841247" y="914400"/>
            <a:ext cx="5111877" cy="109537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a:solidFill>
                  <a:srgbClr val="FFFFFF"/>
                </a:solidFill>
                <a:latin typeface="+mj-lt"/>
                <a:ea typeface="+mj-ea"/>
                <a:cs typeface="+mj-cs"/>
              </a:rPr>
              <a:t>Workplace stress with hospitality</a:t>
            </a:r>
          </a:p>
        </p:txBody>
      </p:sp>
      <p:sp>
        <p:nvSpPr>
          <p:cNvPr id="3" name="TextBox 2">
            <a:extLst>
              <a:ext uri="{FF2B5EF4-FFF2-40B4-BE49-F238E27FC236}">
                <a16:creationId xmlns:a16="http://schemas.microsoft.com/office/drawing/2014/main" id="{732D1AEC-F31F-CFAD-45AB-2288F80D2259}"/>
              </a:ext>
            </a:extLst>
          </p:cNvPr>
          <p:cNvSpPr txBox="1"/>
          <p:nvPr/>
        </p:nvSpPr>
        <p:spPr>
          <a:xfrm>
            <a:off x="841248" y="2333625"/>
            <a:ext cx="4378452" cy="3543300"/>
          </a:xfrm>
          <a:prstGeom prst="rect">
            <a:avLst/>
          </a:prstGeom>
        </p:spPr>
        <p:txBody>
          <a:bodyPr vert="horz" lIns="91440" tIns="45720" rIns="91440" bIns="45720" rtlCol="0" anchor="t">
            <a:normAutofit/>
          </a:bodyPr>
          <a:lstStyle/>
          <a:p>
            <a:pPr indent="-228600" fontAlgn="base">
              <a:lnSpc>
                <a:spcPct val="90000"/>
              </a:lnSpc>
              <a:spcAft>
                <a:spcPts val="600"/>
              </a:spcAft>
              <a:buFont typeface="Arial" panose="020B0604020202020204" pitchFamily="34" charset="0"/>
              <a:buChar char="•"/>
            </a:pPr>
            <a:r>
              <a:rPr lang="en-US" sz="1700" b="1" i="0">
                <a:solidFill>
                  <a:srgbClr val="FFFFFF"/>
                </a:solidFill>
                <a:effectLst/>
              </a:rPr>
              <a:t>Key Statistics:</a:t>
            </a:r>
          </a:p>
          <a:p>
            <a:pPr indent="-228600" fontAlgn="base">
              <a:lnSpc>
                <a:spcPct val="90000"/>
              </a:lnSpc>
              <a:spcAft>
                <a:spcPts val="600"/>
              </a:spcAft>
              <a:buFont typeface="Arial" panose="020B0604020202020204" pitchFamily="34" charset="0"/>
              <a:buChar char="•"/>
            </a:pPr>
            <a:r>
              <a:rPr lang="en-US" sz="1700" b="0" i="0" dirty="0">
                <a:solidFill>
                  <a:srgbClr val="FFFFFF"/>
                </a:solidFill>
                <a:effectLst/>
              </a:rPr>
              <a:t>62% of hospitality staff have recently thought about quitting</a:t>
            </a:r>
            <a:endParaRPr lang="en-US" sz="1700" b="0" i="0">
              <a:solidFill>
                <a:srgbClr val="FFFFFF"/>
              </a:solidFill>
              <a:effectLst/>
            </a:endParaRPr>
          </a:p>
          <a:p>
            <a:pPr indent="-228600" fontAlgn="base">
              <a:lnSpc>
                <a:spcPct val="90000"/>
              </a:lnSpc>
              <a:spcAft>
                <a:spcPts val="600"/>
              </a:spcAft>
              <a:buFont typeface="Arial" panose="020B0604020202020204" pitchFamily="34" charset="0"/>
              <a:buChar char="•"/>
            </a:pPr>
            <a:r>
              <a:rPr lang="en-US" sz="1700" b="0" i="0" dirty="0">
                <a:solidFill>
                  <a:srgbClr val="FFFFFF"/>
                </a:solidFill>
                <a:effectLst/>
              </a:rPr>
              <a:t>The joint biggest reasons for considering leaving were stress and low pay (44%)</a:t>
            </a:r>
            <a:endParaRPr lang="en-US" sz="1700" b="0" i="0">
              <a:solidFill>
                <a:srgbClr val="FFFFFF"/>
              </a:solidFill>
              <a:effectLst/>
            </a:endParaRPr>
          </a:p>
          <a:p>
            <a:pPr indent="-228600" fontAlgn="base">
              <a:lnSpc>
                <a:spcPct val="90000"/>
              </a:lnSpc>
              <a:spcAft>
                <a:spcPts val="600"/>
              </a:spcAft>
              <a:buFont typeface="Arial" panose="020B0604020202020204" pitchFamily="34" charset="0"/>
              <a:buChar char="•"/>
            </a:pPr>
            <a:r>
              <a:rPr lang="en-US" sz="1700" b="0" i="0" dirty="0">
                <a:solidFill>
                  <a:srgbClr val="FFFFFF"/>
                </a:solidFill>
                <a:effectLst/>
              </a:rPr>
              <a:t>32% have no control whatsoever over their schedule</a:t>
            </a:r>
            <a:endParaRPr lang="en-US" sz="1700" b="0" i="0">
              <a:solidFill>
                <a:srgbClr val="FFFFFF"/>
              </a:solidFill>
              <a:effectLst/>
            </a:endParaRPr>
          </a:p>
          <a:p>
            <a:pPr indent="-228600" fontAlgn="base">
              <a:lnSpc>
                <a:spcPct val="90000"/>
              </a:lnSpc>
              <a:spcAft>
                <a:spcPts val="600"/>
              </a:spcAft>
              <a:buFont typeface="Arial" panose="020B0604020202020204" pitchFamily="34" charset="0"/>
              <a:buChar char="•"/>
            </a:pPr>
            <a:r>
              <a:rPr lang="en-US" sz="1700" b="0" i="0" dirty="0">
                <a:solidFill>
                  <a:srgbClr val="FFFFFF"/>
                </a:solidFill>
                <a:effectLst/>
              </a:rPr>
              <a:t>40% say that feedback they share with management isn’t acknowledged</a:t>
            </a:r>
            <a:endParaRPr lang="en-US" sz="1700" b="0" i="0">
              <a:solidFill>
                <a:srgbClr val="FFFFFF"/>
              </a:solidFill>
              <a:effectLst/>
            </a:endParaRPr>
          </a:p>
          <a:p>
            <a:pPr indent="-228600" fontAlgn="base">
              <a:lnSpc>
                <a:spcPct val="90000"/>
              </a:lnSpc>
              <a:spcAft>
                <a:spcPts val="600"/>
              </a:spcAft>
              <a:buFont typeface="Arial" panose="020B0604020202020204" pitchFamily="34" charset="0"/>
              <a:buChar char="•"/>
            </a:pPr>
            <a:r>
              <a:rPr lang="en-US" sz="1700" b="0" i="0" dirty="0">
                <a:solidFill>
                  <a:srgbClr val="FFFFFF"/>
                </a:solidFill>
                <a:effectLst/>
              </a:rPr>
              <a:t>32% feel that asking for a shift change would be perceived negatively by their employer</a:t>
            </a:r>
            <a:endParaRPr lang="en-US" sz="1700" b="0" i="0">
              <a:solidFill>
                <a:srgbClr val="FFFFFF"/>
              </a:solidFill>
              <a:effectLst/>
            </a:endParaRPr>
          </a:p>
        </p:txBody>
      </p:sp>
    </p:spTree>
    <p:extLst>
      <p:ext uri="{BB962C8B-B14F-4D97-AF65-F5344CB8AC3E}">
        <p14:creationId xmlns:p14="http://schemas.microsoft.com/office/powerpoint/2010/main" val="1059351347"/>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9AE864-4F19-5D4B-37BB-B35C54744D90}"/>
              </a:ext>
            </a:extLst>
          </p:cNvPr>
          <p:cNvSpPr txBox="1"/>
          <p:nvPr/>
        </p:nvSpPr>
        <p:spPr>
          <a:xfrm>
            <a:off x="838199" y="291090"/>
            <a:ext cx="10515599" cy="932688"/>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000" b="1" i="0" kern="1200">
                <a:solidFill>
                  <a:schemeClr val="tx1"/>
                </a:solidFill>
                <a:effectLst/>
                <a:latin typeface="+mj-lt"/>
                <a:ea typeface="+mj-ea"/>
                <a:cs typeface="+mj-cs"/>
              </a:rPr>
              <a:t>Industries with the highest employee burnout rate worldwide in 2019</a:t>
            </a:r>
            <a:endParaRPr lang="en-US" sz="3000" kern="1200">
              <a:solidFill>
                <a:schemeClr val="tx1"/>
              </a:solidFill>
              <a:latin typeface="+mj-lt"/>
              <a:ea typeface="+mj-ea"/>
              <a:cs typeface="+mj-cs"/>
            </a:endParaRPr>
          </a:p>
        </p:txBody>
      </p:sp>
      <p:pic>
        <p:nvPicPr>
          <p:cNvPr id="5" name="Picture 4">
            <a:extLst>
              <a:ext uri="{FF2B5EF4-FFF2-40B4-BE49-F238E27FC236}">
                <a16:creationId xmlns:a16="http://schemas.microsoft.com/office/drawing/2014/main" id="{BD1641F7-4BC6-D8C1-7672-0D3F7A94F0FF}"/>
              </a:ext>
            </a:extLst>
          </p:cNvPr>
          <p:cNvPicPr>
            <a:picLocks noChangeAspect="1"/>
          </p:cNvPicPr>
          <p:nvPr/>
        </p:nvPicPr>
        <p:blipFill>
          <a:blip r:embed="rId3"/>
          <a:stretch>
            <a:fillRect/>
          </a:stretch>
        </p:blipFill>
        <p:spPr>
          <a:xfrm>
            <a:off x="1940767" y="1208627"/>
            <a:ext cx="7871336" cy="4703124"/>
          </a:xfrm>
          <a:prstGeom prst="rect">
            <a:avLst/>
          </a:prstGeom>
        </p:spPr>
      </p:pic>
    </p:spTree>
    <p:extLst>
      <p:ext uri="{BB962C8B-B14F-4D97-AF65-F5344CB8AC3E}">
        <p14:creationId xmlns:p14="http://schemas.microsoft.com/office/powerpoint/2010/main" val="29290513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DFE39D-C412-6EFF-E6AC-C4341148D9D6}"/>
              </a:ext>
            </a:extLst>
          </p:cNvPr>
          <p:cNvPicPr>
            <a:picLocks noChangeAspect="1"/>
          </p:cNvPicPr>
          <p:nvPr/>
        </p:nvPicPr>
        <p:blipFill rotWithShape="1">
          <a:blip r:embed="rId3"/>
          <a:srcRect l="21598"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6" name="TextBox 5">
            <a:extLst>
              <a:ext uri="{FF2B5EF4-FFF2-40B4-BE49-F238E27FC236}">
                <a16:creationId xmlns:a16="http://schemas.microsoft.com/office/drawing/2014/main" id="{F33F906C-5A9D-5044-2AE5-27E085F901F8}"/>
              </a:ext>
            </a:extLst>
          </p:cNvPr>
          <p:cNvSpPr txBox="1"/>
          <p:nvPr/>
        </p:nvSpPr>
        <p:spPr>
          <a:xfrm>
            <a:off x="7336971" y="609600"/>
            <a:ext cx="4593772" cy="5570756"/>
          </a:xfrm>
          <a:prstGeom prst="rect">
            <a:avLst/>
          </a:prstGeom>
          <a:noFill/>
        </p:spPr>
        <p:txBody>
          <a:bodyPr wrap="square" rtlCol="0">
            <a:spAutoFit/>
          </a:bodyPr>
          <a:lstStyle/>
          <a:p>
            <a:r>
              <a:rPr lang="en-GB" sz="4800" dirty="0"/>
              <a:t>Breakout room exercise:</a:t>
            </a:r>
          </a:p>
          <a:p>
            <a:endParaRPr lang="en-GB" dirty="0"/>
          </a:p>
          <a:p>
            <a:r>
              <a:rPr lang="en-GB" sz="2800" dirty="0"/>
              <a:t>Investigate how different hotel brands enhance and apply employee health and wellbeing:</a:t>
            </a:r>
          </a:p>
          <a:p>
            <a:endParaRPr lang="en-GB" sz="2800" dirty="0"/>
          </a:p>
          <a:p>
            <a:r>
              <a:rPr lang="en-GB" sz="2800" dirty="0"/>
              <a:t>Marriott Hotels</a:t>
            </a:r>
          </a:p>
          <a:p>
            <a:r>
              <a:rPr lang="en-GB" sz="2800" dirty="0"/>
              <a:t>Hilton Hotels</a:t>
            </a:r>
          </a:p>
          <a:p>
            <a:r>
              <a:rPr lang="en-GB" sz="2800" dirty="0"/>
              <a:t>IHG</a:t>
            </a:r>
          </a:p>
          <a:p>
            <a:endParaRPr lang="en-GB" dirty="0"/>
          </a:p>
        </p:txBody>
      </p:sp>
    </p:spTree>
    <p:extLst>
      <p:ext uri="{BB962C8B-B14F-4D97-AF65-F5344CB8AC3E}">
        <p14:creationId xmlns:p14="http://schemas.microsoft.com/office/powerpoint/2010/main" val="388084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C049D-8FF9-49AF-9991-9B0841ABEC1E}"/>
              </a:ext>
            </a:extLst>
          </p:cNvPr>
          <p:cNvSpPr>
            <a:spLocks noGrp="1"/>
          </p:cNvSpPr>
          <p:nvPr>
            <p:ph type="title"/>
          </p:nvPr>
        </p:nvSpPr>
        <p:spPr>
          <a:xfrm>
            <a:off x="1631504" y="188641"/>
            <a:ext cx="7886700" cy="687611"/>
          </a:xfrm>
        </p:spPr>
        <p:txBody>
          <a:bodyPr>
            <a:normAutofit fontScale="90000"/>
          </a:bodyPr>
          <a:lstStyle/>
          <a:p>
            <a:r>
              <a:rPr lang="en-GB" b="1" dirty="0"/>
              <a:t>The </a:t>
            </a:r>
            <a:r>
              <a:rPr lang="en-GB" b="1" dirty="0" err="1"/>
              <a:t>Seren</a:t>
            </a:r>
            <a:r>
              <a:rPr lang="en-GB" b="1" dirty="0"/>
              <a:t> Collection</a:t>
            </a:r>
          </a:p>
        </p:txBody>
      </p:sp>
      <p:pic>
        <p:nvPicPr>
          <p:cNvPr id="4" name="Picture 3">
            <a:extLst>
              <a:ext uri="{FF2B5EF4-FFF2-40B4-BE49-F238E27FC236}">
                <a16:creationId xmlns:a16="http://schemas.microsoft.com/office/drawing/2014/main" id="{A896FEE1-EA8D-40D8-9FF4-06A88B533DB2}"/>
              </a:ext>
            </a:extLst>
          </p:cNvPr>
          <p:cNvPicPr>
            <a:picLocks noChangeAspect="1"/>
          </p:cNvPicPr>
          <p:nvPr/>
        </p:nvPicPr>
        <p:blipFill rotWithShape="1">
          <a:blip r:embed="rId3"/>
          <a:srcRect b="6202"/>
          <a:stretch/>
        </p:blipFill>
        <p:spPr>
          <a:xfrm>
            <a:off x="1508589" y="1016732"/>
            <a:ext cx="9144000" cy="4824536"/>
          </a:xfrm>
          <a:prstGeom prst="rect">
            <a:avLst/>
          </a:prstGeom>
        </p:spPr>
      </p:pic>
    </p:spTree>
    <p:extLst>
      <p:ext uri="{BB962C8B-B14F-4D97-AF65-F5344CB8AC3E}">
        <p14:creationId xmlns:p14="http://schemas.microsoft.com/office/powerpoint/2010/main" val="910409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17A1D7-839F-4054-8F4A-59F00D28C4A6}"/>
              </a:ext>
            </a:extLst>
          </p:cNvPr>
          <p:cNvSpPr>
            <a:spLocks noGrp="1"/>
          </p:cNvSpPr>
          <p:nvPr>
            <p:ph type="title"/>
          </p:nvPr>
        </p:nvSpPr>
        <p:spPr>
          <a:xfrm>
            <a:off x="524256" y="491260"/>
            <a:ext cx="6594189" cy="1625210"/>
          </a:xfrm>
        </p:spPr>
        <p:txBody>
          <a:bodyPr vert="horz" lIns="91440" tIns="45720" rIns="91440" bIns="45720" rtlCol="0" anchor="ctr">
            <a:normAutofit/>
          </a:bodyPr>
          <a:lstStyle/>
          <a:p>
            <a:r>
              <a:rPr lang="en-US" sz="4800" dirty="0">
                <a:solidFill>
                  <a:srgbClr val="FFFFFF"/>
                </a:solidFill>
              </a:rPr>
              <a:t>Investors in People Award scheme and Framework</a:t>
            </a:r>
          </a:p>
        </p:txBody>
      </p:sp>
      <p:sp>
        <p:nvSpPr>
          <p:cNvPr id="21" name="Rectangle 20">
            <a:extLst>
              <a:ext uri="{FF2B5EF4-FFF2-40B4-BE49-F238E27FC236}">
                <a16:creationId xmlns:a16="http://schemas.microsoft.com/office/drawing/2014/main" id="{33B81349-3A7E-4A66-9ED9-66E6F8E29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3" y="2454901"/>
            <a:ext cx="3441163" cy="4080255"/>
          </a:xfrm>
          <a:prstGeom prst="rect">
            <a:avLst/>
          </a:prstGeom>
          <a:solidFill>
            <a:srgbClr val="E47CB7">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0F2DEA99-962C-B7D5-206C-2027A40F93D9}"/>
              </a:ext>
            </a:extLst>
          </p:cNvPr>
          <p:cNvPicPr>
            <a:picLocks noGrp="1" noChangeAspect="1"/>
          </p:cNvPicPr>
          <p:nvPr>
            <p:ph idx="1"/>
          </p:nvPr>
        </p:nvPicPr>
        <p:blipFill rotWithShape="1">
          <a:blip r:embed="rId3"/>
          <a:srcRect t="6865" r="-1" b="-1"/>
          <a:stretch/>
        </p:blipFill>
        <p:spPr>
          <a:xfrm>
            <a:off x="524256" y="2956550"/>
            <a:ext cx="3067356" cy="3058101"/>
          </a:xfrm>
          <a:prstGeom prst="rect">
            <a:avLst/>
          </a:prstGeom>
        </p:spPr>
      </p:pic>
      <p:sp>
        <p:nvSpPr>
          <p:cNvPr id="23" name="Rectangle 22">
            <a:extLst>
              <a:ext uri="{FF2B5EF4-FFF2-40B4-BE49-F238E27FC236}">
                <a16:creationId xmlns:a16="http://schemas.microsoft.com/office/drawing/2014/main" id="{4A37A7FF-19A5-40D8-8D0C-E780CBD330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1468" y="2454900"/>
            <a:ext cx="3441163" cy="4080255"/>
          </a:xfrm>
          <a:prstGeom prst="rect">
            <a:avLst/>
          </a:prstGeom>
          <a:solidFill>
            <a:srgbClr val="E47CB7">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4C486126-50A1-5815-CAFA-D5F6F0F8316E}"/>
              </a:ext>
            </a:extLst>
          </p:cNvPr>
          <p:cNvPicPr>
            <a:picLocks noChangeAspect="1"/>
          </p:cNvPicPr>
          <p:nvPr/>
        </p:nvPicPr>
        <p:blipFill>
          <a:blip r:embed="rId4"/>
          <a:stretch>
            <a:fillRect/>
          </a:stretch>
        </p:blipFill>
        <p:spPr>
          <a:xfrm>
            <a:off x="4138970" y="3137020"/>
            <a:ext cx="3067358" cy="2697159"/>
          </a:xfrm>
          <a:prstGeom prst="rect">
            <a:avLst/>
          </a:prstGeom>
        </p:spPr>
      </p:pic>
      <p:sp>
        <p:nvSpPr>
          <p:cNvPr id="25"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72E5C7E1-EF95-BACE-1569-F50386D49E0D}"/>
              </a:ext>
            </a:extLst>
          </p:cNvPr>
          <p:cNvSpPr txBox="1"/>
          <p:nvPr/>
        </p:nvSpPr>
        <p:spPr>
          <a:xfrm>
            <a:off x="7956057" y="762983"/>
            <a:ext cx="3515128" cy="5330923"/>
          </a:xfrm>
          <a:prstGeom prst="rect">
            <a:avLst/>
          </a:prstGeom>
        </p:spPr>
        <p:txBody>
          <a:bodyPr vert="horz" lIns="91440" tIns="45720" rIns="91440" bIns="45720" rtlCol="0" anchor="ctr">
            <a:normAutofit/>
          </a:bodyPr>
          <a:lstStyle/>
          <a:p>
            <a:pPr fontAlgn="base">
              <a:lnSpc>
                <a:spcPct val="90000"/>
              </a:lnSpc>
              <a:spcAft>
                <a:spcPts val="600"/>
              </a:spcAft>
            </a:pPr>
            <a:r>
              <a:rPr lang="en-US" sz="2000" b="0" i="0" dirty="0">
                <a:solidFill>
                  <a:srgbClr val="FFFFFF"/>
                </a:solidFill>
                <a:effectLst/>
              </a:rPr>
              <a:t>Measure the impact of your people strategy and initiatives and how they benefit your people.</a:t>
            </a:r>
          </a:p>
          <a:p>
            <a:pPr fontAlgn="base">
              <a:lnSpc>
                <a:spcPct val="90000"/>
              </a:lnSpc>
              <a:spcAft>
                <a:spcPts val="600"/>
              </a:spcAft>
            </a:pPr>
            <a:endParaRPr lang="en-US" sz="2000" b="0" i="0" dirty="0">
              <a:solidFill>
                <a:srgbClr val="FFFFFF"/>
              </a:solidFill>
              <a:effectLst/>
            </a:endParaRPr>
          </a:p>
          <a:p>
            <a:pPr fontAlgn="base">
              <a:lnSpc>
                <a:spcPct val="90000"/>
              </a:lnSpc>
              <a:spcAft>
                <a:spcPts val="600"/>
              </a:spcAft>
            </a:pPr>
            <a:r>
              <a:rPr lang="en-US" sz="2000" b="0" i="0" dirty="0">
                <a:solidFill>
                  <a:srgbClr val="FFFFFF"/>
                </a:solidFill>
                <a:effectLst/>
              </a:rPr>
              <a:t>Attract better talent. Good people want to work for good companies.</a:t>
            </a:r>
          </a:p>
          <a:p>
            <a:pPr fontAlgn="base">
              <a:lnSpc>
                <a:spcPct val="90000"/>
              </a:lnSpc>
              <a:spcAft>
                <a:spcPts val="600"/>
              </a:spcAft>
            </a:pPr>
            <a:endParaRPr lang="en-US" sz="2000" b="0" i="0" dirty="0">
              <a:solidFill>
                <a:srgbClr val="FFFFFF"/>
              </a:solidFill>
              <a:effectLst/>
            </a:endParaRPr>
          </a:p>
          <a:p>
            <a:pPr fontAlgn="base">
              <a:lnSpc>
                <a:spcPct val="90000"/>
              </a:lnSpc>
              <a:spcAft>
                <a:spcPts val="600"/>
              </a:spcAft>
            </a:pPr>
            <a:r>
              <a:rPr lang="en-US" sz="2000" b="0" i="0" dirty="0">
                <a:solidFill>
                  <a:srgbClr val="FFFFFF"/>
                </a:solidFill>
                <a:effectLst/>
              </a:rPr>
              <a:t>Stand out from other employers. Our accreditation is a recognition of you putting your people first.</a:t>
            </a:r>
          </a:p>
        </p:txBody>
      </p:sp>
    </p:spTree>
    <p:extLst>
      <p:ext uri="{BB962C8B-B14F-4D97-AF65-F5344CB8AC3E}">
        <p14:creationId xmlns:p14="http://schemas.microsoft.com/office/powerpoint/2010/main" val="1715740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4011D24-DB85-3E93-BC16-3D556F8E8D33}"/>
              </a:ext>
            </a:extLst>
          </p:cNvPr>
          <p:cNvPicPr>
            <a:picLocks noChangeAspect="1"/>
          </p:cNvPicPr>
          <p:nvPr/>
        </p:nvPicPr>
        <p:blipFill rotWithShape="1">
          <a:blip r:embed="rId3"/>
          <a:srcRect t="7917" r="1" b="1"/>
          <a:stretch/>
        </p:blipFill>
        <p:spPr>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p:spPr>
      </p:pic>
      <p:pic>
        <p:nvPicPr>
          <p:cNvPr id="7" name="Picture 6">
            <a:extLst>
              <a:ext uri="{FF2B5EF4-FFF2-40B4-BE49-F238E27FC236}">
                <a16:creationId xmlns:a16="http://schemas.microsoft.com/office/drawing/2014/main" id="{FDA095A0-2372-DDD4-ED96-C26D275DB3DB}"/>
              </a:ext>
            </a:extLst>
          </p:cNvPr>
          <p:cNvPicPr>
            <a:picLocks noChangeAspect="1"/>
          </p:cNvPicPr>
          <p:nvPr/>
        </p:nvPicPr>
        <p:blipFill rotWithShape="1">
          <a:blip r:embed="rId4"/>
          <a:srcRect l="17966" r="18824" b="-1"/>
          <a:stretch/>
        </p:blipFill>
        <p:spPr>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5" name="Content Placeholder 4">
            <a:extLst>
              <a:ext uri="{FF2B5EF4-FFF2-40B4-BE49-F238E27FC236}">
                <a16:creationId xmlns:a16="http://schemas.microsoft.com/office/drawing/2014/main" id="{E02898D9-836E-EE3B-36F9-94A7EDAA9D47}"/>
              </a:ext>
            </a:extLst>
          </p:cNvPr>
          <p:cNvPicPr>
            <a:picLocks noChangeAspect="1"/>
          </p:cNvPicPr>
          <p:nvPr/>
        </p:nvPicPr>
        <p:blipFill rotWithShape="1">
          <a:blip r:embed="rId5"/>
          <a:srcRect t="25716" r="-1" b="12062"/>
          <a:stretch/>
        </p:blipFill>
        <p:spPr>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2" name="Title 1">
            <a:extLst>
              <a:ext uri="{FF2B5EF4-FFF2-40B4-BE49-F238E27FC236}">
                <a16:creationId xmlns:a16="http://schemas.microsoft.com/office/drawing/2014/main" id="{DD334C1B-A902-88B6-834A-2DDD33E4F37E}"/>
              </a:ext>
            </a:extLst>
          </p:cNvPr>
          <p:cNvSpPr>
            <a:spLocks noGrp="1"/>
          </p:cNvSpPr>
          <p:nvPr>
            <p:ph type="title"/>
          </p:nvPr>
        </p:nvSpPr>
        <p:spPr>
          <a:xfrm>
            <a:off x="6343650" y="3996130"/>
            <a:ext cx="5505814" cy="1576910"/>
          </a:xfrm>
        </p:spPr>
        <p:txBody>
          <a:bodyPr vert="horz" lIns="91440" tIns="45720" rIns="91440" bIns="45720" rtlCol="0" anchor="b">
            <a:normAutofit/>
          </a:bodyPr>
          <a:lstStyle/>
          <a:p>
            <a:r>
              <a:rPr lang="en-US" b="1" kern="1200">
                <a:solidFill>
                  <a:schemeClr val="tx1"/>
                </a:solidFill>
                <a:latin typeface="+mj-lt"/>
                <a:ea typeface="+mj-ea"/>
                <a:cs typeface="+mj-cs"/>
              </a:rPr>
              <a:t>The Landmark London  </a:t>
            </a:r>
          </a:p>
        </p:txBody>
      </p:sp>
    </p:spTree>
    <p:extLst>
      <p:ext uri="{BB962C8B-B14F-4D97-AF65-F5344CB8AC3E}">
        <p14:creationId xmlns:p14="http://schemas.microsoft.com/office/powerpoint/2010/main" val="4130170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528C-2FAE-6932-E514-E69634D0735C}"/>
              </a:ext>
            </a:extLst>
          </p:cNvPr>
          <p:cNvSpPr>
            <a:spLocks noGrp="1"/>
          </p:cNvSpPr>
          <p:nvPr>
            <p:ph type="title"/>
          </p:nvPr>
        </p:nvSpPr>
        <p:spPr/>
        <p:txBody>
          <a:bodyPr>
            <a:normAutofit fontScale="90000"/>
          </a:bodyPr>
          <a:lstStyle/>
          <a:p>
            <a:r>
              <a:rPr lang="en-US" b="1" dirty="0"/>
              <a:t>Assignment One - </a:t>
            </a:r>
            <a:r>
              <a:rPr lang="en-GB" sz="4400" dirty="0"/>
              <a:t>Due: </a:t>
            </a:r>
            <a:r>
              <a:rPr lang="en-GB" b="1" dirty="0"/>
              <a:t>28</a:t>
            </a:r>
            <a:r>
              <a:rPr lang="en-GB" b="1" baseline="30000" dirty="0"/>
              <a:t>th</a:t>
            </a:r>
            <a:r>
              <a:rPr lang="en-GB" sz="4400" b="1" dirty="0"/>
              <a:t> October 2022, 23h55</a:t>
            </a:r>
            <a:br>
              <a:rPr lang="en-GB" sz="4400" b="1" dirty="0"/>
            </a:br>
            <a:endParaRPr lang="en-GB" b="1" dirty="0"/>
          </a:p>
        </p:txBody>
      </p:sp>
      <p:sp>
        <p:nvSpPr>
          <p:cNvPr id="3" name="Content Placeholder 2">
            <a:extLst>
              <a:ext uri="{FF2B5EF4-FFF2-40B4-BE49-F238E27FC236}">
                <a16:creationId xmlns:a16="http://schemas.microsoft.com/office/drawing/2014/main" id="{00C51A9D-6EBF-0E8A-5073-4F2D695EB727}"/>
              </a:ext>
            </a:extLst>
          </p:cNvPr>
          <p:cNvSpPr>
            <a:spLocks noGrp="1"/>
          </p:cNvSpPr>
          <p:nvPr>
            <p:ph sz="half" idx="1"/>
          </p:nvPr>
        </p:nvSpPr>
        <p:spPr>
          <a:xfrm>
            <a:off x="416035" y="1690689"/>
            <a:ext cx="5468883" cy="3865727"/>
          </a:xfrm>
        </p:spPr>
        <p:txBody>
          <a:bodyPr>
            <a:normAutofit lnSpcReduction="10000"/>
          </a:bodyPr>
          <a:lstStyle/>
          <a:p>
            <a:pPr algn="just"/>
            <a:r>
              <a:rPr lang="en-GB" sz="2400" dirty="0"/>
              <a:t>This part of the assignment will require you to compile a Student Journal entry, based on </a:t>
            </a:r>
            <a:r>
              <a:rPr lang="en-GB" sz="2400" b="1" dirty="0"/>
              <a:t>one</a:t>
            </a:r>
            <a:r>
              <a:rPr lang="en-GB" sz="2400" dirty="0"/>
              <a:t> of the following topics:</a:t>
            </a:r>
          </a:p>
          <a:p>
            <a:pPr marL="0" indent="0" algn="just">
              <a:buNone/>
            </a:pPr>
            <a:endParaRPr lang="en-GB" sz="2400" dirty="0"/>
          </a:p>
          <a:p>
            <a:pPr marL="285750" indent="-285750">
              <a:buFont typeface="Arial" panose="020B0604020202020204" pitchFamily="34" charset="0"/>
              <a:buChar char="•"/>
            </a:pPr>
            <a:r>
              <a:rPr lang="en-GB" sz="3200" dirty="0"/>
              <a:t>Sustainability within the hotel industry.</a:t>
            </a:r>
          </a:p>
          <a:p>
            <a:pPr marL="285750" indent="-285750">
              <a:buFont typeface="Arial" panose="020B0604020202020204" pitchFamily="34" charset="0"/>
              <a:buChar char="•"/>
            </a:pPr>
            <a:r>
              <a:rPr lang="en-GB" sz="3200" b="1" dirty="0"/>
              <a:t>Health &amp; wellbeing – the emerging trend within hotels.</a:t>
            </a:r>
          </a:p>
          <a:p>
            <a:endParaRPr lang="en-GB" dirty="0"/>
          </a:p>
        </p:txBody>
      </p:sp>
      <p:sp>
        <p:nvSpPr>
          <p:cNvPr id="4" name="Content Placeholder 3">
            <a:extLst>
              <a:ext uri="{FF2B5EF4-FFF2-40B4-BE49-F238E27FC236}">
                <a16:creationId xmlns:a16="http://schemas.microsoft.com/office/drawing/2014/main" id="{AFCEA37C-A929-B216-87F1-32EF6C6EA554}"/>
              </a:ext>
            </a:extLst>
          </p:cNvPr>
          <p:cNvSpPr>
            <a:spLocks noGrp="1"/>
          </p:cNvSpPr>
          <p:nvPr>
            <p:ph sz="half" idx="2"/>
          </p:nvPr>
        </p:nvSpPr>
        <p:spPr>
          <a:xfrm>
            <a:off x="6096000" y="1690689"/>
            <a:ext cx="5834117" cy="3865727"/>
          </a:xfrm>
        </p:spPr>
        <p:txBody>
          <a:bodyPr>
            <a:normAutofit lnSpcReduction="10000"/>
          </a:bodyPr>
          <a:lstStyle/>
          <a:p>
            <a:pPr marL="285750" indent="-285750" algn="just">
              <a:buFont typeface="Arial" panose="020B0604020202020204" pitchFamily="34" charset="0"/>
              <a:buChar char="•"/>
            </a:pPr>
            <a:r>
              <a:rPr lang="en-GB" sz="2000" dirty="0"/>
              <a:t>Consider how you would summarise the </a:t>
            </a:r>
            <a:r>
              <a:rPr lang="en-GB" sz="2000" b="1" dirty="0"/>
              <a:t>key findings</a:t>
            </a:r>
            <a:r>
              <a:rPr lang="en-GB" sz="2000" dirty="0"/>
              <a:t> from the appropriate lectures for your chosen topic.</a:t>
            </a:r>
          </a:p>
          <a:p>
            <a:pPr algn="just"/>
            <a:endParaRPr lang="en-GB" sz="2000" dirty="0"/>
          </a:p>
          <a:p>
            <a:pPr marL="285750" indent="-285750" algn="just">
              <a:buFont typeface="Arial" panose="020B0604020202020204" pitchFamily="34" charset="0"/>
              <a:buChar char="•"/>
            </a:pPr>
            <a:r>
              <a:rPr lang="en-GB" sz="2000" dirty="0"/>
              <a:t>What are your </a:t>
            </a:r>
            <a:r>
              <a:rPr lang="en-GB" sz="2000" b="1" dirty="0"/>
              <a:t>personal reflections</a:t>
            </a:r>
            <a:r>
              <a:rPr lang="en-GB" sz="2000" dirty="0"/>
              <a:t> on this subject?</a:t>
            </a:r>
          </a:p>
          <a:p>
            <a:pPr algn="just"/>
            <a:endParaRPr lang="en-GB" sz="2000" dirty="0"/>
          </a:p>
          <a:p>
            <a:pPr marL="285750" indent="-285750" algn="just">
              <a:buFont typeface="Arial" panose="020B0604020202020204" pitchFamily="34" charset="0"/>
              <a:buChar char="•"/>
            </a:pPr>
            <a:r>
              <a:rPr lang="en-GB" sz="2000" dirty="0"/>
              <a:t>Discuss the </a:t>
            </a:r>
            <a:r>
              <a:rPr lang="en-GB" sz="2000" b="1" dirty="0"/>
              <a:t>importance of health and </a:t>
            </a:r>
            <a:r>
              <a:rPr lang="en-GB" sz="2000" b="1" dirty="0" err="1"/>
              <a:t>welbeing</a:t>
            </a:r>
            <a:r>
              <a:rPr lang="en-GB" sz="2000" dirty="0"/>
              <a:t> and link to the hotel industry.</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Demonstrate your ability to </a:t>
            </a:r>
            <a:r>
              <a:rPr lang="en-GB" sz="2000" b="1" dirty="0"/>
              <a:t>read further </a:t>
            </a:r>
            <a:r>
              <a:rPr lang="en-GB" sz="2000" dirty="0"/>
              <a:t>by providing some content that we have not explored.</a:t>
            </a:r>
          </a:p>
          <a:p>
            <a:endParaRPr lang="en-GB" dirty="0"/>
          </a:p>
        </p:txBody>
      </p:sp>
    </p:spTree>
    <p:extLst>
      <p:ext uri="{BB962C8B-B14F-4D97-AF65-F5344CB8AC3E}">
        <p14:creationId xmlns:p14="http://schemas.microsoft.com/office/powerpoint/2010/main" val="988988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528C-2FAE-6932-E514-E69634D0735C}"/>
              </a:ext>
            </a:extLst>
          </p:cNvPr>
          <p:cNvSpPr>
            <a:spLocks noGrp="1"/>
          </p:cNvSpPr>
          <p:nvPr>
            <p:ph type="title"/>
          </p:nvPr>
        </p:nvSpPr>
        <p:spPr/>
        <p:txBody>
          <a:bodyPr>
            <a:normAutofit fontScale="90000"/>
          </a:bodyPr>
          <a:lstStyle/>
          <a:p>
            <a:r>
              <a:rPr lang="en-US" b="1" dirty="0"/>
              <a:t>Assignment Two -  Housekeeping Development plan </a:t>
            </a:r>
            <a:r>
              <a:rPr lang="en-GB" sz="4400" dirty="0"/>
              <a:t>Due: </a:t>
            </a:r>
            <a:r>
              <a:rPr lang="en-GB" sz="4400" b="1" dirty="0"/>
              <a:t>18</a:t>
            </a:r>
            <a:r>
              <a:rPr lang="en-GB" b="1" baseline="30000" dirty="0"/>
              <a:t>th</a:t>
            </a:r>
            <a:r>
              <a:rPr lang="en-GB" sz="4400" b="1" dirty="0"/>
              <a:t> November 2022, 23h55</a:t>
            </a:r>
            <a:br>
              <a:rPr lang="en-GB" sz="4400" b="1" dirty="0"/>
            </a:br>
            <a:endParaRPr lang="en-GB" b="1" dirty="0"/>
          </a:p>
        </p:txBody>
      </p:sp>
      <p:sp>
        <p:nvSpPr>
          <p:cNvPr id="3" name="Content Placeholder 2">
            <a:extLst>
              <a:ext uri="{FF2B5EF4-FFF2-40B4-BE49-F238E27FC236}">
                <a16:creationId xmlns:a16="http://schemas.microsoft.com/office/drawing/2014/main" id="{00C51A9D-6EBF-0E8A-5073-4F2D695EB727}"/>
              </a:ext>
            </a:extLst>
          </p:cNvPr>
          <p:cNvSpPr>
            <a:spLocks noGrp="1"/>
          </p:cNvSpPr>
          <p:nvPr>
            <p:ph sz="half" idx="1"/>
          </p:nvPr>
        </p:nvSpPr>
        <p:spPr>
          <a:xfrm>
            <a:off x="416035" y="1690689"/>
            <a:ext cx="5468883" cy="4802186"/>
          </a:xfrm>
        </p:spPr>
        <p:txBody>
          <a:bodyPr>
            <a:normAutofit fontScale="92500" lnSpcReduction="20000"/>
          </a:bodyPr>
          <a:lstStyle/>
          <a:p>
            <a:pPr marL="0" indent="0">
              <a:buNone/>
            </a:pPr>
            <a:r>
              <a:rPr lang="en-US" dirty="0"/>
              <a:t>Practical Tasks - </a:t>
            </a:r>
            <a:r>
              <a:rPr lang="en-US" b="1" dirty="0"/>
              <a:t>Housekeeping Team Member Development Plan</a:t>
            </a:r>
            <a:r>
              <a:rPr lang="en-US" dirty="0"/>
              <a:t>:</a:t>
            </a:r>
          </a:p>
          <a:p>
            <a:pPr marL="0" indent="0">
              <a:buNone/>
            </a:pPr>
            <a:endParaRPr lang="en-US" dirty="0"/>
          </a:p>
          <a:p>
            <a:pPr marL="0" indent="0">
              <a:buNone/>
            </a:pPr>
            <a:endParaRPr lang="en-US" dirty="0"/>
          </a:p>
          <a:p>
            <a:pPr marL="0" indent="0">
              <a:buNone/>
            </a:pPr>
            <a:r>
              <a:rPr lang="en-US" dirty="0"/>
              <a:t>In this scenario you are the housekeeping manager at the 4* Hotel Trinity and have been tasked to create a training development program for new housekeeping staff. </a:t>
            </a:r>
          </a:p>
        </p:txBody>
      </p:sp>
      <p:sp>
        <p:nvSpPr>
          <p:cNvPr id="4" name="Content Placeholder 3">
            <a:extLst>
              <a:ext uri="{FF2B5EF4-FFF2-40B4-BE49-F238E27FC236}">
                <a16:creationId xmlns:a16="http://schemas.microsoft.com/office/drawing/2014/main" id="{AFCEA37C-A929-B216-87F1-32EF6C6EA554}"/>
              </a:ext>
            </a:extLst>
          </p:cNvPr>
          <p:cNvSpPr>
            <a:spLocks noGrp="1"/>
          </p:cNvSpPr>
          <p:nvPr>
            <p:ph sz="half" idx="2"/>
          </p:nvPr>
        </p:nvSpPr>
        <p:spPr>
          <a:xfrm>
            <a:off x="5941848" y="1496136"/>
            <a:ext cx="5834117" cy="3865727"/>
          </a:xfrm>
        </p:spPr>
        <p:txBody>
          <a:bodyPr>
            <a:normAutofit fontScale="92500" lnSpcReduction="20000"/>
          </a:bodyPr>
          <a:lstStyle/>
          <a:p>
            <a:pPr marL="0" indent="0">
              <a:buNone/>
            </a:pPr>
            <a:r>
              <a:rPr lang="en-US" sz="2400" b="1" dirty="0"/>
              <a:t>This training plan must include: </a:t>
            </a:r>
          </a:p>
          <a:p>
            <a:pPr marL="0" indent="0">
              <a:buNone/>
            </a:pPr>
            <a:r>
              <a:rPr lang="en-US" sz="2400" dirty="0"/>
              <a:t>• A welcome introduction for the new team member.</a:t>
            </a:r>
          </a:p>
          <a:p>
            <a:pPr marL="0" indent="0">
              <a:buNone/>
            </a:pPr>
            <a:r>
              <a:rPr lang="en-US" sz="2400" dirty="0"/>
              <a:t>• A timetable of training activities for the 8 weeks. </a:t>
            </a:r>
          </a:p>
          <a:p>
            <a:pPr marL="0" indent="0">
              <a:buNone/>
            </a:pPr>
            <a:r>
              <a:rPr lang="en-US" sz="2400" dirty="0"/>
              <a:t>• A clear description the training activities you will undertake to ensure the new team members are able to perform all tasks associated with their job role.</a:t>
            </a:r>
          </a:p>
          <a:p>
            <a:pPr marL="0" indent="0">
              <a:buNone/>
            </a:pPr>
            <a:r>
              <a:rPr lang="en-US" sz="2400" dirty="0"/>
              <a:t>• Safety training such as fire safety, COSHH, health and safety etc.</a:t>
            </a:r>
          </a:p>
          <a:p>
            <a:pPr marL="0" indent="0">
              <a:buNone/>
            </a:pPr>
            <a:r>
              <a:rPr lang="en-US" sz="2400" dirty="0"/>
              <a:t>• An appropriate branding and logos for Hotel Trinity.</a:t>
            </a:r>
            <a:endParaRPr lang="en-GB" sz="2400" dirty="0"/>
          </a:p>
        </p:txBody>
      </p:sp>
    </p:spTree>
    <p:extLst>
      <p:ext uri="{BB962C8B-B14F-4D97-AF65-F5344CB8AC3E}">
        <p14:creationId xmlns:p14="http://schemas.microsoft.com/office/powerpoint/2010/main" val="41914502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520471" y="4928233"/>
            <a:ext cx="8176104" cy="1009751"/>
          </a:xfrm>
          <a:noFill/>
        </p:spPr>
        <p:txBody>
          <a:bodyPr vert="horz" lIns="91440" tIns="45720" rIns="91440" bIns="45720" rtlCol="0" anchor="b">
            <a:normAutofit fontScale="90000"/>
          </a:bodyPr>
          <a:lstStyle/>
          <a:p>
            <a:pPr algn="ctr">
              <a:defRPr/>
            </a:pPr>
            <a:r>
              <a:rPr lang="en-US" sz="2700" b="1" i="1" dirty="0"/>
              <a:t>I look forward to seeing you next week. If you have any questions in the meantime, please send an email</a:t>
            </a:r>
            <a:r>
              <a:rPr lang="en-US" sz="2800" b="1" dirty="0">
                <a:hlinkClick r:id="rId3"/>
              </a:rPr>
              <a:t> </a:t>
            </a:r>
            <a:r>
              <a:rPr lang="en-US" sz="2800" b="1" i="1" dirty="0">
                <a:hlinkClick r:id="rId3"/>
              </a:rPr>
              <a:t>l.blake@uwtsd.ac.uk</a:t>
            </a:r>
            <a:r>
              <a:rPr lang="en-US" sz="2700" b="1" i="1" dirty="0"/>
              <a:t>.</a:t>
            </a:r>
            <a:br>
              <a:rPr lang="en-US" sz="2700" b="1" i="1" dirty="0"/>
            </a:br>
            <a:r>
              <a:rPr lang="en-US" sz="2700" b="1" i="1" dirty="0"/>
              <a:t>Next week is a reading week</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4"/>
          <a:stretch>
            <a:fillRect/>
          </a:stretch>
        </p:blipFill>
        <p:spPr>
          <a:xfrm>
            <a:off x="4377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4151097" y="70999"/>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30765875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E6C10-4861-4537-97E8-28A6733DC4E3}"/>
              </a:ext>
            </a:extLst>
          </p:cNvPr>
          <p:cNvSpPr>
            <a:spLocks noGrp="1"/>
          </p:cNvSpPr>
          <p:nvPr>
            <p:ph type="title"/>
          </p:nvPr>
        </p:nvSpPr>
        <p:spPr>
          <a:xfrm>
            <a:off x="838200" y="365127"/>
            <a:ext cx="10515600" cy="684356"/>
          </a:xfrm>
        </p:spPr>
        <p:txBody>
          <a:bodyPr>
            <a:normAutofit fontScale="90000"/>
          </a:bodyPr>
          <a:lstStyle/>
          <a:p>
            <a:r>
              <a:rPr lang="en-GB" sz="2600" b="1" dirty="0">
                <a:solidFill>
                  <a:schemeClr val="tx1"/>
                </a:solidFill>
              </a:rPr>
              <a:t>Bibliography</a:t>
            </a:r>
            <a:br>
              <a:rPr lang="en-GB" sz="4400" b="1" dirty="0">
                <a:solidFill>
                  <a:schemeClr val="tx1"/>
                </a:solidFill>
              </a:rPr>
            </a:br>
            <a:endParaRPr lang="en-GB" dirty="0"/>
          </a:p>
        </p:txBody>
      </p:sp>
      <p:sp>
        <p:nvSpPr>
          <p:cNvPr id="3" name="Content Placeholder 2">
            <a:extLst>
              <a:ext uri="{FF2B5EF4-FFF2-40B4-BE49-F238E27FC236}">
                <a16:creationId xmlns:a16="http://schemas.microsoft.com/office/drawing/2014/main" id="{87F19351-0A5E-4C53-A7E7-09244BEA720E}"/>
              </a:ext>
            </a:extLst>
          </p:cNvPr>
          <p:cNvSpPr>
            <a:spLocks noGrp="1"/>
          </p:cNvSpPr>
          <p:nvPr>
            <p:ph idx="1"/>
          </p:nvPr>
        </p:nvSpPr>
        <p:spPr>
          <a:xfrm>
            <a:off x="838200" y="1141269"/>
            <a:ext cx="10515600" cy="4351338"/>
          </a:xfrm>
        </p:spPr>
        <p:txBody>
          <a:bodyPr>
            <a:normAutofit lnSpcReduction="10000"/>
          </a:bodyPr>
          <a:lstStyle/>
          <a:p>
            <a:r>
              <a:rPr lang="en-GB" sz="1400" dirty="0">
                <a:solidFill>
                  <a:srgbClr val="000000"/>
                </a:solidFill>
                <a:latin typeface="Open Sans"/>
              </a:rPr>
              <a:t>Avison Young (2019) </a:t>
            </a:r>
            <a:r>
              <a:rPr lang="en-GB" sz="1400" i="1" dirty="0">
                <a:solidFill>
                  <a:srgbClr val="000000"/>
                </a:solidFill>
                <a:latin typeface="Open Sans"/>
              </a:rPr>
              <a:t>The Future Of Wellness In Hospitality</a:t>
            </a:r>
            <a:r>
              <a:rPr lang="en-GB" sz="1400" dirty="0">
                <a:solidFill>
                  <a:srgbClr val="000000"/>
                </a:solidFill>
                <a:latin typeface="Open Sans"/>
              </a:rPr>
              <a:t> [online] Avisonyoung.co.uk. Available at: https://www.avisonyoung.co.uk/documents/38901/59345308/The+Future+of+Wellness+in+Hospitality+-+Oct+19.pdf/44123f9b-a8d3-40f1-9bd3-2510c6c609e3 (Accessed: 19 March 2020).</a:t>
            </a:r>
            <a:endParaRPr lang="en-GB" sz="1400" dirty="0"/>
          </a:p>
          <a:p>
            <a:r>
              <a:rPr lang="en-GB" sz="1400" dirty="0">
                <a:solidFill>
                  <a:srgbClr val="000000"/>
                </a:solidFill>
                <a:latin typeface="Open Sans"/>
              </a:rPr>
              <a:t>Global Wellness Institute (2018) </a:t>
            </a:r>
            <a:r>
              <a:rPr lang="en-GB" sz="1400" i="1" dirty="0">
                <a:solidFill>
                  <a:srgbClr val="000000"/>
                </a:solidFill>
                <a:latin typeface="Open Sans"/>
              </a:rPr>
              <a:t>Europe Wellness Economy Monitor</a:t>
            </a:r>
            <a:r>
              <a:rPr lang="en-GB" sz="1400" dirty="0">
                <a:solidFill>
                  <a:srgbClr val="000000"/>
                </a:solidFill>
                <a:latin typeface="Open Sans"/>
              </a:rPr>
              <a:t> [online] Globalwellnessinstitute.org. Available at: https://globalwellnessinstitute.org/wp-content/uploads/2019/06/GWI_Europe_WellnessEconomyMonitor2018.pdf (Accessed: 19 March 2020).</a:t>
            </a:r>
          </a:p>
          <a:p>
            <a:r>
              <a:rPr lang="en-GB" sz="1400" dirty="0">
                <a:solidFill>
                  <a:srgbClr val="000000"/>
                </a:solidFill>
                <a:latin typeface="Open Sans"/>
              </a:rPr>
              <a:t>Lo, C. (2019) </a:t>
            </a:r>
            <a:r>
              <a:rPr lang="en-GB" sz="1400" i="1" dirty="0">
                <a:solidFill>
                  <a:srgbClr val="000000"/>
                </a:solidFill>
                <a:latin typeface="Open Sans"/>
              </a:rPr>
              <a:t>Hotel Wellness: Making The Most Of A Rising Hospitality Trend</a:t>
            </a:r>
            <a:r>
              <a:rPr lang="en-GB" sz="1400" dirty="0">
                <a:solidFill>
                  <a:srgbClr val="000000"/>
                </a:solidFill>
                <a:latin typeface="Open Sans"/>
              </a:rPr>
              <a:t> [online] </a:t>
            </a:r>
            <a:r>
              <a:rPr lang="en-GB" sz="1400" dirty="0" err="1">
                <a:solidFill>
                  <a:srgbClr val="000000"/>
                </a:solidFill>
                <a:latin typeface="Open Sans"/>
              </a:rPr>
              <a:t>Hotelmanagement</a:t>
            </a:r>
            <a:r>
              <a:rPr lang="en-GB" sz="1400" dirty="0">
                <a:solidFill>
                  <a:srgbClr val="000000"/>
                </a:solidFill>
                <a:latin typeface="Open Sans"/>
              </a:rPr>
              <a:t>. Available at: https://www.hotelmanagement-network.com/features/hotel-wellness-trend/ (Accessed: 19 March 2020).</a:t>
            </a:r>
          </a:p>
          <a:p>
            <a:r>
              <a:rPr lang="en-GB" sz="1400" dirty="0">
                <a:solidFill>
                  <a:srgbClr val="000000"/>
                </a:solidFill>
                <a:latin typeface="Open Sans"/>
              </a:rPr>
              <a:t>World Health Organization (2020) </a:t>
            </a:r>
            <a:r>
              <a:rPr lang="en-GB" sz="1400" i="1" dirty="0">
                <a:solidFill>
                  <a:srgbClr val="000000"/>
                </a:solidFill>
                <a:latin typeface="Open Sans"/>
              </a:rPr>
              <a:t>Constitution</a:t>
            </a:r>
            <a:r>
              <a:rPr lang="en-GB" sz="1400" dirty="0">
                <a:solidFill>
                  <a:srgbClr val="000000"/>
                </a:solidFill>
                <a:latin typeface="Open Sans"/>
              </a:rPr>
              <a:t> [online] Who.int. Available at: &lt;https://www.who.int/about/who-we-are/constitution&gt; (Accessed: 19 March 2020</a:t>
            </a:r>
          </a:p>
          <a:p>
            <a:r>
              <a:rPr lang="en-GB" sz="1400" dirty="0">
                <a:solidFill>
                  <a:srgbClr val="000000"/>
                </a:solidFill>
                <a:latin typeface="Open Sans"/>
              </a:rPr>
              <a:t>Booking.com (2021) </a:t>
            </a:r>
            <a:r>
              <a:rPr lang="en-GB" sz="1400" i="1" dirty="0">
                <a:solidFill>
                  <a:srgbClr val="000000"/>
                </a:solidFill>
                <a:latin typeface="Open Sans"/>
              </a:rPr>
              <a:t>Spotlight – Digital Detox </a:t>
            </a:r>
            <a:r>
              <a:rPr lang="en-GB" sz="1400" dirty="0">
                <a:solidFill>
                  <a:srgbClr val="000000"/>
                </a:solidFill>
                <a:latin typeface="Open Sans"/>
              </a:rPr>
              <a:t>[online] Booking.com. Available </a:t>
            </a:r>
            <a:r>
              <a:rPr lang="en-GB" sz="1400" dirty="0" err="1">
                <a:solidFill>
                  <a:srgbClr val="000000"/>
                </a:solidFill>
                <a:latin typeface="Open Sans"/>
              </a:rPr>
              <a:t>at:https</a:t>
            </a:r>
            <a:r>
              <a:rPr lang="en-GB" sz="1400" dirty="0">
                <a:solidFill>
                  <a:srgbClr val="000000"/>
                </a:solidFill>
                <a:latin typeface="Open Sans"/>
              </a:rPr>
              <a:t>://partner.booking.com/en-</a:t>
            </a:r>
            <a:r>
              <a:rPr lang="en-GB" sz="1400" dirty="0" err="1">
                <a:solidFill>
                  <a:srgbClr val="000000"/>
                </a:solidFill>
                <a:latin typeface="Open Sans"/>
              </a:rPr>
              <a:t>gb</a:t>
            </a:r>
            <a:r>
              <a:rPr lang="en-GB" sz="1400" dirty="0">
                <a:solidFill>
                  <a:srgbClr val="000000"/>
                </a:solidFill>
                <a:latin typeface="Open Sans"/>
              </a:rPr>
              <a:t>/click-magazine/spotlight-digital-detox-hotel ( Accessed: 18 January 2022)</a:t>
            </a:r>
          </a:p>
          <a:p>
            <a:r>
              <a:rPr lang="en-GB" sz="1400" dirty="0">
                <a:solidFill>
                  <a:srgbClr val="000000"/>
                </a:solidFill>
                <a:latin typeface="Open Sans"/>
              </a:rPr>
              <a:t>Global Wellness Institute (2021)</a:t>
            </a:r>
            <a:r>
              <a:rPr lang="en-GB" sz="1400" i="1" dirty="0">
                <a:solidFill>
                  <a:srgbClr val="000000"/>
                </a:solidFill>
                <a:latin typeface="Open Sans"/>
              </a:rPr>
              <a:t>The Global Wellness Economy: Looking Beyond COVID</a:t>
            </a:r>
            <a:r>
              <a:rPr lang="en-GB" sz="1400" dirty="0">
                <a:solidFill>
                  <a:srgbClr val="000000"/>
                </a:solidFill>
                <a:latin typeface="Open Sans"/>
              </a:rPr>
              <a:t> [online]. Available at:</a:t>
            </a:r>
            <a:r>
              <a:rPr lang="en-GB" sz="1400" u="sng" dirty="0">
                <a:solidFill>
                  <a:srgbClr val="000000"/>
                </a:solidFill>
                <a:latin typeface="Open Sans"/>
              </a:rPr>
              <a:t> </a:t>
            </a:r>
            <a:r>
              <a:rPr lang="en-GB" sz="1400" u="sng" dirty="0">
                <a:solidFill>
                  <a:srgbClr val="000000"/>
                </a:solidFill>
                <a:latin typeface="Open Sans"/>
                <a:hlinkClick r:id="rId2"/>
              </a:rPr>
              <a:t>https://global</a:t>
            </a:r>
            <a:r>
              <a:rPr lang="en-GB" sz="1400" u="sng" dirty="0">
                <a:solidFill>
                  <a:srgbClr val="000000"/>
                </a:solidFill>
                <a:latin typeface="Open Sans"/>
              </a:rPr>
              <a:t> </a:t>
            </a:r>
            <a:r>
              <a:rPr lang="en-GB" sz="1400" dirty="0">
                <a:solidFill>
                  <a:srgbClr val="000000"/>
                </a:solidFill>
                <a:latin typeface="Open Sans"/>
              </a:rPr>
              <a:t>welnessnstutute.org/</a:t>
            </a:r>
            <a:r>
              <a:rPr lang="en-GB" sz="1400" dirty="0" err="1">
                <a:solidFill>
                  <a:srgbClr val="000000"/>
                </a:solidFill>
                <a:latin typeface="Open Sans"/>
              </a:rPr>
              <a:t>wp</a:t>
            </a:r>
            <a:r>
              <a:rPr lang="en-GB" sz="1400" dirty="0">
                <a:solidFill>
                  <a:srgbClr val="000000"/>
                </a:solidFill>
                <a:latin typeface="Open Sans"/>
              </a:rPr>
              <a:t>-content/uploads/2021/11/GWI-WE-Monitor-2021_final-digital.pdf ( Accessed: 18 January 2022)</a:t>
            </a:r>
          </a:p>
          <a:p>
            <a:r>
              <a:rPr lang="en-GB" sz="1400" dirty="0">
                <a:solidFill>
                  <a:srgbClr val="000000"/>
                </a:solidFill>
                <a:latin typeface="Open Sans"/>
              </a:rPr>
              <a:t>The Insider (2020) </a:t>
            </a:r>
            <a:r>
              <a:rPr lang="en-GB" sz="1400" i="1" dirty="0">
                <a:solidFill>
                  <a:srgbClr val="000000"/>
                </a:solidFill>
                <a:latin typeface="Open Sans"/>
              </a:rPr>
              <a:t>New normal, new opportunities for the global wellness industry </a:t>
            </a:r>
            <a:r>
              <a:rPr lang="en-GB" sz="1400" dirty="0">
                <a:solidFill>
                  <a:srgbClr val="000000"/>
                </a:solidFill>
                <a:latin typeface="Open Sans"/>
              </a:rPr>
              <a:t>[online] Available at: </a:t>
            </a:r>
            <a:r>
              <a:rPr lang="en-GB" sz="1400" dirty="0">
                <a:solidFill>
                  <a:srgbClr val="000000"/>
                </a:solidFill>
                <a:latin typeface="Open Sans"/>
                <a:hlinkClick r:id="rId3"/>
              </a:rPr>
              <a:t>https://wwwglion.edu/magazine/new-normal-new-opportunities-for-the-global-wellness-industry/</a:t>
            </a:r>
            <a:endParaRPr lang="en-GB" sz="1400" dirty="0">
              <a:solidFill>
                <a:srgbClr val="000000"/>
              </a:solidFill>
              <a:latin typeface="Open Sans"/>
            </a:endParaRPr>
          </a:p>
          <a:p>
            <a:r>
              <a:rPr lang="en-GB" sz="1400" dirty="0">
                <a:solidFill>
                  <a:srgbClr val="000000"/>
                </a:solidFill>
                <a:latin typeface="Open Sans"/>
              </a:rPr>
              <a:t>Wellness Tourism Association (2021) </a:t>
            </a:r>
            <a:r>
              <a:rPr lang="en-GB" sz="1400" i="1" dirty="0">
                <a:solidFill>
                  <a:srgbClr val="000000"/>
                </a:solidFill>
                <a:latin typeface="Open Sans"/>
              </a:rPr>
              <a:t>WTA’s 2021</a:t>
            </a:r>
            <a:r>
              <a:rPr lang="en-GB" sz="1400" dirty="0">
                <a:solidFill>
                  <a:srgbClr val="000000"/>
                </a:solidFill>
                <a:latin typeface="Open Sans"/>
              </a:rPr>
              <a:t> survey </a:t>
            </a:r>
            <a:r>
              <a:rPr lang="en-GB" sz="1400" dirty="0" err="1">
                <a:solidFill>
                  <a:srgbClr val="000000"/>
                </a:solidFill>
                <a:latin typeface="Open Sans"/>
              </a:rPr>
              <a:t>revelas</a:t>
            </a:r>
            <a:r>
              <a:rPr lang="en-GB" sz="1400" dirty="0">
                <a:solidFill>
                  <a:srgbClr val="000000"/>
                </a:solidFill>
                <a:latin typeface="Open Sans"/>
              </a:rPr>
              <a:t> key consumer preferences for future wellness tourism and travel</a:t>
            </a:r>
          </a:p>
          <a:p>
            <a:pPr marL="0" indent="0">
              <a:buNone/>
            </a:pPr>
            <a:endParaRPr lang="en-GB" sz="800" b="0" i="0" dirty="0">
              <a:solidFill>
                <a:srgbClr val="333333"/>
              </a:solidFill>
              <a:effectLst/>
              <a:latin typeface="Georgia" panose="02040502050405020303" pitchFamily="18" charset="0"/>
            </a:endParaRPr>
          </a:p>
          <a:p>
            <a:pPr marL="0" indent="0">
              <a:buNone/>
            </a:pPr>
            <a:endParaRPr lang="en-GB" sz="1400" dirty="0"/>
          </a:p>
          <a:p>
            <a:endParaRPr lang="en-GB" sz="1400" dirty="0">
              <a:solidFill>
                <a:srgbClr val="000000"/>
              </a:solidFill>
              <a:latin typeface="Open Sans"/>
            </a:endParaRPr>
          </a:p>
          <a:p>
            <a:endParaRPr lang="en-GB" sz="1800" dirty="0">
              <a:solidFill>
                <a:srgbClr val="000000"/>
              </a:solidFill>
              <a:latin typeface="Open Sans"/>
            </a:endParaRPr>
          </a:p>
          <a:p>
            <a:endParaRPr lang="en-GB" dirty="0"/>
          </a:p>
          <a:p>
            <a:endParaRPr lang="en-GB" dirty="0"/>
          </a:p>
        </p:txBody>
      </p:sp>
    </p:spTree>
    <p:extLst>
      <p:ext uri="{BB962C8B-B14F-4D97-AF65-F5344CB8AC3E}">
        <p14:creationId xmlns:p14="http://schemas.microsoft.com/office/powerpoint/2010/main" val="32529486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30E7129B-A2F2-4482-A7E6-35B4D48F1B4D}"/>
              </a:ext>
            </a:extLst>
          </p:cNvPr>
          <p:cNvSpPr>
            <a:spLocks noGrp="1"/>
          </p:cNvSpPr>
          <p:nvPr>
            <p:ph type="title"/>
          </p:nvPr>
        </p:nvSpPr>
        <p:spPr/>
        <p:txBody>
          <a:bodyPr/>
          <a:lstStyle/>
          <a:p>
            <a:r>
              <a:rPr lang="en-GB" sz="4400" b="1" dirty="0"/>
              <a:t>Further Reading / Viewing</a:t>
            </a:r>
            <a:br>
              <a:rPr lang="en-GB" sz="4400" b="1" dirty="0"/>
            </a:br>
            <a:endParaRPr lang="en-GB" dirty="0"/>
          </a:p>
        </p:txBody>
      </p:sp>
      <p:sp>
        <p:nvSpPr>
          <p:cNvPr id="3" name="Content Placeholder 2">
            <a:extLst>
              <a:ext uri="{FF2B5EF4-FFF2-40B4-BE49-F238E27FC236}">
                <a16:creationId xmlns:a16="http://schemas.microsoft.com/office/drawing/2014/main" id="{87F19351-0A5E-4C53-A7E7-09244BEA720E}"/>
              </a:ext>
            </a:extLst>
          </p:cNvPr>
          <p:cNvSpPr>
            <a:spLocks noGrp="1"/>
          </p:cNvSpPr>
          <p:nvPr>
            <p:ph idx="1"/>
          </p:nvPr>
        </p:nvSpPr>
        <p:spPr>
          <a:xfrm>
            <a:off x="484909" y="1253331"/>
            <a:ext cx="10515600" cy="4351338"/>
          </a:xfrm>
        </p:spPr>
        <p:txBody>
          <a:bodyPr/>
          <a:lstStyle/>
          <a:p>
            <a:endParaRPr lang="en-GB" sz="1800" dirty="0">
              <a:solidFill>
                <a:srgbClr val="000000"/>
              </a:solidFill>
              <a:latin typeface="Open Sans"/>
            </a:endParaRPr>
          </a:p>
          <a:p>
            <a:endParaRPr lang="en-GB" dirty="0"/>
          </a:p>
          <a:p>
            <a:r>
              <a:rPr lang="en-GB" sz="2000" dirty="0">
                <a:hlinkClick r:id="rId2"/>
              </a:rPr>
              <a:t>https://www.youtube.com/watch?v=658O3YiA_40</a:t>
            </a:r>
            <a:endParaRPr lang="en-GB" sz="2000" dirty="0"/>
          </a:p>
          <a:p>
            <a:r>
              <a:rPr lang="en-GB" sz="2000" dirty="0"/>
              <a:t>https://www.youtube.com/watch?v=RhZIeawE6NY</a:t>
            </a:r>
          </a:p>
          <a:p>
            <a:endParaRPr lang="en-GB" dirty="0"/>
          </a:p>
          <a:p>
            <a:endParaRPr lang="en-GB" dirty="0"/>
          </a:p>
        </p:txBody>
      </p:sp>
      <p:pic>
        <p:nvPicPr>
          <p:cNvPr id="9" name="Graphic 8" descr="Newspaper outline">
            <a:extLst>
              <a:ext uri="{FF2B5EF4-FFF2-40B4-BE49-F238E27FC236}">
                <a16:creationId xmlns:a16="http://schemas.microsoft.com/office/drawing/2014/main" id="{4C296AAF-0745-4327-AEAE-8B63300221A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27067" y="3082524"/>
            <a:ext cx="914400" cy="914400"/>
          </a:xfrm>
          <a:prstGeom prst="rect">
            <a:avLst/>
          </a:prstGeom>
        </p:spPr>
      </p:pic>
      <p:sp>
        <p:nvSpPr>
          <p:cNvPr id="11" name="TextBox 10">
            <a:extLst>
              <a:ext uri="{FF2B5EF4-FFF2-40B4-BE49-F238E27FC236}">
                <a16:creationId xmlns:a16="http://schemas.microsoft.com/office/drawing/2014/main" id="{326B8402-BB79-4137-9753-F7E70B3F0908}"/>
              </a:ext>
            </a:extLst>
          </p:cNvPr>
          <p:cNvSpPr txBox="1"/>
          <p:nvPr/>
        </p:nvSpPr>
        <p:spPr>
          <a:xfrm>
            <a:off x="5519304" y="4477631"/>
            <a:ext cx="6094268" cy="646331"/>
          </a:xfrm>
          <a:prstGeom prst="rect">
            <a:avLst/>
          </a:prstGeom>
          <a:noFill/>
        </p:spPr>
        <p:txBody>
          <a:bodyPr wrap="square">
            <a:spAutoFit/>
          </a:bodyPr>
          <a:lstStyle/>
          <a:p>
            <a:r>
              <a:rPr lang="en-GB" dirty="0">
                <a:hlinkClick r:id="rId5"/>
              </a:rPr>
              <a:t>How to shape the perfect fitness experience in any hotel setting</a:t>
            </a:r>
            <a:endParaRPr lang="en-GB" dirty="0"/>
          </a:p>
        </p:txBody>
      </p:sp>
      <p:pic>
        <p:nvPicPr>
          <p:cNvPr id="12" name="Graphic 11" descr="Arrow Down with solid fill">
            <a:extLst>
              <a:ext uri="{FF2B5EF4-FFF2-40B4-BE49-F238E27FC236}">
                <a16:creationId xmlns:a16="http://schemas.microsoft.com/office/drawing/2014/main" id="{CACAE043-7F77-4B96-BA1D-EF4611F4AA9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739418" y="3141107"/>
            <a:ext cx="638282" cy="638282"/>
          </a:xfrm>
          <a:prstGeom prst="rect">
            <a:avLst/>
          </a:prstGeom>
        </p:spPr>
      </p:pic>
    </p:spTree>
    <p:extLst>
      <p:ext uri="{BB962C8B-B14F-4D97-AF65-F5344CB8AC3E}">
        <p14:creationId xmlns:p14="http://schemas.microsoft.com/office/powerpoint/2010/main" val="3376521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TotalTime>
  <Words>2517</Words>
  <Application>Microsoft Office PowerPoint</Application>
  <PresentationFormat>Widescreen</PresentationFormat>
  <Paragraphs>240</Paragraphs>
  <Slides>32</Slides>
  <Notes>29</Notes>
  <HiddenSlides>0</HiddenSlides>
  <MMClips>3</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32</vt:i4>
      </vt:variant>
    </vt:vector>
  </HeadingPairs>
  <TitlesOfParts>
    <vt:vector size="47" baseType="lpstr">
      <vt:lpstr>Arial</vt:lpstr>
      <vt:lpstr>Calibri</vt:lpstr>
      <vt:lpstr>Calibri Light</vt:lpstr>
      <vt:lpstr>Carlito</vt:lpstr>
      <vt:lpstr>chronicle-display</vt:lpstr>
      <vt:lpstr>Expert Sans Light</vt:lpstr>
      <vt:lpstr>Georgia</vt:lpstr>
      <vt:lpstr>Ivar Headline</vt:lpstr>
      <vt:lpstr>Open Sans</vt:lpstr>
      <vt:lpstr>Raleway</vt:lpstr>
      <vt:lpstr>Rockwell</vt:lpstr>
      <vt:lpstr>Sohne</vt:lpstr>
      <vt:lpstr>Symbol</vt:lpstr>
      <vt:lpstr>Times New Roman</vt:lpstr>
      <vt:lpstr>Office Theme</vt:lpstr>
      <vt:lpstr>PowerPoint Presentation</vt:lpstr>
      <vt:lpstr>Content / Week 4</vt:lpstr>
      <vt:lpstr>PowerPoint Presentation</vt:lpstr>
      <vt:lpstr>PowerPoint Presentation</vt:lpstr>
      <vt:lpstr>The Global Wellness Economy: Looking beyond Covid</vt:lpstr>
      <vt:lpstr>PowerPoint Presentation</vt:lpstr>
      <vt:lpstr>Activity #1: Arrange some health &amp; wellness activities for your hotel employees. Provide some examples of what you could do…  Activity #2: The power of sleep. Find some facts that promote how important sleep is. </vt:lpstr>
      <vt:lpstr>Health and wellbeing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Health and Wellbeing By Design:</vt:lpstr>
      <vt:lpstr>Employee Health and Wellbeing</vt:lpstr>
      <vt:lpstr>Steps to enhance your health and wellbeing</vt:lpstr>
      <vt:lpstr>PowerPoint Presentation</vt:lpstr>
      <vt:lpstr>PowerPoint Presentation</vt:lpstr>
      <vt:lpstr>PowerPoint Presentation</vt:lpstr>
      <vt:lpstr>The Seren Collection</vt:lpstr>
      <vt:lpstr>Investors in People Award scheme and Framework</vt:lpstr>
      <vt:lpstr>The Landmark London  </vt:lpstr>
      <vt:lpstr>Assignment One - Due: 28th October 2022, 23h55 </vt:lpstr>
      <vt:lpstr>Assignment Two -  Housekeeping Development plan Due: 18th November 2022, 23h55 </vt:lpstr>
      <vt:lpstr>I look forward to seeing you next week. If you have any questions in the meantime, please send an email l.blake@uwtsd.ac.uk. Next week is a reading week </vt:lpstr>
      <vt:lpstr>Bibliography </vt:lpstr>
      <vt:lpstr>Further Reading / Viewing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Laurence Blake</dc:creator>
  <cp:lastModifiedBy>Laurence Blake</cp:lastModifiedBy>
  <cp:revision>16</cp:revision>
  <dcterms:created xsi:type="dcterms:W3CDTF">2022-10-12T07:09:13Z</dcterms:created>
  <dcterms:modified xsi:type="dcterms:W3CDTF">2022-10-24T08:07:46Z</dcterms:modified>
</cp:coreProperties>
</file>