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7" r:id="rId2"/>
    <p:sldId id="273"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Gotham" panose="020B0604020202020204" charset="0"/>
      <p:regular r:id="rId20"/>
    </p:embeddedFont>
    <p:embeddedFont>
      <p:font typeface="Gotham Bold" panose="020B0604020202020204" charset="0"/>
      <p:regular r:id="rId21"/>
    </p:embeddedFont>
    <p:embeddedFont>
      <p:font typeface="Gotham Italics" panose="020B0604020202020204" charset="0"/>
      <p:regular r:id="rId22"/>
    </p:embeddedFont>
    <p:embeddedFont>
      <p:font typeface="League Gothic"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911"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1048912"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23.03.2026</a:t>
            </a:fld>
            <a:endParaRPr lang="cs-CZ"/>
          </a:p>
        </p:txBody>
      </p:sp>
      <p:sp>
        <p:nvSpPr>
          <p:cNvPr id="1048913"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1048914"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1048915"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1048916"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0"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11"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12"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13"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highlights by introducing main focus point of core value at the Shrewsbury and Telford NHS Trust. It indicates major factors that are related to the importance and strong Quality assurance system by ensuring patient safety concerns and preventing similar oriented programs of healthcare tragedies. The case totally highlights the important parameter involved in maternal and newborn harm with Quality assurance in terms of preventing Healthcare failures.
Six Sigma focuses on reducing errors and variability in maternity care processes to ensure consistent and safe outcomes.
PDSA promotes continuous, small-scale improvements, making it highly effective in complex healthcare environments.</a:t>
            </a:r>
          </a:p>
        </p:txBody>
      </p:sp>
      <p:sp>
        <p:nvSpPr>
          <p:cNvPr id="1048614"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15"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27"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28"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29"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1048630"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provides a background knowledge that is related to the NHS trust and maternity services. The Ockenden review indicates strong failures in clinical practices and coherence, which has significant concerns by affordable death and injuries with serious weakness in the quality and Service delivery System. </a:t>
            </a:r>
          </a:p>
        </p:txBody>
      </p:sp>
      <p:sp>
        <p:nvSpPr>
          <p:cNvPr id="1048631"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32"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45"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46"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47"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48"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indicated some problems with ratios were the case related to preventable deaths, poor care standards and a lack of accountability. These types of issues indicate some weakness regarding the quality assurance and process, which makes it highly significant in the health care system without effective oversight and governance.</a:t>
            </a:r>
          </a:p>
        </p:txBody>
      </p:sp>
      <p:sp>
        <p:nvSpPr>
          <p:cNvPr id="1048649"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50"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3"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74"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75"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76"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This slide outlines the key quality failures diagnosed in the case. The lack of satisfactory monitoring, timely interventions, and risk assessment led to the </a:t>
            </a:r>
            <a:r>
              <a:rPr lang="en-GB" sz="1200" kern="1200" dirty="0" err="1">
                <a:solidFill>
                  <a:schemeClr val="tx1"/>
                </a:solidFill>
                <a:effectLst/>
                <a:latin typeface="+mn-lt"/>
                <a:ea typeface="+mn-ea"/>
                <a:cs typeface="+mn-cs"/>
              </a:rPr>
              <a:t>unfavorable</a:t>
            </a:r>
            <a:r>
              <a:rPr lang="en-GB" sz="1200" kern="1200" dirty="0">
                <a:solidFill>
                  <a:schemeClr val="tx1"/>
                </a:solidFill>
                <a:effectLst/>
                <a:latin typeface="+mn-lt"/>
                <a:ea typeface="+mn-ea"/>
                <a:cs typeface="+mn-cs"/>
              </a:rPr>
              <a:t> outcomes. Moreover, absence of patient-centred care is also indicative of deficiency in prioritising patient safety and this is a key tenet of quality healthcare delivery system.</a:t>
            </a:r>
            <a:endParaRPr lang="en-IN" sz="1200" kern="1200" dirty="0">
              <a:solidFill>
                <a:schemeClr val="tx1"/>
              </a:solidFill>
              <a:effectLst/>
              <a:latin typeface="+mn-lt"/>
              <a:ea typeface="+mn-ea"/>
              <a:cs typeface="+mn-cs"/>
            </a:endParaRPr>
          </a:p>
        </p:txBody>
      </p:sp>
      <p:sp>
        <p:nvSpPr>
          <p:cNvPr id="1048677"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78"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89"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690"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691"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692"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It describes the significance of root cause analysis as a technique that helps to define significant health care failures. The paper stresses on the problems on a system level, as opposed to addressing individualistic behaviours. RCA emphasizes the need to address the issue of patient safety when it comes to errors and reveals the key variables in Healthcare settlements. 
These analytical issues assist in enhancing patient safety strategies insofar as service quality is concerned and the RCA aims at system-related failures as opposed to blame. 
This research topic substantiates the preventive issues that characterize certain recurrent manner of clinical errors.</a:t>
            </a:r>
          </a:p>
        </p:txBody>
      </p:sp>
      <p:sp>
        <p:nvSpPr>
          <p:cNvPr id="1048693"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694"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09"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10"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11"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1048712"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study regarding the Swiss cheese model explains multiple layers of failure in terms of the maternity scandal. Mostly, the human errors and other systems it weakness regarding policy failures contribute to the harm to occur. The study model highlights that accidents happen regarding the same guiding factors of failure simultaneously across different levels of the healthcare system.Each layer of this model properly defines some errors; in that case, the failures are mostly included with the human errors and system related gapes with policy breakdowns. </a:t>
            </a:r>
          </a:p>
        </p:txBody>
      </p:sp>
      <p:sp>
        <p:nvSpPr>
          <p:cNvPr id="1048713"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14"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25"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26"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27"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728"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concern explains how the Fishbone approach defines the categorisation of root cause analysis, which shows issues related to the people, process and environmental concerns. It is a combination of major factors that created a systematic process for poor decisions, and practical approaches are serious regarding patient safety incidents. All of the factors are mostly interconnected and define the combination of contributing approaches to poor quality care and the patient care system.
</a:t>
            </a:r>
          </a:p>
        </p:txBody>
      </p:sp>
      <p:sp>
        <p:nvSpPr>
          <p:cNvPr id="1048729"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30"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43"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44"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45"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1048746"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study by applying the Donabedian Model helps to analyse Healthcare quality, in that case, the structural issues, staffing-oriented shortage affect the overall delivery process. The poor clinical practices define some negative outcomes, which include death and injuries. This model understands differentiating parameters of the Healthcare system to influence service quality. The poor staffing and overall infrastructural factors affected the care quality within an effective process that led to the failures. 
The majority of study outcomes are mostly included with maternal dates and neonatal injuries in those cases. 
</a:t>
            </a:r>
          </a:p>
        </p:txBody>
      </p:sp>
      <p:sp>
        <p:nvSpPr>
          <p:cNvPr id="1048747"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48"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60"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61"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62"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763"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They indicate a major key policy with governance failures within the organisation. The consistency of non-compliant behaviour defines national guidance of clinical structures and identifies incident reporting systems. The additional fact highlights a lack of timely regulatory positioning to persist and contribute to the poor patient outcomes in systematic quality issues. </a:t>
            </a:r>
          </a:p>
        </p:txBody>
      </p:sp>
      <p:sp>
        <p:nvSpPr>
          <p:cNvPr id="1048764"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65"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77"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78"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79"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1048780"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leadership and organisational concern-oriented parameter highlights measures where defensive culture prevented openness and learning from mistakes. The communication breakdown remains common where the leadership fails to promote accountability and contributes to unsafe practices in quality and patient safety management.</a:t>
            </a:r>
          </a:p>
        </p:txBody>
      </p:sp>
      <p:sp>
        <p:nvSpPr>
          <p:cNvPr id="1048781"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82"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9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79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79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79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kern="1200" dirty="0">
                <a:solidFill>
                  <a:schemeClr val="tx1"/>
                </a:solidFill>
                <a:effectLst/>
                <a:latin typeface="+mn-lt"/>
                <a:ea typeface="+mn-ea"/>
                <a:cs typeface="+mn-cs"/>
              </a:rPr>
              <a:t>The research highlights points at certain shortcomings in health care service provisions. The inability to attain good quality reduces transparency and confidence among patients whereby most of the family is affected emotionally and psychologically. The supplementary strategy of the health care outcomes emphasizes that there are certain systemic failures which can influence vulnerable populations and aggravate the general Healthcare standards.</a:t>
            </a:r>
            <a:endParaRPr lang="en-US" dirty="0"/>
          </a:p>
        </p:txBody>
      </p:sp>
      <p:sp>
        <p:nvSpPr>
          <p:cNvPr id="104879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79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09"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810"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811"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1048812"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IN" sz="1200" kern="1200" dirty="0">
                <a:solidFill>
                  <a:schemeClr val="tx1"/>
                </a:solidFill>
                <a:effectLst/>
                <a:latin typeface="+mn-lt"/>
                <a:ea typeface="+mn-ea"/>
                <a:cs typeface="+mn-cs"/>
              </a:rPr>
              <a:t>The research results present a list of important factors that can be recommended to enhance the quality of the services. Governance is rendered stronger to provide accountability. Clinical competency is determined through continuous tough training program that fosters transparency with encouraged reporting and learning. The regulatory auditing system is critical in terms of required factors of performance and avoids failures in healthcare delivery systems effectively. The staff training and supervision enhance regulation that improves some promotional values in terms of openness and transparency of the culture. 
The regulatory auditing system defines some strict policies that are essential for improvement.
</a:t>
            </a:r>
          </a:p>
        </p:txBody>
      </p:sp>
      <p:sp>
        <p:nvSpPr>
          <p:cNvPr id="1048813"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814"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25"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1048826"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1048827"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1048828"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concluding sector of the study helps to indicate some classes of the case. It emphasises some important parameters with past failure analysis and provides an overall understanding regarding the quality assurance system in governance, culture and critical factors in Healthcare services in future.</a:t>
            </a:r>
          </a:p>
        </p:txBody>
      </p:sp>
      <p:sp>
        <p:nvSpPr>
          <p:cNvPr id="1048829"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1048830"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48856" name="Title 1"/>
          <p:cNvSpPr>
            <a:spLocks noGrp="1"/>
          </p:cNvSpPr>
          <p:nvPr>
            <p:ph type="ctrTitle"/>
          </p:nvPr>
        </p:nvSpPr>
        <p:spPr>
          <a:xfrm>
            <a:off x="685800" y="2130425"/>
            <a:ext cx="7772400" cy="1470025"/>
          </a:xfrm>
        </p:spPr>
        <p:txBody>
          <a:bodyPr/>
          <a:lstStyle/>
          <a:p>
            <a:r>
              <a:rPr lang="en-US"/>
              <a:t>Click to edit Master title style</a:t>
            </a:r>
          </a:p>
        </p:txBody>
      </p:sp>
      <p:sp>
        <p:nvSpPr>
          <p:cNvPr id="1048857"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1048858" name="Date Placeholder 3"/>
          <p:cNvSpPr>
            <a:spLocks noGrp="1"/>
          </p:cNvSpPr>
          <p:nvPr>
            <p:ph type="dt" sz="half" idx="10"/>
          </p:nvPr>
        </p:nvSpPr>
        <p:spPr/>
        <p:txBody>
          <a:bodyPr/>
          <a:lstStyle/>
          <a:p>
            <a:fld id="{1D8BD707-D9CF-40AE-B4C6-C98DA3205C09}" type="datetimeFigureOut">
              <a:rPr lang="en-US" smtClean="0"/>
              <a:t>3/23/2026</a:t>
            </a:fld>
            <a:endParaRPr lang="en-US"/>
          </a:p>
        </p:txBody>
      </p:sp>
      <p:sp>
        <p:nvSpPr>
          <p:cNvPr id="1048859" name="Footer Placeholder 4"/>
          <p:cNvSpPr>
            <a:spLocks noGrp="1"/>
          </p:cNvSpPr>
          <p:nvPr>
            <p:ph type="ftr" sz="quarter" idx="11"/>
          </p:nvPr>
        </p:nvSpPr>
        <p:spPr/>
        <p:txBody>
          <a:bodyPr/>
          <a:lstStyle/>
          <a:p>
            <a:endParaRPr lang="en-US"/>
          </a:p>
        </p:txBody>
      </p:sp>
      <p:sp>
        <p:nvSpPr>
          <p:cNvPr id="104886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48870" name="Title 1"/>
          <p:cNvSpPr>
            <a:spLocks noGrp="1"/>
          </p:cNvSpPr>
          <p:nvPr>
            <p:ph type="title"/>
          </p:nvPr>
        </p:nvSpPr>
        <p:spPr/>
        <p:txBody>
          <a:bodyPr/>
          <a:lstStyle/>
          <a:p>
            <a:r>
              <a:rPr lang="en-US"/>
              <a:t>Click to edit Master title style</a:t>
            </a:r>
          </a:p>
        </p:txBody>
      </p:sp>
      <p:sp>
        <p:nvSpPr>
          <p:cNvPr id="1048871"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72" name="Date Placeholder 3"/>
          <p:cNvSpPr>
            <a:spLocks noGrp="1"/>
          </p:cNvSpPr>
          <p:nvPr>
            <p:ph type="dt" sz="half" idx="10"/>
          </p:nvPr>
        </p:nvSpPr>
        <p:spPr/>
        <p:txBody>
          <a:bodyPr/>
          <a:lstStyle/>
          <a:p>
            <a:fld id="{1D8BD707-D9CF-40AE-B4C6-C98DA3205C09}" type="datetimeFigureOut">
              <a:rPr lang="en-US" smtClean="0"/>
              <a:t>3/23/2026</a:t>
            </a:fld>
            <a:endParaRPr lang="en-US"/>
          </a:p>
        </p:txBody>
      </p:sp>
      <p:sp>
        <p:nvSpPr>
          <p:cNvPr id="1048873" name="Footer Placeholder 4"/>
          <p:cNvSpPr>
            <a:spLocks noGrp="1"/>
          </p:cNvSpPr>
          <p:nvPr>
            <p:ph type="ftr" sz="quarter" idx="11"/>
          </p:nvPr>
        </p:nvSpPr>
        <p:spPr/>
        <p:txBody>
          <a:bodyPr/>
          <a:lstStyle/>
          <a:p>
            <a:endParaRPr lang="en-US"/>
          </a:p>
        </p:txBody>
      </p:sp>
      <p:sp>
        <p:nvSpPr>
          <p:cNvPr id="1048874"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48886"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1048887"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048888" name="Date Placeholder 3"/>
          <p:cNvSpPr>
            <a:spLocks noGrp="1"/>
          </p:cNvSpPr>
          <p:nvPr>
            <p:ph type="dt" sz="half" idx="10"/>
          </p:nvPr>
        </p:nvSpPr>
        <p:spPr/>
        <p:txBody>
          <a:bodyPr/>
          <a:lstStyle/>
          <a:p>
            <a:fld id="{1D8BD707-D9CF-40AE-B4C6-C98DA3205C09}" type="datetimeFigureOut">
              <a:rPr lang="en-US" smtClean="0"/>
              <a:t>3/23/2026</a:t>
            </a:fld>
            <a:endParaRPr lang="en-US"/>
          </a:p>
        </p:txBody>
      </p:sp>
      <p:sp>
        <p:nvSpPr>
          <p:cNvPr id="1048889" name="Footer Placeholder 4"/>
          <p:cNvSpPr>
            <a:spLocks noGrp="1"/>
          </p:cNvSpPr>
          <p:nvPr>
            <p:ph type="ftr" sz="quarter" idx="11"/>
          </p:nvPr>
        </p:nvSpPr>
        <p:spPr/>
        <p:txBody>
          <a:bodyPr/>
          <a:lstStyle/>
          <a:p>
            <a:endParaRPr lang="en-US"/>
          </a:p>
        </p:txBody>
      </p:sp>
      <p:sp>
        <p:nvSpPr>
          <p:cNvPr id="1048890"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48891" name="Title 1"/>
          <p:cNvSpPr>
            <a:spLocks noGrp="1"/>
          </p:cNvSpPr>
          <p:nvPr>
            <p:ph type="title"/>
          </p:nvPr>
        </p:nvSpPr>
        <p:spPr/>
        <p:txBody>
          <a:bodyPr/>
          <a:lstStyle/>
          <a:p>
            <a:r>
              <a:rPr lang="en-US"/>
              <a:t>Click to edit Master title style</a:t>
            </a:r>
          </a:p>
        </p:txBody>
      </p:sp>
      <p:sp>
        <p:nvSpPr>
          <p:cNvPr id="1048892"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93"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94" name="Date Placeholder 4"/>
          <p:cNvSpPr>
            <a:spLocks noGrp="1"/>
          </p:cNvSpPr>
          <p:nvPr>
            <p:ph type="dt" sz="half" idx="10"/>
          </p:nvPr>
        </p:nvSpPr>
        <p:spPr/>
        <p:txBody>
          <a:bodyPr/>
          <a:lstStyle/>
          <a:p>
            <a:fld id="{1D8BD707-D9CF-40AE-B4C6-C98DA3205C09}" type="datetimeFigureOut">
              <a:rPr lang="en-US" smtClean="0"/>
              <a:t>3/23/2026</a:t>
            </a:fld>
            <a:endParaRPr lang="en-US"/>
          </a:p>
        </p:txBody>
      </p:sp>
      <p:sp>
        <p:nvSpPr>
          <p:cNvPr id="1048895" name="Footer Placeholder 5"/>
          <p:cNvSpPr>
            <a:spLocks noGrp="1"/>
          </p:cNvSpPr>
          <p:nvPr>
            <p:ph type="ftr" sz="quarter" idx="11"/>
          </p:nvPr>
        </p:nvSpPr>
        <p:spPr/>
        <p:txBody>
          <a:bodyPr/>
          <a:lstStyle/>
          <a:p>
            <a:endParaRPr lang="en-US"/>
          </a:p>
        </p:txBody>
      </p:sp>
      <p:sp>
        <p:nvSpPr>
          <p:cNvPr id="1048896"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48897" name="Title 1"/>
          <p:cNvSpPr>
            <a:spLocks noGrp="1"/>
          </p:cNvSpPr>
          <p:nvPr>
            <p:ph type="title"/>
          </p:nvPr>
        </p:nvSpPr>
        <p:spPr/>
        <p:txBody>
          <a:bodyPr/>
          <a:lstStyle/>
          <a:p>
            <a:r>
              <a:rPr lang="en-US"/>
              <a:t>Click to edit Master title style</a:t>
            </a:r>
          </a:p>
        </p:txBody>
      </p:sp>
      <p:sp>
        <p:nvSpPr>
          <p:cNvPr id="1048898"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899"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0"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48901"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2" name="Date Placeholder 6"/>
          <p:cNvSpPr>
            <a:spLocks noGrp="1"/>
          </p:cNvSpPr>
          <p:nvPr>
            <p:ph type="dt" sz="half" idx="10"/>
          </p:nvPr>
        </p:nvSpPr>
        <p:spPr/>
        <p:txBody>
          <a:bodyPr/>
          <a:lstStyle/>
          <a:p>
            <a:fld id="{1D8BD707-D9CF-40AE-B4C6-C98DA3205C09}" type="datetimeFigureOut">
              <a:rPr lang="en-US" smtClean="0"/>
              <a:t>3/23/2026</a:t>
            </a:fld>
            <a:endParaRPr lang="en-US"/>
          </a:p>
        </p:txBody>
      </p:sp>
      <p:sp>
        <p:nvSpPr>
          <p:cNvPr id="1048903" name="Footer Placeholder 7"/>
          <p:cNvSpPr>
            <a:spLocks noGrp="1"/>
          </p:cNvSpPr>
          <p:nvPr>
            <p:ph type="ftr" sz="quarter" idx="11"/>
          </p:nvPr>
        </p:nvSpPr>
        <p:spPr/>
        <p:txBody>
          <a:bodyPr/>
          <a:lstStyle/>
          <a:p>
            <a:endParaRPr lang="en-US"/>
          </a:p>
        </p:txBody>
      </p:sp>
      <p:sp>
        <p:nvSpPr>
          <p:cNvPr id="1048904"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48861" name="Title 1"/>
          <p:cNvSpPr>
            <a:spLocks noGrp="1"/>
          </p:cNvSpPr>
          <p:nvPr>
            <p:ph type="title"/>
          </p:nvPr>
        </p:nvSpPr>
        <p:spPr/>
        <p:txBody>
          <a:bodyPr/>
          <a:lstStyle/>
          <a:p>
            <a:r>
              <a:rPr lang="en-US"/>
              <a:t>Click to edit Master title style</a:t>
            </a:r>
          </a:p>
        </p:txBody>
      </p:sp>
      <p:sp>
        <p:nvSpPr>
          <p:cNvPr id="1048862" name="Date Placeholder 2"/>
          <p:cNvSpPr>
            <a:spLocks noGrp="1"/>
          </p:cNvSpPr>
          <p:nvPr>
            <p:ph type="dt" sz="half" idx="10"/>
          </p:nvPr>
        </p:nvSpPr>
        <p:spPr/>
        <p:txBody>
          <a:bodyPr/>
          <a:lstStyle/>
          <a:p>
            <a:fld id="{1D8BD707-D9CF-40AE-B4C6-C98DA3205C09}" type="datetimeFigureOut">
              <a:rPr lang="en-US" smtClean="0"/>
              <a:t>3/23/2026</a:t>
            </a:fld>
            <a:endParaRPr lang="en-US"/>
          </a:p>
        </p:txBody>
      </p:sp>
      <p:sp>
        <p:nvSpPr>
          <p:cNvPr id="1048863" name="Footer Placeholder 3"/>
          <p:cNvSpPr>
            <a:spLocks noGrp="1"/>
          </p:cNvSpPr>
          <p:nvPr>
            <p:ph type="ftr" sz="quarter" idx="11"/>
          </p:nvPr>
        </p:nvSpPr>
        <p:spPr/>
        <p:txBody>
          <a:bodyPr/>
          <a:lstStyle/>
          <a:p>
            <a:endParaRPr lang="en-US"/>
          </a:p>
        </p:txBody>
      </p:sp>
      <p:sp>
        <p:nvSpPr>
          <p:cNvPr id="1048864"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48581" name="Date Placeholder 1"/>
          <p:cNvSpPr>
            <a:spLocks noGrp="1"/>
          </p:cNvSpPr>
          <p:nvPr>
            <p:ph type="dt" sz="half" idx="10"/>
          </p:nvPr>
        </p:nvSpPr>
        <p:spPr/>
        <p:txBody>
          <a:bodyPr/>
          <a:lstStyle/>
          <a:p>
            <a:fld id="{1D8BD707-D9CF-40AE-B4C6-C98DA3205C09}" type="datetimeFigureOut">
              <a:rPr lang="en-US" smtClean="0"/>
              <a:t>3/23/2026</a:t>
            </a:fld>
            <a:endParaRPr lang="en-US"/>
          </a:p>
        </p:txBody>
      </p:sp>
      <p:sp>
        <p:nvSpPr>
          <p:cNvPr id="1048582" name="Footer Placeholder 2"/>
          <p:cNvSpPr>
            <a:spLocks noGrp="1"/>
          </p:cNvSpPr>
          <p:nvPr>
            <p:ph type="ftr" sz="quarter" idx="11"/>
          </p:nvPr>
        </p:nvSpPr>
        <p:spPr/>
        <p:txBody>
          <a:bodyPr/>
          <a:lstStyle/>
          <a:p>
            <a:endParaRPr lang="en-US"/>
          </a:p>
        </p:txBody>
      </p:sp>
      <p:sp>
        <p:nvSpPr>
          <p:cNvPr id="1048583"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48905"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1048906"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907"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908" name="Date Placeholder 4"/>
          <p:cNvSpPr>
            <a:spLocks noGrp="1"/>
          </p:cNvSpPr>
          <p:nvPr>
            <p:ph type="dt" sz="half" idx="10"/>
          </p:nvPr>
        </p:nvSpPr>
        <p:spPr/>
        <p:txBody>
          <a:bodyPr/>
          <a:lstStyle/>
          <a:p>
            <a:fld id="{1D8BD707-D9CF-40AE-B4C6-C98DA3205C09}" type="datetimeFigureOut">
              <a:rPr lang="en-US" smtClean="0"/>
              <a:t>3/23/2026</a:t>
            </a:fld>
            <a:endParaRPr lang="en-US"/>
          </a:p>
        </p:txBody>
      </p:sp>
      <p:sp>
        <p:nvSpPr>
          <p:cNvPr id="1048909" name="Footer Placeholder 5"/>
          <p:cNvSpPr>
            <a:spLocks noGrp="1"/>
          </p:cNvSpPr>
          <p:nvPr>
            <p:ph type="ftr" sz="quarter" idx="11"/>
          </p:nvPr>
        </p:nvSpPr>
        <p:spPr/>
        <p:txBody>
          <a:bodyPr/>
          <a:lstStyle/>
          <a:p>
            <a:endParaRPr lang="en-US"/>
          </a:p>
        </p:txBody>
      </p:sp>
      <p:sp>
        <p:nvSpPr>
          <p:cNvPr id="104891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48875"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1048876"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1048877"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48878" name="Date Placeholder 4"/>
          <p:cNvSpPr>
            <a:spLocks noGrp="1"/>
          </p:cNvSpPr>
          <p:nvPr>
            <p:ph type="dt" sz="half" idx="10"/>
          </p:nvPr>
        </p:nvSpPr>
        <p:spPr/>
        <p:txBody>
          <a:bodyPr/>
          <a:lstStyle/>
          <a:p>
            <a:fld id="{1D8BD707-D9CF-40AE-B4C6-C98DA3205C09}" type="datetimeFigureOut">
              <a:rPr lang="en-US" smtClean="0"/>
              <a:t>3/23/2026</a:t>
            </a:fld>
            <a:endParaRPr lang="en-US"/>
          </a:p>
        </p:txBody>
      </p:sp>
      <p:sp>
        <p:nvSpPr>
          <p:cNvPr id="1048879" name="Footer Placeholder 5"/>
          <p:cNvSpPr>
            <a:spLocks noGrp="1"/>
          </p:cNvSpPr>
          <p:nvPr>
            <p:ph type="ftr" sz="quarter" idx="11"/>
          </p:nvPr>
        </p:nvSpPr>
        <p:spPr/>
        <p:txBody>
          <a:bodyPr/>
          <a:lstStyle/>
          <a:p>
            <a:endParaRPr lang="en-US"/>
          </a:p>
        </p:txBody>
      </p:sp>
      <p:sp>
        <p:nvSpPr>
          <p:cNvPr id="1048880"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48881" name="Title 1"/>
          <p:cNvSpPr>
            <a:spLocks noGrp="1"/>
          </p:cNvSpPr>
          <p:nvPr>
            <p:ph type="title"/>
          </p:nvPr>
        </p:nvSpPr>
        <p:spPr/>
        <p:txBody>
          <a:bodyPr/>
          <a:lstStyle/>
          <a:p>
            <a:r>
              <a:rPr lang="en-US"/>
              <a:t>Click to edit Master title style</a:t>
            </a:r>
          </a:p>
        </p:txBody>
      </p:sp>
      <p:sp>
        <p:nvSpPr>
          <p:cNvPr id="1048882"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83" name="Date Placeholder 3"/>
          <p:cNvSpPr>
            <a:spLocks noGrp="1"/>
          </p:cNvSpPr>
          <p:nvPr>
            <p:ph type="dt" sz="half" idx="10"/>
          </p:nvPr>
        </p:nvSpPr>
        <p:spPr/>
        <p:txBody>
          <a:bodyPr/>
          <a:lstStyle/>
          <a:p>
            <a:fld id="{1D8BD707-D9CF-40AE-B4C6-C98DA3205C09}" type="datetimeFigureOut">
              <a:rPr lang="en-US" smtClean="0"/>
              <a:t>3/23/2026</a:t>
            </a:fld>
            <a:endParaRPr lang="en-US"/>
          </a:p>
        </p:txBody>
      </p:sp>
      <p:sp>
        <p:nvSpPr>
          <p:cNvPr id="1048884" name="Footer Placeholder 4"/>
          <p:cNvSpPr>
            <a:spLocks noGrp="1"/>
          </p:cNvSpPr>
          <p:nvPr>
            <p:ph type="ftr" sz="quarter" idx="11"/>
          </p:nvPr>
        </p:nvSpPr>
        <p:spPr/>
        <p:txBody>
          <a:bodyPr/>
          <a:lstStyle/>
          <a:p>
            <a:endParaRPr lang="en-US"/>
          </a:p>
        </p:txBody>
      </p:sp>
      <p:sp>
        <p:nvSpPr>
          <p:cNvPr id="1048885"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048865"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1048866"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867" name="Date Placeholder 3"/>
          <p:cNvSpPr>
            <a:spLocks noGrp="1"/>
          </p:cNvSpPr>
          <p:nvPr>
            <p:ph type="dt" sz="half" idx="10"/>
          </p:nvPr>
        </p:nvSpPr>
        <p:spPr/>
        <p:txBody>
          <a:bodyPr/>
          <a:lstStyle/>
          <a:p>
            <a:fld id="{1D8BD707-D9CF-40AE-B4C6-C98DA3205C09}" type="datetimeFigureOut">
              <a:rPr lang="en-US" smtClean="0"/>
              <a:t>3/23/2026</a:t>
            </a:fld>
            <a:endParaRPr lang="en-US"/>
          </a:p>
        </p:txBody>
      </p:sp>
      <p:sp>
        <p:nvSpPr>
          <p:cNvPr id="1048868" name="Footer Placeholder 4"/>
          <p:cNvSpPr>
            <a:spLocks noGrp="1"/>
          </p:cNvSpPr>
          <p:nvPr>
            <p:ph type="ftr" sz="quarter" idx="11"/>
          </p:nvPr>
        </p:nvSpPr>
        <p:spPr/>
        <p:txBody>
          <a:bodyPr/>
          <a:lstStyle/>
          <a:p>
            <a:endParaRPr lang="en-US"/>
          </a:p>
        </p:txBody>
      </p:sp>
      <p:sp>
        <p:nvSpPr>
          <p:cNvPr id="1048869"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3/23/2026</a:t>
            </a:fld>
            <a:endParaRPr lang="en-US"/>
          </a:p>
        </p:txBody>
      </p:sp>
      <p:sp>
        <p:nvSpPr>
          <p:cNvPr id="1048579"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e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jpe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0.jpeg"/><Relationship Id="rId7"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8.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9.jpeg"/><Relationship Id="rId7"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5.png"/><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13.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image" Target="../media/image33.jpeg"/><Relationship Id="rId7"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8.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13.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13.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13.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42.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hyperlink" Target="https://siliconpractice.co.uk/shrewsbury-and-telford-hospitals-nhs-trust-case-study/" TargetMode="External"/><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hyperlink" Target="https://nhsproviders.org/resources/improving-health-literacy-in-the-nhs/case-study-shrewsbury-and-telford-hospital-nhs-trust" TargetMode="External"/><Relationship Id="rId5" Type="http://schemas.openxmlformats.org/officeDocument/2006/relationships/image" Target="../media/image13.pn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 Id="rId9"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84"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830" t="-17889" r="-49156" b="-34097"/>
            </a:stretch>
          </a:blipFill>
        </p:spPr>
        <p:txBody>
          <a:bodyPr/>
          <a:lstStyle/>
          <a:p>
            <a:endParaRPr lang="en-IN"/>
          </a:p>
        </p:txBody>
      </p:sp>
      <p:sp>
        <p:nvSpPr>
          <p:cNvPr id="1048585" name="Freeform 3"/>
          <p:cNvSpPr/>
          <p:nvPr/>
        </p:nvSpPr>
        <p:spPr>
          <a:xfrm rot="-10252266">
            <a:off x="9332892" y="493496"/>
            <a:ext cx="3721250" cy="6002016"/>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3"/>
            <a:stretch>
              <a:fillRect/>
            </a:stretch>
          </a:blipFill>
        </p:spPr>
        <p:txBody>
          <a:bodyPr/>
          <a:lstStyle/>
          <a:p>
            <a:endParaRPr lang="en-IN"/>
          </a:p>
        </p:txBody>
      </p:sp>
      <p:grpSp>
        <p:nvGrpSpPr>
          <p:cNvPr id="26" name="Group 4"/>
          <p:cNvGrpSpPr/>
          <p:nvPr/>
        </p:nvGrpSpPr>
        <p:grpSpPr>
          <a:xfrm>
            <a:off x="13091931" y="-321115"/>
            <a:ext cx="4392470" cy="4392470"/>
            <a:chOff x="0" y="0"/>
            <a:chExt cx="812800" cy="812800"/>
          </a:xfrm>
        </p:grpSpPr>
        <p:sp>
          <p:nvSpPr>
            <p:cNvPr id="1048586"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23880">
                    <a:alpha val="100000"/>
                  </a:srgbClr>
                </a:gs>
                <a:gs pos="100000">
                  <a:srgbClr val="D6D1E3">
                    <a:alpha val="33500"/>
                  </a:srgbClr>
                </a:gs>
              </a:gsLst>
              <a:lin ang="0"/>
            </a:gradFill>
          </p:spPr>
          <p:txBody>
            <a:bodyPr/>
            <a:lstStyle/>
            <a:p>
              <a:endParaRPr lang="en-IN"/>
            </a:p>
          </p:txBody>
        </p:sp>
        <p:sp>
          <p:nvSpPr>
            <p:cNvPr id="1048587"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7" name="Group 7"/>
          <p:cNvGrpSpPr/>
          <p:nvPr/>
        </p:nvGrpSpPr>
        <p:grpSpPr>
          <a:xfrm>
            <a:off x="9224488" y="3188526"/>
            <a:ext cx="5910416" cy="5910416"/>
            <a:chOff x="0" y="0"/>
            <a:chExt cx="812800" cy="812800"/>
          </a:xfrm>
        </p:grpSpPr>
        <p:sp>
          <p:nvSpPr>
            <p:cNvPr id="104858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txBody>
            <a:bodyPr/>
            <a:lstStyle/>
            <a:p>
              <a:endParaRPr lang="en-IN"/>
            </a:p>
          </p:txBody>
        </p:sp>
      </p:grpSp>
      <p:sp>
        <p:nvSpPr>
          <p:cNvPr id="1048589" name="Freeform 9"/>
          <p:cNvSpPr/>
          <p:nvPr/>
        </p:nvSpPr>
        <p:spPr>
          <a:xfrm rot="-638216">
            <a:off x="9392386" y="7149235"/>
            <a:ext cx="2989925" cy="3591949"/>
          </a:xfrm>
          <a:custGeom>
            <a:avLst/>
            <a:gdLst/>
            <a:ahLst/>
            <a:cxnLst/>
            <a:rect l="l" t="t" r="r" b="b"/>
            <a:pathLst>
              <a:path w="3551247" h="4729263">
                <a:moveTo>
                  <a:pt x="0" y="0"/>
                </a:moveTo>
                <a:lnTo>
                  <a:pt x="3551247" y="0"/>
                </a:lnTo>
                <a:lnTo>
                  <a:pt x="3551247" y="4729263"/>
                </a:lnTo>
                <a:lnTo>
                  <a:pt x="0" y="4729263"/>
                </a:lnTo>
                <a:lnTo>
                  <a:pt x="0" y="0"/>
                </a:lnTo>
                <a:close/>
              </a:path>
            </a:pathLst>
          </a:custGeom>
          <a:blipFill>
            <a:blip r:embed="rId5"/>
            <a:stretch>
              <a:fillRect/>
            </a:stretch>
          </a:blipFill>
        </p:spPr>
        <p:txBody>
          <a:bodyPr/>
          <a:lstStyle/>
          <a:p>
            <a:endParaRPr lang="en-IN"/>
          </a:p>
        </p:txBody>
      </p:sp>
      <p:sp>
        <p:nvSpPr>
          <p:cNvPr id="1048590" name="Freeform 10"/>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6"/>
            <a:stretch>
              <a:fillRect/>
            </a:stretch>
          </a:blipFill>
        </p:spPr>
        <p:txBody>
          <a:bodyPr/>
          <a:lstStyle/>
          <a:p>
            <a:endParaRPr lang="en-IN"/>
          </a:p>
        </p:txBody>
      </p:sp>
      <p:grpSp>
        <p:nvGrpSpPr>
          <p:cNvPr id="28" name="Group 11"/>
          <p:cNvGrpSpPr/>
          <p:nvPr/>
        </p:nvGrpSpPr>
        <p:grpSpPr>
          <a:xfrm>
            <a:off x="13530216" y="117170"/>
            <a:ext cx="3515899" cy="3515899"/>
            <a:chOff x="0" y="0"/>
            <a:chExt cx="812800" cy="812800"/>
          </a:xfrm>
        </p:grpSpPr>
        <p:sp>
          <p:nvSpPr>
            <p:cNvPr id="1048591"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t="-25046" b="-25046"/>
              </a:stretch>
            </a:blipFill>
          </p:spPr>
          <p:txBody>
            <a:bodyPr/>
            <a:lstStyle/>
            <a:p>
              <a:endParaRPr lang="en-IN"/>
            </a:p>
          </p:txBody>
        </p:sp>
      </p:grpSp>
      <p:sp>
        <p:nvSpPr>
          <p:cNvPr id="1048592" name="Freeform 13"/>
          <p:cNvSpPr/>
          <p:nvPr/>
        </p:nvSpPr>
        <p:spPr>
          <a:xfrm>
            <a:off x="4226411" y="-373354"/>
            <a:ext cx="4079389" cy="2858094"/>
          </a:xfrm>
          <a:custGeom>
            <a:avLst/>
            <a:gdLst/>
            <a:ahLst/>
            <a:cxnLst/>
            <a:rect l="l" t="t" r="r" b="b"/>
            <a:pathLst>
              <a:path w="4700702" h="4735140">
                <a:moveTo>
                  <a:pt x="0" y="0"/>
                </a:moveTo>
                <a:lnTo>
                  <a:pt x="4700703" y="0"/>
                </a:lnTo>
                <a:lnTo>
                  <a:pt x="4700703" y="4735140"/>
                </a:lnTo>
                <a:lnTo>
                  <a:pt x="0" y="4735140"/>
                </a:lnTo>
                <a:lnTo>
                  <a:pt x="0" y="0"/>
                </a:lnTo>
                <a:close/>
              </a:path>
            </a:pathLst>
          </a:custGeom>
          <a:blipFill>
            <a:blip r:embed="rId8">
              <a:alphaModFix amt="20999"/>
            </a:blip>
            <a:stretch>
              <a:fillRect/>
            </a:stretch>
          </a:blipFill>
        </p:spPr>
        <p:txBody>
          <a:bodyPr/>
          <a:lstStyle/>
          <a:p>
            <a:endParaRPr lang="en-IN"/>
          </a:p>
        </p:txBody>
      </p:sp>
      <p:sp>
        <p:nvSpPr>
          <p:cNvPr id="1048593" name="Freeform 14"/>
          <p:cNvSpPr/>
          <p:nvPr/>
        </p:nvSpPr>
        <p:spPr>
          <a:xfrm>
            <a:off x="1028700" y="1028700"/>
            <a:ext cx="1187864" cy="1261245"/>
          </a:xfrm>
          <a:custGeom>
            <a:avLst/>
            <a:gdLst/>
            <a:ahLst/>
            <a:cxnLst/>
            <a:rect l="l" t="t" r="r" b="b"/>
            <a:pathLst>
              <a:path w="1187864" h="1261245">
                <a:moveTo>
                  <a:pt x="0" y="0"/>
                </a:moveTo>
                <a:lnTo>
                  <a:pt x="1187864" y="0"/>
                </a:lnTo>
                <a:lnTo>
                  <a:pt x="1187864" y="1261245"/>
                </a:lnTo>
                <a:lnTo>
                  <a:pt x="0" y="1261245"/>
                </a:lnTo>
                <a:lnTo>
                  <a:pt x="0" y="0"/>
                </a:lnTo>
                <a:close/>
              </a:path>
            </a:pathLst>
          </a:custGeom>
          <a:blipFill>
            <a:blip r:embed="rId9"/>
            <a:stretch>
              <a:fillRect/>
            </a:stretch>
          </a:blipFill>
        </p:spPr>
        <p:txBody>
          <a:bodyPr/>
          <a:lstStyle/>
          <a:p>
            <a:endParaRPr lang="en-IN"/>
          </a:p>
        </p:txBody>
      </p:sp>
      <p:sp>
        <p:nvSpPr>
          <p:cNvPr id="1048594" name="Freeform 15"/>
          <p:cNvSpPr/>
          <p:nvPr/>
        </p:nvSpPr>
        <p:spPr>
          <a:xfrm>
            <a:off x="4310989" y="7537893"/>
            <a:ext cx="3717790" cy="1707263"/>
          </a:xfrm>
          <a:custGeom>
            <a:avLst/>
            <a:gdLst/>
            <a:ahLst/>
            <a:cxnLst/>
            <a:rect l="l" t="t" r="r" b="b"/>
            <a:pathLst>
              <a:path w="3717790" h="1707263">
                <a:moveTo>
                  <a:pt x="0" y="0"/>
                </a:moveTo>
                <a:lnTo>
                  <a:pt x="3717790" y="0"/>
                </a:lnTo>
                <a:lnTo>
                  <a:pt x="3717790" y="1707263"/>
                </a:lnTo>
                <a:lnTo>
                  <a:pt x="0" y="1707263"/>
                </a:lnTo>
                <a:lnTo>
                  <a:pt x="0" y="0"/>
                </a:lnTo>
                <a:close/>
              </a:path>
            </a:pathLst>
          </a:custGeom>
          <a:blipFill>
            <a:blip r:embed="rId10"/>
            <a:stretch>
              <a:fillRect/>
            </a:stretch>
          </a:blipFill>
        </p:spPr>
        <p:txBody>
          <a:bodyPr/>
          <a:lstStyle/>
          <a:p>
            <a:endParaRPr lang="en-IN"/>
          </a:p>
        </p:txBody>
      </p:sp>
      <p:sp>
        <p:nvSpPr>
          <p:cNvPr id="1048595" name="TextBox 16"/>
          <p:cNvSpPr txBox="1"/>
          <p:nvPr/>
        </p:nvSpPr>
        <p:spPr>
          <a:xfrm>
            <a:off x="1028700" y="2452343"/>
            <a:ext cx="7832582" cy="3263899"/>
          </a:xfrm>
          <a:prstGeom prst="rect">
            <a:avLst/>
          </a:prstGeom>
        </p:spPr>
        <p:txBody>
          <a:bodyPr lIns="0" tIns="0" rIns="0" bIns="0" rtlCol="0" anchor="t">
            <a:spAutoFit/>
          </a:bodyPr>
          <a:lstStyle/>
          <a:p>
            <a:pPr algn="l">
              <a:lnSpc>
                <a:spcPts val="6425"/>
              </a:lnSpc>
            </a:pPr>
            <a:r>
              <a:rPr lang="en-US" sz="5399">
                <a:solidFill>
                  <a:srgbClr val="023880"/>
                </a:solidFill>
                <a:latin typeface="League Gothic"/>
                <a:ea typeface="League Gothic"/>
                <a:cs typeface="League Gothic"/>
                <a:sym typeface="League Gothic"/>
              </a:rPr>
              <a:t>A Critical Analysis of Quality Assurance Failures in Maternity Services:</a:t>
            </a:r>
          </a:p>
        </p:txBody>
      </p:sp>
      <p:sp>
        <p:nvSpPr>
          <p:cNvPr id="1048596" name="TextBox 17"/>
          <p:cNvSpPr txBox="1"/>
          <p:nvPr/>
        </p:nvSpPr>
        <p:spPr>
          <a:xfrm>
            <a:off x="725317" y="5659421"/>
            <a:ext cx="5444567" cy="2186560"/>
          </a:xfrm>
          <a:prstGeom prst="rect">
            <a:avLst/>
          </a:prstGeom>
        </p:spPr>
        <p:txBody>
          <a:bodyPr lIns="0" tIns="0" rIns="0" bIns="0" rtlCol="0" anchor="t">
            <a:spAutoFit/>
          </a:bodyPr>
          <a:lstStyle/>
          <a:p>
            <a:pPr algn="l">
              <a:lnSpc>
                <a:spcPts val="5739"/>
              </a:lnSpc>
            </a:pPr>
            <a:r>
              <a:rPr lang="en-US" sz="3600" b="1">
                <a:solidFill>
                  <a:srgbClr val="00B0F0"/>
                </a:solidFill>
                <a:latin typeface="League Gothic"/>
                <a:ea typeface="League Gothic"/>
                <a:cs typeface="League Gothic"/>
                <a:sym typeface="League Gothic"/>
              </a:rPr>
              <a:t>Shrewsbury and Telford Hospital NHS Trust Case Study</a:t>
            </a:r>
          </a:p>
        </p:txBody>
      </p:sp>
      <p:sp>
        <p:nvSpPr>
          <p:cNvPr id="1048597" name="TextBox 18"/>
          <p:cNvSpPr txBox="1"/>
          <p:nvPr/>
        </p:nvSpPr>
        <p:spPr>
          <a:xfrm>
            <a:off x="1028700" y="8108519"/>
            <a:ext cx="2938748" cy="283006"/>
          </a:xfrm>
          <a:prstGeom prst="rect">
            <a:avLst/>
          </a:prstGeom>
        </p:spPr>
        <p:txBody>
          <a:bodyPr lIns="0" tIns="0" rIns="0" bIns="0" rtlCol="0" anchor="t">
            <a:spAutoFit/>
          </a:bodyPr>
          <a:lstStyle/>
          <a:p>
            <a:pPr algn="l">
              <a:lnSpc>
                <a:spcPts val="2057"/>
              </a:lnSpc>
            </a:pPr>
            <a:r>
              <a:rPr lang="en-US" sz="2508" b="1">
                <a:solidFill>
                  <a:srgbClr val="000000"/>
                </a:solidFill>
                <a:latin typeface="Gotham Bold"/>
                <a:ea typeface="Gotham Bold"/>
                <a:cs typeface="Gotham Bold"/>
                <a:sym typeface="Gotham Bold"/>
              </a:rPr>
              <a:t>Presented By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03080C-C0B5-BF4B-47DB-C88CD47E6682}"/>
              </a:ext>
            </a:extLst>
          </p:cNvPr>
          <p:cNvSpPr txBox="1"/>
          <p:nvPr/>
        </p:nvSpPr>
        <p:spPr>
          <a:xfrm>
            <a:off x="6248400" y="2705100"/>
            <a:ext cx="7086600" cy="3416320"/>
          </a:xfrm>
          <a:prstGeom prst="rect">
            <a:avLst/>
          </a:prstGeom>
          <a:noFill/>
        </p:spPr>
        <p:txBody>
          <a:bodyPr wrap="square" rtlCol="0">
            <a:spAutoFit/>
          </a:bodyPr>
          <a:lstStyle/>
          <a:p>
            <a:r>
              <a:rPr lang="en-US" sz="3600" dirty="0"/>
              <a:t>Lecturer Name : Arif Ahmed </a:t>
            </a:r>
          </a:p>
          <a:p>
            <a:r>
              <a:rPr lang="en-US" sz="3600" dirty="0"/>
              <a:t>Module Name : CHS7006_LON</a:t>
            </a:r>
          </a:p>
          <a:p>
            <a:r>
              <a:rPr lang="en-US" sz="3600" dirty="0"/>
              <a:t>Quality Assurance and Service Improvements </a:t>
            </a:r>
          </a:p>
          <a:p>
            <a:r>
              <a:rPr lang="en-US" sz="3600" dirty="0"/>
              <a:t>Name : Neha Makwana </a:t>
            </a:r>
          </a:p>
          <a:p>
            <a:r>
              <a:rPr lang="en-US" sz="3600" dirty="0"/>
              <a:t>Student Id : 2436892</a:t>
            </a:r>
            <a:endParaRPr lang="en-IN" sz="3600" dirty="0"/>
          </a:p>
        </p:txBody>
      </p:sp>
      <p:sp>
        <p:nvSpPr>
          <p:cNvPr id="3" name="Freeform 2">
            <a:extLst>
              <a:ext uri="{FF2B5EF4-FFF2-40B4-BE49-F238E27FC236}">
                <a16:creationId xmlns:a16="http://schemas.microsoft.com/office/drawing/2014/main" id="{7A1AE985-854B-9548-2D1C-28F5480DB533}"/>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830" t="-17889" r="-49156" b="-34097"/>
            </a:stretch>
          </a:blipFill>
        </p:spPr>
        <p:txBody>
          <a:bodyPr/>
          <a:lstStyle/>
          <a:p>
            <a:endParaRPr lang="en-IN"/>
          </a:p>
        </p:txBody>
      </p:sp>
      <p:sp>
        <p:nvSpPr>
          <p:cNvPr id="4" name="TextBox 3">
            <a:extLst>
              <a:ext uri="{FF2B5EF4-FFF2-40B4-BE49-F238E27FC236}">
                <a16:creationId xmlns:a16="http://schemas.microsoft.com/office/drawing/2014/main" id="{70743A18-D5AB-F03F-76F0-F3FCC1E78514}"/>
              </a:ext>
            </a:extLst>
          </p:cNvPr>
          <p:cNvSpPr txBox="1"/>
          <p:nvPr/>
        </p:nvSpPr>
        <p:spPr>
          <a:xfrm>
            <a:off x="3810000" y="2694039"/>
            <a:ext cx="11963400" cy="2862322"/>
          </a:xfrm>
          <a:prstGeom prst="rect">
            <a:avLst/>
          </a:prstGeom>
          <a:noFill/>
        </p:spPr>
        <p:txBody>
          <a:bodyPr wrap="square" rtlCol="0">
            <a:spAutoFit/>
          </a:bodyPr>
          <a:lstStyle/>
          <a:p>
            <a:pPr algn="just"/>
            <a:r>
              <a:rPr lang="en-US" sz="3600" b="1" dirty="0"/>
              <a:t>Lecturer Name </a:t>
            </a:r>
            <a:r>
              <a:rPr lang="en-US" sz="3600" dirty="0"/>
              <a:t>: Arif Ahmed </a:t>
            </a:r>
          </a:p>
          <a:p>
            <a:pPr algn="just"/>
            <a:r>
              <a:rPr lang="en-US" sz="3600" b="1" dirty="0"/>
              <a:t>Module Name </a:t>
            </a:r>
            <a:r>
              <a:rPr lang="en-US" sz="3600" dirty="0"/>
              <a:t>: CHS7006_LON</a:t>
            </a:r>
          </a:p>
          <a:p>
            <a:pPr algn="just"/>
            <a:r>
              <a:rPr lang="en-US" sz="3600" dirty="0"/>
              <a:t>Quality Assurance and Service Improvements </a:t>
            </a:r>
          </a:p>
          <a:p>
            <a:pPr algn="just"/>
            <a:r>
              <a:rPr lang="en-US" sz="3600" b="1" dirty="0"/>
              <a:t>Name</a:t>
            </a:r>
            <a:r>
              <a:rPr lang="en-US" sz="3600" dirty="0"/>
              <a:t> : Neha Makwana </a:t>
            </a:r>
          </a:p>
          <a:p>
            <a:pPr algn="just"/>
            <a:r>
              <a:rPr lang="en-US" sz="3600" b="1" dirty="0"/>
              <a:t>Student Id </a:t>
            </a:r>
            <a:r>
              <a:rPr lang="en-US" sz="3600" dirty="0"/>
              <a:t>: 2436892</a:t>
            </a:r>
            <a:endParaRPr lang="en-IN" sz="3600" dirty="0"/>
          </a:p>
        </p:txBody>
      </p:sp>
    </p:spTree>
    <p:extLst>
      <p:ext uri="{BB962C8B-B14F-4D97-AF65-F5344CB8AC3E}">
        <p14:creationId xmlns:p14="http://schemas.microsoft.com/office/powerpoint/2010/main" val="1929354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598"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sp>
        <p:nvSpPr>
          <p:cNvPr id="1048599" name="Freeform 3"/>
          <p:cNvSpPr/>
          <p:nvPr/>
        </p:nvSpPr>
        <p:spPr>
          <a:xfrm rot="6673934" flipH="1">
            <a:off x="524797" y="-1243267"/>
            <a:ext cx="3721250" cy="6002016"/>
          </a:xfrm>
          <a:custGeom>
            <a:avLst/>
            <a:gdLst/>
            <a:ahLst/>
            <a:cxnLst/>
            <a:rect l="l" t="t" r="r" b="b"/>
            <a:pathLst>
              <a:path w="3721250" h="6002016">
                <a:moveTo>
                  <a:pt x="3721249" y="0"/>
                </a:moveTo>
                <a:lnTo>
                  <a:pt x="0" y="0"/>
                </a:lnTo>
                <a:lnTo>
                  <a:pt x="0" y="6002016"/>
                </a:lnTo>
                <a:lnTo>
                  <a:pt x="3721249" y="6002016"/>
                </a:lnTo>
                <a:lnTo>
                  <a:pt x="3721249" y="0"/>
                </a:lnTo>
                <a:close/>
              </a:path>
            </a:pathLst>
          </a:custGeom>
          <a:blipFill>
            <a:blip r:embed="rId4"/>
            <a:stretch>
              <a:fillRect/>
            </a:stretch>
          </a:blipFill>
        </p:spPr>
        <p:txBody>
          <a:bodyPr/>
          <a:lstStyle/>
          <a:p>
            <a:endParaRPr lang="en-IN"/>
          </a:p>
        </p:txBody>
      </p:sp>
      <p:grpSp>
        <p:nvGrpSpPr>
          <p:cNvPr id="36" name="Group 4"/>
          <p:cNvGrpSpPr/>
          <p:nvPr/>
        </p:nvGrpSpPr>
        <p:grpSpPr>
          <a:xfrm>
            <a:off x="364236" y="1028700"/>
            <a:ext cx="5910416" cy="5910416"/>
            <a:chOff x="0" y="0"/>
            <a:chExt cx="812800" cy="812800"/>
          </a:xfrm>
        </p:grpSpPr>
        <p:sp>
          <p:nvSpPr>
            <p:cNvPr id="1048600"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42566" r="-7527"/>
              </a:stretch>
            </a:blipFill>
          </p:spPr>
          <p:txBody>
            <a:bodyPr/>
            <a:lstStyle/>
            <a:p>
              <a:endParaRPr lang="en-IN"/>
            </a:p>
          </p:txBody>
        </p:sp>
      </p:grpSp>
      <p:sp>
        <p:nvSpPr>
          <p:cNvPr id="1048601" name="Freeform 6"/>
          <p:cNvSpPr/>
          <p:nvPr/>
        </p:nvSpPr>
        <p:spPr>
          <a:xfrm>
            <a:off x="0" y="6591194"/>
            <a:ext cx="18288000" cy="4704592"/>
          </a:xfrm>
          <a:custGeom>
            <a:avLst/>
            <a:gdLst/>
            <a:ahLst/>
            <a:cxnLst/>
            <a:rect l="l" t="t" r="r" b="b"/>
            <a:pathLst>
              <a:path w="18288000" h="7019734">
                <a:moveTo>
                  <a:pt x="0" y="0"/>
                </a:moveTo>
                <a:lnTo>
                  <a:pt x="18288000" y="0"/>
                </a:lnTo>
                <a:lnTo>
                  <a:pt x="18288000" y="7019734"/>
                </a:lnTo>
                <a:lnTo>
                  <a:pt x="0" y="7019734"/>
                </a:lnTo>
                <a:lnTo>
                  <a:pt x="0" y="0"/>
                </a:lnTo>
                <a:close/>
              </a:path>
            </a:pathLst>
          </a:custGeom>
          <a:blipFill>
            <a:blip r:embed="rId6"/>
            <a:stretch>
              <a:fillRect/>
            </a:stretch>
          </a:blipFill>
        </p:spPr>
        <p:txBody>
          <a:bodyPr/>
          <a:lstStyle/>
          <a:p>
            <a:endParaRPr lang="en-IN"/>
          </a:p>
        </p:txBody>
      </p:sp>
      <p:grpSp>
        <p:nvGrpSpPr>
          <p:cNvPr id="37" name="Group 7"/>
          <p:cNvGrpSpPr/>
          <p:nvPr/>
        </p:nvGrpSpPr>
        <p:grpSpPr>
          <a:xfrm>
            <a:off x="10119923" y="387924"/>
            <a:ext cx="2206134" cy="419596"/>
            <a:chOff x="0" y="0"/>
            <a:chExt cx="581040" cy="110511"/>
          </a:xfrm>
        </p:grpSpPr>
        <p:sp>
          <p:nvSpPr>
            <p:cNvPr id="1048602" name="Freeform 8"/>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03" name="TextBox 9"/>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38" name="Group 10"/>
          <p:cNvGrpSpPr/>
          <p:nvPr/>
        </p:nvGrpSpPr>
        <p:grpSpPr>
          <a:xfrm>
            <a:off x="13659825" y="387924"/>
            <a:ext cx="3599475" cy="419596"/>
            <a:chOff x="0" y="0"/>
            <a:chExt cx="948010" cy="110511"/>
          </a:xfrm>
        </p:grpSpPr>
        <p:sp>
          <p:nvSpPr>
            <p:cNvPr id="1048604" name="Freeform 11"/>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05" name="TextBox 12"/>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606" name="Freeform 13"/>
          <p:cNvSpPr/>
          <p:nvPr/>
        </p:nvSpPr>
        <p:spPr>
          <a:xfrm>
            <a:off x="6657081" y="6591194"/>
            <a:ext cx="753374" cy="695843"/>
          </a:xfrm>
          <a:custGeom>
            <a:avLst/>
            <a:gdLst/>
            <a:ahLst/>
            <a:cxnLst/>
            <a:rect l="l" t="t" r="r" b="b"/>
            <a:pathLst>
              <a:path w="753374" h="695843">
                <a:moveTo>
                  <a:pt x="0" y="0"/>
                </a:moveTo>
                <a:lnTo>
                  <a:pt x="753373" y="0"/>
                </a:lnTo>
                <a:lnTo>
                  <a:pt x="753373" y="695844"/>
                </a:lnTo>
                <a:lnTo>
                  <a:pt x="0" y="695844"/>
                </a:lnTo>
                <a:lnTo>
                  <a:pt x="0" y="0"/>
                </a:lnTo>
                <a:close/>
              </a:path>
            </a:pathLst>
          </a:custGeom>
          <a:blipFill>
            <a:blip r:embed="rId7"/>
            <a:stretch>
              <a:fillRect/>
            </a:stretch>
          </a:blipFill>
        </p:spPr>
        <p:txBody>
          <a:bodyPr/>
          <a:lstStyle/>
          <a:p>
            <a:endParaRPr lang="en-IN"/>
          </a:p>
        </p:txBody>
      </p:sp>
      <p:sp>
        <p:nvSpPr>
          <p:cNvPr id="1048607" name="Freeform 14"/>
          <p:cNvSpPr/>
          <p:nvPr/>
        </p:nvSpPr>
        <p:spPr>
          <a:xfrm>
            <a:off x="16505926" y="1928469"/>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7"/>
            <a:stretch>
              <a:fillRect/>
            </a:stretch>
          </a:blipFill>
        </p:spPr>
        <p:txBody>
          <a:bodyPr/>
          <a:lstStyle/>
          <a:p>
            <a:endParaRPr lang="en-IN"/>
          </a:p>
        </p:txBody>
      </p:sp>
      <p:sp>
        <p:nvSpPr>
          <p:cNvPr id="1048608" name="TextBox 15"/>
          <p:cNvSpPr txBox="1"/>
          <p:nvPr/>
        </p:nvSpPr>
        <p:spPr>
          <a:xfrm>
            <a:off x="6331728" y="1028700"/>
            <a:ext cx="9887093" cy="1332865"/>
          </a:xfrm>
          <a:prstGeom prst="rect">
            <a:avLst/>
          </a:prstGeom>
        </p:spPr>
        <p:txBody>
          <a:bodyPr lIns="0" tIns="0" rIns="0" bIns="0" rtlCol="0" anchor="t">
            <a:spAutoFit/>
          </a:bodyPr>
          <a:lstStyle/>
          <a:p>
            <a:pPr algn="l">
              <a:lnSpc>
                <a:spcPts val="10495"/>
              </a:lnSpc>
            </a:pPr>
            <a:r>
              <a:rPr lang="en-US" sz="12799">
                <a:solidFill>
                  <a:srgbClr val="000000"/>
                </a:solidFill>
                <a:latin typeface="League Gothic"/>
                <a:ea typeface="League Gothic"/>
                <a:cs typeface="League Gothic"/>
                <a:sym typeface="League Gothic"/>
              </a:rPr>
              <a:t>Introduction</a:t>
            </a:r>
          </a:p>
        </p:txBody>
      </p:sp>
      <p:sp>
        <p:nvSpPr>
          <p:cNvPr id="1048609" name="TextBox 16"/>
          <p:cNvSpPr txBox="1"/>
          <p:nvPr/>
        </p:nvSpPr>
        <p:spPr>
          <a:xfrm>
            <a:off x="7003712" y="2582745"/>
            <a:ext cx="10644691" cy="5314188"/>
          </a:xfrm>
          <a:prstGeom prst="rect">
            <a:avLst/>
          </a:prstGeom>
        </p:spPr>
        <p:txBody>
          <a:bodyPr lIns="0" tIns="0" rIns="0" bIns="0" rtlCol="0" anchor="t">
            <a:spAutoFit/>
          </a:bodyPr>
          <a:lstStyle/>
          <a:p>
            <a:pPr marL="613739" lvl="1" indent="-342900" algn="l">
              <a:lnSpc>
                <a:spcPts val="3487"/>
              </a:lnSpc>
              <a:buFont typeface="Wingdings" charset="2"/>
              <a:buChar char="n"/>
            </a:pPr>
            <a:r>
              <a:rPr lang="en-US" sz="2400">
                <a:solidFill>
                  <a:srgbClr val="000000"/>
                </a:solidFill>
                <a:latin typeface="Gotham"/>
                <a:ea typeface="Gotham"/>
                <a:cs typeface="Gotham"/>
                <a:sym typeface="Gotham"/>
              </a:rPr>
              <a:t>The case study of Shrewsbury and Telford Hospital defines failures on their maternity services, which were operated between 1970 and 2019. </a:t>
            </a:r>
            <a:endParaRPr sz="2400"/>
          </a:p>
          <a:p>
            <a:pPr marL="613739" lvl="1" indent="-342900" algn="l">
              <a:lnSpc>
                <a:spcPts val="3487"/>
              </a:lnSpc>
              <a:buFont typeface="Wingdings" charset="2"/>
              <a:buChar char="n"/>
            </a:pPr>
            <a:endParaRPr sz="2400"/>
          </a:p>
          <a:p>
            <a:pPr marL="342900" indent="-342900" algn="l">
              <a:lnSpc>
                <a:spcPts val="3487"/>
              </a:lnSpc>
              <a:buFont typeface="Wingdings" charset="2"/>
              <a:buChar char="n"/>
            </a:pPr>
            <a:r>
              <a:rPr lang="en-US" sz="2400">
                <a:solidFill>
                  <a:srgbClr val="000000"/>
                </a:solidFill>
                <a:latin typeface="Gotham"/>
                <a:ea typeface="Gotham"/>
                <a:cs typeface="Gotham"/>
                <a:sym typeface="Gotham"/>
              </a:rPr>
              <a:t>The case represents one of the largest maternity scandals in NHS history, highlighting systemic rather than isolated failures.</a:t>
            </a:r>
          </a:p>
          <a:p>
            <a:pPr marL="342900" indent="-342900" algn="l">
              <a:lnSpc>
                <a:spcPts val="3487"/>
              </a:lnSpc>
              <a:buFont typeface="Wingdings" charset="2"/>
              <a:buChar char="n"/>
            </a:pPr>
            <a:endParaRPr lang="en-US" sz="2400">
              <a:solidFill>
                <a:srgbClr val="000000"/>
              </a:solidFill>
              <a:latin typeface="Gotham"/>
              <a:ea typeface="Gotham"/>
              <a:cs typeface="Gotham"/>
              <a:sym typeface="Gotham"/>
            </a:endParaRPr>
          </a:p>
          <a:p>
            <a:pPr marL="342900" indent="-342900" algn="l">
              <a:lnSpc>
                <a:spcPts val="3487"/>
              </a:lnSpc>
              <a:buFont typeface="Wingdings" charset="2"/>
              <a:buChar char="n"/>
            </a:pPr>
            <a:r>
              <a:rPr lang="en-US" sz="2400">
                <a:solidFill>
                  <a:srgbClr val="000000"/>
                </a:solidFill>
                <a:latin typeface="Gotham"/>
                <a:ea typeface="Gotham"/>
                <a:cs typeface="Gotham"/>
                <a:sym typeface="Gotham"/>
              </a:rPr>
              <a:t>This study incorporates quality improvement frameworks such as Six Sigma and the PDSA cycle to analyse systemic failures and guide structured change in healthcare delivery.”</a:t>
            </a:r>
          </a:p>
          <a:p>
            <a:pPr marL="342900" indent="-342900" algn="l">
              <a:lnSpc>
                <a:spcPts val="3487"/>
              </a:lnSpc>
              <a:buFont typeface="Wingdings" charset="2"/>
              <a:buChar char="n"/>
            </a:pPr>
            <a:r>
              <a:rPr lang="en-US" sz="2400">
                <a:solidFill>
                  <a:srgbClr val="000000"/>
                </a:solidFill>
                <a:latin typeface="Gotham"/>
                <a:ea typeface="Gotham"/>
                <a:cs typeface="Gotham"/>
                <a:sym typeface="Gotham"/>
              </a:rPr>
              <a:t>“These frameworks provide a systematic approach to identifying errors, improving clinical processes, and enhancing patient safety outcomes in maternity services.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16"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sp>
        <p:nvSpPr>
          <p:cNvPr id="1048617" name="Freeform 3"/>
          <p:cNvSpPr/>
          <p:nvPr/>
        </p:nvSpPr>
        <p:spPr>
          <a:xfrm rot="6376785">
            <a:off x="9771854" y="-895659"/>
            <a:ext cx="7094483" cy="4114800"/>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4"/>
            <a:stretch>
              <a:fillRect/>
            </a:stretch>
          </a:blipFill>
        </p:spPr>
        <p:txBody>
          <a:bodyPr/>
          <a:lstStyle/>
          <a:p>
            <a:endParaRPr lang="en-IN"/>
          </a:p>
        </p:txBody>
      </p:sp>
      <p:grpSp>
        <p:nvGrpSpPr>
          <p:cNvPr id="42" name="Group 4"/>
          <p:cNvGrpSpPr/>
          <p:nvPr/>
        </p:nvGrpSpPr>
        <p:grpSpPr>
          <a:xfrm>
            <a:off x="12604446" y="1028700"/>
            <a:ext cx="9018103" cy="8229600"/>
            <a:chOff x="0" y="0"/>
            <a:chExt cx="890677" cy="812800"/>
          </a:xfrm>
        </p:grpSpPr>
        <p:sp>
          <p:nvSpPr>
            <p:cNvPr id="1048618" name="Freeform 5"/>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5"/>
              <a:stretch>
                <a:fillRect l="-27696" r="-9273"/>
              </a:stretch>
            </a:blipFill>
          </p:spPr>
          <p:txBody>
            <a:bodyPr/>
            <a:lstStyle/>
            <a:p>
              <a:endParaRPr lang="en-IN"/>
            </a:p>
          </p:txBody>
        </p:sp>
      </p:grpSp>
      <p:grpSp>
        <p:nvGrpSpPr>
          <p:cNvPr id="43" name="Group 6"/>
          <p:cNvGrpSpPr/>
          <p:nvPr/>
        </p:nvGrpSpPr>
        <p:grpSpPr>
          <a:xfrm>
            <a:off x="1543546" y="387924"/>
            <a:ext cx="2206134" cy="419596"/>
            <a:chOff x="0" y="0"/>
            <a:chExt cx="581040" cy="110511"/>
          </a:xfrm>
        </p:grpSpPr>
        <p:sp>
          <p:nvSpPr>
            <p:cNvPr id="1048619" name="Freeform 7"/>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20" name="TextBox 8"/>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44" name="Group 9"/>
          <p:cNvGrpSpPr/>
          <p:nvPr/>
        </p:nvGrpSpPr>
        <p:grpSpPr>
          <a:xfrm>
            <a:off x="5083448" y="387924"/>
            <a:ext cx="3599475" cy="419596"/>
            <a:chOff x="0" y="0"/>
            <a:chExt cx="948010" cy="110511"/>
          </a:xfrm>
        </p:grpSpPr>
        <p:sp>
          <p:nvSpPr>
            <p:cNvPr id="1048621" name="Freeform 10"/>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22" name="TextBox 11"/>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623" name="Freeform 12"/>
          <p:cNvSpPr/>
          <p:nvPr/>
        </p:nvSpPr>
        <p:spPr>
          <a:xfrm>
            <a:off x="12604446" y="3231582"/>
            <a:ext cx="6901481" cy="7055418"/>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6"/>
            <a:stretch>
              <a:fillRect/>
            </a:stretch>
          </a:blipFill>
        </p:spPr>
        <p:txBody>
          <a:bodyPr/>
          <a:lstStyle/>
          <a:p>
            <a:endParaRPr lang="en-IN"/>
          </a:p>
        </p:txBody>
      </p:sp>
      <p:sp>
        <p:nvSpPr>
          <p:cNvPr id="1048624" name="Freeform 13"/>
          <p:cNvSpPr/>
          <p:nvPr/>
        </p:nvSpPr>
        <p:spPr>
          <a:xfrm>
            <a:off x="11076889" y="7895980"/>
            <a:ext cx="901460" cy="832621"/>
          </a:xfrm>
          <a:custGeom>
            <a:avLst/>
            <a:gdLst/>
            <a:ahLst/>
            <a:cxnLst/>
            <a:rect l="l" t="t" r="r" b="b"/>
            <a:pathLst>
              <a:path w="901460" h="832621">
                <a:moveTo>
                  <a:pt x="0" y="0"/>
                </a:moveTo>
                <a:lnTo>
                  <a:pt x="901460" y="0"/>
                </a:lnTo>
                <a:lnTo>
                  <a:pt x="901460" y="832621"/>
                </a:lnTo>
                <a:lnTo>
                  <a:pt x="0" y="832621"/>
                </a:lnTo>
                <a:lnTo>
                  <a:pt x="0" y="0"/>
                </a:lnTo>
                <a:close/>
              </a:path>
            </a:pathLst>
          </a:custGeom>
          <a:blipFill>
            <a:blip r:embed="rId7"/>
            <a:stretch>
              <a:fillRect/>
            </a:stretch>
          </a:blipFill>
        </p:spPr>
        <p:txBody>
          <a:bodyPr/>
          <a:lstStyle/>
          <a:p>
            <a:endParaRPr lang="en-IN"/>
          </a:p>
        </p:txBody>
      </p:sp>
      <p:sp>
        <p:nvSpPr>
          <p:cNvPr id="1048625" name="TextBox 14"/>
          <p:cNvSpPr txBox="1"/>
          <p:nvPr/>
        </p:nvSpPr>
        <p:spPr>
          <a:xfrm>
            <a:off x="872504" y="1161741"/>
            <a:ext cx="9477294" cy="2269999"/>
          </a:xfrm>
          <a:prstGeom prst="rect">
            <a:avLst/>
          </a:prstGeom>
        </p:spPr>
        <p:txBody>
          <a:bodyPr lIns="0" tIns="0" rIns="0" bIns="0" rtlCol="0" anchor="t">
            <a:spAutoFit/>
          </a:bodyPr>
          <a:lstStyle/>
          <a:p>
            <a:pPr algn="l">
              <a:lnSpc>
                <a:spcPts val="8937"/>
              </a:lnSpc>
            </a:pPr>
            <a:r>
              <a:rPr lang="en-US" sz="10899">
                <a:solidFill>
                  <a:srgbClr val="000000"/>
                </a:solidFill>
                <a:latin typeface="League Gothic"/>
                <a:ea typeface="League Gothic"/>
                <a:cs typeface="League Gothic"/>
                <a:sym typeface="League Gothic"/>
              </a:rPr>
              <a:t>Case Background</a:t>
            </a:r>
          </a:p>
        </p:txBody>
      </p:sp>
      <p:sp>
        <p:nvSpPr>
          <p:cNvPr id="1048626" name="TextBox 15"/>
          <p:cNvSpPr txBox="1"/>
          <p:nvPr/>
        </p:nvSpPr>
        <p:spPr>
          <a:xfrm>
            <a:off x="1028700" y="5105400"/>
            <a:ext cx="9848846" cy="3542791"/>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Shrewsbury and Telford NHS Trust provides maternity and healthcare-oriented services in England (Dyer, 2022).</a:t>
            </a:r>
          </a:p>
          <a:p>
            <a:pPr marL="541678" lvl="1" indent="-270839" algn="l">
              <a:lnSpc>
                <a:spcPts val="3487"/>
              </a:lnSpc>
              <a:buFont typeface="Arial"/>
              <a:buChar char="•"/>
            </a:pPr>
            <a:r>
              <a:rPr lang="en-US" sz="2508">
                <a:solidFill>
                  <a:srgbClr val="000000"/>
                </a:solidFill>
                <a:latin typeface="Gotham"/>
                <a:ea typeface="Gotham"/>
                <a:cs typeface="Gotham"/>
                <a:sym typeface="Gotham"/>
              </a:rPr>
              <a:t>The maternity services are mostly responsible for childbirth and maternal care where the Ockenden review identifies major failures in care. </a:t>
            </a:r>
          </a:p>
          <a:p>
            <a:pPr marL="541678" lvl="1" indent="-270839" algn="l">
              <a:lnSpc>
                <a:spcPts val="3487"/>
              </a:lnSpc>
              <a:buFont typeface="Arial"/>
              <a:buChar char="•"/>
            </a:pPr>
            <a:r>
              <a:rPr lang="en-US" sz="2508">
                <a:solidFill>
                  <a:srgbClr val="000000"/>
                </a:solidFill>
                <a:latin typeface="Gotham"/>
                <a:ea typeface="Gotham"/>
                <a:cs typeface="Gotham"/>
                <a:sym typeface="Gotham"/>
              </a:rPr>
              <a:t>The case mostly involves numerous avoidable deaths and injuries.</a:t>
            </a:r>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33"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3"/>
            <a:stretch>
              <a:fillRect b="-166833"/>
            </a:stretch>
          </a:blipFill>
        </p:spPr>
        <p:txBody>
          <a:bodyPr/>
          <a:lstStyle/>
          <a:p>
            <a:endParaRPr lang="en-IN"/>
          </a:p>
        </p:txBody>
      </p:sp>
      <p:sp>
        <p:nvSpPr>
          <p:cNvPr id="1048634" name="Freeform 3"/>
          <p:cNvSpPr/>
          <p:nvPr/>
        </p:nvSpPr>
        <p:spPr>
          <a:xfrm rot="3949648" flipH="1">
            <a:off x="731896" y="-327094"/>
            <a:ext cx="4694072" cy="5737199"/>
          </a:xfrm>
          <a:custGeom>
            <a:avLst/>
            <a:gdLst/>
            <a:ahLst/>
            <a:cxnLst/>
            <a:rect l="l" t="t" r="r" b="b"/>
            <a:pathLst>
              <a:path w="4694072" h="5737199">
                <a:moveTo>
                  <a:pt x="4694072" y="0"/>
                </a:moveTo>
                <a:lnTo>
                  <a:pt x="0" y="0"/>
                </a:lnTo>
                <a:lnTo>
                  <a:pt x="0" y="5737200"/>
                </a:lnTo>
                <a:lnTo>
                  <a:pt x="4694072" y="5737200"/>
                </a:lnTo>
                <a:lnTo>
                  <a:pt x="4694072" y="0"/>
                </a:lnTo>
                <a:close/>
              </a:path>
            </a:pathLst>
          </a:custGeom>
          <a:blipFill>
            <a:blip r:embed="rId4"/>
            <a:stretch>
              <a:fillRect/>
            </a:stretch>
          </a:blipFill>
        </p:spPr>
        <p:txBody>
          <a:bodyPr/>
          <a:lstStyle/>
          <a:p>
            <a:endParaRPr lang="en-IN"/>
          </a:p>
        </p:txBody>
      </p:sp>
      <p:sp>
        <p:nvSpPr>
          <p:cNvPr id="1048635" name="Freeform 4"/>
          <p:cNvSpPr/>
          <p:nvPr/>
        </p:nvSpPr>
        <p:spPr>
          <a:xfrm rot="1678042">
            <a:off x="-1313528" y="5320092"/>
            <a:ext cx="9676300" cy="3357786"/>
          </a:xfrm>
          <a:custGeom>
            <a:avLst/>
            <a:gdLst/>
            <a:ahLst/>
            <a:cxnLst/>
            <a:rect l="l" t="t" r="r" b="b"/>
            <a:pathLst>
              <a:path w="11068689" h="6138091">
                <a:moveTo>
                  <a:pt x="0" y="0"/>
                </a:moveTo>
                <a:lnTo>
                  <a:pt x="11068689" y="0"/>
                </a:lnTo>
                <a:lnTo>
                  <a:pt x="11068689" y="6138091"/>
                </a:lnTo>
                <a:lnTo>
                  <a:pt x="0" y="6138091"/>
                </a:lnTo>
                <a:lnTo>
                  <a:pt x="0" y="0"/>
                </a:lnTo>
                <a:close/>
              </a:path>
            </a:pathLst>
          </a:custGeom>
          <a:blipFill>
            <a:blip r:embed="rId5"/>
            <a:stretch>
              <a:fillRect/>
            </a:stretch>
          </a:blipFill>
        </p:spPr>
        <p:txBody>
          <a:bodyPr/>
          <a:lstStyle/>
          <a:p>
            <a:endParaRPr lang="en-IN"/>
          </a:p>
        </p:txBody>
      </p:sp>
      <p:grpSp>
        <p:nvGrpSpPr>
          <p:cNvPr id="48" name="Group 5"/>
          <p:cNvGrpSpPr/>
          <p:nvPr/>
        </p:nvGrpSpPr>
        <p:grpSpPr>
          <a:xfrm>
            <a:off x="746665" y="2188292"/>
            <a:ext cx="5910416" cy="5910416"/>
            <a:chOff x="0" y="0"/>
            <a:chExt cx="812800" cy="812800"/>
          </a:xfrm>
        </p:grpSpPr>
        <p:sp>
          <p:nvSpPr>
            <p:cNvPr id="104863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6"/>
              <a:stretch>
                <a:fillRect l="-25046" r="-25046"/>
              </a:stretch>
            </a:blipFill>
          </p:spPr>
          <p:txBody>
            <a:bodyPr/>
            <a:lstStyle/>
            <a:p>
              <a:endParaRPr lang="en-IN"/>
            </a:p>
          </p:txBody>
        </p:sp>
      </p:grpSp>
      <p:grpSp>
        <p:nvGrpSpPr>
          <p:cNvPr id="49" name="Group 7"/>
          <p:cNvGrpSpPr/>
          <p:nvPr/>
        </p:nvGrpSpPr>
        <p:grpSpPr>
          <a:xfrm>
            <a:off x="10119923" y="387924"/>
            <a:ext cx="2206134" cy="419596"/>
            <a:chOff x="0" y="0"/>
            <a:chExt cx="581040" cy="110511"/>
          </a:xfrm>
        </p:grpSpPr>
        <p:sp>
          <p:nvSpPr>
            <p:cNvPr id="1048637" name="Freeform 8"/>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38" name="TextBox 9"/>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50" name="Group 10"/>
          <p:cNvGrpSpPr/>
          <p:nvPr/>
        </p:nvGrpSpPr>
        <p:grpSpPr>
          <a:xfrm>
            <a:off x="13659825" y="387924"/>
            <a:ext cx="3599475" cy="419596"/>
            <a:chOff x="0" y="0"/>
            <a:chExt cx="948010" cy="110511"/>
          </a:xfrm>
        </p:grpSpPr>
        <p:sp>
          <p:nvSpPr>
            <p:cNvPr id="1048639" name="Freeform 11"/>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40" name="TextBox 12"/>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641" name="Freeform 13"/>
          <p:cNvSpPr/>
          <p:nvPr/>
        </p:nvSpPr>
        <p:spPr>
          <a:xfrm>
            <a:off x="1028700" y="1028700"/>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7"/>
            <a:stretch>
              <a:fillRect/>
            </a:stretch>
          </a:blipFill>
        </p:spPr>
        <p:txBody>
          <a:bodyPr/>
          <a:lstStyle/>
          <a:p>
            <a:endParaRPr lang="en-IN"/>
          </a:p>
        </p:txBody>
      </p:sp>
      <p:sp>
        <p:nvSpPr>
          <p:cNvPr id="1048642" name="Freeform 14"/>
          <p:cNvSpPr/>
          <p:nvPr/>
        </p:nvSpPr>
        <p:spPr>
          <a:xfrm>
            <a:off x="16505926" y="8658075"/>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7"/>
            <a:stretch>
              <a:fillRect/>
            </a:stretch>
          </a:blipFill>
        </p:spPr>
        <p:txBody>
          <a:bodyPr/>
          <a:lstStyle/>
          <a:p>
            <a:endParaRPr lang="en-IN"/>
          </a:p>
        </p:txBody>
      </p:sp>
      <p:sp>
        <p:nvSpPr>
          <p:cNvPr id="1048643" name="TextBox 15"/>
          <p:cNvSpPr txBox="1"/>
          <p:nvPr/>
        </p:nvSpPr>
        <p:spPr>
          <a:xfrm>
            <a:off x="7413472" y="1953143"/>
            <a:ext cx="6806047" cy="2681986"/>
          </a:xfrm>
          <a:prstGeom prst="rect">
            <a:avLst/>
          </a:prstGeom>
        </p:spPr>
        <p:txBody>
          <a:bodyPr lIns="0" tIns="0" rIns="0" bIns="0" rtlCol="0" anchor="t">
            <a:spAutoFit/>
          </a:bodyPr>
          <a:lstStyle/>
          <a:p>
            <a:pPr algn="l">
              <a:lnSpc>
                <a:spcPts val="10559"/>
              </a:lnSpc>
            </a:pPr>
            <a:r>
              <a:rPr lang="en-US" sz="10885">
                <a:solidFill>
                  <a:srgbClr val="000000"/>
                </a:solidFill>
                <a:latin typeface="League Gothic"/>
                <a:ea typeface="League Gothic"/>
                <a:cs typeface="League Gothic"/>
                <a:sym typeface="League Gothic"/>
              </a:rPr>
              <a:t>Problem Statement</a:t>
            </a:r>
          </a:p>
        </p:txBody>
      </p:sp>
      <p:sp>
        <p:nvSpPr>
          <p:cNvPr id="1048644" name="TextBox 16"/>
          <p:cNvSpPr txBox="1"/>
          <p:nvPr/>
        </p:nvSpPr>
        <p:spPr>
          <a:xfrm>
            <a:off x="7413472" y="4754191"/>
            <a:ext cx="9845828" cy="2657094"/>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These cases generally involved avoidable maternal factors, which generally consisted of poor standards of care delivery. </a:t>
            </a:r>
          </a:p>
          <a:p>
            <a:pPr marL="541678" lvl="1" indent="-270839" algn="l">
              <a:lnSpc>
                <a:spcPts val="3487"/>
              </a:lnSpc>
              <a:buFont typeface="Arial"/>
              <a:buChar char="•"/>
            </a:pPr>
            <a:r>
              <a:rPr lang="en-US" sz="2508">
                <a:solidFill>
                  <a:srgbClr val="000000"/>
                </a:solidFill>
                <a:latin typeface="Gotham"/>
                <a:ea typeface="Gotham"/>
                <a:cs typeface="Gotham"/>
                <a:sym typeface="Gotham"/>
              </a:rPr>
              <a:t>The accountability-oriented concerns define organisations and highlight some critical failures in the Healthcare quality system (Nhsproviders , 2023). </a:t>
            </a:r>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51" name="Freeform 2"/>
          <p:cNvSpPr/>
          <p:nvPr/>
        </p:nvSpPr>
        <p:spPr>
          <a:xfrm>
            <a:off x="7620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grpSp>
        <p:nvGrpSpPr>
          <p:cNvPr id="54" name="Group 3"/>
          <p:cNvGrpSpPr/>
          <p:nvPr/>
        </p:nvGrpSpPr>
        <p:grpSpPr>
          <a:xfrm>
            <a:off x="1543546" y="387924"/>
            <a:ext cx="2206134" cy="419596"/>
            <a:chOff x="0" y="0"/>
            <a:chExt cx="581040" cy="110511"/>
          </a:xfrm>
        </p:grpSpPr>
        <p:sp>
          <p:nvSpPr>
            <p:cNvPr id="1048652" name="Freeform 4"/>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53" name="TextBox 5"/>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55" name="Group 6"/>
          <p:cNvGrpSpPr/>
          <p:nvPr/>
        </p:nvGrpSpPr>
        <p:grpSpPr>
          <a:xfrm>
            <a:off x="5083448" y="387924"/>
            <a:ext cx="3599475" cy="419596"/>
            <a:chOff x="0" y="0"/>
            <a:chExt cx="948010" cy="110511"/>
          </a:xfrm>
        </p:grpSpPr>
        <p:sp>
          <p:nvSpPr>
            <p:cNvPr id="1048654" name="Freeform 7"/>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55" name="TextBox 8"/>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grpSp>
        <p:nvGrpSpPr>
          <p:cNvPr id="56" name="Group 9"/>
          <p:cNvGrpSpPr/>
          <p:nvPr/>
        </p:nvGrpSpPr>
        <p:grpSpPr>
          <a:xfrm>
            <a:off x="7921603" y="3260070"/>
            <a:ext cx="6239410" cy="1261968"/>
            <a:chOff x="0" y="0"/>
            <a:chExt cx="1048040" cy="211974"/>
          </a:xfrm>
        </p:grpSpPr>
        <p:sp>
          <p:nvSpPr>
            <p:cNvPr id="1048656" name="Freeform 10"/>
            <p:cNvSpPr/>
            <p:nvPr/>
          </p:nvSpPr>
          <p:spPr>
            <a:xfrm>
              <a:off x="0" y="0"/>
              <a:ext cx="1048040" cy="211974"/>
            </a:xfrm>
            <a:custGeom>
              <a:avLst/>
              <a:gdLst/>
              <a:ahLst/>
              <a:cxnLst/>
              <a:rect l="l" t="t" r="r" b="b"/>
              <a:pathLst>
                <a:path w="1048040" h="211974">
                  <a:moveTo>
                    <a:pt x="21094" y="0"/>
                  </a:moveTo>
                  <a:lnTo>
                    <a:pt x="1026946" y="0"/>
                  </a:lnTo>
                  <a:cubicBezTo>
                    <a:pt x="1038596" y="0"/>
                    <a:pt x="1048040" y="9444"/>
                    <a:pt x="1048040" y="21094"/>
                  </a:cubicBezTo>
                  <a:lnTo>
                    <a:pt x="1048040" y="190880"/>
                  </a:lnTo>
                  <a:cubicBezTo>
                    <a:pt x="1048040" y="202530"/>
                    <a:pt x="1038596" y="211974"/>
                    <a:pt x="1026946" y="211974"/>
                  </a:cubicBezTo>
                  <a:lnTo>
                    <a:pt x="21094" y="211974"/>
                  </a:lnTo>
                  <a:cubicBezTo>
                    <a:pt x="9444" y="211974"/>
                    <a:pt x="0" y="202530"/>
                    <a:pt x="0" y="190880"/>
                  </a:cubicBezTo>
                  <a:lnTo>
                    <a:pt x="0" y="21094"/>
                  </a:lnTo>
                  <a:cubicBezTo>
                    <a:pt x="0" y="9444"/>
                    <a:pt x="9444" y="0"/>
                    <a:pt x="21094" y="0"/>
                  </a:cubicBezTo>
                  <a:close/>
                </a:path>
              </a:pathLst>
            </a:custGeom>
            <a:blipFill>
              <a:blip r:embed="rId4"/>
              <a:stretch>
                <a:fillRect t="-152421" b="-77191"/>
              </a:stretch>
            </a:blipFill>
          </p:spPr>
          <p:txBody>
            <a:bodyPr/>
            <a:lstStyle/>
            <a:p>
              <a:endParaRPr lang="en-IN"/>
            </a:p>
          </p:txBody>
        </p:sp>
      </p:grpSp>
      <p:grpSp>
        <p:nvGrpSpPr>
          <p:cNvPr id="57" name="Group 11"/>
          <p:cNvGrpSpPr/>
          <p:nvPr/>
        </p:nvGrpSpPr>
        <p:grpSpPr>
          <a:xfrm>
            <a:off x="8055852" y="5796088"/>
            <a:ext cx="6830332" cy="1261968"/>
            <a:chOff x="0" y="0"/>
            <a:chExt cx="1147297" cy="211974"/>
          </a:xfrm>
        </p:grpSpPr>
        <p:sp>
          <p:nvSpPr>
            <p:cNvPr id="1048657" name="Freeform 12"/>
            <p:cNvSpPr/>
            <p:nvPr/>
          </p:nvSpPr>
          <p:spPr>
            <a:xfrm>
              <a:off x="0" y="0"/>
              <a:ext cx="1147297" cy="211974"/>
            </a:xfrm>
            <a:custGeom>
              <a:avLst/>
              <a:gdLst/>
              <a:ahLst/>
              <a:cxnLst/>
              <a:rect l="l" t="t" r="r" b="b"/>
              <a:pathLst>
                <a:path w="1147297" h="211974">
                  <a:moveTo>
                    <a:pt x="19269" y="0"/>
                  </a:moveTo>
                  <a:lnTo>
                    <a:pt x="1128028" y="0"/>
                  </a:lnTo>
                  <a:cubicBezTo>
                    <a:pt x="1133139" y="0"/>
                    <a:pt x="1138040" y="2030"/>
                    <a:pt x="1141654" y="5644"/>
                  </a:cubicBezTo>
                  <a:cubicBezTo>
                    <a:pt x="1145267" y="9257"/>
                    <a:pt x="1147297" y="14158"/>
                    <a:pt x="1147297" y="19269"/>
                  </a:cubicBezTo>
                  <a:lnTo>
                    <a:pt x="1147297" y="192705"/>
                  </a:lnTo>
                  <a:cubicBezTo>
                    <a:pt x="1147297" y="203347"/>
                    <a:pt x="1138670" y="211974"/>
                    <a:pt x="1128028" y="211974"/>
                  </a:cubicBezTo>
                  <a:lnTo>
                    <a:pt x="19269" y="211974"/>
                  </a:lnTo>
                  <a:cubicBezTo>
                    <a:pt x="14158" y="211974"/>
                    <a:pt x="9257" y="209944"/>
                    <a:pt x="5644" y="206330"/>
                  </a:cubicBezTo>
                  <a:cubicBezTo>
                    <a:pt x="2030" y="202717"/>
                    <a:pt x="0" y="197815"/>
                    <a:pt x="0" y="192705"/>
                  </a:cubicBezTo>
                  <a:lnTo>
                    <a:pt x="0" y="19269"/>
                  </a:lnTo>
                  <a:cubicBezTo>
                    <a:pt x="0" y="14158"/>
                    <a:pt x="2030" y="9257"/>
                    <a:pt x="5644" y="5644"/>
                  </a:cubicBezTo>
                  <a:cubicBezTo>
                    <a:pt x="9257" y="2030"/>
                    <a:pt x="14158" y="0"/>
                    <a:pt x="19269" y="0"/>
                  </a:cubicBezTo>
                  <a:close/>
                </a:path>
              </a:pathLst>
            </a:custGeom>
            <a:blipFill>
              <a:blip r:embed="rId5"/>
              <a:stretch>
                <a:fillRect t="-30137" b="-229789"/>
              </a:stretch>
            </a:blipFill>
          </p:spPr>
          <p:txBody>
            <a:bodyPr/>
            <a:lstStyle/>
            <a:p>
              <a:endParaRPr lang="en-IN"/>
            </a:p>
          </p:txBody>
        </p:sp>
      </p:grpSp>
      <p:grpSp>
        <p:nvGrpSpPr>
          <p:cNvPr id="58" name="Group 13"/>
          <p:cNvGrpSpPr/>
          <p:nvPr/>
        </p:nvGrpSpPr>
        <p:grpSpPr>
          <a:xfrm>
            <a:off x="9889289" y="8332106"/>
            <a:ext cx="8622420" cy="1536708"/>
            <a:chOff x="0" y="0"/>
            <a:chExt cx="1448316" cy="258122"/>
          </a:xfrm>
        </p:grpSpPr>
        <p:sp>
          <p:nvSpPr>
            <p:cNvPr id="1048658" name="Freeform 14"/>
            <p:cNvSpPr/>
            <p:nvPr/>
          </p:nvSpPr>
          <p:spPr>
            <a:xfrm>
              <a:off x="0" y="0"/>
              <a:ext cx="1448316" cy="258122"/>
            </a:xfrm>
            <a:custGeom>
              <a:avLst/>
              <a:gdLst/>
              <a:ahLst/>
              <a:cxnLst/>
              <a:rect l="l" t="t" r="r" b="b"/>
              <a:pathLst>
                <a:path w="1448316" h="258122">
                  <a:moveTo>
                    <a:pt x="15264" y="0"/>
                  </a:moveTo>
                  <a:lnTo>
                    <a:pt x="1433052" y="0"/>
                  </a:lnTo>
                  <a:cubicBezTo>
                    <a:pt x="1437100" y="0"/>
                    <a:pt x="1440983" y="1608"/>
                    <a:pt x="1443845" y="4471"/>
                  </a:cubicBezTo>
                  <a:cubicBezTo>
                    <a:pt x="1446708" y="7333"/>
                    <a:pt x="1448316" y="11216"/>
                    <a:pt x="1448316" y="15264"/>
                  </a:cubicBezTo>
                  <a:lnTo>
                    <a:pt x="1448316" y="242858"/>
                  </a:lnTo>
                  <a:cubicBezTo>
                    <a:pt x="1448316" y="251288"/>
                    <a:pt x="1441482" y="258122"/>
                    <a:pt x="1433052" y="258122"/>
                  </a:cubicBezTo>
                  <a:lnTo>
                    <a:pt x="15264" y="258122"/>
                  </a:lnTo>
                  <a:cubicBezTo>
                    <a:pt x="6834" y="258122"/>
                    <a:pt x="0" y="251288"/>
                    <a:pt x="0" y="242858"/>
                  </a:cubicBezTo>
                  <a:lnTo>
                    <a:pt x="0" y="15264"/>
                  </a:lnTo>
                  <a:cubicBezTo>
                    <a:pt x="0" y="6834"/>
                    <a:pt x="6834" y="0"/>
                    <a:pt x="15264" y="0"/>
                  </a:cubicBezTo>
                  <a:close/>
                </a:path>
              </a:pathLst>
            </a:custGeom>
            <a:blipFill>
              <a:blip r:embed="rId6"/>
              <a:stretch>
                <a:fillRect t="-136915" b="-136915"/>
              </a:stretch>
            </a:blipFill>
          </p:spPr>
          <p:txBody>
            <a:bodyPr/>
            <a:lstStyle/>
            <a:p>
              <a:endParaRPr lang="en-IN"/>
            </a:p>
          </p:txBody>
        </p:sp>
      </p:grpSp>
      <p:sp>
        <p:nvSpPr>
          <p:cNvPr id="1048659" name="Freeform 15"/>
          <p:cNvSpPr/>
          <p:nvPr/>
        </p:nvSpPr>
        <p:spPr>
          <a:xfrm rot="4449002">
            <a:off x="10674582" y="2379593"/>
            <a:ext cx="9259980" cy="4427954"/>
          </a:xfrm>
          <a:custGeom>
            <a:avLst/>
            <a:gdLst/>
            <a:ahLst/>
            <a:cxnLst/>
            <a:rect l="l" t="t" r="r" b="b"/>
            <a:pathLst>
              <a:path w="9259980" h="4427954">
                <a:moveTo>
                  <a:pt x="0" y="0"/>
                </a:moveTo>
                <a:lnTo>
                  <a:pt x="9259980" y="0"/>
                </a:lnTo>
                <a:lnTo>
                  <a:pt x="9259980" y="4427954"/>
                </a:lnTo>
                <a:lnTo>
                  <a:pt x="0" y="4427954"/>
                </a:lnTo>
                <a:lnTo>
                  <a:pt x="0" y="0"/>
                </a:lnTo>
                <a:close/>
              </a:path>
            </a:pathLst>
          </a:custGeom>
          <a:blipFill>
            <a:blip r:embed="rId7"/>
            <a:stretch>
              <a:fillRect/>
            </a:stretch>
          </a:blipFill>
        </p:spPr>
        <p:txBody>
          <a:bodyPr/>
          <a:lstStyle/>
          <a:p>
            <a:endParaRPr lang="en-IN"/>
          </a:p>
        </p:txBody>
      </p:sp>
      <p:grpSp>
        <p:nvGrpSpPr>
          <p:cNvPr id="59" name="Group 16"/>
          <p:cNvGrpSpPr/>
          <p:nvPr/>
        </p:nvGrpSpPr>
        <p:grpSpPr>
          <a:xfrm>
            <a:off x="7405106" y="2319212"/>
            <a:ext cx="6865623" cy="788275"/>
            <a:chOff x="0" y="0"/>
            <a:chExt cx="1808230" cy="207612"/>
          </a:xfrm>
        </p:grpSpPr>
        <p:sp>
          <p:nvSpPr>
            <p:cNvPr id="1048660" name="Freeform 17"/>
            <p:cNvSpPr/>
            <p:nvPr/>
          </p:nvSpPr>
          <p:spPr>
            <a:xfrm>
              <a:off x="0" y="0"/>
              <a:ext cx="1808230" cy="207612"/>
            </a:xfrm>
            <a:custGeom>
              <a:avLst/>
              <a:gdLst/>
              <a:ahLst/>
              <a:cxnLst/>
              <a:rect l="l" t="t" r="r" b="b"/>
              <a:pathLst>
                <a:path w="1808230" h="207612">
                  <a:moveTo>
                    <a:pt x="57509" y="0"/>
                  </a:moveTo>
                  <a:lnTo>
                    <a:pt x="1750721" y="0"/>
                  </a:lnTo>
                  <a:cubicBezTo>
                    <a:pt x="1765973" y="0"/>
                    <a:pt x="1780601" y="6059"/>
                    <a:pt x="1791386" y="16844"/>
                  </a:cubicBezTo>
                  <a:cubicBezTo>
                    <a:pt x="1802171" y="27629"/>
                    <a:pt x="1808230" y="42257"/>
                    <a:pt x="1808230" y="57509"/>
                  </a:cubicBezTo>
                  <a:lnTo>
                    <a:pt x="1808230" y="150102"/>
                  </a:lnTo>
                  <a:cubicBezTo>
                    <a:pt x="1808230" y="165355"/>
                    <a:pt x="1802171" y="179982"/>
                    <a:pt x="1791386" y="190767"/>
                  </a:cubicBezTo>
                  <a:cubicBezTo>
                    <a:pt x="1780601" y="201553"/>
                    <a:pt x="1765973" y="207612"/>
                    <a:pt x="1750721" y="207612"/>
                  </a:cubicBezTo>
                  <a:lnTo>
                    <a:pt x="57509" y="207612"/>
                  </a:lnTo>
                  <a:cubicBezTo>
                    <a:pt x="25748" y="207612"/>
                    <a:pt x="0" y="181864"/>
                    <a:pt x="0" y="150102"/>
                  </a:cubicBezTo>
                  <a:lnTo>
                    <a:pt x="0" y="57509"/>
                  </a:lnTo>
                  <a:cubicBezTo>
                    <a:pt x="0" y="42257"/>
                    <a:pt x="6059" y="27629"/>
                    <a:pt x="16844" y="16844"/>
                  </a:cubicBezTo>
                  <a:cubicBezTo>
                    <a:pt x="27629" y="6059"/>
                    <a:pt x="42257" y="0"/>
                    <a:pt x="57509" y="0"/>
                  </a:cubicBezTo>
                  <a:close/>
                </a:path>
              </a:pathLst>
            </a:custGeom>
            <a:solidFill>
              <a:srgbClr val="023880"/>
            </a:solidFill>
          </p:spPr>
          <p:txBody>
            <a:bodyPr/>
            <a:lstStyle/>
            <a:p>
              <a:endParaRPr lang="en-IN"/>
            </a:p>
          </p:txBody>
        </p:sp>
        <p:sp>
          <p:nvSpPr>
            <p:cNvPr id="1048661" name="TextBox 18"/>
            <p:cNvSpPr txBox="1"/>
            <p:nvPr/>
          </p:nvSpPr>
          <p:spPr>
            <a:xfrm>
              <a:off x="0" y="-38100"/>
              <a:ext cx="1808230" cy="245712"/>
            </a:xfrm>
            <a:prstGeom prst="rect">
              <a:avLst/>
            </a:prstGeom>
          </p:spPr>
          <p:txBody>
            <a:bodyPr lIns="50800" tIns="50800" rIns="50800" bIns="50800" rtlCol="0" anchor="ctr"/>
            <a:lstStyle/>
            <a:p>
              <a:pPr algn="ctr">
                <a:lnSpc>
                  <a:spcPts val="2659"/>
                </a:lnSpc>
                <a:spcBef>
                  <a:spcPct val="0"/>
                </a:spcBef>
              </a:pPr>
              <a:endParaRPr/>
            </a:p>
          </p:txBody>
        </p:sp>
      </p:grpSp>
      <p:grpSp>
        <p:nvGrpSpPr>
          <p:cNvPr id="60" name="Group 19"/>
          <p:cNvGrpSpPr/>
          <p:nvPr/>
        </p:nvGrpSpPr>
        <p:grpSpPr>
          <a:xfrm>
            <a:off x="7295389" y="4855413"/>
            <a:ext cx="6975341" cy="788275"/>
            <a:chOff x="0" y="0"/>
            <a:chExt cx="1837127" cy="207612"/>
          </a:xfrm>
        </p:grpSpPr>
        <p:sp>
          <p:nvSpPr>
            <p:cNvPr id="1048662" name="Freeform 20"/>
            <p:cNvSpPr/>
            <p:nvPr/>
          </p:nvSpPr>
          <p:spPr>
            <a:xfrm>
              <a:off x="0" y="0"/>
              <a:ext cx="1837127" cy="207612"/>
            </a:xfrm>
            <a:custGeom>
              <a:avLst/>
              <a:gdLst/>
              <a:ahLst/>
              <a:cxnLst/>
              <a:rect l="l" t="t" r="r" b="b"/>
              <a:pathLst>
                <a:path w="1837127" h="207612">
                  <a:moveTo>
                    <a:pt x="56605" y="0"/>
                  </a:moveTo>
                  <a:lnTo>
                    <a:pt x="1780522" y="0"/>
                  </a:lnTo>
                  <a:cubicBezTo>
                    <a:pt x="1811784" y="0"/>
                    <a:pt x="1837127" y="25343"/>
                    <a:pt x="1837127" y="56605"/>
                  </a:cubicBezTo>
                  <a:lnTo>
                    <a:pt x="1837127" y="151007"/>
                  </a:lnTo>
                  <a:cubicBezTo>
                    <a:pt x="1837127" y="182269"/>
                    <a:pt x="1811784" y="207612"/>
                    <a:pt x="1780522" y="207612"/>
                  </a:cubicBezTo>
                  <a:lnTo>
                    <a:pt x="56605" y="207612"/>
                  </a:lnTo>
                  <a:cubicBezTo>
                    <a:pt x="25343" y="207612"/>
                    <a:pt x="0" y="182269"/>
                    <a:pt x="0" y="151007"/>
                  </a:cubicBezTo>
                  <a:lnTo>
                    <a:pt x="0" y="56605"/>
                  </a:lnTo>
                  <a:cubicBezTo>
                    <a:pt x="0" y="25343"/>
                    <a:pt x="25343" y="0"/>
                    <a:pt x="56605" y="0"/>
                  </a:cubicBezTo>
                  <a:close/>
                </a:path>
              </a:pathLst>
            </a:custGeom>
            <a:solidFill>
              <a:srgbClr val="023880"/>
            </a:solidFill>
          </p:spPr>
          <p:txBody>
            <a:bodyPr/>
            <a:lstStyle/>
            <a:p>
              <a:endParaRPr lang="en-IN"/>
            </a:p>
          </p:txBody>
        </p:sp>
        <p:sp>
          <p:nvSpPr>
            <p:cNvPr id="1048663" name="TextBox 21"/>
            <p:cNvSpPr txBox="1"/>
            <p:nvPr/>
          </p:nvSpPr>
          <p:spPr>
            <a:xfrm>
              <a:off x="0" y="-38100"/>
              <a:ext cx="1837127" cy="245712"/>
            </a:xfrm>
            <a:prstGeom prst="rect">
              <a:avLst/>
            </a:prstGeom>
          </p:spPr>
          <p:txBody>
            <a:bodyPr lIns="50800" tIns="50800" rIns="50800" bIns="50800" rtlCol="0" anchor="ctr"/>
            <a:lstStyle/>
            <a:p>
              <a:pPr algn="ctr">
                <a:lnSpc>
                  <a:spcPts val="2659"/>
                </a:lnSpc>
                <a:spcBef>
                  <a:spcPct val="0"/>
                </a:spcBef>
              </a:pPr>
              <a:endParaRPr/>
            </a:p>
          </p:txBody>
        </p:sp>
      </p:grpSp>
      <p:grpSp>
        <p:nvGrpSpPr>
          <p:cNvPr id="61" name="Group 22"/>
          <p:cNvGrpSpPr/>
          <p:nvPr/>
        </p:nvGrpSpPr>
        <p:grpSpPr>
          <a:xfrm>
            <a:off x="8990907" y="7391431"/>
            <a:ext cx="8268393" cy="788275"/>
            <a:chOff x="0" y="0"/>
            <a:chExt cx="2177684" cy="207612"/>
          </a:xfrm>
        </p:grpSpPr>
        <p:sp>
          <p:nvSpPr>
            <p:cNvPr id="1048664" name="Freeform 23"/>
            <p:cNvSpPr/>
            <p:nvPr/>
          </p:nvSpPr>
          <p:spPr>
            <a:xfrm>
              <a:off x="0" y="0"/>
              <a:ext cx="2177684" cy="207612"/>
            </a:xfrm>
            <a:custGeom>
              <a:avLst/>
              <a:gdLst/>
              <a:ahLst/>
              <a:cxnLst/>
              <a:rect l="l" t="t" r="r" b="b"/>
              <a:pathLst>
                <a:path w="2177684" h="207612">
                  <a:moveTo>
                    <a:pt x="47753" y="0"/>
                  </a:moveTo>
                  <a:lnTo>
                    <a:pt x="2129931" y="0"/>
                  </a:lnTo>
                  <a:cubicBezTo>
                    <a:pt x="2142596" y="0"/>
                    <a:pt x="2154742" y="5031"/>
                    <a:pt x="2163697" y="13986"/>
                  </a:cubicBezTo>
                  <a:cubicBezTo>
                    <a:pt x="2172653" y="22942"/>
                    <a:pt x="2177684" y="35088"/>
                    <a:pt x="2177684" y="47753"/>
                  </a:cubicBezTo>
                  <a:lnTo>
                    <a:pt x="2177684" y="159859"/>
                  </a:lnTo>
                  <a:cubicBezTo>
                    <a:pt x="2177684" y="172524"/>
                    <a:pt x="2172653" y="184670"/>
                    <a:pt x="2163697" y="193625"/>
                  </a:cubicBezTo>
                  <a:cubicBezTo>
                    <a:pt x="2154742" y="202581"/>
                    <a:pt x="2142596" y="207612"/>
                    <a:pt x="2129931" y="207612"/>
                  </a:cubicBezTo>
                  <a:lnTo>
                    <a:pt x="47753" y="207612"/>
                  </a:lnTo>
                  <a:cubicBezTo>
                    <a:pt x="21380" y="207612"/>
                    <a:pt x="0" y="186232"/>
                    <a:pt x="0" y="159859"/>
                  </a:cubicBezTo>
                  <a:lnTo>
                    <a:pt x="0" y="47753"/>
                  </a:lnTo>
                  <a:cubicBezTo>
                    <a:pt x="0" y="35088"/>
                    <a:pt x="5031" y="22942"/>
                    <a:pt x="13986" y="13986"/>
                  </a:cubicBezTo>
                  <a:cubicBezTo>
                    <a:pt x="22942" y="5031"/>
                    <a:pt x="35088" y="0"/>
                    <a:pt x="47753" y="0"/>
                  </a:cubicBezTo>
                  <a:close/>
                </a:path>
              </a:pathLst>
            </a:custGeom>
            <a:solidFill>
              <a:srgbClr val="023880"/>
            </a:solidFill>
          </p:spPr>
          <p:txBody>
            <a:bodyPr/>
            <a:lstStyle/>
            <a:p>
              <a:endParaRPr lang="en-IN"/>
            </a:p>
          </p:txBody>
        </p:sp>
        <p:sp>
          <p:nvSpPr>
            <p:cNvPr id="1048665" name="TextBox 24"/>
            <p:cNvSpPr txBox="1"/>
            <p:nvPr/>
          </p:nvSpPr>
          <p:spPr>
            <a:xfrm>
              <a:off x="0" y="-38100"/>
              <a:ext cx="2177684" cy="245712"/>
            </a:xfrm>
            <a:prstGeom prst="rect">
              <a:avLst/>
            </a:prstGeom>
          </p:spPr>
          <p:txBody>
            <a:bodyPr lIns="50800" tIns="50800" rIns="50800" bIns="50800" rtlCol="0" anchor="ctr"/>
            <a:lstStyle/>
            <a:p>
              <a:pPr algn="ctr">
                <a:lnSpc>
                  <a:spcPts val="2659"/>
                </a:lnSpc>
                <a:spcBef>
                  <a:spcPct val="0"/>
                </a:spcBef>
              </a:pPr>
              <a:endParaRPr/>
            </a:p>
          </p:txBody>
        </p:sp>
      </p:grpSp>
      <p:sp>
        <p:nvSpPr>
          <p:cNvPr id="1048666" name="Freeform 25"/>
          <p:cNvSpPr/>
          <p:nvPr/>
        </p:nvSpPr>
        <p:spPr>
          <a:xfrm rot="6376785">
            <a:off x="14137657" y="684348"/>
            <a:ext cx="4741732" cy="4114800"/>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8"/>
            <a:stretch>
              <a:fillRect/>
            </a:stretch>
          </a:blipFill>
        </p:spPr>
        <p:txBody>
          <a:bodyPr/>
          <a:lstStyle/>
          <a:p>
            <a:endParaRPr lang="en-IN"/>
          </a:p>
        </p:txBody>
      </p:sp>
      <p:sp>
        <p:nvSpPr>
          <p:cNvPr id="1048667" name="Freeform 26"/>
          <p:cNvSpPr/>
          <p:nvPr/>
        </p:nvSpPr>
        <p:spPr>
          <a:xfrm>
            <a:off x="1092816" y="1486591"/>
            <a:ext cx="901460" cy="832621"/>
          </a:xfrm>
          <a:custGeom>
            <a:avLst/>
            <a:gdLst/>
            <a:ahLst/>
            <a:cxnLst/>
            <a:rect l="l" t="t" r="r" b="b"/>
            <a:pathLst>
              <a:path w="901460" h="832621">
                <a:moveTo>
                  <a:pt x="0" y="0"/>
                </a:moveTo>
                <a:lnTo>
                  <a:pt x="901460" y="0"/>
                </a:lnTo>
                <a:lnTo>
                  <a:pt x="901460" y="832621"/>
                </a:lnTo>
                <a:lnTo>
                  <a:pt x="0" y="832621"/>
                </a:lnTo>
                <a:lnTo>
                  <a:pt x="0" y="0"/>
                </a:lnTo>
                <a:close/>
              </a:path>
            </a:pathLst>
          </a:custGeom>
          <a:blipFill>
            <a:blip r:embed="rId9"/>
            <a:stretch>
              <a:fillRect/>
            </a:stretch>
          </a:blipFill>
        </p:spPr>
        <p:txBody>
          <a:bodyPr/>
          <a:lstStyle/>
          <a:p>
            <a:endParaRPr lang="en-IN"/>
          </a:p>
        </p:txBody>
      </p:sp>
      <p:sp>
        <p:nvSpPr>
          <p:cNvPr id="1048668" name="TextBox 27"/>
          <p:cNvSpPr txBox="1"/>
          <p:nvPr/>
        </p:nvSpPr>
        <p:spPr>
          <a:xfrm>
            <a:off x="1974004" y="1490473"/>
            <a:ext cx="4890506" cy="2681986"/>
          </a:xfrm>
          <a:prstGeom prst="rect">
            <a:avLst/>
          </a:prstGeom>
        </p:spPr>
        <p:txBody>
          <a:bodyPr lIns="0" tIns="0" rIns="0" bIns="0" rtlCol="0" anchor="t">
            <a:spAutoFit/>
          </a:bodyPr>
          <a:lstStyle/>
          <a:p>
            <a:pPr algn="l">
              <a:lnSpc>
                <a:spcPts val="10559"/>
              </a:lnSpc>
            </a:pPr>
            <a:r>
              <a:rPr lang="en-US" sz="6600" dirty="0">
                <a:solidFill>
                  <a:srgbClr val="000000"/>
                </a:solidFill>
                <a:latin typeface="League Gothic"/>
                <a:ea typeface="League Gothic"/>
                <a:cs typeface="League Gothic"/>
                <a:sym typeface="League Gothic"/>
              </a:rPr>
              <a:t>Key Quality Failures</a:t>
            </a:r>
          </a:p>
        </p:txBody>
      </p:sp>
      <p:sp>
        <p:nvSpPr>
          <p:cNvPr id="1048669" name="TextBox 28"/>
          <p:cNvSpPr txBox="1"/>
          <p:nvPr/>
        </p:nvSpPr>
        <p:spPr>
          <a:xfrm>
            <a:off x="7953425" y="2429358"/>
            <a:ext cx="5150496" cy="501308"/>
          </a:xfrm>
          <a:prstGeom prst="rect">
            <a:avLst/>
          </a:prstGeom>
        </p:spPr>
        <p:txBody>
          <a:bodyPr lIns="0" tIns="0" rIns="0" bIns="0" rtlCol="0" anchor="t">
            <a:spAutoFit/>
          </a:bodyPr>
          <a:lstStyle/>
          <a:p>
            <a:pPr algn="l">
              <a:lnSpc>
                <a:spcPts val="4043"/>
              </a:lnSpc>
            </a:pPr>
            <a:r>
              <a:rPr lang="en-US" sz="2908" b="1">
                <a:solidFill>
                  <a:srgbClr val="FFFFFF"/>
                </a:solidFill>
                <a:latin typeface="Gotham Bold"/>
                <a:ea typeface="Gotham Bold"/>
                <a:cs typeface="Gotham Bold"/>
                <a:sym typeface="Gotham Bold"/>
              </a:rPr>
              <a:t>Delayed Intervention</a:t>
            </a:r>
          </a:p>
        </p:txBody>
      </p:sp>
      <p:sp>
        <p:nvSpPr>
          <p:cNvPr id="1048670" name="TextBox 29"/>
          <p:cNvSpPr txBox="1"/>
          <p:nvPr/>
        </p:nvSpPr>
        <p:spPr>
          <a:xfrm>
            <a:off x="7839881" y="4965559"/>
            <a:ext cx="5264040" cy="501308"/>
          </a:xfrm>
          <a:prstGeom prst="rect">
            <a:avLst/>
          </a:prstGeom>
        </p:spPr>
        <p:txBody>
          <a:bodyPr lIns="0" tIns="0" rIns="0" bIns="0" rtlCol="0" anchor="t">
            <a:spAutoFit/>
          </a:bodyPr>
          <a:lstStyle/>
          <a:p>
            <a:pPr algn="l">
              <a:lnSpc>
                <a:spcPts val="4043"/>
              </a:lnSpc>
            </a:pPr>
            <a:r>
              <a:rPr lang="en-US" sz="2908" b="1">
                <a:solidFill>
                  <a:srgbClr val="FFFFFF"/>
                </a:solidFill>
                <a:latin typeface="Gotham Bold"/>
                <a:ea typeface="Gotham Bold"/>
                <a:cs typeface="Gotham Bold"/>
                <a:sym typeface="Gotham Bold"/>
              </a:rPr>
              <a:t>Poor Risk Assessment</a:t>
            </a:r>
          </a:p>
        </p:txBody>
      </p:sp>
      <p:sp>
        <p:nvSpPr>
          <p:cNvPr id="1048671" name="TextBox 30"/>
          <p:cNvSpPr txBox="1"/>
          <p:nvPr/>
        </p:nvSpPr>
        <p:spPr>
          <a:xfrm>
            <a:off x="9594561" y="7501577"/>
            <a:ext cx="5895135" cy="501308"/>
          </a:xfrm>
          <a:prstGeom prst="rect">
            <a:avLst/>
          </a:prstGeom>
        </p:spPr>
        <p:txBody>
          <a:bodyPr lIns="0" tIns="0" rIns="0" bIns="0" rtlCol="0" anchor="t">
            <a:spAutoFit/>
          </a:bodyPr>
          <a:lstStyle/>
          <a:p>
            <a:pPr algn="l">
              <a:lnSpc>
                <a:spcPts val="4043"/>
              </a:lnSpc>
            </a:pPr>
            <a:r>
              <a:rPr lang="en-US" sz="2908" b="1">
                <a:solidFill>
                  <a:srgbClr val="FFFFFF"/>
                </a:solidFill>
                <a:latin typeface="Gotham Bold"/>
                <a:ea typeface="Gotham Bold"/>
                <a:cs typeface="Gotham Bold"/>
                <a:sym typeface="Gotham Bold"/>
              </a:rPr>
              <a:t>Lack of Patient-Centred Care</a:t>
            </a:r>
          </a:p>
        </p:txBody>
      </p:sp>
      <p:sp>
        <p:nvSpPr>
          <p:cNvPr id="1048672" name="TextBox 31"/>
          <p:cNvSpPr txBox="1"/>
          <p:nvPr/>
        </p:nvSpPr>
        <p:spPr>
          <a:xfrm>
            <a:off x="806234" y="4457700"/>
            <a:ext cx="6353347" cy="4876800"/>
          </a:xfrm>
          <a:prstGeom prst="rect">
            <a:avLst/>
          </a:prstGeom>
        </p:spPr>
        <p:txBody>
          <a:bodyPr lIns="0" tIns="0" rIns="0" bIns="0" rtlCol="0" anchor="t">
            <a:spAutoFit/>
          </a:bodyPr>
          <a:lstStyle/>
          <a:p>
            <a:pPr marL="285750" indent="-28575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identified poor issues in the course of maternity care shed light on key interventions in urgent cases that are frequently postponed. </a:t>
            </a:r>
          </a:p>
          <a:p>
            <a:pPr marL="285750" indent="-285750">
              <a:lnSpc>
                <a:spcPct val="150000"/>
              </a:lnSpc>
              <a:buFont typeface="Arial" panose="020B0604020202020204" pitchFamily="34" charset="0"/>
              <a:buChar char="•"/>
            </a:pPr>
            <a:endParaRPr lang="en-IN" sz="2000"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process of risk assessment is not done properly, and ignorance on the patient-centred concerns is being done without service delivery process (Bell et al. 2022)</a:t>
            </a:r>
            <a:endParaRPr lang="en-US" sz="4400" dirty="0">
              <a:solidFill>
                <a:srgbClr val="000000"/>
              </a:solidFill>
              <a:latin typeface="Times New Roman" panose="02020603050405020304" pitchFamily="18" charset="0"/>
              <a:ea typeface="Gotham"/>
              <a:cs typeface="Times New Roman" panose="02020603050405020304" pitchFamily="18" charset="0"/>
              <a:sym typeface="Gotham"/>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79"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grpSp>
        <p:nvGrpSpPr>
          <p:cNvPr id="65" name="Group 3"/>
          <p:cNvGrpSpPr/>
          <p:nvPr/>
        </p:nvGrpSpPr>
        <p:grpSpPr>
          <a:xfrm>
            <a:off x="10119923" y="387924"/>
            <a:ext cx="2206134" cy="419596"/>
            <a:chOff x="0" y="0"/>
            <a:chExt cx="581040" cy="110511"/>
          </a:xfrm>
        </p:grpSpPr>
        <p:sp>
          <p:nvSpPr>
            <p:cNvPr id="1048680" name="Freeform 4"/>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81" name="TextBox 5"/>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66" name="Group 6"/>
          <p:cNvGrpSpPr/>
          <p:nvPr/>
        </p:nvGrpSpPr>
        <p:grpSpPr>
          <a:xfrm>
            <a:off x="13659825" y="387924"/>
            <a:ext cx="3599475" cy="419596"/>
            <a:chOff x="0" y="0"/>
            <a:chExt cx="948010" cy="110511"/>
          </a:xfrm>
        </p:grpSpPr>
        <p:sp>
          <p:nvSpPr>
            <p:cNvPr id="1048682" name="Freeform 7"/>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683" name="TextBox 8"/>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684" name="Freeform 9"/>
          <p:cNvSpPr/>
          <p:nvPr/>
        </p:nvSpPr>
        <p:spPr>
          <a:xfrm rot="-502881">
            <a:off x="9898838" y="6015430"/>
            <a:ext cx="9187269" cy="4703881"/>
          </a:xfrm>
          <a:custGeom>
            <a:avLst/>
            <a:gdLst/>
            <a:ahLst/>
            <a:cxnLst/>
            <a:rect l="l" t="t" r="r" b="b"/>
            <a:pathLst>
              <a:path w="9187269" h="4703881">
                <a:moveTo>
                  <a:pt x="0" y="0"/>
                </a:moveTo>
                <a:lnTo>
                  <a:pt x="9187268" y="0"/>
                </a:lnTo>
                <a:lnTo>
                  <a:pt x="9187268" y="4703882"/>
                </a:lnTo>
                <a:lnTo>
                  <a:pt x="0" y="4703882"/>
                </a:lnTo>
                <a:lnTo>
                  <a:pt x="0" y="0"/>
                </a:lnTo>
                <a:close/>
              </a:path>
            </a:pathLst>
          </a:custGeom>
          <a:blipFill>
            <a:blip r:embed="rId4"/>
            <a:stretch>
              <a:fillRect/>
            </a:stretch>
          </a:blipFill>
        </p:spPr>
        <p:txBody>
          <a:bodyPr/>
          <a:lstStyle/>
          <a:p>
            <a:endParaRPr lang="en-IN"/>
          </a:p>
        </p:txBody>
      </p:sp>
      <p:grpSp>
        <p:nvGrpSpPr>
          <p:cNvPr id="67" name="Group 11"/>
          <p:cNvGrpSpPr/>
          <p:nvPr/>
        </p:nvGrpSpPr>
        <p:grpSpPr>
          <a:xfrm>
            <a:off x="-1" y="2183654"/>
            <a:ext cx="6273215" cy="6385851"/>
            <a:chOff x="0" y="0"/>
            <a:chExt cx="812800" cy="812800"/>
          </a:xfrm>
        </p:grpSpPr>
        <p:sp>
          <p:nvSpPr>
            <p:cNvPr id="1048685"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1567" r="-1567"/>
              </a:stretch>
            </a:blipFill>
          </p:spPr>
          <p:txBody>
            <a:bodyPr/>
            <a:lstStyle/>
            <a:p>
              <a:endParaRPr lang="en-IN"/>
            </a:p>
          </p:txBody>
        </p:sp>
      </p:grpSp>
      <p:sp>
        <p:nvSpPr>
          <p:cNvPr id="1048686" name="Freeform 13"/>
          <p:cNvSpPr/>
          <p:nvPr/>
        </p:nvSpPr>
        <p:spPr>
          <a:xfrm rot="3309470" flipH="1">
            <a:off x="-1102567" y="-1290262"/>
            <a:ext cx="4694072" cy="5737199"/>
          </a:xfrm>
          <a:custGeom>
            <a:avLst/>
            <a:gdLst/>
            <a:ahLst/>
            <a:cxnLst/>
            <a:rect l="l" t="t" r="r" b="b"/>
            <a:pathLst>
              <a:path w="4694072" h="5737199">
                <a:moveTo>
                  <a:pt x="4694072" y="0"/>
                </a:moveTo>
                <a:lnTo>
                  <a:pt x="0" y="0"/>
                </a:lnTo>
                <a:lnTo>
                  <a:pt x="0" y="5737199"/>
                </a:lnTo>
                <a:lnTo>
                  <a:pt x="4694072" y="5737199"/>
                </a:lnTo>
                <a:lnTo>
                  <a:pt x="4694072" y="0"/>
                </a:lnTo>
                <a:close/>
              </a:path>
            </a:pathLst>
          </a:custGeom>
          <a:blipFill>
            <a:blip r:embed="rId6"/>
            <a:stretch>
              <a:fillRect/>
            </a:stretch>
          </a:blipFill>
        </p:spPr>
        <p:txBody>
          <a:bodyPr/>
          <a:lstStyle/>
          <a:p>
            <a:endParaRPr lang="en-IN"/>
          </a:p>
        </p:txBody>
      </p:sp>
      <p:sp>
        <p:nvSpPr>
          <p:cNvPr id="1048687" name="TextBox 14"/>
          <p:cNvSpPr txBox="1"/>
          <p:nvPr/>
        </p:nvSpPr>
        <p:spPr>
          <a:xfrm>
            <a:off x="5342150" y="842661"/>
            <a:ext cx="11926046" cy="2681986"/>
          </a:xfrm>
          <a:prstGeom prst="rect">
            <a:avLst/>
          </a:prstGeom>
        </p:spPr>
        <p:txBody>
          <a:bodyPr lIns="0" tIns="0" rIns="0" bIns="0" rtlCol="0" anchor="t">
            <a:spAutoFit/>
          </a:bodyPr>
          <a:lstStyle/>
          <a:p>
            <a:pPr algn="l">
              <a:lnSpc>
                <a:spcPts val="10559"/>
              </a:lnSpc>
            </a:pPr>
            <a:r>
              <a:rPr lang="en-US" sz="9600">
                <a:solidFill>
                  <a:srgbClr val="000000"/>
                </a:solidFill>
                <a:latin typeface="League Gothic"/>
                <a:ea typeface="League Gothic"/>
                <a:cs typeface="League Gothic"/>
                <a:sym typeface="League Gothic"/>
              </a:rPr>
              <a:t> Root Cause Analysis (RCA)</a:t>
            </a:r>
          </a:p>
        </p:txBody>
      </p:sp>
      <p:sp>
        <p:nvSpPr>
          <p:cNvPr id="1048688" name="TextBox 15"/>
          <p:cNvSpPr txBox="1"/>
          <p:nvPr/>
        </p:nvSpPr>
        <p:spPr>
          <a:xfrm>
            <a:off x="7590297" y="4575710"/>
            <a:ext cx="8458158" cy="5048250"/>
          </a:xfrm>
          <a:prstGeom prst="rect">
            <a:avLst/>
          </a:prstGeom>
        </p:spPr>
        <p:txBody>
          <a:bodyPr lIns="0" tIns="0" rIns="0" bIns="0" rtlCol="0" anchor="t">
            <a:spAutoFit/>
          </a:bodyPr>
          <a:lstStyle/>
          <a:p>
            <a:pPr marL="342900" lvl="0" indent="-342900">
              <a:lnSpc>
                <a:spcPct val="150000"/>
              </a:lnSpc>
              <a:buFont typeface="Arial" panose="020B0604020202020204" pitchFamily="34" charset="0"/>
              <a:buChar char="•"/>
            </a:pPr>
            <a:r>
              <a:rPr lang="en-GB" sz="4400" dirty="0">
                <a:latin typeface="Times New Roman" panose="02020603050405020304" pitchFamily="18" charset="0"/>
                <a:cs typeface="Times New Roman" panose="02020603050405020304" pitchFamily="18" charset="0"/>
              </a:rPr>
              <a:t>Root cost analysis identifies the mental state of the issue concerning the origin of Healthcare problems (Driesen et al. 2022). </a:t>
            </a:r>
            <a:endParaRPr lang="en-IN"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695"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grpSp>
        <p:nvGrpSpPr>
          <p:cNvPr id="71" name="Group 3"/>
          <p:cNvGrpSpPr/>
          <p:nvPr/>
        </p:nvGrpSpPr>
        <p:grpSpPr>
          <a:xfrm>
            <a:off x="13041630" y="-84538"/>
            <a:ext cx="5246370" cy="9342838"/>
            <a:chOff x="0" y="0"/>
            <a:chExt cx="812800" cy="1447450"/>
          </a:xfrm>
        </p:grpSpPr>
        <p:sp>
          <p:nvSpPr>
            <p:cNvPr id="1048696" name="Freeform 4"/>
            <p:cNvSpPr/>
            <p:nvPr/>
          </p:nvSpPr>
          <p:spPr>
            <a:xfrm>
              <a:off x="0" y="0"/>
              <a:ext cx="812800" cy="1447450"/>
            </a:xfrm>
            <a:custGeom>
              <a:avLst/>
              <a:gdLst/>
              <a:ahLst/>
              <a:cxnLst/>
              <a:rect l="l" t="t" r="r" b="b"/>
              <a:pathLst>
                <a:path w="812800" h="1447450">
                  <a:moveTo>
                    <a:pt x="33940" y="0"/>
                  </a:moveTo>
                  <a:lnTo>
                    <a:pt x="778860" y="0"/>
                  </a:lnTo>
                  <a:cubicBezTo>
                    <a:pt x="797604" y="0"/>
                    <a:pt x="812800" y="15196"/>
                    <a:pt x="812800" y="33940"/>
                  </a:cubicBezTo>
                  <a:lnTo>
                    <a:pt x="812800" y="1413510"/>
                  </a:lnTo>
                  <a:cubicBezTo>
                    <a:pt x="812800" y="1422511"/>
                    <a:pt x="809224" y="1431144"/>
                    <a:pt x="802859" y="1437509"/>
                  </a:cubicBezTo>
                  <a:cubicBezTo>
                    <a:pt x="796494" y="1443874"/>
                    <a:pt x="787861" y="1447450"/>
                    <a:pt x="778860" y="1447450"/>
                  </a:cubicBezTo>
                  <a:lnTo>
                    <a:pt x="33940" y="1447450"/>
                  </a:lnTo>
                  <a:cubicBezTo>
                    <a:pt x="15196" y="1447450"/>
                    <a:pt x="0" y="1432254"/>
                    <a:pt x="0" y="1413510"/>
                  </a:cubicBezTo>
                  <a:lnTo>
                    <a:pt x="0" y="33940"/>
                  </a:lnTo>
                  <a:cubicBezTo>
                    <a:pt x="0" y="15196"/>
                    <a:pt x="15196" y="0"/>
                    <a:pt x="33940" y="0"/>
                  </a:cubicBezTo>
                  <a:close/>
                </a:path>
              </a:pathLst>
            </a:custGeom>
            <a:blipFill>
              <a:blip r:embed="rId4"/>
              <a:stretch>
                <a:fillRect l="-64191" r="-103098"/>
              </a:stretch>
            </a:blipFill>
          </p:spPr>
          <p:txBody>
            <a:bodyPr/>
            <a:lstStyle/>
            <a:p>
              <a:endParaRPr lang="en-IN"/>
            </a:p>
          </p:txBody>
        </p:sp>
      </p:grpSp>
      <p:grpSp>
        <p:nvGrpSpPr>
          <p:cNvPr id="72" name="Group 5"/>
          <p:cNvGrpSpPr/>
          <p:nvPr/>
        </p:nvGrpSpPr>
        <p:grpSpPr>
          <a:xfrm>
            <a:off x="11484350" y="4239514"/>
            <a:ext cx="8054642" cy="7596332"/>
            <a:chOff x="0" y="0"/>
            <a:chExt cx="861839" cy="812800"/>
          </a:xfrm>
        </p:grpSpPr>
        <p:sp>
          <p:nvSpPr>
            <p:cNvPr id="1048697" name="Freeform 6"/>
            <p:cNvSpPr/>
            <p:nvPr/>
          </p:nvSpPr>
          <p:spPr>
            <a:xfrm>
              <a:off x="0" y="0"/>
              <a:ext cx="861839" cy="812800"/>
            </a:xfrm>
            <a:custGeom>
              <a:avLst/>
              <a:gdLst/>
              <a:ahLst/>
              <a:cxnLst/>
              <a:rect l="l" t="t" r="r" b="b"/>
              <a:pathLst>
                <a:path w="861839" h="812800">
                  <a:moveTo>
                    <a:pt x="430919" y="0"/>
                  </a:moveTo>
                  <a:cubicBezTo>
                    <a:pt x="192929" y="0"/>
                    <a:pt x="0" y="181951"/>
                    <a:pt x="0" y="406400"/>
                  </a:cubicBezTo>
                  <a:cubicBezTo>
                    <a:pt x="0" y="630849"/>
                    <a:pt x="192929" y="812800"/>
                    <a:pt x="430919" y="812800"/>
                  </a:cubicBezTo>
                  <a:cubicBezTo>
                    <a:pt x="668909" y="812800"/>
                    <a:pt x="861839" y="630849"/>
                    <a:pt x="861839" y="406400"/>
                  </a:cubicBezTo>
                  <a:cubicBezTo>
                    <a:pt x="861839" y="181951"/>
                    <a:pt x="668909" y="0"/>
                    <a:pt x="430919" y="0"/>
                  </a:cubicBezTo>
                  <a:close/>
                </a:path>
              </a:pathLst>
            </a:custGeom>
            <a:solidFill>
              <a:srgbClr val="F0F0F0"/>
            </a:solidFill>
          </p:spPr>
          <p:txBody>
            <a:bodyPr/>
            <a:lstStyle/>
            <a:p>
              <a:endParaRPr lang="en-IN"/>
            </a:p>
          </p:txBody>
        </p:sp>
        <p:sp>
          <p:nvSpPr>
            <p:cNvPr id="1048698" name="TextBox 7"/>
            <p:cNvSpPr txBox="1"/>
            <p:nvPr/>
          </p:nvSpPr>
          <p:spPr>
            <a:xfrm>
              <a:off x="80797" y="38100"/>
              <a:ext cx="700244" cy="698500"/>
            </a:xfrm>
            <a:prstGeom prst="rect">
              <a:avLst/>
            </a:prstGeom>
          </p:spPr>
          <p:txBody>
            <a:bodyPr lIns="50800" tIns="50800" rIns="50800" bIns="50800" rtlCol="0" anchor="ctr"/>
            <a:lstStyle/>
            <a:p>
              <a:pPr algn="ctr">
                <a:lnSpc>
                  <a:spcPts val="2659"/>
                </a:lnSpc>
              </a:pPr>
              <a:endParaRPr/>
            </a:p>
          </p:txBody>
        </p:sp>
      </p:grpSp>
      <p:sp>
        <p:nvSpPr>
          <p:cNvPr id="1048699" name="Freeform 8"/>
          <p:cNvSpPr/>
          <p:nvPr/>
        </p:nvSpPr>
        <p:spPr>
          <a:xfrm rot="10535112">
            <a:off x="14559245" y="3276289"/>
            <a:ext cx="5400111" cy="3132064"/>
          </a:xfrm>
          <a:custGeom>
            <a:avLst/>
            <a:gdLst/>
            <a:ahLst/>
            <a:cxnLst/>
            <a:rect l="l" t="t" r="r" b="b"/>
            <a:pathLst>
              <a:path w="5400111" h="3132064">
                <a:moveTo>
                  <a:pt x="0" y="0"/>
                </a:moveTo>
                <a:lnTo>
                  <a:pt x="5400110" y="0"/>
                </a:lnTo>
                <a:lnTo>
                  <a:pt x="5400110" y="3132064"/>
                </a:lnTo>
                <a:lnTo>
                  <a:pt x="0" y="3132064"/>
                </a:lnTo>
                <a:lnTo>
                  <a:pt x="0" y="0"/>
                </a:lnTo>
                <a:close/>
              </a:path>
            </a:pathLst>
          </a:custGeom>
          <a:blipFill>
            <a:blip r:embed="rId5"/>
            <a:stretch>
              <a:fillRect/>
            </a:stretch>
          </a:blipFill>
        </p:spPr>
        <p:txBody>
          <a:bodyPr/>
          <a:lstStyle/>
          <a:p>
            <a:endParaRPr lang="en-IN"/>
          </a:p>
        </p:txBody>
      </p:sp>
      <p:grpSp>
        <p:nvGrpSpPr>
          <p:cNvPr id="73" name="Group 9"/>
          <p:cNvGrpSpPr/>
          <p:nvPr/>
        </p:nvGrpSpPr>
        <p:grpSpPr>
          <a:xfrm>
            <a:off x="1543546" y="387924"/>
            <a:ext cx="2206134" cy="419596"/>
            <a:chOff x="0" y="0"/>
            <a:chExt cx="581040" cy="110511"/>
          </a:xfrm>
        </p:grpSpPr>
        <p:sp>
          <p:nvSpPr>
            <p:cNvPr id="1048700" name="Freeform 10"/>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01" name="TextBox 11"/>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74" name="Group 12"/>
          <p:cNvGrpSpPr/>
          <p:nvPr/>
        </p:nvGrpSpPr>
        <p:grpSpPr>
          <a:xfrm>
            <a:off x="5083448" y="387924"/>
            <a:ext cx="3599475" cy="419596"/>
            <a:chOff x="0" y="0"/>
            <a:chExt cx="948010" cy="110511"/>
          </a:xfrm>
        </p:grpSpPr>
        <p:sp>
          <p:nvSpPr>
            <p:cNvPr id="1048702" name="Freeform 13"/>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03" name="TextBox 14"/>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04" name="Freeform 15"/>
          <p:cNvSpPr/>
          <p:nvPr/>
        </p:nvSpPr>
        <p:spPr>
          <a:xfrm>
            <a:off x="7607586" y="3029518"/>
            <a:ext cx="901460" cy="832621"/>
          </a:xfrm>
          <a:custGeom>
            <a:avLst/>
            <a:gdLst/>
            <a:ahLst/>
            <a:cxnLst/>
            <a:rect l="l" t="t" r="r" b="b"/>
            <a:pathLst>
              <a:path w="901460" h="832621">
                <a:moveTo>
                  <a:pt x="0" y="0"/>
                </a:moveTo>
                <a:lnTo>
                  <a:pt x="901460" y="0"/>
                </a:lnTo>
                <a:lnTo>
                  <a:pt x="901460" y="832622"/>
                </a:lnTo>
                <a:lnTo>
                  <a:pt x="0" y="832622"/>
                </a:lnTo>
                <a:lnTo>
                  <a:pt x="0" y="0"/>
                </a:lnTo>
                <a:close/>
              </a:path>
            </a:pathLst>
          </a:custGeom>
          <a:blipFill>
            <a:blip r:embed="rId6"/>
            <a:stretch>
              <a:fillRect/>
            </a:stretch>
          </a:blipFill>
        </p:spPr>
        <p:txBody>
          <a:bodyPr/>
          <a:lstStyle/>
          <a:p>
            <a:endParaRPr lang="en-IN"/>
          </a:p>
        </p:txBody>
      </p:sp>
      <p:sp>
        <p:nvSpPr>
          <p:cNvPr id="1048705" name="Freeform 16"/>
          <p:cNvSpPr/>
          <p:nvPr/>
        </p:nvSpPr>
        <p:spPr>
          <a:xfrm flipH="1">
            <a:off x="-234928" y="7613221"/>
            <a:ext cx="4813283" cy="2673779"/>
          </a:xfrm>
          <a:custGeom>
            <a:avLst/>
            <a:gdLst/>
            <a:ahLst/>
            <a:cxnLst/>
            <a:rect l="l" t="t" r="r" b="b"/>
            <a:pathLst>
              <a:path w="4813283" h="2673779">
                <a:moveTo>
                  <a:pt x="4813284" y="0"/>
                </a:moveTo>
                <a:lnTo>
                  <a:pt x="0" y="0"/>
                </a:lnTo>
                <a:lnTo>
                  <a:pt x="0" y="2673779"/>
                </a:lnTo>
                <a:lnTo>
                  <a:pt x="4813284" y="2673779"/>
                </a:lnTo>
                <a:lnTo>
                  <a:pt x="4813284" y="0"/>
                </a:lnTo>
                <a:close/>
              </a:path>
            </a:pathLst>
          </a:custGeom>
          <a:blipFill>
            <a:blip r:embed="rId7"/>
            <a:stretch>
              <a:fillRect l="-10493" t="-18847"/>
            </a:stretch>
          </a:blipFill>
        </p:spPr>
        <p:txBody>
          <a:bodyPr/>
          <a:lstStyle/>
          <a:p>
            <a:endParaRPr lang="en-IN"/>
          </a:p>
        </p:txBody>
      </p:sp>
      <p:sp>
        <p:nvSpPr>
          <p:cNvPr id="1048706" name="Freeform 17"/>
          <p:cNvSpPr/>
          <p:nvPr/>
        </p:nvSpPr>
        <p:spPr>
          <a:xfrm>
            <a:off x="10222151" y="4450686"/>
            <a:ext cx="8065849" cy="5706588"/>
          </a:xfrm>
          <a:custGeom>
            <a:avLst/>
            <a:gdLst/>
            <a:ahLst/>
            <a:cxnLst/>
            <a:rect l="l" t="t" r="r" b="b"/>
            <a:pathLst>
              <a:path w="8065849" h="5706588">
                <a:moveTo>
                  <a:pt x="0" y="0"/>
                </a:moveTo>
                <a:lnTo>
                  <a:pt x="8065849" y="0"/>
                </a:lnTo>
                <a:lnTo>
                  <a:pt x="8065849" y="5706588"/>
                </a:lnTo>
                <a:lnTo>
                  <a:pt x="0" y="5706588"/>
                </a:lnTo>
                <a:lnTo>
                  <a:pt x="0" y="0"/>
                </a:lnTo>
                <a:close/>
              </a:path>
            </a:pathLst>
          </a:custGeom>
          <a:blipFill>
            <a:blip r:embed="rId8"/>
            <a:stretch>
              <a:fillRect/>
            </a:stretch>
          </a:blipFill>
        </p:spPr>
        <p:txBody>
          <a:bodyPr/>
          <a:lstStyle/>
          <a:p>
            <a:endParaRPr lang="en-IN"/>
          </a:p>
        </p:txBody>
      </p:sp>
      <p:sp>
        <p:nvSpPr>
          <p:cNvPr id="1048707" name="TextBox 18"/>
          <p:cNvSpPr txBox="1"/>
          <p:nvPr/>
        </p:nvSpPr>
        <p:spPr>
          <a:xfrm>
            <a:off x="577970" y="1024642"/>
            <a:ext cx="7029616" cy="3404998"/>
          </a:xfrm>
          <a:prstGeom prst="rect">
            <a:avLst/>
          </a:prstGeom>
        </p:spPr>
        <p:txBody>
          <a:bodyPr lIns="0" tIns="0" rIns="0" bIns="0" rtlCol="0" anchor="t">
            <a:spAutoFit/>
          </a:bodyPr>
          <a:lstStyle/>
          <a:p>
            <a:pPr algn="l">
              <a:lnSpc>
                <a:spcPts val="8937"/>
              </a:lnSpc>
            </a:pPr>
            <a:r>
              <a:rPr lang="en-US" sz="7200">
                <a:solidFill>
                  <a:srgbClr val="000000"/>
                </a:solidFill>
                <a:latin typeface="League Gothic"/>
                <a:ea typeface="League Gothic"/>
                <a:cs typeface="League Gothic"/>
                <a:sym typeface="League Gothic"/>
              </a:rPr>
              <a:t>Swiss Cheese Model Application</a:t>
            </a:r>
          </a:p>
        </p:txBody>
      </p:sp>
      <p:sp>
        <p:nvSpPr>
          <p:cNvPr id="1048708" name="TextBox 19"/>
          <p:cNvSpPr txBox="1"/>
          <p:nvPr/>
        </p:nvSpPr>
        <p:spPr>
          <a:xfrm>
            <a:off x="1028700" y="5105400"/>
            <a:ext cx="8115300" cy="3542791"/>
          </a:xfrm>
          <a:prstGeom prst="rect">
            <a:avLst/>
          </a:prstGeom>
        </p:spPr>
        <p:txBody>
          <a:bodyPr lIns="0" tIns="0" rIns="0" bIns="0" rtlCol="0" anchor="t">
            <a:spAutoFit/>
          </a:bodyPr>
          <a:lstStyle/>
          <a:p>
            <a:pPr marL="541678" lvl="1" indent="-270839" algn="l">
              <a:lnSpc>
                <a:spcPts val="3487"/>
              </a:lnSpc>
              <a:buFont typeface="Arial"/>
              <a:buChar char="•"/>
            </a:pPr>
            <a:r>
              <a:rPr lang="en-US" sz="3200">
                <a:solidFill>
                  <a:srgbClr val="000000"/>
                </a:solidFill>
                <a:latin typeface="Gotham"/>
                <a:ea typeface="Gotham"/>
                <a:cs typeface="Gotham"/>
                <a:sym typeface="Gotham"/>
              </a:rPr>
              <a:t>The Swiss Cheese Model explains multiple system failures regarding the alignments (Shabani, Jerie and Shabani, 2024).</a:t>
            </a:r>
            <a:endParaRPr sz="3600"/>
          </a:p>
          <a:p>
            <a:pPr marL="541678" lvl="1" indent="-270839" algn="l">
              <a:lnSpc>
                <a:spcPts val="3487"/>
              </a:lnSpc>
              <a:buFont typeface="Arial"/>
              <a:buChar char="•"/>
            </a:pPr>
            <a:endParaRPr sz="2400"/>
          </a:p>
          <a:p>
            <a:pPr marL="541678" lvl="1" indent="-270839" algn="l">
              <a:lnSpc>
                <a:spcPts val="3487"/>
              </a:lnSpc>
              <a:buFont typeface="Arial"/>
              <a:buChar char="•"/>
            </a:pPr>
            <a:r>
              <a:rPr lang="en-US" sz="3200">
                <a:solidFill>
                  <a:srgbClr val="000000"/>
                </a:solidFill>
                <a:latin typeface="Gotham"/>
                <a:ea typeface="Gotham"/>
                <a:cs typeface="Gotham"/>
                <a:sym typeface="Gotham"/>
              </a:rPr>
              <a:t>Throughout the model, the combination of filures lead to adverse outcomes. </a:t>
            </a:r>
            <a:endParaRPr sz="3600"/>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15"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grpSp>
        <p:nvGrpSpPr>
          <p:cNvPr id="78" name="Group 3"/>
          <p:cNvGrpSpPr/>
          <p:nvPr/>
        </p:nvGrpSpPr>
        <p:grpSpPr>
          <a:xfrm>
            <a:off x="10119923" y="387924"/>
            <a:ext cx="2206134" cy="419596"/>
            <a:chOff x="0" y="0"/>
            <a:chExt cx="581040" cy="110511"/>
          </a:xfrm>
        </p:grpSpPr>
        <p:sp>
          <p:nvSpPr>
            <p:cNvPr id="1048716" name="Freeform 4"/>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17" name="TextBox 5"/>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79" name="Group 6"/>
          <p:cNvGrpSpPr/>
          <p:nvPr/>
        </p:nvGrpSpPr>
        <p:grpSpPr>
          <a:xfrm>
            <a:off x="13659825" y="387924"/>
            <a:ext cx="3599475" cy="419596"/>
            <a:chOff x="0" y="0"/>
            <a:chExt cx="948010" cy="110511"/>
          </a:xfrm>
        </p:grpSpPr>
        <p:sp>
          <p:nvSpPr>
            <p:cNvPr id="1048718" name="Freeform 7"/>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19" name="TextBox 8"/>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20" name="Freeform 9"/>
          <p:cNvSpPr/>
          <p:nvPr/>
        </p:nvSpPr>
        <p:spPr>
          <a:xfrm>
            <a:off x="76199" y="7416320"/>
            <a:ext cx="17985959" cy="2756379"/>
          </a:xfrm>
          <a:custGeom>
            <a:avLst/>
            <a:gdLst/>
            <a:ahLst/>
            <a:cxnLst/>
            <a:rect l="l" t="t" r="r" b="b"/>
            <a:pathLst>
              <a:path w="18288000" h="8004048">
                <a:moveTo>
                  <a:pt x="0" y="0"/>
                </a:moveTo>
                <a:lnTo>
                  <a:pt x="18288000" y="0"/>
                </a:lnTo>
                <a:lnTo>
                  <a:pt x="18288000" y="8004048"/>
                </a:lnTo>
                <a:lnTo>
                  <a:pt x="0" y="8004048"/>
                </a:lnTo>
                <a:lnTo>
                  <a:pt x="0" y="0"/>
                </a:lnTo>
                <a:close/>
              </a:path>
            </a:pathLst>
          </a:custGeom>
          <a:blipFill>
            <a:blip r:embed="rId4"/>
            <a:stretch>
              <a:fillRect/>
            </a:stretch>
          </a:blipFill>
        </p:spPr>
        <p:txBody>
          <a:bodyPr/>
          <a:lstStyle/>
          <a:p>
            <a:endParaRPr lang="en-IN"/>
          </a:p>
        </p:txBody>
      </p:sp>
      <p:sp>
        <p:nvSpPr>
          <p:cNvPr id="1048721" name="Freeform 10"/>
          <p:cNvSpPr/>
          <p:nvPr/>
        </p:nvSpPr>
        <p:spPr>
          <a:xfrm>
            <a:off x="17201728" y="200360"/>
            <a:ext cx="860431" cy="794725"/>
          </a:xfrm>
          <a:custGeom>
            <a:avLst/>
            <a:gdLst/>
            <a:ahLst/>
            <a:cxnLst/>
            <a:rect l="l" t="t" r="r" b="b"/>
            <a:pathLst>
              <a:path w="860431" h="794725">
                <a:moveTo>
                  <a:pt x="0" y="0"/>
                </a:moveTo>
                <a:lnTo>
                  <a:pt x="860430" y="0"/>
                </a:lnTo>
                <a:lnTo>
                  <a:pt x="860430" y="794724"/>
                </a:lnTo>
                <a:lnTo>
                  <a:pt x="0" y="794724"/>
                </a:lnTo>
                <a:lnTo>
                  <a:pt x="0" y="0"/>
                </a:lnTo>
                <a:close/>
              </a:path>
            </a:pathLst>
          </a:custGeom>
          <a:blipFill>
            <a:blip r:embed="rId5"/>
            <a:stretch>
              <a:fillRect/>
            </a:stretch>
          </a:blipFill>
        </p:spPr>
        <p:txBody>
          <a:bodyPr/>
          <a:lstStyle/>
          <a:p>
            <a:endParaRPr lang="en-IN"/>
          </a:p>
        </p:txBody>
      </p:sp>
      <p:sp>
        <p:nvSpPr>
          <p:cNvPr id="1048722" name="Freeform 11"/>
          <p:cNvSpPr/>
          <p:nvPr/>
        </p:nvSpPr>
        <p:spPr>
          <a:xfrm>
            <a:off x="0" y="1742247"/>
            <a:ext cx="8743570" cy="5825403"/>
          </a:xfrm>
          <a:custGeom>
            <a:avLst/>
            <a:gdLst/>
            <a:ahLst/>
            <a:cxnLst/>
            <a:rect l="l" t="t" r="r" b="b"/>
            <a:pathLst>
              <a:path w="8743570" h="5825403">
                <a:moveTo>
                  <a:pt x="0" y="0"/>
                </a:moveTo>
                <a:lnTo>
                  <a:pt x="8743570" y="0"/>
                </a:lnTo>
                <a:lnTo>
                  <a:pt x="8743570" y="5825404"/>
                </a:lnTo>
                <a:lnTo>
                  <a:pt x="0" y="5825404"/>
                </a:lnTo>
                <a:lnTo>
                  <a:pt x="0" y="0"/>
                </a:lnTo>
                <a:close/>
              </a:path>
            </a:pathLst>
          </a:custGeom>
          <a:blipFill>
            <a:blip r:embed="rId6"/>
            <a:stretch>
              <a:fillRect/>
            </a:stretch>
          </a:blipFill>
        </p:spPr>
        <p:txBody>
          <a:bodyPr/>
          <a:lstStyle/>
          <a:p>
            <a:endParaRPr lang="en-IN"/>
          </a:p>
        </p:txBody>
      </p:sp>
      <p:sp>
        <p:nvSpPr>
          <p:cNvPr id="1048723" name="TextBox 12"/>
          <p:cNvSpPr txBox="1"/>
          <p:nvPr/>
        </p:nvSpPr>
        <p:spPr>
          <a:xfrm>
            <a:off x="8743570" y="1434411"/>
            <a:ext cx="9655772" cy="2681986"/>
          </a:xfrm>
          <a:prstGeom prst="rect">
            <a:avLst/>
          </a:prstGeom>
        </p:spPr>
        <p:txBody>
          <a:bodyPr lIns="0" tIns="0" rIns="0" bIns="0" rtlCol="0" anchor="t">
            <a:spAutoFit/>
          </a:bodyPr>
          <a:lstStyle/>
          <a:p>
            <a:pPr algn="l">
              <a:lnSpc>
                <a:spcPts val="10559"/>
              </a:lnSpc>
            </a:pPr>
            <a:r>
              <a:rPr lang="en-US" sz="8000">
                <a:solidFill>
                  <a:srgbClr val="000000"/>
                </a:solidFill>
                <a:latin typeface="League Gothic"/>
                <a:ea typeface="League Gothic"/>
                <a:cs typeface="League Gothic"/>
                <a:sym typeface="League Gothic"/>
              </a:rPr>
              <a:t>Fishbone Diagram Analysis</a:t>
            </a:r>
          </a:p>
        </p:txBody>
      </p:sp>
      <p:sp>
        <p:nvSpPr>
          <p:cNvPr id="1048724" name="TextBox 13"/>
          <p:cNvSpPr txBox="1"/>
          <p:nvPr/>
        </p:nvSpPr>
        <p:spPr>
          <a:xfrm>
            <a:off x="8743570" y="4152690"/>
            <a:ext cx="8458158" cy="3099942"/>
          </a:xfrm>
          <a:prstGeom prst="rect">
            <a:avLst/>
          </a:prstGeom>
        </p:spPr>
        <p:txBody>
          <a:bodyPr lIns="0" tIns="0" rIns="0" bIns="0" rtlCol="0" anchor="t">
            <a:spAutoFit/>
          </a:bodyPr>
          <a:lstStyle/>
          <a:p>
            <a:pPr marL="541678" lvl="1" indent="-270839" algn="l">
              <a:lnSpc>
                <a:spcPts val="3487"/>
              </a:lnSpc>
              <a:buFont typeface="Arial"/>
              <a:buChar char="•"/>
            </a:pPr>
            <a:r>
              <a:rPr lang="en-US" sz="3600" dirty="0">
                <a:solidFill>
                  <a:srgbClr val="000000"/>
                </a:solidFill>
                <a:latin typeface="Gotham"/>
                <a:ea typeface="Gotham"/>
                <a:cs typeface="Gotham"/>
                <a:sym typeface="Gotham"/>
              </a:rPr>
              <a:t>The Fishbone diagram of the study indicates some causes of Healthcare failures that are mostly included with staff skills, clinical processes, working environment and other policy-oriented issues (Kumah et al. 2024).</a:t>
            </a:r>
            <a:endParaRPr sz="4000"/>
          </a:p>
          <a:p>
            <a:pPr algn="l">
              <a:lnSpc>
                <a:spcPts val="3487"/>
              </a:lnSpc>
            </a:pPr>
            <a:endParaRPr lang="en-US" sz="2508" dirty="0">
              <a:solidFill>
                <a:srgbClr val="000000"/>
              </a:solidFill>
              <a:latin typeface="Gotham"/>
              <a:ea typeface="Gotham"/>
              <a:cs typeface="Gotham"/>
              <a:sym typeface="Gotham"/>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31"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b="-166833"/>
            </a:stretch>
          </a:blipFill>
        </p:spPr>
        <p:txBody>
          <a:bodyPr/>
          <a:lstStyle/>
          <a:p>
            <a:endParaRPr lang="en-IN"/>
          </a:p>
        </p:txBody>
      </p:sp>
      <p:sp>
        <p:nvSpPr>
          <p:cNvPr id="1048732" name="Freeform 3"/>
          <p:cNvSpPr/>
          <p:nvPr/>
        </p:nvSpPr>
        <p:spPr>
          <a:xfrm rot="6673934" flipH="1">
            <a:off x="733690" y="2786701"/>
            <a:ext cx="3721250" cy="6002016"/>
          </a:xfrm>
          <a:custGeom>
            <a:avLst/>
            <a:gdLst/>
            <a:ahLst/>
            <a:cxnLst/>
            <a:rect l="l" t="t" r="r" b="b"/>
            <a:pathLst>
              <a:path w="3721250" h="6002016">
                <a:moveTo>
                  <a:pt x="3721250" y="0"/>
                </a:moveTo>
                <a:lnTo>
                  <a:pt x="0" y="0"/>
                </a:lnTo>
                <a:lnTo>
                  <a:pt x="0" y="6002015"/>
                </a:lnTo>
                <a:lnTo>
                  <a:pt x="3721250" y="6002015"/>
                </a:lnTo>
                <a:lnTo>
                  <a:pt x="3721250" y="0"/>
                </a:lnTo>
                <a:close/>
              </a:path>
            </a:pathLst>
          </a:custGeom>
          <a:blipFill>
            <a:blip r:embed="rId4"/>
            <a:stretch>
              <a:fillRect/>
            </a:stretch>
          </a:blipFill>
        </p:spPr>
        <p:txBody>
          <a:bodyPr/>
          <a:lstStyle/>
          <a:p>
            <a:endParaRPr lang="en-IN"/>
          </a:p>
        </p:txBody>
      </p:sp>
      <p:sp>
        <p:nvSpPr>
          <p:cNvPr id="1048733" name="Freeform 4"/>
          <p:cNvSpPr/>
          <p:nvPr/>
        </p:nvSpPr>
        <p:spPr>
          <a:xfrm rot="-3413424" flipH="1">
            <a:off x="12638617" y="3479610"/>
            <a:ext cx="10309345" cy="5717001"/>
          </a:xfrm>
          <a:custGeom>
            <a:avLst/>
            <a:gdLst/>
            <a:ahLst/>
            <a:cxnLst/>
            <a:rect l="l" t="t" r="r" b="b"/>
            <a:pathLst>
              <a:path w="10309345" h="5717001">
                <a:moveTo>
                  <a:pt x="10309345" y="0"/>
                </a:moveTo>
                <a:lnTo>
                  <a:pt x="0" y="0"/>
                </a:lnTo>
                <a:lnTo>
                  <a:pt x="0" y="5717000"/>
                </a:lnTo>
                <a:lnTo>
                  <a:pt x="10309345" y="5717000"/>
                </a:lnTo>
                <a:lnTo>
                  <a:pt x="10309345" y="0"/>
                </a:lnTo>
                <a:close/>
              </a:path>
            </a:pathLst>
          </a:custGeom>
          <a:blipFill>
            <a:blip r:embed="rId5"/>
            <a:stretch>
              <a:fillRect/>
            </a:stretch>
          </a:blipFill>
        </p:spPr>
        <p:txBody>
          <a:bodyPr/>
          <a:lstStyle/>
          <a:p>
            <a:endParaRPr lang="en-IN"/>
          </a:p>
        </p:txBody>
      </p:sp>
      <p:grpSp>
        <p:nvGrpSpPr>
          <p:cNvPr id="83" name="Group 5"/>
          <p:cNvGrpSpPr/>
          <p:nvPr/>
        </p:nvGrpSpPr>
        <p:grpSpPr>
          <a:xfrm>
            <a:off x="10119923" y="387924"/>
            <a:ext cx="2206134" cy="419596"/>
            <a:chOff x="0" y="0"/>
            <a:chExt cx="581040" cy="110511"/>
          </a:xfrm>
        </p:grpSpPr>
        <p:sp>
          <p:nvSpPr>
            <p:cNvPr id="1048734" name="Freeform 6"/>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35" name="TextBox 7"/>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84" name="Group 8"/>
          <p:cNvGrpSpPr/>
          <p:nvPr/>
        </p:nvGrpSpPr>
        <p:grpSpPr>
          <a:xfrm>
            <a:off x="13659825" y="387924"/>
            <a:ext cx="3599475" cy="419596"/>
            <a:chOff x="0" y="0"/>
            <a:chExt cx="948010" cy="110511"/>
          </a:xfrm>
        </p:grpSpPr>
        <p:sp>
          <p:nvSpPr>
            <p:cNvPr id="1048736" name="Freeform 9"/>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37" name="TextBox 10"/>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38" name="Freeform 11"/>
          <p:cNvSpPr/>
          <p:nvPr/>
        </p:nvSpPr>
        <p:spPr>
          <a:xfrm>
            <a:off x="4044163" y="61620"/>
            <a:ext cx="860431" cy="794725"/>
          </a:xfrm>
          <a:custGeom>
            <a:avLst/>
            <a:gdLst/>
            <a:ahLst/>
            <a:cxnLst/>
            <a:rect l="l" t="t" r="r" b="b"/>
            <a:pathLst>
              <a:path w="860431" h="794725">
                <a:moveTo>
                  <a:pt x="0" y="0"/>
                </a:moveTo>
                <a:lnTo>
                  <a:pt x="860431" y="0"/>
                </a:lnTo>
                <a:lnTo>
                  <a:pt x="860431" y="794724"/>
                </a:lnTo>
                <a:lnTo>
                  <a:pt x="0" y="794724"/>
                </a:lnTo>
                <a:lnTo>
                  <a:pt x="0" y="0"/>
                </a:lnTo>
                <a:close/>
              </a:path>
            </a:pathLst>
          </a:custGeom>
          <a:blipFill>
            <a:blip r:embed="rId6"/>
            <a:stretch>
              <a:fillRect/>
            </a:stretch>
          </a:blipFill>
        </p:spPr>
        <p:txBody>
          <a:bodyPr/>
          <a:lstStyle/>
          <a:p>
            <a:endParaRPr lang="en-IN"/>
          </a:p>
        </p:txBody>
      </p:sp>
      <p:sp>
        <p:nvSpPr>
          <p:cNvPr id="1048739" name="Freeform 12"/>
          <p:cNvSpPr/>
          <p:nvPr/>
        </p:nvSpPr>
        <p:spPr>
          <a:xfrm rot="-1909787">
            <a:off x="-3036319" y="-879197"/>
            <a:ext cx="8936046" cy="3964355"/>
          </a:xfrm>
          <a:custGeom>
            <a:avLst/>
            <a:gdLst/>
            <a:ahLst/>
            <a:cxnLst/>
            <a:rect l="l" t="t" r="r" b="b"/>
            <a:pathLst>
              <a:path w="8936046" h="3964355">
                <a:moveTo>
                  <a:pt x="0" y="0"/>
                </a:moveTo>
                <a:lnTo>
                  <a:pt x="8936046" y="0"/>
                </a:lnTo>
                <a:lnTo>
                  <a:pt x="8936046" y="3964355"/>
                </a:lnTo>
                <a:lnTo>
                  <a:pt x="0" y="3964355"/>
                </a:lnTo>
                <a:lnTo>
                  <a:pt x="0" y="0"/>
                </a:lnTo>
                <a:close/>
              </a:path>
            </a:pathLst>
          </a:custGeom>
          <a:blipFill>
            <a:blip r:embed="rId7"/>
            <a:stretch>
              <a:fillRect/>
            </a:stretch>
          </a:blipFill>
        </p:spPr>
        <p:txBody>
          <a:bodyPr/>
          <a:lstStyle/>
          <a:p>
            <a:endParaRPr lang="en-IN"/>
          </a:p>
        </p:txBody>
      </p:sp>
      <p:sp>
        <p:nvSpPr>
          <p:cNvPr id="1048740" name="Freeform 13"/>
          <p:cNvSpPr/>
          <p:nvPr/>
        </p:nvSpPr>
        <p:spPr>
          <a:xfrm>
            <a:off x="0" y="5540466"/>
            <a:ext cx="7934521" cy="2558883"/>
          </a:xfrm>
          <a:custGeom>
            <a:avLst/>
            <a:gdLst/>
            <a:ahLst/>
            <a:cxnLst/>
            <a:rect l="l" t="t" r="r" b="b"/>
            <a:pathLst>
              <a:path w="7934521" h="2558883">
                <a:moveTo>
                  <a:pt x="0" y="0"/>
                </a:moveTo>
                <a:lnTo>
                  <a:pt x="7934521" y="0"/>
                </a:lnTo>
                <a:lnTo>
                  <a:pt x="7934521" y="2558883"/>
                </a:lnTo>
                <a:lnTo>
                  <a:pt x="0" y="2558883"/>
                </a:lnTo>
                <a:lnTo>
                  <a:pt x="0" y="0"/>
                </a:lnTo>
                <a:close/>
              </a:path>
            </a:pathLst>
          </a:custGeom>
          <a:blipFill>
            <a:blip r:embed="rId8"/>
            <a:stretch>
              <a:fillRect/>
            </a:stretch>
          </a:blipFill>
        </p:spPr>
        <p:txBody>
          <a:bodyPr/>
          <a:lstStyle/>
          <a:p>
            <a:endParaRPr lang="en-IN"/>
          </a:p>
        </p:txBody>
      </p:sp>
      <p:sp>
        <p:nvSpPr>
          <p:cNvPr id="1048741" name="TextBox 14"/>
          <p:cNvSpPr txBox="1"/>
          <p:nvPr/>
        </p:nvSpPr>
        <p:spPr>
          <a:xfrm>
            <a:off x="4485787" y="1102980"/>
            <a:ext cx="11268273" cy="2914650"/>
          </a:xfrm>
          <a:prstGeom prst="rect">
            <a:avLst/>
          </a:prstGeom>
        </p:spPr>
        <p:txBody>
          <a:bodyPr lIns="0" tIns="0" rIns="0" bIns="0" rtlCol="0" anchor="t">
            <a:spAutoFit/>
          </a:bodyPr>
          <a:lstStyle/>
          <a:p>
            <a:pPr algn="l">
              <a:lnSpc>
                <a:spcPts val="7650"/>
              </a:lnSpc>
            </a:pPr>
            <a:r>
              <a:rPr lang="en-US" sz="7886">
                <a:solidFill>
                  <a:srgbClr val="000000"/>
                </a:solidFill>
                <a:latin typeface="League Gothic"/>
                <a:ea typeface="League Gothic"/>
                <a:cs typeface="League Gothic"/>
                <a:sym typeface="League Gothic"/>
              </a:rPr>
              <a:t>Donabedian Model (Structure–Process–Outcome)</a:t>
            </a:r>
          </a:p>
        </p:txBody>
      </p:sp>
      <p:sp>
        <p:nvSpPr>
          <p:cNvPr id="1048742" name="TextBox 15"/>
          <p:cNvSpPr txBox="1"/>
          <p:nvPr/>
        </p:nvSpPr>
        <p:spPr>
          <a:xfrm>
            <a:off x="7934521" y="4726818"/>
            <a:ext cx="7525041" cy="3099942"/>
          </a:xfrm>
          <a:prstGeom prst="rect">
            <a:avLst/>
          </a:prstGeom>
        </p:spPr>
        <p:txBody>
          <a:bodyPr lIns="0" tIns="0" rIns="0" bIns="0" rtlCol="0" anchor="t">
            <a:spAutoFit/>
          </a:bodyPr>
          <a:lstStyle/>
          <a:p>
            <a:pPr marL="541678" lvl="1" indent="-270839" algn="l">
              <a:lnSpc>
                <a:spcPts val="3487"/>
              </a:lnSpc>
              <a:buFont typeface="Arial"/>
              <a:buChar char="•"/>
            </a:pPr>
            <a:r>
              <a:rPr lang="en-US" sz="4000">
                <a:solidFill>
                  <a:srgbClr val="000000"/>
                </a:solidFill>
                <a:latin typeface="Gotham"/>
                <a:ea typeface="Gotham"/>
                <a:cs typeface="Gotham"/>
                <a:sym typeface="Gotham"/>
              </a:rPr>
              <a:t>The Donabedian model evaluates Health Care quality by using the structural configurations that are related to process and outcomes (Chen et al. 2024).</a:t>
            </a:r>
            <a:endParaRPr sz="4400"/>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49" name="Freeform 2"/>
          <p:cNvSpPr/>
          <p:nvPr/>
        </p:nvSpPr>
        <p:spPr>
          <a:xfrm rot="3949648" flipH="1">
            <a:off x="731896" y="-327094"/>
            <a:ext cx="4694072" cy="5737199"/>
          </a:xfrm>
          <a:custGeom>
            <a:avLst/>
            <a:gdLst/>
            <a:ahLst/>
            <a:cxnLst/>
            <a:rect l="l" t="t" r="r" b="b"/>
            <a:pathLst>
              <a:path w="4694072" h="5737199">
                <a:moveTo>
                  <a:pt x="4694072" y="0"/>
                </a:moveTo>
                <a:lnTo>
                  <a:pt x="0" y="0"/>
                </a:lnTo>
                <a:lnTo>
                  <a:pt x="0" y="5737200"/>
                </a:lnTo>
                <a:lnTo>
                  <a:pt x="4694072" y="5737200"/>
                </a:lnTo>
                <a:lnTo>
                  <a:pt x="4694072" y="0"/>
                </a:lnTo>
                <a:close/>
              </a:path>
            </a:pathLst>
          </a:custGeom>
          <a:blipFill>
            <a:blip r:embed="rId3"/>
            <a:stretch>
              <a:fillRect/>
            </a:stretch>
          </a:blipFill>
        </p:spPr>
        <p:txBody>
          <a:bodyPr/>
          <a:lstStyle/>
          <a:p>
            <a:endParaRPr lang="en-IN"/>
          </a:p>
        </p:txBody>
      </p:sp>
      <p:sp>
        <p:nvSpPr>
          <p:cNvPr id="1048750" name="Freeform 3"/>
          <p:cNvSpPr/>
          <p:nvPr/>
        </p:nvSpPr>
        <p:spPr>
          <a:xfrm rot="1678042">
            <a:off x="-1448764" y="5265784"/>
            <a:ext cx="9593453" cy="3955154"/>
          </a:xfrm>
          <a:custGeom>
            <a:avLst/>
            <a:gdLst/>
            <a:ahLst/>
            <a:cxnLst/>
            <a:rect l="l" t="t" r="r" b="b"/>
            <a:pathLst>
              <a:path w="11068689" h="6138091">
                <a:moveTo>
                  <a:pt x="0" y="0"/>
                </a:moveTo>
                <a:lnTo>
                  <a:pt x="11068689" y="0"/>
                </a:lnTo>
                <a:lnTo>
                  <a:pt x="11068689" y="6138091"/>
                </a:lnTo>
                <a:lnTo>
                  <a:pt x="0" y="6138091"/>
                </a:lnTo>
                <a:lnTo>
                  <a:pt x="0" y="0"/>
                </a:lnTo>
                <a:close/>
              </a:path>
            </a:pathLst>
          </a:custGeom>
          <a:blipFill>
            <a:blip r:embed="rId4"/>
            <a:stretch>
              <a:fillRect/>
            </a:stretch>
          </a:blipFill>
        </p:spPr>
        <p:txBody>
          <a:bodyPr/>
          <a:lstStyle/>
          <a:p>
            <a:endParaRPr lang="en-IN"/>
          </a:p>
        </p:txBody>
      </p:sp>
      <p:grpSp>
        <p:nvGrpSpPr>
          <p:cNvPr id="88" name="Group 4"/>
          <p:cNvGrpSpPr/>
          <p:nvPr/>
        </p:nvGrpSpPr>
        <p:grpSpPr>
          <a:xfrm>
            <a:off x="10119923" y="387924"/>
            <a:ext cx="2206134" cy="419596"/>
            <a:chOff x="0" y="0"/>
            <a:chExt cx="581040" cy="110511"/>
          </a:xfrm>
        </p:grpSpPr>
        <p:sp>
          <p:nvSpPr>
            <p:cNvPr id="1048751" name="Freeform 5"/>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52" name="TextBox 6"/>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89" name="Group 7"/>
          <p:cNvGrpSpPr/>
          <p:nvPr/>
        </p:nvGrpSpPr>
        <p:grpSpPr>
          <a:xfrm>
            <a:off x="13659825" y="387924"/>
            <a:ext cx="3599475" cy="419596"/>
            <a:chOff x="0" y="0"/>
            <a:chExt cx="948010" cy="110511"/>
          </a:xfrm>
        </p:grpSpPr>
        <p:sp>
          <p:nvSpPr>
            <p:cNvPr id="1048753" name="Freeform 8"/>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54" name="TextBox 9"/>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55" name="Freeform 10"/>
          <p:cNvSpPr/>
          <p:nvPr/>
        </p:nvSpPr>
        <p:spPr>
          <a:xfrm>
            <a:off x="1028700" y="1028700"/>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5"/>
            <a:stretch>
              <a:fillRect/>
            </a:stretch>
          </a:blipFill>
        </p:spPr>
        <p:txBody>
          <a:bodyPr/>
          <a:lstStyle/>
          <a:p>
            <a:endParaRPr lang="en-IN"/>
          </a:p>
        </p:txBody>
      </p:sp>
      <p:sp>
        <p:nvSpPr>
          <p:cNvPr id="1048756" name="Freeform 11"/>
          <p:cNvSpPr/>
          <p:nvPr/>
        </p:nvSpPr>
        <p:spPr>
          <a:xfrm>
            <a:off x="16505926" y="8658075"/>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5"/>
            <a:stretch>
              <a:fillRect/>
            </a:stretch>
          </a:blipFill>
        </p:spPr>
        <p:txBody>
          <a:bodyPr/>
          <a:lstStyle/>
          <a:p>
            <a:endParaRPr lang="en-IN"/>
          </a:p>
        </p:txBody>
      </p:sp>
      <p:sp>
        <p:nvSpPr>
          <p:cNvPr id="1048757" name="Freeform 12"/>
          <p:cNvSpPr/>
          <p:nvPr/>
        </p:nvSpPr>
        <p:spPr>
          <a:xfrm>
            <a:off x="234950" y="2859904"/>
            <a:ext cx="7813525" cy="4567193"/>
          </a:xfrm>
          <a:custGeom>
            <a:avLst/>
            <a:gdLst/>
            <a:ahLst/>
            <a:cxnLst/>
            <a:rect l="l" t="t" r="r" b="b"/>
            <a:pathLst>
              <a:path w="7813525" h="4567193">
                <a:moveTo>
                  <a:pt x="0" y="0"/>
                </a:moveTo>
                <a:lnTo>
                  <a:pt x="7813525" y="0"/>
                </a:lnTo>
                <a:lnTo>
                  <a:pt x="7813525" y="4567192"/>
                </a:lnTo>
                <a:lnTo>
                  <a:pt x="0" y="4567192"/>
                </a:lnTo>
                <a:lnTo>
                  <a:pt x="0" y="0"/>
                </a:lnTo>
                <a:close/>
              </a:path>
            </a:pathLst>
          </a:custGeom>
          <a:blipFill>
            <a:blip r:embed="rId6"/>
            <a:stretch>
              <a:fillRect l="-1386" r="-1386"/>
            </a:stretch>
          </a:blipFill>
        </p:spPr>
        <p:txBody>
          <a:bodyPr/>
          <a:lstStyle/>
          <a:p>
            <a:endParaRPr lang="en-IN"/>
          </a:p>
        </p:txBody>
      </p:sp>
      <p:sp>
        <p:nvSpPr>
          <p:cNvPr id="1048758" name="TextBox 13"/>
          <p:cNvSpPr txBox="1"/>
          <p:nvPr/>
        </p:nvSpPr>
        <p:spPr>
          <a:xfrm>
            <a:off x="8131770" y="1536016"/>
            <a:ext cx="9679238" cy="4022979"/>
          </a:xfrm>
          <a:prstGeom prst="rect">
            <a:avLst/>
          </a:prstGeom>
        </p:spPr>
        <p:txBody>
          <a:bodyPr lIns="0" tIns="0" rIns="0" bIns="0" rtlCol="0" anchor="t">
            <a:spAutoFit/>
          </a:bodyPr>
          <a:lstStyle/>
          <a:p>
            <a:pPr algn="l">
              <a:lnSpc>
                <a:spcPts val="10559"/>
              </a:lnSpc>
            </a:pPr>
            <a:r>
              <a:rPr lang="en-US" sz="10885">
                <a:solidFill>
                  <a:srgbClr val="000000"/>
                </a:solidFill>
                <a:latin typeface="League Gothic"/>
                <a:ea typeface="League Gothic"/>
                <a:cs typeface="League Gothic"/>
                <a:sym typeface="League Gothic"/>
              </a:rPr>
              <a:t>Policy and Governance Issues</a:t>
            </a:r>
          </a:p>
        </p:txBody>
      </p:sp>
      <p:sp>
        <p:nvSpPr>
          <p:cNvPr id="1048759" name="TextBox 14"/>
          <p:cNvSpPr txBox="1"/>
          <p:nvPr/>
        </p:nvSpPr>
        <p:spPr>
          <a:xfrm>
            <a:off x="7965179" y="5655701"/>
            <a:ext cx="9845828" cy="3542792"/>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The organisation generally fails to follow the national maternity safety guidelines with consistency. </a:t>
            </a:r>
          </a:p>
          <a:p>
            <a:pPr marL="541678" lvl="1" indent="-270839" algn="l">
              <a:lnSpc>
                <a:spcPts val="3487"/>
              </a:lnSpc>
              <a:buFont typeface="Arial"/>
              <a:buChar char="•"/>
            </a:pPr>
            <a:r>
              <a:rPr lang="en-US" sz="2508">
                <a:solidFill>
                  <a:srgbClr val="000000"/>
                </a:solidFill>
                <a:latin typeface="Gotham"/>
                <a:ea typeface="Gotham"/>
                <a:cs typeface="Gotham"/>
                <a:sym typeface="Gotham"/>
              </a:rPr>
              <a:t>The clinical garden system is generally weak and ineffective, and can report some processing factors that are poorly implemented (Katantha et al.2025). </a:t>
            </a:r>
          </a:p>
          <a:p>
            <a:pPr marL="541678" lvl="1" indent="-270839" algn="l">
              <a:lnSpc>
                <a:spcPts val="3487"/>
              </a:lnSpc>
              <a:buFont typeface="Arial"/>
              <a:buChar char="•"/>
            </a:pPr>
            <a:r>
              <a:rPr lang="en-US" sz="2508">
                <a:solidFill>
                  <a:srgbClr val="000000"/>
                </a:solidFill>
                <a:latin typeface="Gotham"/>
                <a:ea typeface="Gotham"/>
                <a:cs typeface="Gotham"/>
                <a:sym typeface="Gotham"/>
              </a:rPr>
              <a:t>Most importantly, the regulatory bodies did not intervene to prevent ongoing failures. </a:t>
            </a:r>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3" name="Group 2"/>
          <p:cNvGrpSpPr/>
          <p:nvPr/>
        </p:nvGrpSpPr>
        <p:grpSpPr>
          <a:xfrm>
            <a:off x="13041630" y="-84538"/>
            <a:ext cx="5246370" cy="9342838"/>
            <a:chOff x="0" y="0"/>
            <a:chExt cx="812800" cy="1447450"/>
          </a:xfrm>
        </p:grpSpPr>
        <p:sp>
          <p:nvSpPr>
            <p:cNvPr id="1048766" name="Freeform 3"/>
            <p:cNvSpPr/>
            <p:nvPr/>
          </p:nvSpPr>
          <p:spPr>
            <a:xfrm>
              <a:off x="0" y="0"/>
              <a:ext cx="812800" cy="1447450"/>
            </a:xfrm>
            <a:custGeom>
              <a:avLst/>
              <a:gdLst/>
              <a:ahLst/>
              <a:cxnLst/>
              <a:rect l="l" t="t" r="r" b="b"/>
              <a:pathLst>
                <a:path w="812800" h="1447450">
                  <a:moveTo>
                    <a:pt x="33940" y="0"/>
                  </a:moveTo>
                  <a:lnTo>
                    <a:pt x="778860" y="0"/>
                  </a:lnTo>
                  <a:cubicBezTo>
                    <a:pt x="797604" y="0"/>
                    <a:pt x="812800" y="15196"/>
                    <a:pt x="812800" y="33940"/>
                  </a:cubicBezTo>
                  <a:lnTo>
                    <a:pt x="812800" y="1413510"/>
                  </a:lnTo>
                  <a:cubicBezTo>
                    <a:pt x="812800" y="1422511"/>
                    <a:pt x="809224" y="1431144"/>
                    <a:pt x="802859" y="1437509"/>
                  </a:cubicBezTo>
                  <a:cubicBezTo>
                    <a:pt x="796494" y="1443874"/>
                    <a:pt x="787861" y="1447450"/>
                    <a:pt x="778860" y="1447450"/>
                  </a:cubicBezTo>
                  <a:lnTo>
                    <a:pt x="33940" y="1447450"/>
                  </a:lnTo>
                  <a:cubicBezTo>
                    <a:pt x="15196" y="1447450"/>
                    <a:pt x="0" y="1432254"/>
                    <a:pt x="0" y="1413510"/>
                  </a:cubicBezTo>
                  <a:lnTo>
                    <a:pt x="0" y="33940"/>
                  </a:lnTo>
                  <a:cubicBezTo>
                    <a:pt x="0" y="15196"/>
                    <a:pt x="15196" y="0"/>
                    <a:pt x="33940" y="0"/>
                  </a:cubicBezTo>
                  <a:close/>
                </a:path>
              </a:pathLst>
            </a:custGeom>
            <a:blipFill>
              <a:blip r:embed="rId3"/>
              <a:stretch>
                <a:fillRect l="-64191" r="-103098"/>
              </a:stretch>
            </a:blipFill>
          </p:spPr>
          <p:txBody>
            <a:bodyPr/>
            <a:lstStyle/>
            <a:p>
              <a:endParaRPr lang="en-IN"/>
            </a:p>
          </p:txBody>
        </p:sp>
      </p:grpSp>
      <p:sp>
        <p:nvSpPr>
          <p:cNvPr id="1048767" name="Freeform 4"/>
          <p:cNvSpPr/>
          <p:nvPr/>
        </p:nvSpPr>
        <p:spPr>
          <a:xfrm rot="10535112">
            <a:off x="14559245" y="3276289"/>
            <a:ext cx="5400111" cy="3132064"/>
          </a:xfrm>
          <a:custGeom>
            <a:avLst/>
            <a:gdLst/>
            <a:ahLst/>
            <a:cxnLst/>
            <a:rect l="l" t="t" r="r" b="b"/>
            <a:pathLst>
              <a:path w="5400111" h="3132064">
                <a:moveTo>
                  <a:pt x="0" y="0"/>
                </a:moveTo>
                <a:lnTo>
                  <a:pt x="5400110" y="0"/>
                </a:lnTo>
                <a:lnTo>
                  <a:pt x="5400110" y="3132064"/>
                </a:lnTo>
                <a:lnTo>
                  <a:pt x="0" y="3132064"/>
                </a:lnTo>
                <a:lnTo>
                  <a:pt x="0" y="0"/>
                </a:lnTo>
                <a:close/>
              </a:path>
            </a:pathLst>
          </a:custGeom>
          <a:blipFill>
            <a:blip r:embed="rId4"/>
            <a:stretch>
              <a:fillRect/>
            </a:stretch>
          </a:blipFill>
        </p:spPr>
        <p:txBody>
          <a:bodyPr/>
          <a:lstStyle/>
          <a:p>
            <a:endParaRPr lang="en-IN"/>
          </a:p>
        </p:txBody>
      </p:sp>
      <p:grpSp>
        <p:nvGrpSpPr>
          <p:cNvPr id="94" name="Group 5"/>
          <p:cNvGrpSpPr/>
          <p:nvPr/>
        </p:nvGrpSpPr>
        <p:grpSpPr>
          <a:xfrm>
            <a:off x="1543546" y="387924"/>
            <a:ext cx="2206134" cy="419596"/>
            <a:chOff x="0" y="0"/>
            <a:chExt cx="581040" cy="110511"/>
          </a:xfrm>
        </p:grpSpPr>
        <p:sp>
          <p:nvSpPr>
            <p:cNvPr id="1048768" name="Freeform 6"/>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69" name="TextBox 7"/>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95" name="Group 8"/>
          <p:cNvGrpSpPr/>
          <p:nvPr/>
        </p:nvGrpSpPr>
        <p:grpSpPr>
          <a:xfrm>
            <a:off x="5083448" y="387924"/>
            <a:ext cx="3599475" cy="419596"/>
            <a:chOff x="0" y="0"/>
            <a:chExt cx="948010" cy="110511"/>
          </a:xfrm>
        </p:grpSpPr>
        <p:sp>
          <p:nvSpPr>
            <p:cNvPr id="1048770" name="Freeform 9"/>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71" name="TextBox 10"/>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72" name="Freeform 11"/>
          <p:cNvSpPr/>
          <p:nvPr/>
        </p:nvSpPr>
        <p:spPr>
          <a:xfrm>
            <a:off x="11891719" y="181411"/>
            <a:ext cx="901460" cy="832621"/>
          </a:xfrm>
          <a:custGeom>
            <a:avLst/>
            <a:gdLst/>
            <a:ahLst/>
            <a:cxnLst/>
            <a:rect l="l" t="t" r="r" b="b"/>
            <a:pathLst>
              <a:path w="901460" h="832621">
                <a:moveTo>
                  <a:pt x="0" y="0"/>
                </a:moveTo>
                <a:lnTo>
                  <a:pt x="901460" y="0"/>
                </a:lnTo>
                <a:lnTo>
                  <a:pt x="901460" y="832622"/>
                </a:lnTo>
                <a:lnTo>
                  <a:pt x="0" y="832622"/>
                </a:lnTo>
                <a:lnTo>
                  <a:pt x="0" y="0"/>
                </a:lnTo>
                <a:close/>
              </a:path>
            </a:pathLst>
          </a:custGeom>
          <a:blipFill>
            <a:blip r:embed="rId5"/>
            <a:stretch>
              <a:fillRect/>
            </a:stretch>
          </a:blipFill>
        </p:spPr>
        <p:txBody>
          <a:bodyPr/>
          <a:lstStyle/>
          <a:p>
            <a:endParaRPr lang="en-IN"/>
          </a:p>
        </p:txBody>
      </p:sp>
      <p:sp>
        <p:nvSpPr>
          <p:cNvPr id="1048773" name="Freeform 12"/>
          <p:cNvSpPr/>
          <p:nvPr/>
        </p:nvSpPr>
        <p:spPr>
          <a:xfrm flipH="1">
            <a:off x="-234928" y="7613221"/>
            <a:ext cx="4813283" cy="2673779"/>
          </a:xfrm>
          <a:custGeom>
            <a:avLst/>
            <a:gdLst/>
            <a:ahLst/>
            <a:cxnLst/>
            <a:rect l="l" t="t" r="r" b="b"/>
            <a:pathLst>
              <a:path w="4813283" h="2673779">
                <a:moveTo>
                  <a:pt x="4813284" y="0"/>
                </a:moveTo>
                <a:lnTo>
                  <a:pt x="0" y="0"/>
                </a:lnTo>
                <a:lnTo>
                  <a:pt x="0" y="2673779"/>
                </a:lnTo>
                <a:lnTo>
                  <a:pt x="4813284" y="2673779"/>
                </a:lnTo>
                <a:lnTo>
                  <a:pt x="4813284" y="0"/>
                </a:lnTo>
                <a:close/>
              </a:path>
            </a:pathLst>
          </a:custGeom>
          <a:blipFill>
            <a:blip r:embed="rId6"/>
            <a:stretch>
              <a:fillRect l="-10493" t="-18847"/>
            </a:stretch>
          </a:blipFill>
        </p:spPr>
        <p:txBody>
          <a:bodyPr/>
          <a:lstStyle/>
          <a:p>
            <a:endParaRPr lang="en-IN"/>
          </a:p>
        </p:txBody>
      </p:sp>
      <p:sp>
        <p:nvSpPr>
          <p:cNvPr id="1048774" name="Freeform 13"/>
          <p:cNvSpPr/>
          <p:nvPr/>
        </p:nvSpPr>
        <p:spPr>
          <a:xfrm>
            <a:off x="12122359" y="3930042"/>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7"/>
            <a:stretch>
              <a:fillRect/>
            </a:stretch>
          </a:blipFill>
        </p:spPr>
        <p:txBody>
          <a:bodyPr/>
          <a:lstStyle/>
          <a:p>
            <a:endParaRPr lang="en-IN"/>
          </a:p>
        </p:txBody>
      </p:sp>
      <p:sp>
        <p:nvSpPr>
          <p:cNvPr id="1048775" name="TextBox 14"/>
          <p:cNvSpPr txBox="1"/>
          <p:nvPr/>
        </p:nvSpPr>
        <p:spPr>
          <a:xfrm>
            <a:off x="1028700" y="1409700"/>
            <a:ext cx="10698065" cy="3404997"/>
          </a:xfrm>
          <a:prstGeom prst="rect">
            <a:avLst/>
          </a:prstGeom>
        </p:spPr>
        <p:txBody>
          <a:bodyPr lIns="0" tIns="0" rIns="0" bIns="0" rtlCol="0" anchor="t">
            <a:spAutoFit/>
          </a:bodyPr>
          <a:lstStyle/>
          <a:p>
            <a:pPr algn="l">
              <a:lnSpc>
                <a:spcPts val="8937"/>
              </a:lnSpc>
            </a:pPr>
            <a:r>
              <a:rPr lang="en-US" sz="10899">
                <a:solidFill>
                  <a:srgbClr val="000000"/>
                </a:solidFill>
                <a:latin typeface="League Gothic"/>
                <a:ea typeface="League Gothic"/>
                <a:cs typeface="League Gothic"/>
                <a:sym typeface="League Gothic"/>
              </a:rPr>
              <a:t>Leadership and Organisational Culture</a:t>
            </a:r>
          </a:p>
        </p:txBody>
      </p:sp>
      <p:sp>
        <p:nvSpPr>
          <p:cNvPr id="1048776" name="TextBox 15"/>
          <p:cNvSpPr txBox="1"/>
          <p:nvPr/>
        </p:nvSpPr>
        <p:spPr>
          <a:xfrm>
            <a:off x="1025797" y="5143500"/>
            <a:ext cx="9933706" cy="3099943"/>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The organisational context of the study highlights a defensive parameter with a close cultural competency program, which is the major concern that is frequently ignored (Jalonen, 2023). </a:t>
            </a:r>
          </a:p>
          <a:p>
            <a:pPr marL="541678" lvl="1" indent="-270839" algn="l">
              <a:lnSpc>
                <a:spcPts val="3487"/>
              </a:lnSpc>
              <a:buFont typeface="Arial"/>
              <a:buChar char="•"/>
            </a:pPr>
            <a:r>
              <a:rPr lang="en-US" sz="2508">
                <a:solidFill>
                  <a:srgbClr val="000000"/>
                </a:solidFill>
                <a:latin typeface="Gotham"/>
                <a:ea typeface="Gotham"/>
                <a:cs typeface="Gotham"/>
                <a:sym typeface="Gotham"/>
              </a:rPr>
              <a:t>The communication parameter among the staff and management helps the leadership to avoid failure and ensure accountability in terms of transparency in decision making process.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9" name="Group 4"/>
          <p:cNvGrpSpPr/>
          <p:nvPr/>
        </p:nvGrpSpPr>
        <p:grpSpPr>
          <a:xfrm>
            <a:off x="10119923" y="387924"/>
            <a:ext cx="2206134" cy="419596"/>
            <a:chOff x="0" y="0"/>
            <a:chExt cx="581040" cy="110511"/>
          </a:xfrm>
        </p:grpSpPr>
        <p:sp>
          <p:nvSpPr>
            <p:cNvPr id="1048783" name="Freeform 5"/>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84" name="TextBox 6"/>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100" name="Group 7"/>
          <p:cNvGrpSpPr/>
          <p:nvPr/>
        </p:nvGrpSpPr>
        <p:grpSpPr>
          <a:xfrm>
            <a:off x="13659825" y="387924"/>
            <a:ext cx="3599475" cy="419596"/>
            <a:chOff x="0" y="0"/>
            <a:chExt cx="948010" cy="110511"/>
          </a:xfrm>
        </p:grpSpPr>
        <p:sp>
          <p:nvSpPr>
            <p:cNvPr id="1048785" name="Freeform 8"/>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786" name="TextBox 9"/>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787" name="Freeform 10"/>
          <p:cNvSpPr/>
          <p:nvPr/>
        </p:nvSpPr>
        <p:spPr>
          <a:xfrm>
            <a:off x="6657081" y="6591194"/>
            <a:ext cx="753374" cy="695843"/>
          </a:xfrm>
          <a:custGeom>
            <a:avLst/>
            <a:gdLst/>
            <a:ahLst/>
            <a:cxnLst/>
            <a:rect l="l" t="t" r="r" b="b"/>
            <a:pathLst>
              <a:path w="753374" h="695843">
                <a:moveTo>
                  <a:pt x="0" y="0"/>
                </a:moveTo>
                <a:lnTo>
                  <a:pt x="753373" y="0"/>
                </a:lnTo>
                <a:lnTo>
                  <a:pt x="753373" y="695844"/>
                </a:lnTo>
                <a:lnTo>
                  <a:pt x="0" y="695844"/>
                </a:lnTo>
                <a:lnTo>
                  <a:pt x="0" y="0"/>
                </a:lnTo>
                <a:close/>
              </a:path>
            </a:pathLst>
          </a:custGeom>
          <a:blipFill>
            <a:blip r:embed="rId3"/>
            <a:stretch>
              <a:fillRect/>
            </a:stretch>
          </a:blipFill>
        </p:spPr>
        <p:txBody>
          <a:bodyPr/>
          <a:lstStyle/>
          <a:p>
            <a:endParaRPr lang="en-IN"/>
          </a:p>
        </p:txBody>
      </p:sp>
      <p:sp>
        <p:nvSpPr>
          <p:cNvPr id="1048788" name="Freeform 11"/>
          <p:cNvSpPr/>
          <p:nvPr/>
        </p:nvSpPr>
        <p:spPr>
          <a:xfrm>
            <a:off x="16505926" y="1928469"/>
            <a:ext cx="753374" cy="695843"/>
          </a:xfrm>
          <a:custGeom>
            <a:avLst/>
            <a:gdLst/>
            <a:ahLst/>
            <a:cxnLst/>
            <a:rect l="l" t="t" r="r" b="b"/>
            <a:pathLst>
              <a:path w="753374" h="695843">
                <a:moveTo>
                  <a:pt x="0" y="0"/>
                </a:moveTo>
                <a:lnTo>
                  <a:pt x="753374" y="0"/>
                </a:lnTo>
                <a:lnTo>
                  <a:pt x="753374" y="695843"/>
                </a:lnTo>
                <a:lnTo>
                  <a:pt x="0" y="695843"/>
                </a:lnTo>
                <a:lnTo>
                  <a:pt x="0" y="0"/>
                </a:lnTo>
                <a:close/>
              </a:path>
            </a:pathLst>
          </a:custGeom>
          <a:blipFill>
            <a:blip r:embed="rId3"/>
            <a:stretch>
              <a:fillRect/>
            </a:stretch>
          </a:blipFill>
        </p:spPr>
        <p:txBody>
          <a:bodyPr/>
          <a:lstStyle/>
          <a:p>
            <a:endParaRPr lang="en-IN"/>
          </a:p>
        </p:txBody>
      </p:sp>
      <p:sp>
        <p:nvSpPr>
          <p:cNvPr id="1048789" name="Freeform 12"/>
          <p:cNvSpPr/>
          <p:nvPr/>
        </p:nvSpPr>
        <p:spPr>
          <a:xfrm>
            <a:off x="0" y="1566493"/>
            <a:ext cx="7699391" cy="6024773"/>
          </a:xfrm>
          <a:custGeom>
            <a:avLst/>
            <a:gdLst/>
            <a:ahLst/>
            <a:cxnLst/>
            <a:rect l="l" t="t" r="r" b="b"/>
            <a:pathLst>
              <a:path w="7699391" h="6024773">
                <a:moveTo>
                  <a:pt x="0" y="0"/>
                </a:moveTo>
                <a:lnTo>
                  <a:pt x="7699391" y="0"/>
                </a:lnTo>
                <a:lnTo>
                  <a:pt x="7699391" y="6024773"/>
                </a:lnTo>
                <a:lnTo>
                  <a:pt x="0" y="6024773"/>
                </a:lnTo>
                <a:lnTo>
                  <a:pt x="0" y="0"/>
                </a:lnTo>
                <a:close/>
              </a:path>
            </a:pathLst>
          </a:custGeom>
          <a:blipFill>
            <a:blip r:embed="rId4"/>
            <a:stretch>
              <a:fillRect/>
            </a:stretch>
          </a:blipFill>
        </p:spPr>
        <p:txBody>
          <a:bodyPr/>
          <a:lstStyle/>
          <a:p>
            <a:endParaRPr lang="en-IN"/>
          </a:p>
        </p:txBody>
      </p:sp>
      <p:sp>
        <p:nvSpPr>
          <p:cNvPr id="1048790" name="TextBox 13"/>
          <p:cNvSpPr txBox="1"/>
          <p:nvPr/>
        </p:nvSpPr>
        <p:spPr>
          <a:xfrm>
            <a:off x="7883172" y="1475906"/>
            <a:ext cx="7576391" cy="2718054"/>
          </a:xfrm>
          <a:prstGeom prst="rect">
            <a:avLst/>
          </a:prstGeom>
        </p:spPr>
        <p:txBody>
          <a:bodyPr lIns="0" tIns="0" rIns="0" bIns="0" rtlCol="0" anchor="t">
            <a:spAutoFit/>
          </a:bodyPr>
          <a:lstStyle/>
          <a:p>
            <a:pPr algn="l">
              <a:lnSpc>
                <a:spcPts val="7134"/>
              </a:lnSpc>
            </a:pPr>
            <a:r>
              <a:rPr lang="en-US" sz="8700">
                <a:solidFill>
                  <a:srgbClr val="000000"/>
                </a:solidFill>
                <a:latin typeface="League Gothic"/>
                <a:ea typeface="League Gothic"/>
                <a:cs typeface="League Gothic"/>
                <a:sym typeface="League Gothic"/>
              </a:rPr>
              <a:t>Impact on Service Delivery</a:t>
            </a:r>
          </a:p>
        </p:txBody>
      </p:sp>
      <p:sp>
        <p:nvSpPr>
          <p:cNvPr id="1048791" name="TextBox 14"/>
          <p:cNvSpPr txBox="1"/>
          <p:nvPr/>
        </p:nvSpPr>
        <p:spPr>
          <a:xfrm>
            <a:off x="7410454" y="5143500"/>
            <a:ext cx="9848846" cy="3099943"/>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The study failures result it to reduce the quality and safety of care for patients those lost trust in the health care system </a:t>
            </a:r>
          </a:p>
          <a:p>
            <a:pPr marL="541678" lvl="1" indent="-270839" algn="l">
              <a:lnSpc>
                <a:spcPts val="3487"/>
              </a:lnSpc>
              <a:buFont typeface="Arial"/>
              <a:buChar char="•"/>
            </a:pPr>
            <a:r>
              <a:rPr lang="en-US" sz="2508">
                <a:solidFill>
                  <a:srgbClr val="000000"/>
                </a:solidFill>
                <a:latin typeface="Gotham"/>
                <a:ea typeface="Gotham"/>
                <a:cs typeface="Gotham"/>
                <a:sym typeface="Gotham"/>
              </a:rPr>
              <a:t>Currently, families experience emotional and psychological trauma in terms of in qualities of Healthcare outcomes with more evidence-based factors across the patient group (Silicon Practice, 2024). </a:t>
            </a:r>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798" name="Freeform 2"/>
          <p:cNvSpPr/>
          <p:nvPr/>
        </p:nvSpPr>
        <p:spPr>
          <a:xfrm rot="6673934" flipH="1">
            <a:off x="733690" y="2786701"/>
            <a:ext cx="3721250" cy="6002016"/>
          </a:xfrm>
          <a:custGeom>
            <a:avLst/>
            <a:gdLst/>
            <a:ahLst/>
            <a:cxnLst/>
            <a:rect l="l" t="t" r="r" b="b"/>
            <a:pathLst>
              <a:path w="3721250" h="6002016">
                <a:moveTo>
                  <a:pt x="3721250" y="0"/>
                </a:moveTo>
                <a:lnTo>
                  <a:pt x="0" y="0"/>
                </a:lnTo>
                <a:lnTo>
                  <a:pt x="0" y="6002015"/>
                </a:lnTo>
                <a:lnTo>
                  <a:pt x="3721250" y="6002015"/>
                </a:lnTo>
                <a:lnTo>
                  <a:pt x="3721250" y="0"/>
                </a:lnTo>
                <a:close/>
              </a:path>
            </a:pathLst>
          </a:custGeom>
          <a:blipFill>
            <a:blip r:embed="rId3"/>
            <a:stretch>
              <a:fillRect/>
            </a:stretch>
          </a:blipFill>
        </p:spPr>
        <p:txBody>
          <a:bodyPr/>
          <a:lstStyle/>
          <a:p>
            <a:endParaRPr lang="en-IN"/>
          </a:p>
        </p:txBody>
      </p:sp>
      <p:sp>
        <p:nvSpPr>
          <p:cNvPr id="1048799" name="Freeform 3"/>
          <p:cNvSpPr/>
          <p:nvPr/>
        </p:nvSpPr>
        <p:spPr>
          <a:xfrm rot="16200000" flipH="1">
            <a:off x="12480985" y="4926403"/>
            <a:ext cx="6564106" cy="2062592"/>
          </a:xfrm>
          <a:custGeom>
            <a:avLst/>
            <a:gdLst/>
            <a:ahLst/>
            <a:cxnLst/>
            <a:rect l="l" t="t" r="r" b="b"/>
            <a:pathLst>
              <a:path w="10309345" h="5717001">
                <a:moveTo>
                  <a:pt x="10309345" y="0"/>
                </a:moveTo>
                <a:lnTo>
                  <a:pt x="0" y="0"/>
                </a:lnTo>
                <a:lnTo>
                  <a:pt x="0" y="5717000"/>
                </a:lnTo>
                <a:lnTo>
                  <a:pt x="10309345" y="5717000"/>
                </a:lnTo>
                <a:lnTo>
                  <a:pt x="10309345" y="0"/>
                </a:lnTo>
                <a:close/>
              </a:path>
            </a:pathLst>
          </a:custGeom>
          <a:blipFill>
            <a:blip r:embed="rId4"/>
            <a:stretch>
              <a:fillRect/>
            </a:stretch>
          </a:blipFill>
        </p:spPr>
        <p:txBody>
          <a:bodyPr/>
          <a:lstStyle/>
          <a:p>
            <a:endParaRPr lang="en-IN" dirty="0"/>
          </a:p>
        </p:txBody>
      </p:sp>
      <p:grpSp>
        <p:nvGrpSpPr>
          <p:cNvPr id="104" name="Group 4"/>
          <p:cNvGrpSpPr/>
          <p:nvPr/>
        </p:nvGrpSpPr>
        <p:grpSpPr>
          <a:xfrm>
            <a:off x="10119923" y="387924"/>
            <a:ext cx="2206134" cy="419596"/>
            <a:chOff x="0" y="0"/>
            <a:chExt cx="581040" cy="110511"/>
          </a:xfrm>
        </p:grpSpPr>
        <p:sp>
          <p:nvSpPr>
            <p:cNvPr id="1048800" name="Freeform 5"/>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01" name="TextBox 6"/>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105" name="Group 7"/>
          <p:cNvGrpSpPr/>
          <p:nvPr/>
        </p:nvGrpSpPr>
        <p:grpSpPr>
          <a:xfrm>
            <a:off x="13659825" y="387924"/>
            <a:ext cx="3599475" cy="419596"/>
            <a:chOff x="0" y="0"/>
            <a:chExt cx="948010" cy="110511"/>
          </a:xfrm>
        </p:grpSpPr>
        <p:sp>
          <p:nvSpPr>
            <p:cNvPr id="1048802" name="Freeform 8"/>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03" name="TextBox 9"/>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804" name="Freeform 10"/>
          <p:cNvSpPr/>
          <p:nvPr/>
        </p:nvSpPr>
        <p:spPr>
          <a:xfrm>
            <a:off x="4044163" y="61620"/>
            <a:ext cx="860431" cy="794725"/>
          </a:xfrm>
          <a:custGeom>
            <a:avLst/>
            <a:gdLst/>
            <a:ahLst/>
            <a:cxnLst/>
            <a:rect l="l" t="t" r="r" b="b"/>
            <a:pathLst>
              <a:path w="860431" h="794725">
                <a:moveTo>
                  <a:pt x="0" y="0"/>
                </a:moveTo>
                <a:lnTo>
                  <a:pt x="860431" y="0"/>
                </a:lnTo>
                <a:lnTo>
                  <a:pt x="860431" y="794724"/>
                </a:lnTo>
                <a:lnTo>
                  <a:pt x="0" y="794724"/>
                </a:lnTo>
                <a:lnTo>
                  <a:pt x="0" y="0"/>
                </a:lnTo>
                <a:close/>
              </a:path>
            </a:pathLst>
          </a:custGeom>
          <a:blipFill>
            <a:blip r:embed="rId5"/>
            <a:stretch>
              <a:fillRect/>
            </a:stretch>
          </a:blipFill>
        </p:spPr>
        <p:txBody>
          <a:bodyPr/>
          <a:lstStyle/>
          <a:p>
            <a:endParaRPr lang="en-IN"/>
          </a:p>
        </p:txBody>
      </p:sp>
      <p:sp>
        <p:nvSpPr>
          <p:cNvPr id="1048805" name="Freeform 11"/>
          <p:cNvSpPr/>
          <p:nvPr/>
        </p:nvSpPr>
        <p:spPr>
          <a:xfrm rot="-1909787">
            <a:off x="-466877" y="646826"/>
            <a:ext cx="5987769" cy="2248578"/>
          </a:xfrm>
          <a:custGeom>
            <a:avLst/>
            <a:gdLst/>
            <a:ahLst/>
            <a:cxnLst/>
            <a:rect l="l" t="t" r="r" b="b"/>
            <a:pathLst>
              <a:path w="8936046" h="3964355">
                <a:moveTo>
                  <a:pt x="0" y="0"/>
                </a:moveTo>
                <a:lnTo>
                  <a:pt x="8936046" y="0"/>
                </a:lnTo>
                <a:lnTo>
                  <a:pt x="8936046" y="3964355"/>
                </a:lnTo>
                <a:lnTo>
                  <a:pt x="0" y="3964355"/>
                </a:lnTo>
                <a:lnTo>
                  <a:pt x="0" y="0"/>
                </a:lnTo>
                <a:close/>
              </a:path>
            </a:pathLst>
          </a:custGeom>
          <a:blipFill>
            <a:blip r:embed="rId6"/>
            <a:stretch>
              <a:fillRect/>
            </a:stretch>
          </a:blipFill>
        </p:spPr>
        <p:txBody>
          <a:bodyPr/>
          <a:lstStyle/>
          <a:p>
            <a:endParaRPr lang="en-IN"/>
          </a:p>
        </p:txBody>
      </p:sp>
      <p:sp>
        <p:nvSpPr>
          <p:cNvPr id="1048806" name="Freeform 12"/>
          <p:cNvSpPr/>
          <p:nvPr/>
        </p:nvSpPr>
        <p:spPr>
          <a:xfrm>
            <a:off x="311047" y="3389001"/>
            <a:ext cx="7466232" cy="6075647"/>
          </a:xfrm>
          <a:custGeom>
            <a:avLst/>
            <a:gdLst/>
            <a:ahLst/>
            <a:cxnLst/>
            <a:rect l="l" t="t" r="r" b="b"/>
            <a:pathLst>
              <a:path w="7466232" h="6075647">
                <a:moveTo>
                  <a:pt x="0" y="0"/>
                </a:moveTo>
                <a:lnTo>
                  <a:pt x="7466233" y="0"/>
                </a:lnTo>
                <a:lnTo>
                  <a:pt x="7466233" y="6075647"/>
                </a:lnTo>
                <a:lnTo>
                  <a:pt x="0" y="6075647"/>
                </a:lnTo>
                <a:lnTo>
                  <a:pt x="0" y="0"/>
                </a:lnTo>
                <a:close/>
              </a:path>
            </a:pathLst>
          </a:custGeom>
          <a:blipFill>
            <a:blip r:embed="rId7"/>
            <a:stretch>
              <a:fillRect/>
            </a:stretch>
          </a:blipFill>
        </p:spPr>
        <p:txBody>
          <a:bodyPr/>
          <a:lstStyle/>
          <a:p>
            <a:endParaRPr lang="en-IN"/>
          </a:p>
        </p:txBody>
      </p:sp>
      <p:sp>
        <p:nvSpPr>
          <p:cNvPr id="1048807" name="TextBox 13"/>
          <p:cNvSpPr txBox="1"/>
          <p:nvPr/>
        </p:nvSpPr>
        <p:spPr>
          <a:xfrm>
            <a:off x="5356279" y="1771115"/>
            <a:ext cx="11268273" cy="1943101"/>
          </a:xfrm>
          <a:prstGeom prst="rect">
            <a:avLst/>
          </a:prstGeom>
        </p:spPr>
        <p:txBody>
          <a:bodyPr lIns="0" tIns="0" rIns="0" bIns="0" rtlCol="0" anchor="t">
            <a:spAutoFit/>
          </a:bodyPr>
          <a:lstStyle/>
          <a:p>
            <a:pPr algn="l">
              <a:lnSpc>
                <a:spcPts val="7650"/>
              </a:lnSpc>
            </a:pPr>
            <a:r>
              <a:rPr lang="en-US" sz="7886">
                <a:solidFill>
                  <a:srgbClr val="000000"/>
                </a:solidFill>
                <a:latin typeface="League Gothic"/>
                <a:ea typeface="League Gothic"/>
                <a:cs typeface="League Gothic"/>
                <a:sym typeface="League Gothic"/>
              </a:rPr>
              <a:t>Recommendations for Service Improvement</a:t>
            </a:r>
          </a:p>
        </p:txBody>
      </p:sp>
      <p:sp>
        <p:nvSpPr>
          <p:cNvPr id="1048808" name="TextBox 14"/>
          <p:cNvSpPr txBox="1"/>
          <p:nvPr/>
        </p:nvSpPr>
        <p:spPr>
          <a:xfrm>
            <a:off x="7227895" y="4959624"/>
            <a:ext cx="7525041" cy="2657093"/>
          </a:xfrm>
          <a:prstGeom prst="rect">
            <a:avLst/>
          </a:prstGeom>
        </p:spPr>
        <p:txBody>
          <a:bodyPr lIns="0" tIns="0" rIns="0" bIns="0" rtlCol="0" anchor="t">
            <a:spAutoFit/>
          </a:bodyPr>
          <a:lstStyle/>
          <a:p>
            <a:pPr marL="541678" lvl="1" indent="-270839" algn="l">
              <a:lnSpc>
                <a:spcPts val="3487"/>
              </a:lnSpc>
              <a:buFont typeface="Arial"/>
              <a:buChar char="•"/>
            </a:pPr>
            <a:r>
              <a:rPr lang="en-US" sz="4000">
                <a:solidFill>
                  <a:srgbClr val="000000"/>
                </a:solidFill>
                <a:latin typeface="Gotham"/>
                <a:ea typeface="Gotham"/>
                <a:cs typeface="Gotham"/>
                <a:sym typeface="Gotham"/>
              </a:rPr>
              <a:t>The Governance system also provides some strengthening factors to improve accountability and oversight (Abuosi et al. 2022).</a:t>
            </a:r>
            <a:endParaRPr sz="4400"/>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9" name="Group 2"/>
          <p:cNvGrpSpPr/>
          <p:nvPr/>
        </p:nvGrpSpPr>
        <p:grpSpPr>
          <a:xfrm>
            <a:off x="10119923" y="387924"/>
            <a:ext cx="2206134" cy="419596"/>
            <a:chOff x="0" y="0"/>
            <a:chExt cx="581040" cy="110511"/>
          </a:xfrm>
        </p:grpSpPr>
        <p:sp>
          <p:nvSpPr>
            <p:cNvPr id="1048815" name="Freeform 3"/>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16" name="TextBox 4"/>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110" name="Group 5"/>
          <p:cNvGrpSpPr/>
          <p:nvPr/>
        </p:nvGrpSpPr>
        <p:grpSpPr>
          <a:xfrm>
            <a:off x="13659825" y="387924"/>
            <a:ext cx="3599475" cy="419596"/>
            <a:chOff x="0" y="0"/>
            <a:chExt cx="948010" cy="110511"/>
          </a:xfrm>
        </p:grpSpPr>
        <p:sp>
          <p:nvSpPr>
            <p:cNvPr id="1048817" name="Freeform 6"/>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18" name="TextBox 7"/>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819" name="Freeform 8"/>
          <p:cNvSpPr/>
          <p:nvPr/>
        </p:nvSpPr>
        <p:spPr>
          <a:xfrm rot="-502881">
            <a:off x="9898838" y="6015430"/>
            <a:ext cx="9187269" cy="4703881"/>
          </a:xfrm>
          <a:custGeom>
            <a:avLst/>
            <a:gdLst/>
            <a:ahLst/>
            <a:cxnLst/>
            <a:rect l="l" t="t" r="r" b="b"/>
            <a:pathLst>
              <a:path w="9187269" h="4703881">
                <a:moveTo>
                  <a:pt x="0" y="0"/>
                </a:moveTo>
                <a:lnTo>
                  <a:pt x="9187268" y="0"/>
                </a:lnTo>
                <a:lnTo>
                  <a:pt x="9187268" y="4703882"/>
                </a:lnTo>
                <a:lnTo>
                  <a:pt x="0" y="4703882"/>
                </a:lnTo>
                <a:lnTo>
                  <a:pt x="0" y="0"/>
                </a:lnTo>
                <a:close/>
              </a:path>
            </a:pathLst>
          </a:custGeom>
          <a:blipFill>
            <a:blip r:embed="rId3"/>
            <a:stretch>
              <a:fillRect/>
            </a:stretch>
          </a:blipFill>
        </p:spPr>
        <p:txBody>
          <a:bodyPr/>
          <a:lstStyle/>
          <a:p>
            <a:endParaRPr lang="en-IN"/>
          </a:p>
        </p:txBody>
      </p:sp>
      <p:sp>
        <p:nvSpPr>
          <p:cNvPr id="1048820" name="Freeform 9"/>
          <p:cNvSpPr/>
          <p:nvPr/>
        </p:nvSpPr>
        <p:spPr>
          <a:xfrm>
            <a:off x="7239595" y="8060143"/>
            <a:ext cx="860431" cy="794725"/>
          </a:xfrm>
          <a:custGeom>
            <a:avLst/>
            <a:gdLst/>
            <a:ahLst/>
            <a:cxnLst/>
            <a:rect l="l" t="t" r="r" b="b"/>
            <a:pathLst>
              <a:path w="860431" h="794725">
                <a:moveTo>
                  <a:pt x="0" y="0"/>
                </a:moveTo>
                <a:lnTo>
                  <a:pt x="860430" y="0"/>
                </a:lnTo>
                <a:lnTo>
                  <a:pt x="860430" y="794725"/>
                </a:lnTo>
                <a:lnTo>
                  <a:pt x="0" y="794725"/>
                </a:lnTo>
                <a:lnTo>
                  <a:pt x="0" y="0"/>
                </a:lnTo>
                <a:close/>
              </a:path>
            </a:pathLst>
          </a:custGeom>
          <a:blipFill>
            <a:blip r:embed="rId4"/>
            <a:stretch>
              <a:fillRect/>
            </a:stretch>
          </a:blipFill>
        </p:spPr>
        <p:txBody>
          <a:bodyPr/>
          <a:lstStyle/>
          <a:p>
            <a:endParaRPr lang="en-IN"/>
          </a:p>
        </p:txBody>
      </p:sp>
      <p:grpSp>
        <p:nvGrpSpPr>
          <p:cNvPr id="111" name="Group 10"/>
          <p:cNvGrpSpPr/>
          <p:nvPr/>
        </p:nvGrpSpPr>
        <p:grpSpPr>
          <a:xfrm>
            <a:off x="-1830131" y="2183654"/>
            <a:ext cx="8103346" cy="8103346"/>
            <a:chOff x="0" y="0"/>
            <a:chExt cx="812800" cy="812800"/>
          </a:xfrm>
        </p:grpSpPr>
        <p:sp>
          <p:nvSpPr>
            <p:cNvPr id="104882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5"/>
              <a:stretch>
                <a:fillRect l="-38888" r="-38888"/>
              </a:stretch>
            </a:blipFill>
          </p:spPr>
          <p:txBody>
            <a:bodyPr/>
            <a:lstStyle/>
            <a:p>
              <a:endParaRPr lang="en-IN"/>
            </a:p>
          </p:txBody>
        </p:sp>
      </p:grpSp>
      <p:sp>
        <p:nvSpPr>
          <p:cNvPr id="1048822" name="Freeform 12"/>
          <p:cNvSpPr/>
          <p:nvPr/>
        </p:nvSpPr>
        <p:spPr>
          <a:xfrm rot="3309470" flipH="1">
            <a:off x="-1102567" y="-1290262"/>
            <a:ext cx="4694072" cy="5737199"/>
          </a:xfrm>
          <a:custGeom>
            <a:avLst/>
            <a:gdLst/>
            <a:ahLst/>
            <a:cxnLst/>
            <a:rect l="l" t="t" r="r" b="b"/>
            <a:pathLst>
              <a:path w="4694072" h="5737199">
                <a:moveTo>
                  <a:pt x="4694072" y="0"/>
                </a:moveTo>
                <a:lnTo>
                  <a:pt x="0" y="0"/>
                </a:lnTo>
                <a:lnTo>
                  <a:pt x="0" y="5737199"/>
                </a:lnTo>
                <a:lnTo>
                  <a:pt x="4694072" y="5737199"/>
                </a:lnTo>
                <a:lnTo>
                  <a:pt x="4694072" y="0"/>
                </a:lnTo>
                <a:close/>
              </a:path>
            </a:pathLst>
          </a:custGeom>
          <a:blipFill>
            <a:blip r:embed="rId6"/>
            <a:stretch>
              <a:fillRect/>
            </a:stretch>
          </a:blipFill>
        </p:spPr>
        <p:txBody>
          <a:bodyPr/>
          <a:lstStyle/>
          <a:p>
            <a:endParaRPr lang="en-IN"/>
          </a:p>
        </p:txBody>
      </p:sp>
      <p:sp>
        <p:nvSpPr>
          <p:cNvPr id="1048823" name="TextBox 13"/>
          <p:cNvSpPr txBox="1"/>
          <p:nvPr/>
        </p:nvSpPr>
        <p:spPr>
          <a:xfrm>
            <a:off x="6273215" y="1605222"/>
            <a:ext cx="10812207" cy="1340993"/>
          </a:xfrm>
          <a:prstGeom prst="rect">
            <a:avLst/>
          </a:prstGeom>
        </p:spPr>
        <p:txBody>
          <a:bodyPr lIns="0" tIns="0" rIns="0" bIns="0" rtlCol="0" anchor="t">
            <a:spAutoFit/>
          </a:bodyPr>
          <a:lstStyle/>
          <a:p>
            <a:pPr algn="l">
              <a:lnSpc>
                <a:spcPts val="10559"/>
              </a:lnSpc>
            </a:pPr>
            <a:r>
              <a:rPr lang="en-US" sz="10885">
                <a:solidFill>
                  <a:srgbClr val="000000"/>
                </a:solidFill>
                <a:latin typeface="League Gothic"/>
                <a:ea typeface="League Gothic"/>
                <a:cs typeface="League Gothic"/>
                <a:sym typeface="League Gothic"/>
              </a:rPr>
              <a:t>Conclusion</a:t>
            </a:r>
          </a:p>
        </p:txBody>
      </p:sp>
      <p:sp>
        <p:nvSpPr>
          <p:cNvPr id="1048824" name="TextBox 14"/>
          <p:cNvSpPr txBox="1"/>
          <p:nvPr/>
        </p:nvSpPr>
        <p:spPr>
          <a:xfrm>
            <a:off x="7239595" y="3660296"/>
            <a:ext cx="8458158" cy="3542791"/>
          </a:xfrm>
          <a:prstGeom prst="rect">
            <a:avLst/>
          </a:prstGeom>
        </p:spPr>
        <p:txBody>
          <a:bodyPr lIns="0" tIns="0" rIns="0" bIns="0" rtlCol="0" anchor="t">
            <a:spAutoFit/>
          </a:bodyPr>
          <a:lstStyle/>
          <a:p>
            <a:pPr marL="541678" lvl="1" indent="-270839" algn="l">
              <a:lnSpc>
                <a:spcPts val="3487"/>
              </a:lnSpc>
              <a:buFont typeface="Arial"/>
              <a:buChar char="•"/>
            </a:pPr>
            <a:r>
              <a:rPr lang="en-US" sz="2508">
                <a:solidFill>
                  <a:srgbClr val="000000"/>
                </a:solidFill>
                <a:latin typeface="Gotham"/>
                <a:ea typeface="Gotham"/>
                <a:cs typeface="Gotham"/>
                <a:sym typeface="Gotham"/>
              </a:rPr>
              <a:t>The case highlights major failures in Healthcare quality with safety systems, which are essential for improvement. </a:t>
            </a:r>
          </a:p>
          <a:p>
            <a:pPr marL="541678" lvl="1" indent="-270839" algn="l">
              <a:lnSpc>
                <a:spcPts val="3487"/>
              </a:lnSpc>
              <a:buFont typeface="Arial"/>
              <a:buChar char="•"/>
            </a:pPr>
            <a:r>
              <a:rPr lang="en-US" sz="2508">
                <a:solidFill>
                  <a:srgbClr val="000000"/>
                </a:solidFill>
                <a:latin typeface="Gotham"/>
                <a:ea typeface="Gotham"/>
                <a:cs typeface="Gotham"/>
                <a:sym typeface="Gotham"/>
              </a:rPr>
              <a:t>Quality assurance programs define critical understanding for preventing record dance for the sustainable improvements required for healthier services.</a:t>
            </a:r>
          </a:p>
          <a:p>
            <a:pPr algn="l">
              <a:lnSpc>
                <a:spcPts val="3487"/>
              </a:lnSpc>
            </a:pPr>
            <a:endParaRPr lang="en-US" sz="2508">
              <a:solidFill>
                <a:srgbClr val="000000"/>
              </a:solidFill>
              <a:latin typeface="Gotham"/>
              <a:ea typeface="Gotham"/>
              <a:cs typeface="Gotham"/>
              <a:sym typeface="Gotham"/>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31" name="Freeform 2"/>
          <p:cNvSpPr/>
          <p:nvPr/>
        </p:nvSpPr>
        <p:spPr>
          <a:xfrm rot="6376785">
            <a:off x="9771854" y="-895659"/>
            <a:ext cx="7094483" cy="4114800"/>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2"/>
            <a:stretch>
              <a:fillRect/>
            </a:stretch>
          </a:blipFill>
        </p:spPr>
        <p:txBody>
          <a:bodyPr/>
          <a:lstStyle/>
          <a:p>
            <a:endParaRPr lang="en-IN"/>
          </a:p>
        </p:txBody>
      </p:sp>
      <p:grpSp>
        <p:nvGrpSpPr>
          <p:cNvPr id="115" name="Group 3"/>
          <p:cNvGrpSpPr/>
          <p:nvPr/>
        </p:nvGrpSpPr>
        <p:grpSpPr>
          <a:xfrm>
            <a:off x="12604446" y="1028700"/>
            <a:ext cx="9018103" cy="8229600"/>
            <a:chOff x="0" y="0"/>
            <a:chExt cx="890677" cy="812800"/>
          </a:xfrm>
        </p:grpSpPr>
        <p:sp>
          <p:nvSpPr>
            <p:cNvPr id="1048832" name="Freeform 4"/>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3"/>
              <a:stretch>
                <a:fillRect l="-27696" r="-9273"/>
              </a:stretch>
            </a:blipFill>
          </p:spPr>
          <p:txBody>
            <a:bodyPr/>
            <a:lstStyle/>
            <a:p>
              <a:endParaRPr lang="en-IN"/>
            </a:p>
          </p:txBody>
        </p:sp>
      </p:grpSp>
      <p:grpSp>
        <p:nvGrpSpPr>
          <p:cNvPr id="116" name="Group 5"/>
          <p:cNvGrpSpPr/>
          <p:nvPr/>
        </p:nvGrpSpPr>
        <p:grpSpPr>
          <a:xfrm>
            <a:off x="1543546" y="387924"/>
            <a:ext cx="2206134" cy="419596"/>
            <a:chOff x="0" y="0"/>
            <a:chExt cx="581040" cy="110511"/>
          </a:xfrm>
        </p:grpSpPr>
        <p:sp>
          <p:nvSpPr>
            <p:cNvPr id="1048833" name="Freeform 6"/>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34" name="TextBox 7"/>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117" name="Group 8"/>
          <p:cNvGrpSpPr/>
          <p:nvPr/>
        </p:nvGrpSpPr>
        <p:grpSpPr>
          <a:xfrm>
            <a:off x="5083448" y="387924"/>
            <a:ext cx="3599475" cy="419596"/>
            <a:chOff x="0" y="0"/>
            <a:chExt cx="948010" cy="110511"/>
          </a:xfrm>
        </p:grpSpPr>
        <p:sp>
          <p:nvSpPr>
            <p:cNvPr id="1048835" name="Freeform 9"/>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36" name="TextBox 10"/>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837" name="Freeform 11"/>
          <p:cNvSpPr/>
          <p:nvPr/>
        </p:nvSpPr>
        <p:spPr>
          <a:xfrm>
            <a:off x="12604446" y="3231582"/>
            <a:ext cx="6901481" cy="7055418"/>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4"/>
            <a:stretch>
              <a:fillRect/>
            </a:stretch>
          </a:blipFill>
        </p:spPr>
        <p:txBody>
          <a:bodyPr/>
          <a:lstStyle/>
          <a:p>
            <a:endParaRPr lang="en-IN"/>
          </a:p>
        </p:txBody>
      </p:sp>
      <p:sp>
        <p:nvSpPr>
          <p:cNvPr id="1048838" name="Freeform 12"/>
          <p:cNvSpPr/>
          <p:nvPr/>
        </p:nvSpPr>
        <p:spPr>
          <a:xfrm>
            <a:off x="11076889" y="7895980"/>
            <a:ext cx="901460" cy="832621"/>
          </a:xfrm>
          <a:custGeom>
            <a:avLst/>
            <a:gdLst/>
            <a:ahLst/>
            <a:cxnLst/>
            <a:rect l="l" t="t" r="r" b="b"/>
            <a:pathLst>
              <a:path w="901460" h="832621">
                <a:moveTo>
                  <a:pt x="0" y="0"/>
                </a:moveTo>
                <a:lnTo>
                  <a:pt x="901460" y="0"/>
                </a:lnTo>
                <a:lnTo>
                  <a:pt x="901460" y="832621"/>
                </a:lnTo>
                <a:lnTo>
                  <a:pt x="0" y="832621"/>
                </a:lnTo>
                <a:lnTo>
                  <a:pt x="0" y="0"/>
                </a:lnTo>
                <a:close/>
              </a:path>
            </a:pathLst>
          </a:custGeom>
          <a:blipFill>
            <a:blip r:embed="rId5"/>
            <a:stretch>
              <a:fillRect/>
            </a:stretch>
          </a:blipFill>
        </p:spPr>
        <p:txBody>
          <a:bodyPr/>
          <a:lstStyle/>
          <a:p>
            <a:endParaRPr lang="en-IN"/>
          </a:p>
        </p:txBody>
      </p:sp>
      <p:sp>
        <p:nvSpPr>
          <p:cNvPr id="1048839" name="TextBox 13"/>
          <p:cNvSpPr txBox="1"/>
          <p:nvPr/>
        </p:nvSpPr>
        <p:spPr>
          <a:xfrm>
            <a:off x="599393" y="807520"/>
            <a:ext cx="9960496" cy="1135000"/>
          </a:xfrm>
          <a:prstGeom prst="rect">
            <a:avLst/>
          </a:prstGeom>
        </p:spPr>
        <p:txBody>
          <a:bodyPr lIns="0" tIns="0" rIns="0" bIns="0" rtlCol="0" anchor="t">
            <a:spAutoFit/>
          </a:bodyPr>
          <a:lstStyle/>
          <a:p>
            <a:pPr algn="l">
              <a:lnSpc>
                <a:spcPts val="8937"/>
              </a:lnSpc>
            </a:pPr>
            <a:r>
              <a:rPr lang="en-US" sz="10899">
                <a:solidFill>
                  <a:srgbClr val="000000"/>
                </a:solidFill>
                <a:latin typeface="League Gothic"/>
                <a:ea typeface="League Gothic"/>
                <a:cs typeface="League Gothic"/>
                <a:sym typeface="League Gothic"/>
              </a:rPr>
              <a:t>REFERENCE</a:t>
            </a:r>
          </a:p>
        </p:txBody>
      </p:sp>
      <p:sp>
        <p:nvSpPr>
          <p:cNvPr id="1048840" name="TextBox 14"/>
          <p:cNvSpPr txBox="1"/>
          <p:nvPr/>
        </p:nvSpPr>
        <p:spPr>
          <a:xfrm>
            <a:off x="599393" y="2631694"/>
            <a:ext cx="9848846" cy="6422391"/>
          </a:xfrm>
          <a:prstGeom prst="rect">
            <a:avLst/>
          </a:prstGeom>
        </p:spPr>
        <p:txBody>
          <a:bodyPr lIns="0" tIns="0" rIns="0" bIns="0" rtlCol="0" anchor="t">
            <a:spAutoFit/>
          </a:bodyPr>
          <a:lstStyle/>
          <a:p>
            <a:pPr algn="just">
              <a:lnSpc>
                <a:spcPts val="1945"/>
              </a:lnSpc>
            </a:pPr>
            <a:r>
              <a:rPr lang="en-US" sz="1399">
                <a:solidFill>
                  <a:srgbClr val="000000"/>
                </a:solidFill>
                <a:latin typeface="Gotham"/>
                <a:ea typeface="Gotham"/>
                <a:cs typeface="Gotham"/>
                <a:sym typeface="Gotham"/>
              </a:rPr>
              <a:t>Abuosi, A.A., Poku, C.A., Attafuah, P.Y., Anaba, E.A., Abor, P.A., Setordji, A. and Nketiah-Amponsah, E., 2022. Safety culture and adverse event reporting in Ghanaian healthcare facilities: Implications for patient safety. </a:t>
            </a:r>
            <a:r>
              <a:rPr lang="en-US" sz="1399" i="1">
                <a:solidFill>
                  <a:srgbClr val="000000"/>
                </a:solidFill>
                <a:latin typeface="Gotham Italics"/>
                <a:ea typeface="Gotham Italics"/>
                <a:cs typeface="Gotham Italics"/>
                <a:sym typeface="Gotham Italics"/>
              </a:rPr>
              <a:t>Plos one</a:t>
            </a:r>
            <a:r>
              <a:rPr lang="en-US" sz="1399">
                <a:solidFill>
                  <a:srgbClr val="000000"/>
                </a:solidFill>
                <a:latin typeface="Gotham"/>
                <a:ea typeface="Gotham"/>
                <a:cs typeface="Gotham"/>
                <a:sym typeface="Gotham"/>
              </a:rPr>
              <a:t>, 17(10), p.e0275606. </a:t>
            </a:r>
          </a:p>
          <a:p>
            <a:pPr algn="just">
              <a:lnSpc>
                <a:spcPts val="1945"/>
              </a:lnSpc>
            </a:pPr>
            <a:r>
              <a:rPr lang="en-US" sz="1399">
                <a:solidFill>
                  <a:srgbClr val="000000"/>
                </a:solidFill>
                <a:latin typeface="Gotham"/>
                <a:ea typeface="Gotham"/>
                <a:cs typeface="Gotham"/>
                <a:sym typeface="Gotham"/>
              </a:rPr>
              <a:t>Bell, S.K., Bourgeois, F., DesRoches, C.M., Dong, J., Harcourt, K., Liu, S.K., Lowe, E., McGaffigan, P., Ngo, L.H., Novack, S.A. and Ralston, J.D., 2022. Filling a gap in safety metrics: development of a patient-centred framework to identify and categorise patient-reported breakdowns related to the diagnostic process in ambulatory care. </a:t>
            </a:r>
            <a:r>
              <a:rPr lang="en-US" sz="1399" i="1">
                <a:solidFill>
                  <a:srgbClr val="000000"/>
                </a:solidFill>
                <a:latin typeface="Gotham Italics"/>
                <a:ea typeface="Gotham Italics"/>
                <a:cs typeface="Gotham Italics"/>
                <a:sym typeface="Gotham Italics"/>
              </a:rPr>
              <a:t>BMJ Quality &amp; Safety</a:t>
            </a:r>
            <a:r>
              <a:rPr lang="en-US" sz="1399">
                <a:solidFill>
                  <a:srgbClr val="000000"/>
                </a:solidFill>
                <a:latin typeface="Gotham"/>
                <a:ea typeface="Gotham"/>
                <a:cs typeface="Gotham"/>
                <a:sym typeface="Gotham"/>
              </a:rPr>
              <a:t>, 31(7), pp.526-540.  </a:t>
            </a:r>
          </a:p>
          <a:p>
            <a:pPr algn="just">
              <a:lnSpc>
                <a:spcPts val="1945"/>
              </a:lnSpc>
            </a:pPr>
            <a:r>
              <a:rPr lang="en-US" sz="1399">
                <a:solidFill>
                  <a:srgbClr val="000000"/>
                </a:solidFill>
                <a:latin typeface="Gotham"/>
                <a:ea typeface="Gotham"/>
                <a:cs typeface="Gotham"/>
                <a:sym typeface="Gotham"/>
              </a:rPr>
              <a:t>Chen, C.C., Hsiao, C.T., Chang, D.S. and Lai, W.C., 2024. The delivery model of perceived medical service quality based on donabedian's framework. </a:t>
            </a:r>
            <a:r>
              <a:rPr lang="en-US" sz="1399" i="1">
                <a:solidFill>
                  <a:srgbClr val="000000"/>
                </a:solidFill>
                <a:latin typeface="Gotham Italics"/>
                <a:ea typeface="Gotham Italics"/>
                <a:cs typeface="Gotham Italics"/>
                <a:sym typeface="Gotham Italics"/>
              </a:rPr>
              <a:t>The Journal for Healthcare Quality (JHQ),</a:t>
            </a:r>
            <a:r>
              <a:rPr lang="en-US" sz="1399">
                <a:solidFill>
                  <a:srgbClr val="000000"/>
                </a:solidFill>
                <a:latin typeface="Gotham"/>
                <a:ea typeface="Gotham"/>
                <a:cs typeface="Gotham"/>
                <a:sym typeface="Gotham"/>
              </a:rPr>
              <a:t> 46(3), pp.150-159.  </a:t>
            </a:r>
          </a:p>
          <a:p>
            <a:pPr algn="just">
              <a:lnSpc>
                <a:spcPts val="1945"/>
              </a:lnSpc>
            </a:pPr>
            <a:r>
              <a:rPr lang="en-US" sz="1399">
                <a:solidFill>
                  <a:srgbClr val="000000"/>
                </a:solidFill>
                <a:latin typeface="Gotham"/>
                <a:ea typeface="Gotham"/>
                <a:cs typeface="Gotham"/>
                <a:sym typeface="Gotham"/>
              </a:rPr>
              <a:t>Driesen, B.E., Baartmans, M., Merten, H., Otten, R., Walker, C., Nanayakkara, P.W. and Wagner, C., 2022. Root cause analysis using the prevention and recovery information system for monitoring and analysis method in healthcare facilities: a systematic literature review. </a:t>
            </a:r>
            <a:r>
              <a:rPr lang="en-US" sz="1399" i="1">
                <a:solidFill>
                  <a:srgbClr val="000000"/>
                </a:solidFill>
                <a:latin typeface="Gotham Italics"/>
                <a:ea typeface="Gotham Italics"/>
                <a:cs typeface="Gotham Italics"/>
                <a:sym typeface="Gotham Italics"/>
              </a:rPr>
              <a:t>Journal of patient safety</a:t>
            </a:r>
            <a:r>
              <a:rPr lang="en-US" sz="1399">
                <a:solidFill>
                  <a:srgbClr val="000000"/>
                </a:solidFill>
                <a:latin typeface="Gotham"/>
                <a:ea typeface="Gotham"/>
                <a:cs typeface="Gotham"/>
                <a:sym typeface="Gotham"/>
              </a:rPr>
              <a:t>, 18(4), pp.342-350. </a:t>
            </a:r>
          </a:p>
          <a:p>
            <a:pPr algn="just">
              <a:lnSpc>
                <a:spcPts val="1945"/>
              </a:lnSpc>
            </a:pPr>
            <a:r>
              <a:rPr lang="en-US" sz="1399">
                <a:solidFill>
                  <a:srgbClr val="000000"/>
                </a:solidFill>
                <a:latin typeface="Gotham"/>
                <a:ea typeface="Gotham"/>
                <a:cs typeface="Gotham"/>
                <a:sym typeface="Gotham"/>
              </a:rPr>
              <a:t>Dyer, C., 2022. Failure to work collaboratively and learn from incidents led to deaths of babies and mothers at Shrewsbury and Telford trust, review finds.  </a:t>
            </a:r>
          </a:p>
          <a:p>
            <a:pPr algn="just">
              <a:lnSpc>
                <a:spcPts val="1945"/>
              </a:lnSpc>
            </a:pPr>
            <a:r>
              <a:rPr lang="en-US" sz="1399">
                <a:solidFill>
                  <a:srgbClr val="000000"/>
                </a:solidFill>
                <a:latin typeface="Gotham"/>
                <a:ea typeface="Gotham"/>
                <a:cs typeface="Gotham"/>
                <a:sym typeface="Gotham"/>
              </a:rPr>
              <a:t>Jalonen, H. 2023. Ignorance in organisations – a systematic literature review. </a:t>
            </a:r>
            <a:r>
              <a:rPr lang="en-US" sz="1399" i="1">
                <a:solidFill>
                  <a:srgbClr val="000000"/>
                </a:solidFill>
                <a:latin typeface="Gotham Italics"/>
                <a:ea typeface="Gotham Italics"/>
                <a:cs typeface="Gotham Italics"/>
                <a:sym typeface="Gotham Italics"/>
              </a:rPr>
              <a:t>Management Review Quarterly</a:t>
            </a:r>
          </a:p>
          <a:p>
            <a:pPr algn="just">
              <a:lnSpc>
                <a:spcPts val="1945"/>
              </a:lnSpc>
            </a:pPr>
            <a:r>
              <a:rPr lang="en-US" sz="1399">
                <a:solidFill>
                  <a:srgbClr val="000000"/>
                </a:solidFill>
                <a:latin typeface="Gotham"/>
                <a:ea typeface="Gotham"/>
                <a:cs typeface="Gotham"/>
                <a:sym typeface="Gotham"/>
              </a:rPr>
              <a:t>Katantha, M.N., Strametz, R., Baluwa, M.A., Mapulanga, P. and Chirwa, E.M. 2025. Effective Interprofessional Communication for Patient Safety in Low-Resource Settings: A Concept Analysis. </a:t>
            </a:r>
            <a:r>
              <a:rPr lang="en-US" sz="1399" i="1">
                <a:solidFill>
                  <a:srgbClr val="000000"/>
                </a:solidFill>
                <a:latin typeface="Gotham Italics"/>
                <a:ea typeface="Gotham Italics"/>
                <a:cs typeface="Gotham Italics"/>
                <a:sym typeface="Gotham Italics"/>
              </a:rPr>
              <a:t>Safety</a:t>
            </a:r>
            <a:r>
              <a:rPr lang="en-US" sz="1399">
                <a:solidFill>
                  <a:srgbClr val="000000"/>
                </a:solidFill>
                <a:latin typeface="Gotham"/>
                <a:ea typeface="Gotham"/>
                <a:cs typeface="Gotham"/>
                <a:sym typeface="Gotham"/>
              </a:rPr>
              <a:t>, 11(3), p.91. </a:t>
            </a:r>
          </a:p>
          <a:p>
            <a:pPr algn="just">
              <a:lnSpc>
                <a:spcPts val="1945"/>
              </a:lnSpc>
            </a:pPr>
            <a:r>
              <a:rPr lang="en-US" sz="1399">
                <a:solidFill>
                  <a:srgbClr val="000000"/>
                </a:solidFill>
                <a:latin typeface="Gotham"/>
                <a:ea typeface="Gotham"/>
                <a:cs typeface="Gotham"/>
                <a:sym typeface="Gotham"/>
              </a:rPr>
              <a:t>Kumah, A., Nwogu, C.N., Issah, A.R., Obot, E., Kanamitie, D.T., Sifa, J.S. and Aidoo, L.A., 2024. Cause-and-effect (fishbone) diagram: a tool for generating and organizing quality improvement ideas. </a:t>
            </a:r>
            <a:r>
              <a:rPr lang="en-US" sz="1399" i="1">
                <a:solidFill>
                  <a:srgbClr val="000000"/>
                </a:solidFill>
                <a:latin typeface="Gotham Italics"/>
                <a:ea typeface="Gotham Italics"/>
                <a:cs typeface="Gotham Italics"/>
                <a:sym typeface="Gotham Italics"/>
              </a:rPr>
              <a:t>Global Journal on Quality and Safety in Healthcare, </a:t>
            </a:r>
            <a:r>
              <a:rPr lang="en-US" sz="1399">
                <a:solidFill>
                  <a:srgbClr val="000000"/>
                </a:solidFill>
                <a:latin typeface="Gotham"/>
                <a:ea typeface="Gotham"/>
                <a:cs typeface="Gotham"/>
                <a:sym typeface="Gotham"/>
              </a:rPr>
              <a:t>7(2), pp.85-87. </a:t>
            </a:r>
          </a:p>
          <a:p>
            <a:pPr algn="just">
              <a:lnSpc>
                <a:spcPts val="1945"/>
              </a:lnSpc>
            </a:pPr>
            <a:r>
              <a:rPr lang="en-US" sz="1399">
                <a:solidFill>
                  <a:srgbClr val="000000"/>
                </a:solidFill>
                <a:latin typeface="Gotham"/>
                <a:ea typeface="Gotham"/>
                <a:cs typeface="Gotham"/>
                <a:sym typeface="Gotham"/>
              </a:rPr>
              <a:t>Nhsproviders (2023). </a:t>
            </a:r>
            <a:r>
              <a:rPr lang="en-US" sz="1399" i="1">
                <a:solidFill>
                  <a:srgbClr val="000000"/>
                </a:solidFill>
                <a:latin typeface="Gotham Italics"/>
                <a:ea typeface="Gotham Italics"/>
                <a:cs typeface="Gotham Italics"/>
                <a:sym typeface="Gotham Italics"/>
              </a:rPr>
              <a:t>Case study: Shrewsbury and Telford Hospital NHS Trust</a:t>
            </a:r>
            <a:r>
              <a:rPr lang="en-US" sz="1399">
                <a:solidFill>
                  <a:srgbClr val="000000"/>
                </a:solidFill>
                <a:latin typeface="Gotham"/>
                <a:ea typeface="Gotham"/>
                <a:cs typeface="Gotham"/>
                <a:sym typeface="Gotham"/>
              </a:rPr>
              <a:t>. [online] Available at: </a:t>
            </a:r>
            <a:r>
              <a:rPr lang="en-US" sz="1399" u="sng">
                <a:solidFill>
                  <a:srgbClr val="000000"/>
                </a:solidFill>
                <a:latin typeface="Gotham"/>
                <a:ea typeface="Gotham"/>
                <a:cs typeface="Gotham"/>
                <a:sym typeface="Gotham"/>
                <a:hlinkClick r:id="rId6" tooltip="https://nhsproviders.org/resources/improving-health-literacy-in-the-nhs/case-study-shrewsbury-and-telford-hospital-nhs-trust"/>
              </a:rPr>
              <a:t>https://nhsproviders.org/resources/improving-health-literacy-in-the-nhs/case-study-shrewsbury-and-telford-hospital-nhs-trust</a:t>
            </a:r>
            <a:r>
              <a:rPr lang="en-US" sz="1399">
                <a:solidFill>
                  <a:srgbClr val="000000"/>
                </a:solidFill>
                <a:latin typeface="Gotham"/>
                <a:ea typeface="Gotham"/>
                <a:cs typeface="Gotham"/>
                <a:sym typeface="Gotham"/>
              </a:rPr>
              <a:t> [Accessed 18 Mar. 2026].</a:t>
            </a:r>
          </a:p>
          <a:p>
            <a:pPr algn="just">
              <a:lnSpc>
                <a:spcPts val="1945"/>
              </a:lnSpc>
            </a:pPr>
            <a:r>
              <a:rPr lang="en-US" sz="1399">
                <a:solidFill>
                  <a:srgbClr val="000000"/>
                </a:solidFill>
                <a:latin typeface="Gotham"/>
                <a:ea typeface="Gotham"/>
                <a:cs typeface="Gotham"/>
                <a:sym typeface="Gotham"/>
              </a:rPr>
              <a:t>Shabani, T., Jerie, S. and Shabani, T., (2024). A comprehensive review of the Swiss cheese model in risk management. </a:t>
            </a:r>
            <a:r>
              <a:rPr lang="en-US" sz="1399" i="1">
                <a:solidFill>
                  <a:srgbClr val="000000"/>
                </a:solidFill>
                <a:latin typeface="Gotham Italics"/>
                <a:ea typeface="Gotham Italics"/>
                <a:cs typeface="Gotham Italics"/>
                <a:sym typeface="Gotham Italics"/>
              </a:rPr>
              <a:t>Safety in extreme environments</a:t>
            </a:r>
            <a:r>
              <a:rPr lang="en-US" sz="1399">
                <a:solidFill>
                  <a:srgbClr val="000000"/>
                </a:solidFill>
                <a:latin typeface="Gotham"/>
                <a:ea typeface="Gotham"/>
                <a:cs typeface="Gotham"/>
                <a:sym typeface="Gotham"/>
              </a:rPr>
              <a:t>, 6(1), pp.43-57. </a:t>
            </a:r>
          </a:p>
          <a:p>
            <a:pPr algn="just">
              <a:lnSpc>
                <a:spcPts val="1945"/>
              </a:lnSpc>
            </a:pPr>
            <a:r>
              <a:rPr lang="en-US" sz="1399">
                <a:solidFill>
                  <a:srgbClr val="000000"/>
                </a:solidFill>
                <a:latin typeface="Gotham"/>
                <a:ea typeface="Gotham"/>
                <a:cs typeface="Gotham"/>
                <a:sym typeface="Gotham"/>
              </a:rPr>
              <a:t>Silicon Practice (2024). NHS Long Term Plan Digital Transformation Case Study. [online] Silicon Practice | Digital Solutions for GP Practices - Tools for a consistent patient journey across NHS services. Available at: </a:t>
            </a:r>
            <a:r>
              <a:rPr lang="en-US" sz="1399" u="sng">
                <a:solidFill>
                  <a:srgbClr val="000000"/>
                </a:solidFill>
                <a:latin typeface="Gotham"/>
                <a:ea typeface="Gotham"/>
                <a:cs typeface="Gotham"/>
                <a:sym typeface="Gotham"/>
                <a:hlinkClick r:id="rId7" tooltip="https://siliconpractice.co.uk/shrewsbury-and-telford-hospitals-nhs-trust-case-study/"/>
              </a:rPr>
              <a:t>https://siliconpractice.co.uk/shrewsbury-and-telford-hospitals-nhs-trust-case-study/</a:t>
            </a:r>
            <a:r>
              <a:rPr lang="en-US" sz="1399">
                <a:solidFill>
                  <a:srgbClr val="000000"/>
                </a:solidFill>
                <a:latin typeface="Gotham"/>
                <a:ea typeface="Gotham"/>
                <a:cs typeface="Gotham"/>
                <a:sym typeface="Gotham"/>
              </a:rPr>
              <a:t> [Accessed 18 Mar. 2026].</a:t>
            </a:r>
          </a:p>
          <a:p>
            <a:pPr algn="just">
              <a:lnSpc>
                <a:spcPts val="1945"/>
              </a:lnSpc>
            </a:pPr>
            <a:endParaRPr lang="en-US" sz="1399">
              <a:solidFill>
                <a:srgbClr val="000000"/>
              </a:solidFill>
              <a:latin typeface="Gotham"/>
              <a:ea typeface="Gotham"/>
              <a:cs typeface="Gotham"/>
              <a:sym typeface="Gotham"/>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8841"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2830" t="-17889" r="-49156" b="-34097"/>
            </a:stretch>
          </a:blipFill>
        </p:spPr>
        <p:txBody>
          <a:bodyPr/>
          <a:lstStyle/>
          <a:p>
            <a:endParaRPr lang="en-IN"/>
          </a:p>
        </p:txBody>
      </p:sp>
      <p:sp>
        <p:nvSpPr>
          <p:cNvPr id="1048842" name="Freeform 3"/>
          <p:cNvSpPr/>
          <p:nvPr/>
        </p:nvSpPr>
        <p:spPr>
          <a:xfrm rot="-10252266">
            <a:off x="9332892" y="493496"/>
            <a:ext cx="3721250" cy="6002016"/>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3"/>
            <a:stretch>
              <a:fillRect/>
            </a:stretch>
          </a:blipFill>
        </p:spPr>
        <p:txBody>
          <a:bodyPr/>
          <a:lstStyle/>
          <a:p>
            <a:endParaRPr lang="en-IN"/>
          </a:p>
        </p:txBody>
      </p:sp>
      <p:grpSp>
        <p:nvGrpSpPr>
          <p:cNvPr id="119" name="Group 4"/>
          <p:cNvGrpSpPr/>
          <p:nvPr/>
        </p:nvGrpSpPr>
        <p:grpSpPr>
          <a:xfrm>
            <a:off x="13091931" y="-321115"/>
            <a:ext cx="4392470" cy="4392470"/>
            <a:chOff x="0" y="0"/>
            <a:chExt cx="812800" cy="812800"/>
          </a:xfrm>
        </p:grpSpPr>
        <p:sp>
          <p:nvSpPr>
            <p:cNvPr id="1048843"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23880">
                    <a:alpha val="100000"/>
                  </a:srgbClr>
                </a:gs>
                <a:gs pos="100000">
                  <a:srgbClr val="D6D1E3">
                    <a:alpha val="33500"/>
                  </a:srgbClr>
                </a:gs>
              </a:gsLst>
              <a:lin ang="0"/>
            </a:gradFill>
          </p:spPr>
          <p:txBody>
            <a:bodyPr/>
            <a:lstStyle/>
            <a:p>
              <a:endParaRPr lang="en-IN"/>
            </a:p>
          </p:txBody>
        </p:sp>
        <p:sp>
          <p:nvSpPr>
            <p:cNvPr id="1048844" name="TextBox 6"/>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20" name="Group 7"/>
          <p:cNvGrpSpPr/>
          <p:nvPr/>
        </p:nvGrpSpPr>
        <p:grpSpPr>
          <a:xfrm>
            <a:off x="9694396" y="2975009"/>
            <a:ext cx="5910416" cy="5910416"/>
            <a:chOff x="0" y="0"/>
            <a:chExt cx="812800" cy="812800"/>
          </a:xfrm>
        </p:grpSpPr>
        <p:sp>
          <p:nvSpPr>
            <p:cNvPr id="1048845"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25046" r="-25046"/>
              </a:stretch>
            </a:blipFill>
          </p:spPr>
          <p:txBody>
            <a:bodyPr/>
            <a:lstStyle/>
            <a:p>
              <a:endParaRPr lang="en-IN"/>
            </a:p>
          </p:txBody>
        </p:sp>
      </p:grpSp>
      <p:sp>
        <p:nvSpPr>
          <p:cNvPr id="1048846" name="Freeform 9"/>
          <p:cNvSpPr/>
          <p:nvPr/>
        </p:nvSpPr>
        <p:spPr>
          <a:xfrm rot="-638216">
            <a:off x="8940853" y="7191269"/>
            <a:ext cx="3551247" cy="4729263"/>
          </a:xfrm>
          <a:custGeom>
            <a:avLst/>
            <a:gdLst/>
            <a:ahLst/>
            <a:cxnLst/>
            <a:rect l="l" t="t" r="r" b="b"/>
            <a:pathLst>
              <a:path w="3551247" h="4729263">
                <a:moveTo>
                  <a:pt x="0" y="0"/>
                </a:moveTo>
                <a:lnTo>
                  <a:pt x="3551247" y="0"/>
                </a:lnTo>
                <a:lnTo>
                  <a:pt x="3551247" y="4729263"/>
                </a:lnTo>
                <a:lnTo>
                  <a:pt x="0" y="4729263"/>
                </a:lnTo>
                <a:lnTo>
                  <a:pt x="0" y="0"/>
                </a:lnTo>
                <a:close/>
              </a:path>
            </a:pathLst>
          </a:custGeom>
          <a:blipFill>
            <a:blip r:embed="rId5"/>
            <a:stretch>
              <a:fillRect/>
            </a:stretch>
          </a:blipFill>
        </p:spPr>
        <p:txBody>
          <a:bodyPr/>
          <a:lstStyle/>
          <a:p>
            <a:endParaRPr lang="en-IN"/>
          </a:p>
        </p:txBody>
      </p:sp>
      <p:sp>
        <p:nvSpPr>
          <p:cNvPr id="1048847" name="Freeform 10"/>
          <p:cNvSpPr/>
          <p:nvPr/>
        </p:nvSpPr>
        <p:spPr>
          <a:xfrm flipH="1">
            <a:off x="11193517" y="6172200"/>
            <a:ext cx="7094483" cy="4114800"/>
          </a:xfrm>
          <a:custGeom>
            <a:avLst/>
            <a:gdLst/>
            <a:ahLst/>
            <a:cxnLst/>
            <a:rect l="l" t="t" r="r" b="b"/>
            <a:pathLst>
              <a:path w="7094483" h="4114800">
                <a:moveTo>
                  <a:pt x="7094483" y="0"/>
                </a:moveTo>
                <a:lnTo>
                  <a:pt x="0" y="0"/>
                </a:lnTo>
                <a:lnTo>
                  <a:pt x="0" y="4114800"/>
                </a:lnTo>
                <a:lnTo>
                  <a:pt x="7094483" y="4114800"/>
                </a:lnTo>
                <a:lnTo>
                  <a:pt x="7094483" y="0"/>
                </a:lnTo>
                <a:close/>
              </a:path>
            </a:pathLst>
          </a:custGeom>
          <a:blipFill>
            <a:blip r:embed="rId6"/>
            <a:stretch>
              <a:fillRect/>
            </a:stretch>
          </a:blipFill>
        </p:spPr>
        <p:txBody>
          <a:bodyPr/>
          <a:lstStyle/>
          <a:p>
            <a:endParaRPr lang="en-IN"/>
          </a:p>
        </p:txBody>
      </p:sp>
      <p:grpSp>
        <p:nvGrpSpPr>
          <p:cNvPr id="121" name="Group 11"/>
          <p:cNvGrpSpPr/>
          <p:nvPr/>
        </p:nvGrpSpPr>
        <p:grpSpPr>
          <a:xfrm>
            <a:off x="13530216" y="117170"/>
            <a:ext cx="3515899" cy="3515899"/>
            <a:chOff x="0" y="0"/>
            <a:chExt cx="812800" cy="812800"/>
          </a:xfrm>
        </p:grpSpPr>
        <p:sp>
          <p:nvSpPr>
            <p:cNvPr id="1048848"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7"/>
              <a:stretch>
                <a:fillRect t="-25046" b="-25046"/>
              </a:stretch>
            </a:blipFill>
          </p:spPr>
          <p:txBody>
            <a:bodyPr/>
            <a:lstStyle/>
            <a:p>
              <a:endParaRPr lang="en-IN"/>
            </a:p>
          </p:txBody>
        </p:sp>
      </p:grpSp>
      <p:sp>
        <p:nvSpPr>
          <p:cNvPr id="1048849" name="Freeform 13"/>
          <p:cNvSpPr/>
          <p:nvPr/>
        </p:nvSpPr>
        <p:spPr>
          <a:xfrm>
            <a:off x="1028700" y="1028700"/>
            <a:ext cx="1187864" cy="1261245"/>
          </a:xfrm>
          <a:custGeom>
            <a:avLst/>
            <a:gdLst/>
            <a:ahLst/>
            <a:cxnLst/>
            <a:rect l="l" t="t" r="r" b="b"/>
            <a:pathLst>
              <a:path w="1187864" h="1261245">
                <a:moveTo>
                  <a:pt x="0" y="0"/>
                </a:moveTo>
                <a:lnTo>
                  <a:pt x="1187864" y="0"/>
                </a:lnTo>
                <a:lnTo>
                  <a:pt x="1187864" y="1261245"/>
                </a:lnTo>
                <a:lnTo>
                  <a:pt x="0" y="1261245"/>
                </a:lnTo>
                <a:lnTo>
                  <a:pt x="0" y="0"/>
                </a:lnTo>
                <a:close/>
              </a:path>
            </a:pathLst>
          </a:custGeom>
          <a:blipFill>
            <a:blip r:embed="rId8"/>
            <a:stretch>
              <a:fillRect/>
            </a:stretch>
          </a:blipFill>
        </p:spPr>
        <p:txBody>
          <a:bodyPr/>
          <a:lstStyle/>
          <a:p>
            <a:endParaRPr lang="en-IN"/>
          </a:p>
        </p:txBody>
      </p:sp>
      <p:sp>
        <p:nvSpPr>
          <p:cNvPr id="1048850" name="Freeform 14"/>
          <p:cNvSpPr/>
          <p:nvPr/>
        </p:nvSpPr>
        <p:spPr>
          <a:xfrm>
            <a:off x="473082" y="3820040"/>
            <a:ext cx="555618" cy="513189"/>
          </a:xfrm>
          <a:custGeom>
            <a:avLst/>
            <a:gdLst/>
            <a:ahLst/>
            <a:cxnLst/>
            <a:rect l="l" t="t" r="r" b="b"/>
            <a:pathLst>
              <a:path w="555618" h="513189">
                <a:moveTo>
                  <a:pt x="0" y="0"/>
                </a:moveTo>
                <a:lnTo>
                  <a:pt x="555618" y="0"/>
                </a:lnTo>
                <a:lnTo>
                  <a:pt x="555618" y="513189"/>
                </a:lnTo>
                <a:lnTo>
                  <a:pt x="0" y="513189"/>
                </a:lnTo>
                <a:lnTo>
                  <a:pt x="0" y="0"/>
                </a:lnTo>
                <a:close/>
              </a:path>
            </a:pathLst>
          </a:custGeom>
          <a:blipFill>
            <a:blip r:embed="rId9"/>
            <a:stretch>
              <a:fillRect/>
            </a:stretch>
          </a:blipFill>
        </p:spPr>
        <p:txBody>
          <a:bodyPr/>
          <a:lstStyle/>
          <a:p>
            <a:endParaRPr lang="en-IN"/>
          </a:p>
        </p:txBody>
      </p:sp>
      <p:grpSp>
        <p:nvGrpSpPr>
          <p:cNvPr id="122" name="Group 15"/>
          <p:cNvGrpSpPr/>
          <p:nvPr/>
        </p:nvGrpSpPr>
        <p:grpSpPr>
          <a:xfrm>
            <a:off x="5758687" y="304866"/>
            <a:ext cx="2206134" cy="419596"/>
            <a:chOff x="0" y="0"/>
            <a:chExt cx="581040" cy="110511"/>
          </a:xfrm>
        </p:grpSpPr>
        <p:sp>
          <p:nvSpPr>
            <p:cNvPr id="1048851" name="Freeform 16"/>
            <p:cNvSpPr/>
            <p:nvPr/>
          </p:nvSpPr>
          <p:spPr>
            <a:xfrm>
              <a:off x="0" y="0"/>
              <a:ext cx="581040" cy="110511"/>
            </a:xfrm>
            <a:custGeom>
              <a:avLst/>
              <a:gdLst/>
              <a:ahLst/>
              <a:cxnLst/>
              <a:rect l="l" t="t" r="r" b="b"/>
              <a:pathLst>
                <a:path w="581040" h="110511">
                  <a:moveTo>
                    <a:pt x="55255" y="0"/>
                  </a:moveTo>
                  <a:lnTo>
                    <a:pt x="525784" y="0"/>
                  </a:lnTo>
                  <a:cubicBezTo>
                    <a:pt x="556301" y="0"/>
                    <a:pt x="581040" y="24739"/>
                    <a:pt x="581040" y="55255"/>
                  </a:cubicBezTo>
                  <a:lnTo>
                    <a:pt x="581040" y="55255"/>
                  </a:lnTo>
                  <a:cubicBezTo>
                    <a:pt x="581040" y="69910"/>
                    <a:pt x="575218" y="83965"/>
                    <a:pt x="564856" y="94327"/>
                  </a:cubicBezTo>
                  <a:cubicBezTo>
                    <a:pt x="554493" y="104689"/>
                    <a:pt x="540439" y="110511"/>
                    <a:pt x="525784"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52" name="TextBox 17"/>
            <p:cNvSpPr txBox="1"/>
            <p:nvPr/>
          </p:nvSpPr>
          <p:spPr>
            <a:xfrm>
              <a:off x="0" y="47625"/>
              <a:ext cx="581040" cy="62886"/>
            </a:xfrm>
            <a:prstGeom prst="rect">
              <a:avLst/>
            </a:prstGeom>
          </p:spPr>
          <p:txBody>
            <a:bodyPr lIns="50800" tIns="50800" rIns="50800" bIns="50800" rtlCol="0" anchor="ctr"/>
            <a:lstStyle/>
            <a:p>
              <a:pPr algn="ctr">
                <a:lnSpc>
                  <a:spcPts val="2046"/>
                </a:lnSpc>
              </a:pPr>
              <a:endParaRPr/>
            </a:p>
          </p:txBody>
        </p:sp>
      </p:grpSp>
      <p:grpSp>
        <p:nvGrpSpPr>
          <p:cNvPr id="123" name="Group 18"/>
          <p:cNvGrpSpPr/>
          <p:nvPr/>
        </p:nvGrpSpPr>
        <p:grpSpPr>
          <a:xfrm>
            <a:off x="9298589" y="304866"/>
            <a:ext cx="3599475" cy="419596"/>
            <a:chOff x="0" y="0"/>
            <a:chExt cx="948010" cy="110511"/>
          </a:xfrm>
        </p:grpSpPr>
        <p:sp>
          <p:nvSpPr>
            <p:cNvPr id="1048853" name="Freeform 19"/>
            <p:cNvSpPr/>
            <p:nvPr/>
          </p:nvSpPr>
          <p:spPr>
            <a:xfrm>
              <a:off x="0" y="0"/>
              <a:ext cx="948010" cy="110511"/>
            </a:xfrm>
            <a:custGeom>
              <a:avLst/>
              <a:gdLst/>
              <a:ahLst/>
              <a:cxnLst/>
              <a:rect l="l" t="t" r="r" b="b"/>
              <a:pathLst>
                <a:path w="948010" h="110511">
                  <a:moveTo>
                    <a:pt x="55255" y="0"/>
                  </a:moveTo>
                  <a:lnTo>
                    <a:pt x="892755" y="0"/>
                  </a:lnTo>
                  <a:cubicBezTo>
                    <a:pt x="907409" y="0"/>
                    <a:pt x="921464" y="5822"/>
                    <a:pt x="931826" y="16184"/>
                  </a:cubicBezTo>
                  <a:cubicBezTo>
                    <a:pt x="942188" y="26546"/>
                    <a:pt x="948010" y="40601"/>
                    <a:pt x="948010" y="55255"/>
                  </a:cubicBezTo>
                  <a:lnTo>
                    <a:pt x="948010" y="55255"/>
                  </a:lnTo>
                  <a:cubicBezTo>
                    <a:pt x="948010" y="85772"/>
                    <a:pt x="923271" y="110511"/>
                    <a:pt x="892755" y="110511"/>
                  </a:cubicBezTo>
                  <a:lnTo>
                    <a:pt x="55255" y="110511"/>
                  </a:lnTo>
                  <a:cubicBezTo>
                    <a:pt x="24739" y="110511"/>
                    <a:pt x="0" y="85772"/>
                    <a:pt x="0" y="55255"/>
                  </a:cubicBezTo>
                  <a:lnTo>
                    <a:pt x="0" y="55255"/>
                  </a:lnTo>
                  <a:cubicBezTo>
                    <a:pt x="0" y="24739"/>
                    <a:pt x="24739" y="0"/>
                    <a:pt x="55255" y="0"/>
                  </a:cubicBezTo>
                  <a:close/>
                </a:path>
              </a:pathLst>
            </a:custGeom>
            <a:solidFill>
              <a:srgbClr val="004AAD"/>
            </a:solidFill>
          </p:spPr>
          <p:txBody>
            <a:bodyPr/>
            <a:lstStyle/>
            <a:p>
              <a:endParaRPr lang="en-IN"/>
            </a:p>
          </p:txBody>
        </p:sp>
        <p:sp>
          <p:nvSpPr>
            <p:cNvPr id="1048854" name="TextBox 20"/>
            <p:cNvSpPr txBox="1"/>
            <p:nvPr/>
          </p:nvSpPr>
          <p:spPr>
            <a:xfrm>
              <a:off x="0" y="47625"/>
              <a:ext cx="948010" cy="62886"/>
            </a:xfrm>
            <a:prstGeom prst="rect">
              <a:avLst/>
            </a:prstGeom>
          </p:spPr>
          <p:txBody>
            <a:bodyPr lIns="50800" tIns="50800" rIns="50800" bIns="50800" rtlCol="0" anchor="ctr"/>
            <a:lstStyle/>
            <a:p>
              <a:pPr algn="ctr">
                <a:lnSpc>
                  <a:spcPts val="2046"/>
                </a:lnSpc>
              </a:pPr>
              <a:endParaRPr/>
            </a:p>
          </p:txBody>
        </p:sp>
      </p:grpSp>
      <p:sp>
        <p:nvSpPr>
          <p:cNvPr id="1048855" name="TextBox 21"/>
          <p:cNvSpPr txBox="1"/>
          <p:nvPr/>
        </p:nvSpPr>
        <p:spPr>
          <a:xfrm>
            <a:off x="1028700" y="3043998"/>
            <a:ext cx="6031778" cy="4140453"/>
          </a:xfrm>
          <a:prstGeom prst="rect">
            <a:avLst/>
          </a:prstGeom>
        </p:spPr>
        <p:txBody>
          <a:bodyPr lIns="0" tIns="0" rIns="0" bIns="0" rtlCol="0" anchor="t">
            <a:spAutoFit/>
          </a:bodyPr>
          <a:lstStyle/>
          <a:p>
            <a:pPr algn="l">
              <a:lnSpc>
                <a:spcPts val="16301"/>
              </a:lnSpc>
            </a:pPr>
            <a:r>
              <a:rPr lang="en-US" sz="13698">
                <a:solidFill>
                  <a:srgbClr val="023880"/>
                </a:solidFill>
                <a:latin typeface="League Gothic"/>
                <a:ea typeface="League Gothic"/>
                <a:cs typeface="League Gothic"/>
                <a:sym typeface="League Gothic"/>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2279</Words>
  <Application>Microsoft Office PowerPoint</Application>
  <PresentationFormat>Custom</PresentationFormat>
  <Paragraphs>111</Paragraphs>
  <Slides>17</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Gotham</vt:lpstr>
      <vt:lpstr>Wingdings</vt:lpstr>
      <vt:lpstr>Gotham Italics</vt:lpstr>
      <vt:lpstr>League Gothic</vt:lpstr>
      <vt:lpstr>Gotham Bold</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Fwd: Pd/neha hane ppt_1300</dc:title>
  <dc:creator>motorola edge 50</dc:creator>
  <cp:lastModifiedBy>vishwalmakwana9999@outlook.com</cp:lastModifiedBy>
  <cp:revision>1</cp:revision>
  <dcterms:created xsi:type="dcterms:W3CDTF">2006-08-15T02:00:00Z</dcterms:created>
  <dcterms:modified xsi:type="dcterms:W3CDTF">2026-03-23T17:58:40Z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d316070ba45c45d5ae72c2eb1a227960</vt:lpwstr>
  </property>
</Properties>
</file>