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20"/>
  </p:handoutMasterIdLst>
  <p:sldIdLst>
    <p:sldId id="256" r:id="rId2"/>
    <p:sldId id="257" r:id="rId3"/>
    <p:sldId id="258" r:id="rId4"/>
    <p:sldId id="268" r:id="rId5"/>
    <p:sldId id="259" r:id="rId6"/>
    <p:sldId id="274" r:id="rId7"/>
    <p:sldId id="260" r:id="rId8"/>
    <p:sldId id="281" r:id="rId9"/>
    <p:sldId id="261" r:id="rId10"/>
    <p:sldId id="276" r:id="rId11"/>
    <p:sldId id="264" r:id="rId12"/>
    <p:sldId id="272" r:id="rId13"/>
    <p:sldId id="277" r:id="rId14"/>
    <p:sldId id="278" r:id="rId15"/>
    <p:sldId id="271" r:id="rId16"/>
    <p:sldId id="262" r:id="rId17"/>
    <p:sldId id="267" r:id="rId18"/>
    <p:sldId id="270"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AA99CC-0480-4E14-9209-E604C0AB6EC0}" type="datetimeFigureOut">
              <a:rPr lang="en-GB" smtClean="0"/>
              <a:t>19/04/2021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D51319D-9D16-49B2-9EA5-F353266D9557}" type="slidenum">
              <a:rPr lang="en-GB" smtClean="0"/>
              <a:t>‹#›</a:t>
            </a:fld>
            <a:endParaRPr lang="en-GB"/>
          </a:p>
        </p:txBody>
      </p:sp>
    </p:spTree>
    <p:extLst>
      <p:ext uri="{BB962C8B-B14F-4D97-AF65-F5344CB8AC3E}">
        <p14:creationId xmlns:p14="http://schemas.microsoft.com/office/powerpoint/2010/main" val="256016900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19/04/2021</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a:xfrm>
            <a:off x="685800" y="3505200"/>
            <a:ext cx="7990656" cy="1752600"/>
          </a:xfrm>
        </p:spPr>
        <p:txBody>
          <a:bodyPr>
            <a:normAutofit/>
          </a:bodyPr>
          <a:lstStyle/>
          <a:p>
            <a:r>
              <a:rPr lang="en-GB" sz="3600" dirty="0"/>
              <a:t>Introduction to Research in Care</a:t>
            </a:r>
          </a:p>
          <a:p>
            <a:r>
              <a:rPr lang="en-GB" sz="3600" dirty="0"/>
              <a:t>BMHP4013</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pPr marL="0" indent="0">
              <a:buNone/>
            </a:pPr>
            <a:endParaRPr lang="en-GB" dirty="0"/>
          </a:p>
          <a:p>
            <a:pPr marL="0" indent="0">
              <a:buNone/>
            </a:pPr>
            <a:r>
              <a:rPr lang="en-GB" dirty="0"/>
              <a:t>Duration</a:t>
            </a:r>
          </a:p>
          <a:p>
            <a:pPr marL="0" indent="0">
              <a:buNone/>
            </a:pPr>
            <a:endParaRPr lang="en-GB" dirty="0"/>
          </a:p>
          <a:p>
            <a:pPr marL="0" indent="0">
              <a:buNone/>
            </a:pPr>
            <a:r>
              <a:rPr lang="en-GB" dirty="0">
                <a:solidFill>
                  <a:srgbClr val="FF0000"/>
                </a:solidFill>
              </a:rPr>
              <a:t>	Throughout semester 2 from 19</a:t>
            </a:r>
            <a:r>
              <a:rPr lang="en-GB" baseline="30000" dirty="0">
                <a:solidFill>
                  <a:srgbClr val="FF0000"/>
                </a:solidFill>
              </a:rPr>
              <a:t>th</a:t>
            </a:r>
            <a:r>
              <a:rPr lang="en-GB" dirty="0">
                <a:solidFill>
                  <a:srgbClr val="FF0000"/>
                </a:solidFill>
              </a:rPr>
              <a:t> April </a:t>
            </a:r>
          </a:p>
          <a:p>
            <a:pPr marL="0" indent="0">
              <a:buNone/>
            </a:pPr>
            <a:r>
              <a:rPr lang="en-GB" dirty="0">
                <a:solidFill>
                  <a:srgbClr val="FF0000"/>
                </a:solidFill>
              </a:rPr>
              <a:t>  	2021 to 5</a:t>
            </a:r>
            <a:r>
              <a:rPr lang="en-GB" baseline="30000" dirty="0">
                <a:solidFill>
                  <a:srgbClr val="FF0000"/>
                </a:solidFill>
              </a:rPr>
              <a:t>th</a:t>
            </a:r>
            <a:r>
              <a:rPr lang="en-GB" dirty="0">
                <a:solidFill>
                  <a:srgbClr val="FF0000"/>
                </a:solidFill>
              </a:rPr>
              <a:t> July 2021</a:t>
            </a: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4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4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 </a:t>
            </a:r>
          </a:p>
          <a:p>
            <a:pPr>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a:bodyPr>
          <a:lstStyle/>
          <a:p>
            <a:r>
              <a:rPr lang="en-GB" sz="3200" dirty="0"/>
              <a:t>To develop an understanding of research and research skills needed both within Higher Education study and working within the health and social care discipline.</a:t>
            </a:r>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lnSpcReduction="10000"/>
          </a:bodyPr>
          <a:lstStyle/>
          <a:p>
            <a:pPr marL="0" indent="0">
              <a:buNone/>
            </a:pPr>
            <a:r>
              <a:rPr lang="en-GB" sz="2800" dirty="0"/>
              <a:t>Upon the successful completion of this module, the student should be able to demonstrate the ability to:</a:t>
            </a:r>
          </a:p>
          <a:p>
            <a:pPr marL="0" indent="0">
              <a:buNone/>
            </a:pPr>
            <a:r>
              <a:rPr lang="en-GB" sz="2800" dirty="0"/>
              <a:t>1. </a:t>
            </a:r>
            <a:r>
              <a:rPr lang="en-GB" dirty="0"/>
              <a:t>Use academic research and examination of literature to </a:t>
            </a:r>
          </a:p>
          <a:p>
            <a:pPr marL="0" indent="0">
              <a:buNone/>
            </a:pPr>
            <a:r>
              <a:rPr lang="en-GB" dirty="0"/>
              <a:t>   formulate an area of study.</a:t>
            </a:r>
          </a:p>
          <a:p>
            <a:pPr marL="0" indent="0">
              <a:buNone/>
            </a:pPr>
            <a:r>
              <a:rPr lang="en-GB" dirty="0"/>
              <a:t>2. Undertake research project within agreed procedures </a:t>
            </a:r>
          </a:p>
          <a:p>
            <a:pPr marL="0" indent="0">
              <a:buNone/>
            </a:pPr>
            <a:r>
              <a:rPr lang="en-GB" dirty="0"/>
              <a:t>    and specifications while analysing and justifying methods </a:t>
            </a:r>
          </a:p>
          <a:p>
            <a:pPr marL="0" indent="0">
              <a:buNone/>
            </a:pPr>
            <a:r>
              <a:rPr lang="en-GB" dirty="0"/>
              <a:t>    and choices throughout.</a:t>
            </a:r>
          </a:p>
          <a:p>
            <a:pPr marL="0" indent="0">
              <a:buNone/>
            </a:pPr>
            <a:r>
              <a:rPr lang="en-GB" dirty="0"/>
              <a:t>3. Evaluate and present research outcomes.</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This module is designed to develop students’ awareness and understanding of:</a:t>
            </a:r>
          </a:p>
          <a:p>
            <a:pPr marL="0" indent="0">
              <a:buNone/>
            </a:pPr>
            <a:endParaRPr lang="en-GB" dirty="0"/>
          </a:p>
          <a:p>
            <a:r>
              <a:rPr lang="en-GB" dirty="0"/>
              <a:t>Types of research</a:t>
            </a:r>
          </a:p>
          <a:p>
            <a:r>
              <a:rPr lang="en-GB" dirty="0"/>
              <a:t>Key references: books; journals; internet</a:t>
            </a:r>
          </a:p>
          <a:p>
            <a:r>
              <a:rPr lang="en-GB" dirty="0"/>
              <a:t>Ethical considerations: codes of practice; relating to participants e.g. informed consent, confidentiality of data, right to withdraw; data storage; analysis; audience for reporting</a:t>
            </a:r>
          </a:p>
          <a:p>
            <a:pPr marL="0" indent="0">
              <a:buNone/>
            </a:pPr>
            <a:r>
              <a:rPr lang="en-GB" dirty="0"/>
              <a:t>  of project</a:t>
            </a:r>
          </a:p>
          <a:p>
            <a:r>
              <a:rPr lang="en-GB" dirty="0"/>
              <a:t>Data collection: selection of participants; selection of appropriate tools for data collection</a:t>
            </a:r>
            <a:endParaRPr lang="en-GB" sz="4800"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fontScale="85000" lnSpcReduction="10000"/>
          </a:bodyPr>
          <a:lstStyle/>
          <a:p>
            <a:r>
              <a:rPr lang="en-GB" sz="3600" dirty="0"/>
              <a:t>Methodology and methods</a:t>
            </a:r>
          </a:p>
          <a:p>
            <a:r>
              <a:rPr lang="en-GB" sz="3600" dirty="0"/>
              <a:t>Evaluation of outcomes: judgement of the success or failure of the planned project justified e.g. in relation to research plan, aims and objectives, evidence and findings,</a:t>
            </a:r>
          </a:p>
          <a:p>
            <a:pPr marL="0" indent="0">
              <a:buNone/>
            </a:pPr>
            <a:r>
              <a:rPr lang="en-GB" sz="3600" dirty="0"/>
              <a:t>  sources of error, validity, reliability of data </a:t>
            </a:r>
          </a:p>
          <a:p>
            <a:pPr marL="0" indent="0">
              <a:buNone/>
            </a:pPr>
            <a:r>
              <a:rPr lang="en-GB" sz="3600" dirty="0"/>
              <a:t>  collected; difficulties</a:t>
            </a:r>
          </a:p>
          <a:p>
            <a:r>
              <a:rPr lang="en-GB" sz="3600" dirty="0"/>
              <a:t>Recommendations: for further development e.g. areas for further </a:t>
            </a:r>
            <a:r>
              <a:rPr lang="en-GB" sz="3600" dirty="0" err="1"/>
              <a:t>research,improvements</a:t>
            </a:r>
            <a:r>
              <a:rPr lang="en-GB" sz="3600" dirty="0"/>
              <a:t>, changes to practice</a:t>
            </a:r>
          </a:p>
        </p:txBody>
      </p:sp>
    </p:spTree>
    <p:extLst>
      <p:ext uri="{BB962C8B-B14F-4D97-AF65-F5344CB8AC3E}">
        <p14:creationId xmlns:p14="http://schemas.microsoft.com/office/powerpoint/2010/main" val="1634982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1 – 50% </a:t>
            </a:r>
          </a:p>
          <a:p>
            <a:pPr marL="0" indent="0">
              <a:buNone/>
            </a:pPr>
            <a:r>
              <a:rPr lang="en-GB" b="1" dirty="0"/>
              <a:t>Report 1500 Words</a:t>
            </a:r>
          </a:p>
          <a:p>
            <a:pPr marL="0" indent="0">
              <a:buNone/>
            </a:pPr>
            <a:endParaRPr lang="en-GB" b="1" dirty="0"/>
          </a:p>
          <a:p>
            <a:r>
              <a:rPr lang="en-GB" dirty="0"/>
              <a:t>The student will write a 1,500 word report on how research, evidenced based practice and empirical data is used within health and social care in order to influence policy or focus on a topic / issue.</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2 – 50%</a:t>
            </a:r>
          </a:p>
          <a:p>
            <a:pPr marL="0" indent="0">
              <a:buNone/>
            </a:pPr>
            <a:r>
              <a:rPr lang="en-GB" b="1" dirty="0"/>
              <a:t>Presentation 1500 Words</a:t>
            </a:r>
          </a:p>
          <a:p>
            <a:pPr marL="0" indent="0">
              <a:buNone/>
            </a:pPr>
            <a:endParaRPr lang="en-GB" b="1" dirty="0"/>
          </a:p>
          <a:p>
            <a:r>
              <a:rPr lang="en-GB" dirty="0"/>
              <a:t>Students shall self-source and critique one journal article related to either health, social care, childcare or youth work. Students should examine and evaluate the article in reference to methodology, ethics, outcomes and conclusion.</a:t>
            </a: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pPr marL="0" indent="0">
              <a:buNone/>
            </a:pPr>
            <a:r>
              <a:rPr lang="en-GB" sz="3200" b="1" i="1" dirty="0"/>
              <a:t>Assignment 1 Final Submission</a:t>
            </a:r>
          </a:p>
          <a:p>
            <a:pPr marL="0" indent="0">
              <a:buNone/>
            </a:pPr>
            <a:r>
              <a:rPr lang="en-GB" sz="3200" b="1" dirty="0">
                <a:solidFill>
                  <a:srgbClr val="FF0000"/>
                </a:solidFill>
              </a:rPr>
              <a:t>Friday 25</a:t>
            </a:r>
            <a:r>
              <a:rPr lang="en-GB" sz="3200" b="1" baseline="30000" dirty="0">
                <a:solidFill>
                  <a:srgbClr val="FF0000"/>
                </a:solidFill>
              </a:rPr>
              <a:t>th</a:t>
            </a:r>
            <a:r>
              <a:rPr lang="en-GB" sz="3200" b="1" dirty="0">
                <a:solidFill>
                  <a:srgbClr val="FF0000"/>
                </a:solidFill>
              </a:rPr>
              <a:t> June 2021</a:t>
            </a:r>
          </a:p>
          <a:p>
            <a:pPr marL="0" indent="0">
              <a:buNone/>
            </a:pPr>
            <a:r>
              <a:rPr lang="en-GB" sz="3200" b="1" i="1" dirty="0"/>
              <a:t>Draft Tutorial week </a:t>
            </a:r>
          </a:p>
          <a:p>
            <a:pPr marL="0" indent="0">
              <a:buNone/>
            </a:pPr>
            <a:r>
              <a:rPr lang="en-GB" sz="3200" b="1" dirty="0">
                <a:solidFill>
                  <a:srgbClr val="FF0000"/>
                </a:solidFill>
              </a:rPr>
              <a:t>Week beginning 14</a:t>
            </a:r>
            <a:r>
              <a:rPr lang="en-GB" sz="3200" b="1" baseline="30000" dirty="0">
                <a:solidFill>
                  <a:srgbClr val="FF0000"/>
                </a:solidFill>
              </a:rPr>
              <a:t>th</a:t>
            </a:r>
            <a:r>
              <a:rPr lang="en-GB" sz="3200" b="1" dirty="0">
                <a:solidFill>
                  <a:srgbClr val="FF0000"/>
                </a:solidFill>
              </a:rPr>
              <a:t> June 2021</a:t>
            </a:r>
          </a:p>
          <a:p>
            <a:pPr marL="0" indent="0">
              <a:buNone/>
            </a:pPr>
            <a:r>
              <a:rPr lang="en-GB" sz="3200" b="1" i="1" dirty="0"/>
              <a:t>Assignment 2 Final Submission</a:t>
            </a:r>
          </a:p>
          <a:p>
            <a:pPr marL="0" indent="0">
              <a:buNone/>
            </a:pPr>
            <a:r>
              <a:rPr lang="en-GB" sz="3200" b="1" dirty="0">
                <a:solidFill>
                  <a:srgbClr val="FF0000"/>
                </a:solidFill>
              </a:rPr>
              <a:t>Tuesday 6</a:t>
            </a:r>
            <a:r>
              <a:rPr lang="en-GB" sz="3200" b="1" baseline="30000" dirty="0">
                <a:solidFill>
                  <a:srgbClr val="FF0000"/>
                </a:solidFill>
              </a:rPr>
              <a:t>th</a:t>
            </a:r>
            <a:r>
              <a:rPr lang="en-GB" sz="3200" b="1" dirty="0">
                <a:solidFill>
                  <a:srgbClr val="FF0000"/>
                </a:solidFill>
              </a:rPr>
              <a:t>  July 2021</a:t>
            </a:r>
          </a:p>
          <a:p>
            <a:pPr marL="0" indent="0">
              <a:buNone/>
            </a:pPr>
            <a:r>
              <a:rPr lang="en-GB" sz="3200" b="1" i="1" dirty="0"/>
              <a:t>Draft Tutorial Week</a:t>
            </a:r>
          </a:p>
          <a:p>
            <a:pPr marL="0" indent="0">
              <a:buNone/>
            </a:pPr>
            <a:r>
              <a:rPr lang="en-GB" sz="3200" b="1" dirty="0">
                <a:solidFill>
                  <a:srgbClr val="FF0000"/>
                </a:solidFill>
              </a:rPr>
              <a:t>Week beginning 28</a:t>
            </a:r>
            <a:r>
              <a:rPr lang="en-GB" sz="3200" b="1" baseline="30000" dirty="0">
                <a:solidFill>
                  <a:srgbClr val="FF0000"/>
                </a:solidFill>
              </a:rPr>
              <a:t>th</a:t>
            </a:r>
            <a:r>
              <a:rPr lang="en-GB" sz="3200" b="1" dirty="0">
                <a:solidFill>
                  <a:srgbClr val="FF0000"/>
                </a:solidFill>
              </a:rPr>
              <a:t> June 2021</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b="1" dirty="0"/>
              <a:t>Essential</a:t>
            </a:r>
          </a:p>
          <a:p>
            <a:r>
              <a:rPr lang="en-GB" dirty="0"/>
              <a:t>Aveyard, H (2015) </a:t>
            </a:r>
            <a:r>
              <a:rPr lang="en-GB" i="1" dirty="0"/>
              <a:t>A Beginner's Guide To Critical Thinking And</a:t>
            </a:r>
          </a:p>
          <a:p>
            <a:r>
              <a:rPr lang="en-GB" i="1" dirty="0"/>
              <a:t>Writing In Health And Social Care</a:t>
            </a:r>
            <a:r>
              <a:rPr lang="en-GB" dirty="0"/>
              <a:t>. Milton Keynes: Open University Press.</a:t>
            </a:r>
          </a:p>
          <a:p>
            <a:r>
              <a:rPr lang="en-GB" dirty="0"/>
              <a:t>Bruce, L. (2007) </a:t>
            </a:r>
            <a:r>
              <a:rPr lang="en-GB" i="1" dirty="0"/>
              <a:t>Understanding Research and Evidence Based</a:t>
            </a:r>
          </a:p>
          <a:p>
            <a:r>
              <a:rPr lang="en-GB" i="1" dirty="0"/>
              <a:t>Practice (Health and Social Care: Knowledge and skills).</a:t>
            </a:r>
          </a:p>
          <a:p>
            <a:r>
              <a:rPr lang="en-GB" dirty="0"/>
              <a:t>London: Reflect Press.</a:t>
            </a:r>
          </a:p>
          <a:p>
            <a:r>
              <a:rPr lang="en-GB" dirty="0"/>
              <a:t>Saks, M. &amp; Alsop, J. (2012) </a:t>
            </a:r>
            <a:r>
              <a:rPr lang="en-GB" i="1" dirty="0"/>
              <a:t>Researching Health: Qualitative,</a:t>
            </a:r>
          </a:p>
          <a:p>
            <a:r>
              <a:rPr lang="en-GB" i="1" dirty="0"/>
              <a:t>Quantitative and Mixed Methods</a:t>
            </a:r>
            <a:r>
              <a:rPr lang="en-GB" dirty="0"/>
              <a:t>. London: Sage Publications.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Background</a:t>
            </a:r>
          </a:p>
          <a:p>
            <a:r>
              <a:rPr lang="en-GB" dirty="0"/>
              <a:t>Ridley, D. (2012) </a:t>
            </a:r>
            <a:r>
              <a:rPr lang="en-GB" i="1" dirty="0"/>
              <a:t>The Literature Review: A Step by Step Guide for Students</a:t>
            </a:r>
            <a:r>
              <a:rPr lang="en-GB" dirty="0"/>
              <a:t>. </a:t>
            </a:r>
            <a:r>
              <a:rPr lang="en-GB"/>
              <a:t>London: Sage</a:t>
            </a:r>
            <a:endParaRPr lang="en-GB" b="1" dirty="0"/>
          </a:p>
          <a:p>
            <a:pPr marL="0" indent="0">
              <a:buNone/>
            </a:pPr>
            <a:endParaRPr lang="en-GB"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b="1" dirty="0"/>
              <a:t>Journals</a:t>
            </a:r>
            <a:r>
              <a:rPr lang="en-GB" dirty="0"/>
              <a:t>:</a:t>
            </a:r>
          </a:p>
          <a:p>
            <a:r>
              <a:rPr lang="en-GB" dirty="0"/>
              <a:t>BMJ online</a:t>
            </a:r>
          </a:p>
          <a:p>
            <a:r>
              <a:rPr lang="en-GB" dirty="0"/>
              <a:t>Health Care Analysis</a:t>
            </a:r>
          </a:p>
          <a:p>
            <a:r>
              <a:rPr lang="en-GB" dirty="0"/>
              <a:t>Journal of Nursing Research</a:t>
            </a:r>
          </a:p>
          <a:p>
            <a:r>
              <a:rPr lang="en-GB" dirty="0"/>
              <a:t>Nursing Ethics</a:t>
            </a:r>
          </a:p>
          <a:p>
            <a:r>
              <a:rPr lang="en-GB" dirty="0"/>
              <a:t>Community Care</a:t>
            </a:r>
          </a:p>
          <a:p>
            <a:r>
              <a:rPr lang="en-GB" b="1" dirty="0"/>
              <a:t>Web Sources:</a:t>
            </a:r>
          </a:p>
          <a:p>
            <a:pPr marL="0" indent="0">
              <a:buNone/>
            </a:pPr>
            <a:r>
              <a:rPr lang="en-GB" dirty="0"/>
              <a:t>https://gov.wales</a:t>
            </a:r>
          </a:p>
          <a:p>
            <a:pPr marL="0" indent="0">
              <a:buNone/>
            </a:pPr>
            <a:r>
              <a:rPr lang="en-GB" dirty="0"/>
              <a:t>www.nice.org.uk</a:t>
            </a:r>
          </a:p>
          <a:p>
            <a:pPr marL="0" indent="0">
              <a:buNone/>
            </a:pPr>
            <a:r>
              <a:rPr lang="en-GB" dirty="0"/>
              <a:t>www.who.org.uk</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this building (Swansea Business School), </a:t>
            </a:r>
            <a:r>
              <a:rPr lang="en-GB" dirty="0" err="1"/>
              <a:t>Townhill</a:t>
            </a:r>
            <a:r>
              <a:rPr lang="en-GB" dirty="0"/>
              <a:t>, Mount Pleasant, Carmarthen, or even </a:t>
            </a:r>
            <a:r>
              <a:rPr lang="en-GB" dirty="0" err="1"/>
              <a:t>Lampeter</a:t>
            </a:r>
            <a:endParaRPr lang="en-GB" dirty="0"/>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TotalTime>
  <Words>855</Words>
  <Application>Microsoft Office PowerPoint</Application>
  <PresentationFormat>On-screen Show (4:3)</PresentationFormat>
  <Paragraphs>121</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Clarity</vt:lpstr>
      <vt:lpstr>Introduction to Module</vt:lpstr>
      <vt:lpstr>Contents</vt:lpstr>
      <vt:lpstr>Brief Overview</vt:lpstr>
      <vt:lpstr>Level of Study : 4 </vt:lpstr>
      <vt:lpstr>Aims of Module</vt:lpstr>
      <vt:lpstr>Learning Outcomes</vt:lpstr>
      <vt:lpstr>Lesson Content</vt:lpstr>
      <vt:lpstr>Lesson Content</vt:lpstr>
      <vt:lpstr>Assessments</vt:lpstr>
      <vt:lpstr>Assessments</vt:lpstr>
      <vt:lpstr>Deadline Dates</vt:lpstr>
      <vt:lpstr>Referencing </vt:lpstr>
      <vt:lpstr>Reading Lists</vt:lpstr>
      <vt:lpstr>Reading Lists</vt:lpstr>
      <vt:lpstr>Journals and Websites</vt:lpstr>
      <vt:lpstr>Reading Lists</vt:lpstr>
      <vt:lpstr>Virtual Learning Environment </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Johnathen Wyatt</cp:lastModifiedBy>
  <cp:revision>32</cp:revision>
  <cp:lastPrinted>2017-09-20T09:54:29Z</cp:lastPrinted>
  <dcterms:created xsi:type="dcterms:W3CDTF">2014-09-13T13:55:51Z</dcterms:created>
  <dcterms:modified xsi:type="dcterms:W3CDTF">2021-04-19T11:35:28Z</dcterms:modified>
</cp:coreProperties>
</file>