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6" r:id="rId2"/>
    <p:sldId id="257" r:id="rId3"/>
    <p:sldId id="258" r:id="rId4"/>
    <p:sldId id="269" r:id="rId5"/>
    <p:sldId id="260" r:id="rId6"/>
    <p:sldId id="259" r:id="rId7"/>
    <p:sldId id="261" r:id="rId8"/>
    <p:sldId id="262" r:id="rId9"/>
    <p:sldId id="266" r:id="rId10"/>
    <p:sldId id="265" r:id="rId11"/>
    <p:sldId id="267" r:id="rId12"/>
    <p:sldId id="264" r:id="rId13"/>
    <p:sldId id="268" r:id="rId14"/>
    <p:sldId id="263" r:id="rId15"/>
    <p:sldId id="270" r:id="rId1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381" autoAdjust="0"/>
    <p:restoredTop sz="94660"/>
  </p:normalViewPr>
  <p:slideViewPr>
    <p:cSldViewPr snapToGrid="0">
      <p:cViewPr varScale="1">
        <p:scale>
          <a:sx n="87" d="100"/>
          <a:sy n="87" d="100"/>
        </p:scale>
        <p:origin x="60" y="264"/>
      </p:cViewPr>
      <p:guideLst/>
    </p:cSldViewPr>
  </p:slideViewPr>
  <p:notesTextViewPr>
    <p:cViewPr>
      <p:scale>
        <a:sx n="1" d="1"/>
        <a:sy n="1" d="1"/>
      </p:scale>
      <p:origin x="0" y="0"/>
    </p:cViewPr>
  </p:notesTextViewPr>
  <p:notesViewPr>
    <p:cSldViewPr snapToGrid="0">
      <p:cViewPr varScale="1">
        <p:scale>
          <a:sx n="68" d="100"/>
          <a:sy n="68" d="100"/>
        </p:scale>
        <p:origin x="282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1BC4149-F392-48E4-A049-7492C3015632}" type="datetimeFigureOut">
              <a:rPr lang="en-GB" smtClean="0"/>
              <a:t>08/02/2018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C048C381-C703-42C6-A0EA-FD9DC9278402}" type="slidenum">
              <a:rPr lang="en-GB" smtClean="0"/>
              <a:t>‹#›</a:t>
            </a:fld>
            <a:endParaRPr lang="en-GB"/>
          </a:p>
        </p:txBody>
      </p:sp>
    </p:spTree>
    <p:extLst>
      <p:ext uri="{BB962C8B-B14F-4D97-AF65-F5344CB8AC3E}">
        <p14:creationId xmlns:p14="http://schemas.microsoft.com/office/powerpoint/2010/main" val="1239804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48C381-C703-42C6-A0EA-FD9DC9278402}" type="slidenum">
              <a:rPr lang="en-GB" smtClean="0"/>
              <a:t>1</a:t>
            </a:fld>
            <a:endParaRPr lang="en-GB"/>
          </a:p>
        </p:txBody>
      </p:sp>
    </p:spTree>
    <p:extLst>
      <p:ext uri="{BB962C8B-B14F-4D97-AF65-F5344CB8AC3E}">
        <p14:creationId xmlns:p14="http://schemas.microsoft.com/office/powerpoint/2010/main" val="4003674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54E70D1-AF54-42E1-879C-D110F24461CE}" type="slidenum">
              <a:rPr lang="en-GB" altLang="en-US"/>
              <a:pPr>
                <a:spcBef>
                  <a:spcPct val="0"/>
                </a:spcBef>
              </a:pPr>
              <a:t>2</a:t>
            </a:fld>
            <a:endParaRPr lang="en-GB" altLang="en-US"/>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Taphonomy as a discipline was proposed by Efremov in 1940 and literally means "the Laws of Burial". </a:t>
            </a:r>
          </a:p>
        </p:txBody>
      </p:sp>
    </p:spTree>
    <p:extLst>
      <p:ext uri="{BB962C8B-B14F-4D97-AF65-F5344CB8AC3E}">
        <p14:creationId xmlns:p14="http://schemas.microsoft.com/office/powerpoint/2010/main" val="1163460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AF6BB9E-AD44-4F7E-AE15-35D6915A39EE}" type="slidenum">
              <a:rPr lang="en-GB" altLang="en-US"/>
              <a:pPr>
                <a:spcBef>
                  <a:spcPct val="0"/>
                </a:spcBef>
              </a:pPr>
              <a:t>3</a:t>
            </a:fld>
            <a:endParaRPr lang="en-GB" alt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Taphonomy is defined as the study of the passage of biological remains from the biosphere into the lithosphere. Basically how does a living breathing creature end up dying and turning slowly into a fossil. The passage into the archaeological record involves the loss of biological information about the remains. This loss occurs as a result of geological and biological forces acting, often as agents of destruction, upon the remains.</a:t>
            </a:r>
          </a:p>
        </p:txBody>
      </p:sp>
    </p:spTree>
    <p:extLst>
      <p:ext uri="{BB962C8B-B14F-4D97-AF65-F5344CB8AC3E}">
        <p14:creationId xmlns:p14="http://schemas.microsoft.com/office/powerpoint/2010/main" val="1735478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That </a:t>
            </a:r>
            <a:r>
              <a:rPr lang="en-GB" dirty="0" err="1" smtClean="0"/>
              <a:t>irt</a:t>
            </a:r>
            <a:r>
              <a:rPr lang="en-GB" dirty="0" smtClean="0"/>
              <a:t> is trustworthy gives a confidence to the methodology, keep in mind the background, hampered by inappropriate sampling, </a:t>
            </a:r>
            <a:r>
              <a:rPr lang="en-GB" dirty="0" err="1" smtClean="0"/>
              <a:t>ie</a:t>
            </a:r>
            <a:r>
              <a:rPr lang="en-GB" dirty="0" smtClean="0"/>
              <a:t> didn’t poor analytic standards and lack of theoretical basis, and lack of internal rigour and reflection.</a:t>
            </a:r>
          </a:p>
          <a:p>
            <a:endParaRPr lang="en-GB" dirty="0"/>
          </a:p>
          <a:p>
            <a:r>
              <a:rPr lang="en-GB" dirty="0" smtClean="0"/>
              <a:t>Weakness – not objective, not value free</a:t>
            </a:r>
          </a:p>
          <a:p>
            <a:endParaRPr lang="en-GB" dirty="0"/>
          </a:p>
          <a:p>
            <a:r>
              <a:rPr lang="en-GB" dirty="0" smtClean="0"/>
              <a:t>Remember the more rooted we are to the physical world, closer to the natural sciences we are and therefore application of the natural laws that govern us can be applied with greater confidence. E.g. Uniformitarian principals – this makes it GOOD for forensic </a:t>
            </a:r>
            <a:r>
              <a:rPr lang="en-GB" dirty="0" err="1" smtClean="0"/>
              <a:t>taphonomy</a:t>
            </a:r>
            <a:r>
              <a:rPr lang="en-GB" dirty="0" smtClean="0"/>
              <a:t> See </a:t>
            </a:r>
            <a:r>
              <a:rPr lang="en-GB" dirty="0" err="1" smtClean="0"/>
              <a:t>Dirkmaat</a:t>
            </a:r>
            <a:r>
              <a:rPr lang="en-GB" dirty="0" smtClean="0"/>
              <a:t>, 2008.</a:t>
            </a:r>
          </a:p>
          <a:p>
            <a:endParaRPr lang="en-GB" dirty="0"/>
          </a:p>
          <a:p>
            <a:r>
              <a:rPr lang="en-GB" dirty="0" smtClean="0"/>
              <a:t>All highly important when it comes to admissibility of scientific evidence in court.</a:t>
            </a:r>
            <a:endParaRPr lang="en-GB" dirty="0"/>
          </a:p>
        </p:txBody>
      </p:sp>
      <p:sp>
        <p:nvSpPr>
          <p:cNvPr id="4" name="Slide Number Placeholder 3"/>
          <p:cNvSpPr>
            <a:spLocks noGrp="1"/>
          </p:cNvSpPr>
          <p:nvPr>
            <p:ph type="sldNum" sz="quarter" idx="10"/>
          </p:nvPr>
        </p:nvSpPr>
        <p:spPr/>
        <p:txBody>
          <a:bodyPr/>
          <a:lstStyle/>
          <a:p>
            <a:fld id="{5A5AFBFE-4D33-430F-B97E-180D6B8BF064}" type="slidenum">
              <a:rPr lang="en-GB" smtClean="0"/>
              <a:t>4</a:t>
            </a:fld>
            <a:endParaRPr lang="en-GB" dirty="0"/>
          </a:p>
        </p:txBody>
      </p:sp>
    </p:spTree>
    <p:extLst>
      <p:ext uri="{BB962C8B-B14F-4D97-AF65-F5344CB8AC3E}">
        <p14:creationId xmlns:p14="http://schemas.microsoft.com/office/powerpoint/2010/main" val="946334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97AB754-CEE2-4AE9-AB19-8BBFAFE5411A}" type="slidenum">
              <a:rPr lang="en-GB" altLang="en-US"/>
              <a:pPr>
                <a:spcBef>
                  <a:spcPct val="0"/>
                </a:spcBef>
              </a:pPr>
              <a:t>5</a:t>
            </a:fld>
            <a:endParaRPr lang="en-GB"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Uniformitarin principles underlie any taphonomic study. That, the forces working today were also in force and working in the same way in the past, that bone slooked and behaved (in terms of their intrinsic qual;ities, powers of survivorship etc) in itself a leap of faith (Yellen).  It is very much rooted in the scientific methodology and as such it has huge potential and huge limitations.</a:t>
            </a:r>
          </a:p>
        </p:txBody>
      </p:sp>
    </p:spTree>
    <p:extLst>
      <p:ext uri="{BB962C8B-B14F-4D97-AF65-F5344CB8AC3E}">
        <p14:creationId xmlns:p14="http://schemas.microsoft.com/office/powerpoint/2010/main" val="2457427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2C777B1-FC7C-49BD-ADAB-F96237A95704}" type="slidenum">
              <a:rPr lang="en-GB" altLang="en-US" smtClean="0"/>
              <a:pPr>
                <a:spcBef>
                  <a:spcPct val="0"/>
                </a:spcBef>
              </a:pPr>
              <a:t>6</a:t>
            </a:fld>
            <a:endParaRPr lang="en-GB" altLang="en-US" smtClean="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4462" indent="-224462"/>
            <a:r>
              <a:rPr lang="en-GB" altLang="en-US" smtClean="0">
                <a:latin typeface="Arial" panose="020B0604020202020204" pitchFamily="34" charset="0"/>
                <a:cs typeface="Arial" panose="020B0604020202020204" pitchFamily="34" charset="0"/>
              </a:rPr>
              <a:t>How, but how does it work? How do you get at the past? The underlying philosophy behind the natural sciences is that of uniformitarianism. The main assumptions are:</a:t>
            </a:r>
          </a:p>
          <a:p>
            <a:pPr marL="224462" indent="-224462"/>
            <a:r>
              <a:rPr lang="en-GB" altLang="en-US" smtClean="0">
                <a:latin typeface="Arial" panose="020B0604020202020204" pitchFamily="34" charset="0"/>
                <a:cs typeface="Arial" panose="020B0604020202020204" pitchFamily="34" charset="0"/>
              </a:rPr>
              <a:t>that processes in the present are the same as those in the past. </a:t>
            </a:r>
          </a:p>
          <a:p>
            <a:pPr marL="224462" indent="-224462"/>
            <a:r>
              <a:rPr lang="en-GB" altLang="en-US" smtClean="0">
                <a:latin typeface="Arial" panose="020B0604020202020204" pitchFamily="34" charset="0"/>
                <a:cs typeface="Arial" panose="020B0604020202020204" pitchFamily="34" charset="0"/>
              </a:rPr>
              <a:t>that, the physical forces working today to alter the earth were also in force and working in the same way in the past.</a:t>
            </a:r>
          </a:p>
          <a:p>
            <a:pPr marL="224462" indent="-224462"/>
            <a:r>
              <a:rPr lang="en-GB" altLang="en-US" smtClean="0">
                <a:latin typeface="Arial" panose="020B0604020202020204" pitchFamily="34" charset="0"/>
                <a:cs typeface="Arial" panose="020B0604020202020204" pitchFamily="34" charset="0"/>
              </a:rPr>
              <a:t>that processes were uniform in both time and space. </a:t>
            </a:r>
          </a:p>
          <a:p>
            <a:pPr marL="224462" indent="-224462"/>
            <a:endParaRPr lang="en-GB" altLang="en-US" smtClean="0">
              <a:latin typeface="Arial" panose="020B0604020202020204" pitchFamily="34" charset="0"/>
              <a:cs typeface="Arial" panose="020B0604020202020204" pitchFamily="34" charset="0"/>
            </a:endParaRPr>
          </a:p>
          <a:p>
            <a:pPr marL="224462" indent="-224462"/>
            <a:r>
              <a:rPr lang="en-GB" altLang="en-US" smtClean="0">
                <a:latin typeface="Arial" panose="020B0604020202020204" pitchFamily="34" charset="0"/>
                <a:cs typeface="Arial" panose="020B0604020202020204" pitchFamily="34" charset="0"/>
              </a:rPr>
              <a:t>How do we relate this to humans and behaviour and belief systems and…..</a:t>
            </a:r>
          </a:p>
        </p:txBody>
      </p:sp>
    </p:spTree>
    <p:extLst>
      <p:ext uri="{BB962C8B-B14F-4D97-AF65-F5344CB8AC3E}">
        <p14:creationId xmlns:p14="http://schemas.microsoft.com/office/powerpoint/2010/main" val="994334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691989A-8215-472D-9126-64719A3667F1}" type="slidenum">
              <a:rPr lang="en-GB" altLang="en-US"/>
              <a:pPr>
                <a:spcBef>
                  <a:spcPct val="0"/>
                </a:spcBef>
              </a:pPr>
              <a:t>7</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A taphonomic study is a process by which the events between death, destruction and preservation, can be reconstructed and the "past" can be explored. The theory is that, if one can identify the mode of death of an animal, and all post-mortem events which acted upon the remains, including recovery and retrieval techniques, then a valid reconstruction and interpretation of the bone assemblage can be achieved. This, in reality, is not a simple process.</a:t>
            </a:r>
          </a:p>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74134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AAB2080-947F-4BD1-A42A-5E9C789F1EAE}" type="slidenum">
              <a:rPr lang="en-GB" altLang="en-US"/>
              <a:pPr>
                <a:spcBef>
                  <a:spcPct val="0"/>
                </a:spcBef>
              </a:pPr>
              <a:t>8</a:t>
            </a:fld>
            <a:endParaRPr lang="en-GB"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These often include such evidence as butchery marks, carnivore gnawing marks, evidence of bone burning, bone fracturing and butchery patterns, the spatial distribution of the bones, the mode of accumulation, human, natural or animal etc.  These are known as agents - agents of destruction usually.  Each ‘agent’ leaves a broadly diagnostic pattern in terms of the faunal composition and damage to the bone remains.  Once you have identified these you then start to “work back” to put back the filters and reconstruct the life assemblage.</a:t>
            </a:r>
          </a:p>
        </p:txBody>
      </p:sp>
    </p:spTree>
    <p:extLst>
      <p:ext uri="{BB962C8B-B14F-4D97-AF65-F5344CB8AC3E}">
        <p14:creationId xmlns:p14="http://schemas.microsoft.com/office/powerpoint/2010/main" val="2354405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Butchered bones plus worked bone can only be human agents – but there are others</a:t>
            </a:r>
          </a:p>
          <a:p>
            <a:pPr eaLnBrk="1" hangingPunct="1"/>
            <a:endParaRPr lang="en-GB" altLang="en-US" smtClean="0">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B0CA556-A82F-4C7E-8432-32FB037ACD72}" type="slidenum">
              <a:rPr lang="en-GB" altLang="en-US"/>
              <a:pPr>
                <a:spcBef>
                  <a:spcPct val="0"/>
                </a:spcBef>
              </a:pPr>
              <a:t>9</a:t>
            </a:fld>
            <a:endParaRPr lang="en-GB" altLang="en-US"/>
          </a:p>
        </p:txBody>
      </p:sp>
    </p:spTree>
    <p:extLst>
      <p:ext uri="{BB962C8B-B14F-4D97-AF65-F5344CB8AC3E}">
        <p14:creationId xmlns:p14="http://schemas.microsoft.com/office/powerpoint/2010/main" val="809191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You will be looking for these in a bone for your practical. What sort of evidence?</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4637F0C-41E9-427C-BA44-08D5D15D4288}" type="slidenum">
              <a:rPr lang="en-GB" altLang="en-US"/>
              <a:pPr>
                <a:spcBef>
                  <a:spcPct val="0"/>
                </a:spcBef>
              </a:pPr>
              <a:t>10</a:t>
            </a:fld>
            <a:endParaRPr lang="en-GB" altLang="en-US"/>
          </a:p>
        </p:txBody>
      </p:sp>
    </p:spTree>
    <p:extLst>
      <p:ext uri="{BB962C8B-B14F-4D97-AF65-F5344CB8AC3E}">
        <p14:creationId xmlns:p14="http://schemas.microsoft.com/office/powerpoint/2010/main" val="21992642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48C381-C703-42C6-A0EA-FD9DC9278402}" type="slidenum">
              <a:rPr lang="en-GB" smtClean="0"/>
              <a:t>11</a:t>
            </a:fld>
            <a:endParaRPr lang="en-GB"/>
          </a:p>
        </p:txBody>
      </p:sp>
    </p:spTree>
    <p:extLst>
      <p:ext uri="{BB962C8B-B14F-4D97-AF65-F5344CB8AC3E}">
        <p14:creationId xmlns:p14="http://schemas.microsoft.com/office/powerpoint/2010/main" val="7829439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9504B6C-6864-4D25-9AD8-D341E3D85773}" type="slidenum">
              <a:rPr lang="en-GB" altLang="en-US"/>
              <a:pPr>
                <a:spcBef>
                  <a:spcPct val="0"/>
                </a:spcBef>
              </a:pPr>
              <a:t>12</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Various sources of information are employed to enable one to "work back" and make inferential statements.  Mostly these involve finding a "comparable" community.</a:t>
            </a:r>
          </a:p>
          <a:p>
            <a:pPr eaLnBrk="1" hangingPunct="1"/>
            <a:r>
              <a:rPr lang="en-GB" altLang="en-US" smtClean="0">
                <a:latin typeface="Arial" panose="020B0604020202020204" pitchFamily="34" charset="0"/>
                <a:cs typeface="Arial" panose="020B0604020202020204" pitchFamily="34" charset="0"/>
              </a:rPr>
              <a:t>with other well documented archaeological examples, where they differ in contents may be an indication to behavioural patterns.</a:t>
            </a:r>
          </a:p>
          <a:p>
            <a:pPr eaLnBrk="1" hangingPunct="1"/>
            <a:r>
              <a:rPr lang="en-GB" altLang="en-US" smtClean="0">
                <a:latin typeface="Arial" panose="020B0604020202020204" pitchFamily="34" charset="0"/>
                <a:cs typeface="Arial" panose="020B0604020202020204" pitchFamily="34" charset="0"/>
              </a:rPr>
              <a:t>an analogous situation. Comparison could be with known agents of accumulation and modification, such as carnivore other animals (ethology) or modern societies (ethnoarchaeology).  How useful an analogy are they?</a:t>
            </a:r>
          </a:p>
          <a:p>
            <a:pPr eaLnBrk="1" hangingPunct="1"/>
            <a:r>
              <a:rPr lang="en-GB" altLang="en-US" smtClean="0">
                <a:latin typeface="Arial" panose="020B0604020202020204" pitchFamily="34" charset="0"/>
                <a:cs typeface="Arial" panose="020B0604020202020204" pitchFamily="34" charset="0"/>
              </a:rPr>
              <a:t>simulating experimentally the agents of transportation, destruction and deposition, and then comparing the results with those observed in the fossil record. Such approaches are numerous. </a:t>
            </a:r>
          </a:p>
          <a:p>
            <a:pPr eaLnBrk="1" hangingPunct="1"/>
            <a:r>
              <a:rPr lang="en-GB" altLang="en-US" smtClean="0">
                <a:latin typeface="Arial" panose="020B0604020202020204" pitchFamily="34" charset="0"/>
                <a:cs typeface="Arial" panose="020B0604020202020204" pitchFamily="34" charset="0"/>
              </a:rPr>
              <a:t>These types of studies are undertaken in the belief that general principles of taphonomic processes may be uncovered, basically that "signatures" or diagnostic indicators of processes are discovered, and the life history of the assemblage can be reconstructed. The aim is to put back in all the stages which acted as filters. If there are no small bones from the animal’s body is this because they had been eaten by carnivores, they were winowed away by river action or the site was not sieved and small bones were not recovered. By and large this is where we have been successful, we can attempt to distinguish the agents different signatures.  But the filters affecting bone survivorship are extensive.</a:t>
            </a:r>
          </a:p>
        </p:txBody>
      </p:sp>
    </p:spTree>
    <p:extLst>
      <p:ext uri="{BB962C8B-B14F-4D97-AF65-F5344CB8AC3E}">
        <p14:creationId xmlns:p14="http://schemas.microsoft.com/office/powerpoint/2010/main" val="25694545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48C381-C703-42C6-A0EA-FD9DC9278402}" type="slidenum">
              <a:rPr lang="en-GB" smtClean="0"/>
              <a:t>13</a:t>
            </a:fld>
            <a:endParaRPr lang="en-GB"/>
          </a:p>
        </p:txBody>
      </p:sp>
    </p:spTree>
    <p:extLst>
      <p:ext uri="{BB962C8B-B14F-4D97-AF65-F5344CB8AC3E}">
        <p14:creationId xmlns:p14="http://schemas.microsoft.com/office/powerpoint/2010/main" val="580197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1ADD670-BCDB-4528-B334-DD2E7CB47E75}" type="slidenum">
              <a:rPr lang="en-GB" altLang="en-US"/>
              <a:pPr>
                <a:spcBef>
                  <a:spcPct val="0"/>
                </a:spcBef>
              </a:pPr>
              <a:t>14</a:t>
            </a:fld>
            <a:endParaRPr lang="en-GB" alt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z="1000">
                <a:latin typeface="Arial" panose="020B0604020202020204" pitchFamily="34" charset="0"/>
                <a:cs typeface="Arial" panose="020B0604020202020204" pitchFamily="34" charset="0"/>
              </a:rPr>
              <a:t>Problems of the taphonomic approaches</a:t>
            </a:r>
          </a:p>
          <a:p>
            <a:pPr eaLnBrk="1" hangingPunct="1">
              <a:lnSpc>
                <a:spcPct val="90000"/>
              </a:lnSpc>
            </a:pPr>
            <a:r>
              <a:rPr lang="en-GB" altLang="en-US" sz="1000">
                <a:latin typeface="Arial" panose="020B0604020202020204" pitchFamily="34" charset="0"/>
                <a:cs typeface="Arial" panose="020B0604020202020204" pitchFamily="34" charset="0"/>
              </a:rPr>
              <a:t>Some problems</a:t>
            </a:r>
          </a:p>
          <a:p>
            <a:pPr eaLnBrk="1" hangingPunct="1">
              <a:lnSpc>
                <a:spcPct val="90000"/>
              </a:lnSpc>
            </a:pPr>
            <a:r>
              <a:rPr lang="en-GB" altLang="en-US" sz="1000">
                <a:latin typeface="Arial" panose="020B0604020202020204" pitchFamily="34" charset="0"/>
                <a:cs typeface="Arial" panose="020B0604020202020204" pitchFamily="34" charset="0"/>
              </a:rPr>
              <a:t>The interpretation of bone remains can still be equivocal even after extensive taphonomic studies have been undertaken.</a:t>
            </a:r>
          </a:p>
          <a:p>
            <a:pPr eaLnBrk="1" hangingPunct="1">
              <a:lnSpc>
                <a:spcPct val="90000"/>
              </a:lnSpc>
            </a:pPr>
            <a:r>
              <a:rPr lang="en-GB" altLang="en-US" sz="1000">
                <a:latin typeface="Arial" panose="020B0604020202020204" pitchFamily="34" charset="0"/>
                <a:cs typeface="Arial" panose="020B0604020202020204" pitchFamily="34" charset="0"/>
              </a:rPr>
              <a:t>An interpretation dilemma is created when different agents appear to have created similar effects, such as distinguishing cut marks from trample marks or simply abrasion. </a:t>
            </a:r>
          </a:p>
          <a:p>
            <a:pPr eaLnBrk="1" hangingPunct="1">
              <a:lnSpc>
                <a:spcPct val="90000"/>
              </a:lnSpc>
            </a:pPr>
            <a:r>
              <a:rPr lang="en-GB" altLang="en-US" sz="1000">
                <a:latin typeface="Arial" panose="020B0604020202020204" pitchFamily="34" charset="0"/>
                <a:cs typeface="Arial" panose="020B0604020202020204" pitchFamily="34" charset="0"/>
              </a:rPr>
              <a:t>Overprinting by additional taphonomic agents adds to such an interpretation dilemma - combination of human and animal interaction that leaves their mark on the bones (toss bone to dogs, birds peck, cattle then trample) BUT, we can at least attempt to sort this out, taphonomy works reasonably well at this level. Taphonomy works well at the level of inference when recognising taphonomic features.</a:t>
            </a:r>
          </a:p>
          <a:p>
            <a:pPr eaLnBrk="1" hangingPunct="1">
              <a:lnSpc>
                <a:spcPct val="90000"/>
              </a:lnSpc>
            </a:pPr>
            <a:r>
              <a:rPr lang="en-GB" altLang="en-US" sz="1000">
                <a:latin typeface="Arial" panose="020B0604020202020204" pitchFamily="34" charset="0"/>
                <a:cs typeface="Arial" panose="020B0604020202020204" pitchFamily="34" charset="0"/>
              </a:rPr>
              <a:t>Particular or specific nature of the evidence (especially in forensics) A particular solution or explanation is sought to resolve an individual or particular set of problem</a:t>
            </a:r>
          </a:p>
        </p:txBody>
      </p:sp>
    </p:spTree>
    <p:extLst>
      <p:ext uri="{BB962C8B-B14F-4D97-AF65-F5344CB8AC3E}">
        <p14:creationId xmlns:p14="http://schemas.microsoft.com/office/powerpoint/2010/main" val="23285526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Contemporary views of the death greatly impact on our study, how they should be treated is influenced by religious, social, emotional factors as well as ethical ones. Most human remains become part of a medico-legal responsibility which is not driven by our agendas.</a:t>
            </a:r>
            <a:endParaRPr lang="en-GB" dirty="0"/>
          </a:p>
          <a:p>
            <a:endParaRPr lang="en-GB" dirty="0"/>
          </a:p>
          <a:p>
            <a:r>
              <a:rPr lang="en-GB" dirty="0" smtClean="0"/>
              <a:t>Forensic death or serious crime investigators are driven by pragmatic concerns of the medico-legal teams. Once body is identified, timeline established and issues relating to the nature of the crime are considered and collected – there is little perceived need for further investigation – they are not driven by research agendas, they do not fund them beyond the pivotal forensic questions.</a:t>
            </a:r>
          </a:p>
          <a:p>
            <a:endParaRPr lang="en-GB" dirty="0"/>
          </a:p>
          <a:p>
            <a:r>
              <a:rPr lang="en-GB" dirty="0" smtClean="0"/>
              <a:t>For all our methodologies and research have driven some crime scene investigations the protocols surrounding crime scene and archaeology are very different. In archaeology – the more the merrier, get in get dirty, feel, see, taste the evidence e.g. soils changes sandy or silty in crime scenes integrity of the evidence is more paramount, don’t touch, can’t feel deprives one of ones senses that are vital to </a:t>
            </a:r>
            <a:r>
              <a:rPr lang="en-GB" dirty="0" err="1" smtClean="0"/>
              <a:t>taphonomy</a:t>
            </a:r>
            <a:r>
              <a:rPr lang="en-GB" dirty="0" smtClean="0"/>
              <a:t>.</a:t>
            </a:r>
            <a:endParaRPr lang="en-GB" dirty="0"/>
          </a:p>
        </p:txBody>
      </p:sp>
      <p:sp>
        <p:nvSpPr>
          <p:cNvPr id="4" name="Slide Number Placeholder 3"/>
          <p:cNvSpPr>
            <a:spLocks noGrp="1"/>
          </p:cNvSpPr>
          <p:nvPr>
            <p:ph type="sldNum" sz="quarter" idx="10"/>
          </p:nvPr>
        </p:nvSpPr>
        <p:spPr/>
        <p:txBody>
          <a:bodyPr/>
          <a:lstStyle/>
          <a:p>
            <a:fld id="{C048C381-C703-42C6-A0EA-FD9DC9278402}" type="slidenum">
              <a:rPr lang="en-GB" smtClean="0"/>
              <a:t>15</a:t>
            </a:fld>
            <a:endParaRPr lang="en-GB"/>
          </a:p>
        </p:txBody>
      </p:sp>
    </p:spTree>
    <p:extLst>
      <p:ext uri="{BB962C8B-B14F-4D97-AF65-F5344CB8AC3E}">
        <p14:creationId xmlns:p14="http://schemas.microsoft.com/office/powerpoint/2010/main" val="3794428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AD846A-E79E-4D28-8BB2-87852E9C9336}"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2934697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AD846A-E79E-4D28-8BB2-87852E9C9336}"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1566621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AD846A-E79E-4D28-8BB2-87852E9C9336}"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4053151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AD846A-E79E-4D28-8BB2-87852E9C9336}"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205538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7AD846A-E79E-4D28-8BB2-87852E9C9336}" type="datetimeFigureOut">
              <a:rPr lang="en-GB" smtClean="0"/>
              <a:t>08/02/2018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3433924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AD846A-E79E-4D28-8BB2-87852E9C9336}" type="datetimeFigureOut">
              <a:rPr lang="en-GB" smtClean="0"/>
              <a:t>08/02/2018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325207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AD846A-E79E-4D28-8BB2-87852E9C9336}" type="datetimeFigureOut">
              <a:rPr lang="en-GB" smtClean="0"/>
              <a:t>08/02/2018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3945731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AD846A-E79E-4D28-8BB2-87852E9C9336}"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563116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AD846A-E79E-4D28-8BB2-87852E9C9336}"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3833924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AD846A-E79E-4D28-8BB2-87852E9C9336}"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2988632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AD846A-E79E-4D28-8BB2-87852E9C9336}"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2335530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AD846A-E79E-4D28-8BB2-87852E9C9336}" type="datetimeFigureOut">
              <a:rPr lang="en-GB" smtClean="0"/>
              <a:t>08/02/2018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4AA7CF-4EBC-4EE9-9013-67B9AC392521}" type="slidenum">
              <a:rPr lang="en-GB" smtClean="0"/>
              <a:t>‹#›</a:t>
            </a:fld>
            <a:endParaRPr lang="en-GB"/>
          </a:p>
        </p:txBody>
      </p:sp>
    </p:spTree>
    <p:extLst>
      <p:ext uri="{BB962C8B-B14F-4D97-AF65-F5344CB8AC3E}">
        <p14:creationId xmlns:p14="http://schemas.microsoft.com/office/powerpoint/2010/main" val="1374799238"/>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err="1" smtClean="0">
                <a:solidFill>
                  <a:schemeClr val="accent4">
                    <a:lumMod val="60000"/>
                    <a:lumOff val="40000"/>
                  </a:schemeClr>
                </a:solidFill>
              </a:rPr>
              <a:t>Taphonomy</a:t>
            </a:r>
            <a:r>
              <a:rPr lang="en-GB" dirty="0" smtClean="0"/>
              <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p:txBody>
          <a:bodyPr/>
          <a:lstStyle/>
          <a:p>
            <a:endParaRPr lang="en-GB" dirty="0" smtClean="0"/>
          </a:p>
          <a:p>
            <a:r>
              <a:rPr lang="en-GB" dirty="0" err="1" smtClean="0"/>
              <a:t>Bioarchaeology</a:t>
            </a:r>
            <a:r>
              <a:rPr lang="en-GB" dirty="0" smtClean="0"/>
              <a:t> and Forensics</a:t>
            </a:r>
          </a:p>
          <a:p>
            <a:r>
              <a:rPr lang="en-GB" dirty="0" smtClean="0"/>
              <a:t>Death, Decay and Disarticulation</a:t>
            </a:r>
            <a:endParaRPr lang="en-GB" dirty="0"/>
          </a:p>
        </p:txBody>
      </p:sp>
    </p:spTree>
    <p:extLst>
      <p:ext uri="{BB962C8B-B14F-4D97-AF65-F5344CB8AC3E}">
        <p14:creationId xmlns:p14="http://schemas.microsoft.com/office/powerpoint/2010/main" val="2101271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ctrTitle" idx="4294967295"/>
          </p:nvPr>
        </p:nvSpPr>
        <p:spPr>
          <a:xfrm>
            <a:off x="3948113" y="-458788"/>
            <a:ext cx="8243887" cy="2667001"/>
          </a:xfrm>
        </p:spPr>
        <p:txBody>
          <a:bodyPr/>
          <a:lstStyle/>
          <a:p>
            <a:pPr eaLnBrk="1" hangingPunct="1">
              <a:defRPr/>
            </a:pPr>
            <a:r>
              <a:rPr lang="en-GB" sz="3600" dirty="0" err="1">
                <a:solidFill>
                  <a:schemeClr val="accent4">
                    <a:lumMod val="60000"/>
                    <a:lumOff val="40000"/>
                  </a:schemeClr>
                </a:solidFill>
                <a:latin typeface="+mn-lt"/>
              </a:rPr>
              <a:t>Taphonomy</a:t>
            </a:r>
            <a:r>
              <a:rPr lang="en-GB" sz="3600" dirty="0">
                <a:solidFill>
                  <a:schemeClr val="accent4">
                    <a:lumMod val="60000"/>
                    <a:lumOff val="40000"/>
                  </a:schemeClr>
                </a:solidFill>
                <a:latin typeface="+mn-lt"/>
              </a:rPr>
              <a:t> as a discipline was proposed by </a:t>
            </a:r>
            <a:r>
              <a:rPr lang="en-GB" sz="3600" dirty="0" err="1">
                <a:solidFill>
                  <a:schemeClr val="accent4">
                    <a:lumMod val="60000"/>
                    <a:lumOff val="40000"/>
                  </a:schemeClr>
                </a:solidFill>
                <a:latin typeface="+mn-lt"/>
              </a:rPr>
              <a:t>Efremov</a:t>
            </a:r>
            <a:r>
              <a:rPr lang="en-GB" sz="3600" dirty="0">
                <a:solidFill>
                  <a:schemeClr val="accent4">
                    <a:lumMod val="60000"/>
                    <a:lumOff val="40000"/>
                  </a:schemeClr>
                </a:solidFill>
                <a:latin typeface="+mn-lt"/>
              </a:rPr>
              <a:t> (1940)</a:t>
            </a:r>
          </a:p>
        </p:txBody>
      </p:sp>
      <p:sp>
        <p:nvSpPr>
          <p:cNvPr id="7173" name="Rectangle 5"/>
          <p:cNvSpPr>
            <a:spLocks noGrp="1" noChangeArrowheads="1"/>
          </p:cNvSpPr>
          <p:nvPr>
            <p:ph type="subTitle" idx="4294967295"/>
          </p:nvPr>
        </p:nvSpPr>
        <p:spPr>
          <a:xfrm>
            <a:off x="0" y="1773238"/>
            <a:ext cx="8208963" cy="3019425"/>
          </a:xfrm>
        </p:spPr>
        <p:txBody>
          <a:bodyPr/>
          <a:lstStyle/>
          <a:p>
            <a:pPr marL="0" indent="0">
              <a:buNone/>
              <a:defRPr/>
            </a:pPr>
            <a:r>
              <a:rPr lang="en-GB" dirty="0"/>
              <a:t>literally means "</a:t>
            </a:r>
            <a:r>
              <a:rPr lang="en-GB" dirty="0">
                <a:solidFill>
                  <a:schemeClr val="tx2">
                    <a:lumMod val="75000"/>
                  </a:schemeClr>
                </a:solidFill>
              </a:rPr>
              <a:t>the Laws of Burial</a:t>
            </a:r>
            <a:r>
              <a:rPr lang="en-GB" dirty="0"/>
              <a:t>".</a:t>
            </a:r>
          </a:p>
          <a:p>
            <a:pPr marL="0" indent="0">
              <a:buNone/>
              <a:defRPr/>
            </a:pPr>
            <a:r>
              <a:rPr lang="en-GB" dirty="0"/>
              <a:t>Greek for </a:t>
            </a:r>
            <a:r>
              <a:rPr lang="en-GB" dirty="0" err="1"/>
              <a:t>taphos</a:t>
            </a:r>
            <a:r>
              <a:rPr lang="en-GB" dirty="0"/>
              <a:t> = burial and </a:t>
            </a:r>
            <a:r>
              <a:rPr lang="en-GB" dirty="0" err="1"/>
              <a:t>nomos</a:t>
            </a:r>
            <a:r>
              <a:rPr lang="en-GB" dirty="0"/>
              <a:t>  = laws</a:t>
            </a:r>
          </a:p>
        </p:txBody>
      </p:sp>
      <p:pic>
        <p:nvPicPr>
          <p:cNvPr id="22532" name="Picture 7" descr="http://www.bl.uk/britishlibrary/~/media/bl/global/world-war-one/collection-item-images/dead-horses.jpg?crop=1&amp;cropX=169&amp;cropY=266&amp;cropW=1187&amp;cropH=668&amp;w=608&amp;h=342&amp;dispW=608&amp;dispH=342"/>
          <p:cNvPicPr>
            <a:picLocks noChangeAspect="1" noChangeArrowheads="1"/>
          </p:cNvPicPr>
          <p:nvPr/>
        </p:nvPicPr>
        <p:blipFill>
          <a:blip r:embed="rId3">
            <a:extLst>
              <a:ext uri="{28A0092B-C50C-407E-A947-70E740481C1C}">
                <a14:useLocalDpi xmlns:a14="http://schemas.microsoft.com/office/drawing/2010/main" val="0"/>
              </a:ext>
            </a:extLst>
          </a:blip>
          <a:srcRect l="9921" t="7780" b="980"/>
          <a:stretch>
            <a:fillRect/>
          </a:stretch>
        </p:blipFill>
        <p:spPr bwMode="auto">
          <a:xfrm>
            <a:off x="5880101" y="3248025"/>
            <a:ext cx="4537075" cy="258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631951" y="6092825"/>
            <a:ext cx="5775325" cy="584200"/>
          </a:xfrm>
          <a:prstGeom prst="rect">
            <a:avLst/>
          </a:prstGeom>
          <a:noFill/>
        </p:spPr>
        <p:txBody>
          <a:bodyPr>
            <a:spAutoFit/>
          </a:bodyPr>
          <a:lstStyle/>
          <a:p>
            <a:pPr eaLnBrk="1" hangingPunct="1">
              <a:defRPr/>
            </a:pPr>
            <a:r>
              <a:rPr lang="en-GB" sz="1600" dirty="0" err="1">
                <a:effectLst>
                  <a:outerShdw blurRad="38100" dist="38100" dir="2700000" algn="tl">
                    <a:srgbClr val="000000">
                      <a:alpha val="43137"/>
                    </a:srgbClr>
                  </a:outerShdw>
                </a:effectLst>
                <a:cs typeface="Arial" charset="0"/>
              </a:rPr>
              <a:t>Efremov</a:t>
            </a:r>
            <a:r>
              <a:rPr lang="en-GB" sz="1600" dirty="0">
                <a:effectLst>
                  <a:outerShdw blurRad="38100" dist="38100" dir="2700000" algn="tl">
                    <a:srgbClr val="000000">
                      <a:alpha val="43137"/>
                    </a:srgbClr>
                  </a:outerShdw>
                </a:effectLst>
                <a:cs typeface="Arial" charset="0"/>
              </a:rPr>
              <a:t>, I. 1</a:t>
            </a:r>
            <a:r>
              <a:rPr lang="en-GB" sz="1600" dirty="0">
                <a:solidFill>
                  <a:srgbClr val="FFFFFF"/>
                </a:solidFill>
                <a:effectLst>
                  <a:outerShdw blurRad="38100" dist="38100" dir="2700000" algn="tl">
                    <a:srgbClr val="000000">
                      <a:alpha val="43137"/>
                    </a:srgbClr>
                  </a:outerShdw>
                </a:effectLst>
                <a:cs typeface="Arial" charset="0"/>
              </a:rPr>
              <a:t>940 </a:t>
            </a:r>
            <a:r>
              <a:rPr lang="en-GB" sz="1600" dirty="0" err="1">
                <a:effectLst>
                  <a:outerShdw blurRad="38100" dist="38100" dir="2700000" algn="tl">
                    <a:srgbClr val="000000">
                      <a:alpha val="43137"/>
                    </a:srgbClr>
                  </a:outerShdw>
                </a:effectLst>
                <a:cs typeface="Arial" charset="0"/>
              </a:rPr>
              <a:t>Taphonomy</a:t>
            </a:r>
            <a:r>
              <a:rPr lang="en-GB" sz="1600" dirty="0">
                <a:effectLst>
                  <a:outerShdw blurRad="38100" dist="38100" dir="2700000" algn="tl">
                    <a:srgbClr val="000000">
                      <a:alpha val="43137"/>
                    </a:srgbClr>
                  </a:outerShdw>
                </a:effectLst>
                <a:cs typeface="Arial" charset="0"/>
              </a:rPr>
              <a:t>: new branch of </a:t>
            </a:r>
            <a:r>
              <a:rPr lang="en-GB" sz="1600" dirty="0" err="1">
                <a:effectLst>
                  <a:outerShdw blurRad="38100" dist="38100" dir="2700000" algn="tl">
                    <a:srgbClr val="000000">
                      <a:alpha val="43137"/>
                    </a:srgbClr>
                  </a:outerShdw>
                </a:effectLst>
                <a:cs typeface="Arial" charset="0"/>
              </a:rPr>
              <a:t>paleontology</a:t>
            </a:r>
            <a:r>
              <a:rPr lang="en-GB" sz="1600" dirty="0">
                <a:effectLst>
                  <a:outerShdw blurRad="38100" dist="38100" dir="2700000" algn="tl">
                    <a:srgbClr val="000000">
                      <a:alpha val="43137"/>
                    </a:srgbClr>
                  </a:outerShdw>
                </a:effectLst>
                <a:cs typeface="Arial" charset="0"/>
              </a:rPr>
              <a:t> </a:t>
            </a:r>
          </a:p>
          <a:p>
            <a:pPr eaLnBrk="1" hangingPunct="1">
              <a:defRPr/>
            </a:pPr>
            <a:r>
              <a:rPr lang="en-GB" sz="1600" i="1" dirty="0">
                <a:solidFill>
                  <a:srgbClr val="FFFFFF"/>
                </a:solidFill>
                <a:effectLst>
                  <a:outerShdw blurRad="38100" dist="38100" dir="2700000" algn="tl">
                    <a:srgbClr val="000000">
                      <a:alpha val="43137"/>
                    </a:srgbClr>
                  </a:outerShdw>
                </a:effectLst>
                <a:cs typeface="Arial" charset="0"/>
              </a:rPr>
              <a:t>Pan-American Geologist  </a:t>
            </a:r>
            <a:r>
              <a:rPr lang="en-GB" sz="1600" dirty="0">
                <a:solidFill>
                  <a:srgbClr val="FFFFFF"/>
                </a:solidFill>
                <a:effectLst>
                  <a:outerShdw blurRad="38100" dist="38100" dir="2700000" algn="tl">
                    <a:srgbClr val="000000">
                      <a:alpha val="43137"/>
                    </a:srgbClr>
                  </a:outerShdw>
                </a:effectLst>
                <a:cs typeface="Arial" charset="0"/>
              </a:rPr>
              <a:t>vol. 74, p. 81-93 </a:t>
            </a:r>
            <a:endParaRPr lang="en-GB" sz="1600" dirty="0">
              <a:effectLst>
                <a:outerShdw blurRad="38100" dist="38100" dir="2700000" algn="tl">
                  <a:srgbClr val="000000">
                    <a:alpha val="43137"/>
                  </a:srgbClr>
                </a:outerShdw>
              </a:effectLst>
              <a:cs typeface="Arial" charset="0"/>
            </a:endParaRPr>
          </a:p>
        </p:txBody>
      </p:sp>
      <p:pic>
        <p:nvPicPr>
          <p:cNvPr id="22534" name="Picture 6" descr="DeadHorse"/>
          <p:cNvPicPr>
            <a:picLocks noChangeAspect="1" noChangeArrowheads="1"/>
          </p:cNvPicPr>
          <p:nvPr/>
        </p:nvPicPr>
        <p:blipFill>
          <a:blip r:embed="rId4">
            <a:extLst>
              <a:ext uri="{28A0092B-C50C-407E-A947-70E740481C1C}">
                <a14:useLocalDpi xmlns:a14="http://schemas.microsoft.com/office/drawing/2010/main" val="0"/>
              </a:ext>
            </a:extLst>
          </a:blip>
          <a:srcRect l="2676" t="6624" r="3876" b="6464"/>
          <a:stretch>
            <a:fillRect/>
          </a:stretch>
        </p:blipFill>
        <p:spPr bwMode="auto">
          <a:xfrm>
            <a:off x="1631951" y="3248026"/>
            <a:ext cx="3768725" cy="264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4215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1" name="Text Box 5"/>
          <p:cNvSpPr txBox="1">
            <a:spLocks noChangeArrowheads="1"/>
          </p:cNvSpPr>
          <p:nvPr/>
        </p:nvSpPr>
        <p:spPr bwMode="auto">
          <a:xfrm>
            <a:off x="2093914" y="5157788"/>
            <a:ext cx="8085137" cy="830262"/>
          </a:xfrm>
          <a:prstGeom prst="rect">
            <a:avLst/>
          </a:prstGeom>
          <a:noFill/>
          <a:ln w="9525">
            <a:noFill/>
            <a:miter lim="800000"/>
            <a:headEnd/>
            <a:tailEnd/>
          </a:ln>
          <a:effectLst/>
        </p:spPr>
        <p:txBody>
          <a:bodyPr>
            <a:spAutoFit/>
          </a:bodyPr>
          <a:lstStyle/>
          <a:p>
            <a:pPr eaLnBrk="1" hangingPunct="1">
              <a:defRPr/>
            </a:pPr>
            <a:r>
              <a:rPr lang="en-GB" sz="2400" dirty="0" smtClean="0">
                <a:effectLst>
                  <a:outerShdw blurRad="38100" dist="38100" dir="2700000" algn="tl">
                    <a:srgbClr val="000000"/>
                  </a:outerShdw>
                </a:effectLst>
                <a:cs typeface="Arial" charset="0"/>
              </a:rPr>
              <a:t>(Basically </a:t>
            </a:r>
            <a:r>
              <a:rPr lang="en-GB" sz="2400" dirty="0">
                <a:effectLst>
                  <a:outerShdw blurRad="38100" dist="38100" dir="2700000" algn="tl">
                    <a:srgbClr val="000000"/>
                  </a:outerShdw>
                </a:effectLst>
                <a:cs typeface="Arial" charset="0"/>
              </a:rPr>
              <a:t>how does a living breathing creature end up dying and turning slowly into a </a:t>
            </a:r>
            <a:r>
              <a:rPr lang="en-GB" sz="2400" dirty="0" smtClean="0">
                <a:effectLst>
                  <a:outerShdw blurRad="38100" dist="38100" dir="2700000" algn="tl">
                    <a:srgbClr val="000000"/>
                  </a:outerShdw>
                </a:effectLst>
                <a:cs typeface="Arial" charset="0"/>
              </a:rPr>
              <a:t>fossil?) </a:t>
            </a:r>
            <a:endParaRPr lang="en-GB" sz="2400" dirty="0">
              <a:effectLst>
                <a:outerShdw blurRad="38100" dist="38100" dir="2700000" algn="tl">
                  <a:srgbClr val="000000"/>
                </a:outerShdw>
              </a:effectLst>
              <a:cs typeface="Arial" charset="0"/>
            </a:endParaRPr>
          </a:p>
        </p:txBody>
      </p:sp>
      <p:sp>
        <p:nvSpPr>
          <p:cNvPr id="9220" name="Text Box 4"/>
          <p:cNvSpPr txBox="1">
            <a:spLocks noChangeArrowheads="1"/>
          </p:cNvSpPr>
          <p:nvPr/>
        </p:nvSpPr>
        <p:spPr bwMode="auto">
          <a:xfrm>
            <a:off x="1847851" y="908050"/>
            <a:ext cx="8569325" cy="1816100"/>
          </a:xfrm>
          <a:prstGeom prst="rect">
            <a:avLst/>
          </a:prstGeom>
          <a:noFill/>
          <a:ln w="9525">
            <a:noFill/>
            <a:miter lim="800000"/>
            <a:headEnd/>
            <a:tailEnd/>
          </a:ln>
          <a:effectLst/>
        </p:spPr>
        <p:txBody>
          <a:bodyPr>
            <a:spAutoFit/>
          </a:bodyPr>
          <a:lstStyle/>
          <a:p>
            <a:pPr eaLnBrk="1" hangingPunct="1">
              <a:defRPr/>
            </a:pPr>
            <a:r>
              <a:rPr lang="en-GB" sz="2800" dirty="0">
                <a:solidFill>
                  <a:schemeClr val="accent4">
                    <a:lumMod val="60000"/>
                    <a:lumOff val="40000"/>
                  </a:schemeClr>
                </a:solidFill>
                <a:effectLst>
                  <a:outerShdw blurRad="38100" dist="38100" dir="2700000" algn="tl">
                    <a:srgbClr val="000000"/>
                  </a:outerShdw>
                </a:effectLst>
                <a:cs typeface="Arial" charset="0"/>
              </a:rPr>
              <a:t>defined as,</a:t>
            </a:r>
          </a:p>
          <a:p>
            <a:pPr eaLnBrk="1" hangingPunct="1">
              <a:defRPr/>
            </a:pPr>
            <a:endParaRPr lang="en-GB" sz="2800" dirty="0">
              <a:effectLst>
                <a:outerShdw blurRad="38100" dist="38100" dir="2700000" algn="tl">
                  <a:srgbClr val="000000"/>
                </a:outerShdw>
              </a:effectLst>
              <a:cs typeface="Arial" charset="0"/>
            </a:endParaRPr>
          </a:p>
          <a:p>
            <a:pPr eaLnBrk="1" hangingPunct="1">
              <a:defRPr/>
            </a:pPr>
            <a:r>
              <a:rPr lang="en-GB" sz="2800" dirty="0" smtClean="0">
                <a:solidFill>
                  <a:schemeClr val="tx2">
                    <a:lumMod val="75000"/>
                  </a:schemeClr>
                </a:solidFill>
                <a:cs typeface="Arial" charset="0"/>
              </a:rPr>
              <a:t>‘</a:t>
            </a:r>
            <a:r>
              <a:rPr lang="en-GB" sz="2800" dirty="0">
                <a:solidFill>
                  <a:schemeClr val="tx2">
                    <a:lumMod val="75000"/>
                  </a:schemeClr>
                </a:solidFill>
                <a:cs typeface="Arial" charset="0"/>
              </a:rPr>
              <a:t>the study of the passage of biological remains from the biosphere into the lithosphere. ‘</a:t>
            </a:r>
          </a:p>
        </p:txBody>
      </p:sp>
      <p:pic>
        <p:nvPicPr>
          <p:cNvPr id="2458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9400" y="3213101"/>
            <a:ext cx="9175750" cy="1573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9826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lumMod val="60000"/>
                    <a:lumOff val="40000"/>
                  </a:schemeClr>
                </a:solidFill>
              </a:rPr>
              <a:t>Rooted in New Archaeology</a:t>
            </a:r>
            <a:endParaRPr lang="en-GB" dirty="0">
              <a:solidFill>
                <a:schemeClr val="accent4">
                  <a:lumMod val="60000"/>
                  <a:lumOff val="40000"/>
                </a:schemeClr>
              </a:solidFill>
            </a:endParaRPr>
          </a:p>
        </p:txBody>
      </p:sp>
      <p:sp>
        <p:nvSpPr>
          <p:cNvPr id="3" name="Content Placeholder 2"/>
          <p:cNvSpPr>
            <a:spLocks noGrp="1"/>
          </p:cNvSpPr>
          <p:nvPr>
            <p:ph idx="1"/>
          </p:nvPr>
        </p:nvSpPr>
        <p:spPr/>
        <p:txBody>
          <a:bodyPr/>
          <a:lstStyle/>
          <a:p>
            <a:r>
              <a:rPr lang="en-GB" dirty="0" smtClean="0"/>
              <a:t>Open, overt, </a:t>
            </a:r>
            <a:r>
              <a:rPr lang="en-GB" dirty="0"/>
              <a:t>observable, testable</a:t>
            </a:r>
            <a:r>
              <a:rPr lang="en-GB" dirty="0" smtClean="0"/>
              <a:t>, transferable, replicable etc.</a:t>
            </a:r>
          </a:p>
          <a:p>
            <a:endParaRPr lang="en-GB" dirty="0"/>
          </a:p>
          <a:p>
            <a:r>
              <a:rPr lang="en-GB" dirty="0"/>
              <a:t>It is </a:t>
            </a:r>
            <a:r>
              <a:rPr lang="en-GB" dirty="0" smtClean="0"/>
              <a:t>accessible</a:t>
            </a:r>
            <a:r>
              <a:rPr lang="en-GB" dirty="0"/>
              <a:t>, identifiable, measureable, quantifiable, classifiable… </a:t>
            </a:r>
            <a:r>
              <a:rPr lang="en-GB" dirty="0" smtClean="0"/>
              <a:t>etc.</a:t>
            </a:r>
          </a:p>
          <a:p>
            <a:endParaRPr lang="en-GB" dirty="0"/>
          </a:p>
          <a:p>
            <a:r>
              <a:rPr lang="en-GB" dirty="0" smtClean="0"/>
              <a:t>Important for </a:t>
            </a:r>
            <a:r>
              <a:rPr lang="en-GB" dirty="0" err="1" smtClean="0"/>
              <a:t>Binford</a:t>
            </a:r>
            <a:r>
              <a:rPr lang="en-GB" dirty="0" smtClean="0"/>
              <a:t> and the New Archaeologists BUT even more so for the forensic setting.</a:t>
            </a:r>
          </a:p>
          <a:p>
            <a:pPr marL="0" indent="0">
              <a:buNone/>
            </a:pPr>
            <a:endParaRPr lang="en-GB" dirty="0" smtClean="0"/>
          </a:p>
        </p:txBody>
      </p:sp>
    </p:spTree>
    <p:extLst>
      <p:ext uri="{BB962C8B-B14F-4D97-AF65-F5344CB8AC3E}">
        <p14:creationId xmlns:p14="http://schemas.microsoft.com/office/powerpoint/2010/main" val="10721795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www.sciencephoto.com/image/386878/530wm/Z9310022-Spotted_hyenas-SPL.jpg"/>
          <p:cNvPicPr>
            <a:picLocks noChangeAspect="1" noChangeArrowheads="1"/>
          </p:cNvPicPr>
          <p:nvPr/>
        </p:nvPicPr>
        <p:blipFill>
          <a:blip r:embed="rId3">
            <a:extLst>
              <a:ext uri="{28A0092B-C50C-407E-A947-70E740481C1C}">
                <a14:useLocalDpi xmlns:a14="http://schemas.microsoft.com/office/drawing/2010/main" val="0"/>
              </a:ext>
            </a:extLst>
          </a:blip>
          <a:srcRect t="22845" b="8617"/>
          <a:stretch>
            <a:fillRect/>
          </a:stretch>
        </p:blipFill>
        <p:spPr bwMode="auto">
          <a:xfrm>
            <a:off x="5859464" y="4005264"/>
            <a:ext cx="4808537" cy="226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Rectangle 4"/>
          <p:cNvSpPr>
            <a:spLocks noChangeArrowheads="1"/>
          </p:cNvSpPr>
          <p:nvPr/>
        </p:nvSpPr>
        <p:spPr bwMode="auto">
          <a:xfrm>
            <a:off x="1774825" y="1184384"/>
            <a:ext cx="8713788" cy="1815882"/>
          </a:xfrm>
          <a:prstGeom prst="rect">
            <a:avLst/>
          </a:prstGeom>
          <a:noFill/>
          <a:ln w="9525">
            <a:noFill/>
            <a:miter lim="800000"/>
            <a:headEnd/>
            <a:tailEnd/>
          </a:ln>
          <a:effectLst/>
        </p:spPr>
        <p:txBody>
          <a:bodyPr anchor="ctr">
            <a:spAutoFit/>
          </a:bodyPr>
          <a:lstStyle/>
          <a:p>
            <a:pPr eaLnBrk="1" hangingPunct="1">
              <a:defRPr/>
            </a:pPr>
            <a:r>
              <a:rPr lang="en-GB" sz="2800" dirty="0">
                <a:solidFill>
                  <a:schemeClr val="tx2">
                    <a:lumMod val="75000"/>
                  </a:schemeClr>
                </a:solidFill>
                <a:effectLst>
                  <a:outerShdw blurRad="38100" dist="38100" dir="2700000" algn="tl">
                    <a:srgbClr val="000000"/>
                  </a:outerShdw>
                </a:effectLst>
                <a:cs typeface="Arial" charset="0"/>
              </a:rPr>
              <a:t>Uniformitarian</a:t>
            </a:r>
            <a:r>
              <a:rPr lang="en-GB" sz="2800" dirty="0">
                <a:effectLst>
                  <a:outerShdw blurRad="38100" dist="38100" dir="2700000" algn="tl">
                    <a:srgbClr val="000000"/>
                  </a:outerShdw>
                </a:effectLst>
                <a:cs typeface="Arial" charset="0"/>
              </a:rPr>
              <a:t> principles underlie any </a:t>
            </a:r>
            <a:r>
              <a:rPr lang="en-GB" sz="2800" dirty="0" err="1">
                <a:effectLst>
                  <a:outerShdw blurRad="38100" dist="38100" dir="2700000" algn="tl">
                    <a:srgbClr val="000000"/>
                  </a:outerShdw>
                </a:effectLst>
                <a:cs typeface="Arial" charset="0"/>
              </a:rPr>
              <a:t>taphonomic</a:t>
            </a:r>
            <a:r>
              <a:rPr lang="en-GB" sz="2800" dirty="0">
                <a:effectLst>
                  <a:outerShdw blurRad="38100" dist="38100" dir="2700000" algn="tl">
                    <a:srgbClr val="000000"/>
                  </a:outerShdw>
                </a:effectLst>
                <a:cs typeface="Arial" charset="0"/>
              </a:rPr>
              <a:t> study.</a:t>
            </a:r>
          </a:p>
          <a:p>
            <a:pPr eaLnBrk="1" hangingPunct="1">
              <a:defRPr/>
            </a:pPr>
            <a:endParaRPr lang="en-GB" sz="2800" dirty="0">
              <a:effectLst>
                <a:outerShdw blurRad="38100" dist="38100" dir="2700000" algn="tl">
                  <a:srgbClr val="000000"/>
                </a:outerShdw>
              </a:effectLst>
              <a:cs typeface="Arial" charset="0"/>
            </a:endParaRPr>
          </a:p>
          <a:p>
            <a:pPr eaLnBrk="1" hangingPunct="1">
              <a:defRPr/>
            </a:pPr>
            <a:r>
              <a:rPr lang="en-GB" sz="2800" dirty="0">
                <a:effectLst>
                  <a:outerShdw blurRad="38100" dist="38100" dir="2700000" algn="tl">
                    <a:srgbClr val="000000"/>
                  </a:outerShdw>
                </a:effectLst>
                <a:cs typeface="Arial" charset="0"/>
              </a:rPr>
              <a:t>It is very much rooted in the </a:t>
            </a:r>
            <a:r>
              <a:rPr lang="en-GB" sz="2800" dirty="0">
                <a:solidFill>
                  <a:schemeClr val="tx2">
                    <a:lumMod val="75000"/>
                  </a:schemeClr>
                </a:solidFill>
                <a:effectLst>
                  <a:outerShdw blurRad="38100" dist="38100" dir="2700000" algn="tl">
                    <a:srgbClr val="000000"/>
                  </a:outerShdw>
                </a:effectLst>
                <a:cs typeface="Arial" charset="0"/>
              </a:rPr>
              <a:t>scientific methodology </a:t>
            </a:r>
            <a:r>
              <a:rPr lang="en-GB" sz="2800" dirty="0">
                <a:effectLst>
                  <a:outerShdw blurRad="38100" dist="38100" dir="2700000" algn="tl">
                    <a:srgbClr val="000000"/>
                  </a:outerShdw>
                </a:effectLst>
                <a:cs typeface="Arial" charset="0"/>
              </a:rPr>
              <a:t>and as such it has huge potential and huge limitations.</a:t>
            </a:r>
          </a:p>
        </p:txBody>
      </p:sp>
      <p:pic>
        <p:nvPicPr>
          <p:cNvPr id="26628" name="Picture 5" descr="C:\Users\sm018\AppData\Local\Microsoft\Windows\Temporary Internet Files\Content.Outlook\WJKDKUX9\photo.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4826" y="3789364"/>
            <a:ext cx="3878263"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2871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p:txBody>
          <a:bodyPr/>
          <a:lstStyle/>
          <a:p>
            <a:pPr eaLnBrk="1" hangingPunct="1">
              <a:defRPr/>
            </a:pPr>
            <a:r>
              <a:rPr lang="en-GB" sz="3600" dirty="0">
                <a:latin typeface="+mn-lt"/>
              </a:rPr>
              <a:t>….the underlying philosophy behind the natural sciences i.e. </a:t>
            </a:r>
            <a:r>
              <a:rPr lang="en-GB" sz="3600" u="sng" dirty="0">
                <a:solidFill>
                  <a:schemeClr val="accent4">
                    <a:lumMod val="60000"/>
                    <a:lumOff val="40000"/>
                  </a:schemeClr>
                </a:solidFill>
                <a:latin typeface="+mn-lt"/>
              </a:rPr>
              <a:t>u</a:t>
            </a:r>
            <a:r>
              <a:rPr lang="en-GB" sz="3600" dirty="0">
                <a:solidFill>
                  <a:schemeClr val="accent4">
                    <a:lumMod val="60000"/>
                    <a:lumOff val="40000"/>
                  </a:schemeClr>
                </a:solidFill>
                <a:latin typeface="+mn-lt"/>
              </a:rPr>
              <a:t>niformitarianism.</a:t>
            </a:r>
          </a:p>
        </p:txBody>
      </p:sp>
      <p:sp>
        <p:nvSpPr>
          <p:cNvPr id="11269" name="Rectangle 5"/>
          <p:cNvSpPr>
            <a:spLocks noGrp="1" noChangeArrowheads="1"/>
          </p:cNvSpPr>
          <p:nvPr>
            <p:ph idx="1"/>
          </p:nvPr>
        </p:nvSpPr>
        <p:spPr>
          <a:xfrm>
            <a:off x="345440" y="1981200"/>
            <a:ext cx="5895023" cy="4114800"/>
          </a:xfrm>
        </p:spPr>
        <p:txBody>
          <a:bodyPr>
            <a:normAutofit fontScale="92500" lnSpcReduction="20000"/>
          </a:bodyPr>
          <a:lstStyle/>
          <a:p>
            <a:pPr eaLnBrk="1" hangingPunct="1">
              <a:lnSpc>
                <a:spcPct val="80000"/>
              </a:lnSpc>
              <a:defRPr/>
            </a:pPr>
            <a:endParaRPr lang="en-GB" dirty="0"/>
          </a:p>
          <a:p>
            <a:pPr eaLnBrk="1" hangingPunct="1">
              <a:lnSpc>
                <a:spcPct val="80000"/>
              </a:lnSpc>
              <a:defRPr/>
            </a:pPr>
            <a:r>
              <a:rPr lang="en-GB" dirty="0"/>
              <a:t>that processes in the present are the same as those in the past. </a:t>
            </a:r>
          </a:p>
          <a:p>
            <a:pPr eaLnBrk="1" hangingPunct="1">
              <a:lnSpc>
                <a:spcPct val="80000"/>
              </a:lnSpc>
              <a:defRPr/>
            </a:pPr>
            <a:endParaRPr lang="en-GB" dirty="0"/>
          </a:p>
          <a:p>
            <a:pPr eaLnBrk="1" hangingPunct="1">
              <a:lnSpc>
                <a:spcPct val="80000"/>
              </a:lnSpc>
              <a:defRPr/>
            </a:pPr>
            <a:r>
              <a:rPr lang="en-GB" dirty="0"/>
              <a:t>that, the physical forces working today to alter the earth were also in force and working in the same way in the past.</a:t>
            </a:r>
          </a:p>
          <a:p>
            <a:pPr eaLnBrk="1" hangingPunct="1">
              <a:lnSpc>
                <a:spcPct val="80000"/>
              </a:lnSpc>
              <a:defRPr/>
            </a:pPr>
            <a:endParaRPr lang="en-GB" dirty="0"/>
          </a:p>
          <a:p>
            <a:pPr eaLnBrk="1" hangingPunct="1">
              <a:lnSpc>
                <a:spcPct val="80000"/>
              </a:lnSpc>
              <a:defRPr/>
            </a:pPr>
            <a:r>
              <a:rPr lang="en-GB" dirty="0"/>
              <a:t>that processes were uniform in both time and space.</a:t>
            </a:r>
            <a:r>
              <a:rPr lang="en-GB" sz="2400" dirty="0"/>
              <a:t> </a:t>
            </a:r>
          </a:p>
          <a:p>
            <a:pPr eaLnBrk="1" hangingPunct="1">
              <a:lnSpc>
                <a:spcPct val="80000"/>
              </a:lnSpc>
              <a:defRPr/>
            </a:pPr>
            <a:endParaRPr lang="en-GB" sz="2400" dirty="0"/>
          </a:p>
          <a:p>
            <a:pPr marL="0" indent="0">
              <a:lnSpc>
                <a:spcPct val="80000"/>
              </a:lnSpc>
              <a:buNone/>
              <a:defRPr/>
            </a:pPr>
            <a:r>
              <a:rPr lang="en-GB" sz="2400" dirty="0"/>
              <a:t>		</a:t>
            </a:r>
            <a:r>
              <a:rPr lang="en-GB" sz="1800" dirty="0"/>
              <a:t>Fossilised ‘ripple’ marks 140 million years </a:t>
            </a:r>
            <a:r>
              <a:rPr lang="en-GB" sz="1200" dirty="0"/>
              <a:t>oldhttp://www.ukfossils.co.uk/guides/Stratigraphy%20and%20Stratigraphic%20Nomenclature.html </a:t>
            </a:r>
          </a:p>
          <a:p>
            <a:pPr marL="0" indent="0">
              <a:lnSpc>
                <a:spcPct val="80000"/>
              </a:lnSpc>
              <a:buNone/>
              <a:defRPr/>
            </a:pPr>
            <a:endParaRPr lang="en-GB" sz="1600" dirty="0"/>
          </a:p>
          <a:p>
            <a:pPr eaLnBrk="1" hangingPunct="1">
              <a:lnSpc>
                <a:spcPct val="80000"/>
              </a:lnSpc>
              <a:defRPr/>
            </a:pPr>
            <a:endParaRPr lang="en-GB" sz="2400" dirty="0"/>
          </a:p>
        </p:txBody>
      </p:sp>
      <p:pic>
        <p:nvPicPr>
          <p:cNvPr id="12291" name="Picture 4"/>
          <p:cNvPicPr>
            <a:picLocks noChangeAspect="1" noChangeArrowheads="1"/>
          </p:cNvPicPr>
          <p:nvPr/>
        </p:nvPicPr>
        <p:blipFill>
          <a:blip r:embed="rId3">
            <a:extLst>
              <a:ext uri="{28A0092B-C50C-407E-A947-70E740481C1C}">
                <a14:useLocalDpi xmlns:a14="http://schemas.microsoft.com/office/drawing/2010/main" val="0"/>
              </a:ext>
            </a:extLst>
          </a:blip>
          <a:srcRect l="24603" r="16222"/>
          <a:stretch>
            <a:fillRect/>
          </a:stretch>
        </p:blipFill>
        <p:spPr bwMode="auto">
          <a:xfrm>
            <a:off x="6240463" y="1916114"/>
            <a:ext cx="4119562" cy="439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6469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defRPr/>
            </a:pPr>
            <a:r>
              <a:rPr lang="en-GB" sz="3600" dirty="0">
                <a:latin typeface="+mn-lt"/>
              </a:rPr>
              <a:t>A </a:t>
            </a:r>
            <a:r>
              <a:rPr lang="en-GB" sz="3600" dirty="0" err="1">
                <a:latin typeface="+mn-lt"/>
              </a:rPr>
              <a:t>taphonomic</a:t>
            </a:r>
            <a:r>
              <a:rPr lang="en-GB" sz="3600" dirty="0">
                <a:latin typeface="+mn-lt"/>
              </a:rPr>
              <a:t> study is</a:t>
            </a:r>
          </a:p>
        </p:txBody>
      </p:sp>
      <p:sp>
        <p:nvSpPr>
          <p:cNvPr id="46083" name="Rectangle 3"/>
          <p:cNvSpPr>
            <a:spLocks noGrp="1" noChangeArrowheads="1"/>
          </p:cNvSpPr>
          <p:nvPr>
            <p:ph idx="1"/>
          </p:nvPr>
        </p:nvSpPr>
        <p:spPr>
          <a:xfrm>
            <a:off x="1919288" y="1268413"/>
            <a:ext cx="8229600" cy="4540250"/>
          </a:xfrm>
        </p:spPr>
        <p:txBody>
          <a:bodyPr/>
          <a:lstStyle/>
          <a:p>
            <a:pPr eaLnBrk="1" hangingPunct="1">
              <a:defRPr/>
            </a:pPr>
            <a:r>
              <a:rPr lang="en-GB" dirty="0"/>
              <a:t>a process by which the events between death, destruction and preservation, can be reconstructed and the "past" can be explored. </a:t>
            </a:r>
          </a:p>
        </p:txBody>
      </p:sp>
      <p:pic>
        <p:nvPicPr>
          <p:cNvPr id="28676" name="Picture 4" descr="E16CE2CD"/>
          <p:cNvPicPr>
            <a:picLocks noChangeAspect="1" noChangeArrowheads="1"/>
          </p:cNvPicPr>
          <p:nvPr/>
        </p:nvPicPr>
        <p:blipFill>
          <a:blip r:embed="rId3">
            <a:extLst>
              <a:ext uri="{28A0092B-C50C-407E-A947-70E740481C1C}">
                <a14:useLocalDpi xmlns:a14="http://schemas.microsoft.com/office/drawing/2010/main" val="0"/>
              </a:ext>
            </a:extLst>
          </a:blip>
          <a:srcRect r="7629"/>
          <a:stretch>
            <a:fillRect/>
          </a:stretch>
        </p:blipFill>
        <p:spPr bwMode="auto">
          <a:xfrm>
            <a:off x="2732089" y="2630489"/>
            <a:ext cx="3760787"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TextBox 6"/>
          <p:cNvSpPr txBox="1">
            <a:spLocks noChangeArrowheads="1"/>
          </p:cNvSpPr>
          <p:nvPr/>
        </p:nvSpPr>
        <p:spPr bwMode="auto">
          <a:xfrm>
            <a:off x="6303964" y="6170614"/>
            <a:ext cx="19446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algn="r" eaLnBrk="1" hangingPunct="1">
              <a:defRPr/>
            </a:pPr>
            <a:r>
              <a:rPr lang="en-GB" altLang="en-US" dirty="0">
                <a:effectLst>
                  <a:outerShdw blurRad="38100" dist="38100" dir="2700000" algn="tl">
                    <a:srgbClr val="000000">
                      <a:alpha val="43137"/>
                    </a:srgbClr>
                  </a:outerShdw>
                </a:effectLst>
              </a:rPr>
              <a:t>burial</a:t>
            </a:r>
          </a:p>
        </p:txBody>
      </p:sp>
      <p:sp>
        <p:nvSpPr>
          <p:cNvPr id="8" name="Left Arrow 7"/>
          <p:cNvSpPr/>
          <p:nvPr/>
        </p:nvSpPr>
        <p:spPr>
          <a:xfrm>
            <a:off x="6383339" y="6148389"/>
            <a:ext cx="979487" cy="48577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14343" name="TextBox 8"/>
          <p:cNvSpPr txBox="1">
            <a:spLocks noChangeArrowheads="1"/>
          </p:cNvSpPr>
          <p:nvPr/>
        </p:nvSpPr>
        <p:spPr bwMode="auto">
          <a:xfrm>
            <a:off x="7464425" y="4581526"/>
            <a:ext cx="27574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altLang="en-US" dirty="0">
                <a:effectLst>
                  <a:outerShdw blurRad="38100" dist="38100" dir="2700000" algn="tl">
                    <a:srgbClr val="000000">
                      <a:alpha val="43137"/>
                    </a:srgbClr>
                  </a:outerShdw>
                </a:effectLst>
                <a:latin typeface="Comic Sans MS" pitchFamily="66" charset="0"/>
              </a:rPr>
              <a:t>disarticulation </a:t>
            </a:r>
          </a:p>
          <a:p>
            <a:pPr eaLnBrk="1" hangingPunct="1">
              <a:defRPr/>
            </a:pPr>
            <a:r>
              <a:rPr lang="en-GB" altLang="en-US" dirty="0">
                <a:effectLst>
                  <a:outerShdw blurRad="38100" dist="38100" dir="2700000" algn="tl">
                    <a:srgbClr val="000000">
                      <a:alpha val="43137"/>
                    </a:srgbClr>
                  </a:outerShdw>
                </a:effectLst>
                <a:latin typeface="Comic Sans MS" pitchFamily="66" charset="0"/>
              </a:rPr>
              <a:t>transport &amp; destruction</a:t>
            </a:r>
            <a:endParaRPr lang="en-US" altLang="en-US" dirty="0">
              <a:effectLst>
                <a:outerShdw blurRad="38100" dist="38100" dir="2700000" algn="tl">
                  <a:srgbClr val="000000">
                    <a:alpha val="43137"/>
                  </a:srgbClr>
                </a:outerShdw>
              </a:effectLst>
              <a:latin typeface="Comic Sans MS" pitchFamily="66" charset="0"/>
            </a:endParaRPr>
          </a:p>
        </p:txBody>
      </p:sp>
      <p:sp>
        <p:nvSpPr>
          <p:cNvPr id="10" name="Left Arrow 9"/>
          <p:cNvSpPr/>
          <p:nvPr/>
        </p:nvSpPr>
        <p:spPr>
          <a:xfrm>
            <a:off x="6383339" y="4724401"/>
            <a:ext cx="979487" cy="48577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11" name="Left Arrow 10"/>
          <p:cNvSpPr/>
          <p:nvPr/>
        </p:nvSpPr>
        <p:spPr>
          <a:xfrm>
            <a:off x="6311900" y="3357564"/>
            <a:ext cx="977900"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14346" name="TextBox 12"/>
          <p:cNvSpPr txBox="1">
            <a:spLocks noChangeArrowheads="1"/>
          </p:cNvSpPr>
          <p:nvPr/>
        </p:nvSpPr>
        <p:spPr bwMode="auto">
          <a:xfrm>
            <a:off x="7535863" y="3357563"/>
            <a:ext cx="19431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altLang="en-US" dirty="0">
                <a:effectLst>
                  <a:outerShdw blurRad="38100" dist="38100" dir="2700000" algn="tl">
                    <a:srgbClr val="000000">
                      <a:alpha val="43137"/>
                    </a:srgbClr>
                  </a:outerShdw>
                </a:effectLst>
              </a:rPr>
              <a:t>life assemblage</a:t>
            </a:r>
          </a:p>
        </p:txBody>
      </p:sp>
    </p:spTree>
    <p:extLst>
      <p:ext uri="{BB962C8B-B14F-4D97-AF65-F5344CB8AC3E}">
        <p14:creationId xmlns:p14="http://schemas.microsoft.com/office/powerpoint/2010/main" val="18569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p:txBody>
          <a:bodyPr/>
          <a:lstStyle/>
          <a:p>
            <a:pPr eaLnBrk="1" hangingPunct="1">
              <a:defRPr/>
            </a:pPr>
            <a:r>
              <a:rPr lang="en-GB" sz="4000" dirty="0">
                <a:solidFill>
                  <a:schemeClr val="accent4">
                    <a:lumMod val="60000"/>
                    <a:lumOff val="40000"/>
                  </a:schemeClr>
                </a:solidFill>
                <a:latin typeface="+mn-lt"/>
              </a:rPr>
              <a:t>What are </a:t>
            </a:r>
            <a:r>
              <a:rPr lang="en-GB" sz="4000" dirty="0" err="1">
                <a:solidFill>
                  <a:schemeClr val="accent4">
                    <a:lumMod val="60000"/>
                    <a:lumOff val="40000"/>
                  </a:schemeClr>
                </a:solidFill>
                <a:latin typeface="+mn-lt"/>
              </a:rPr>
              <a:t>taphonomic</a:t>
            </a:r>
            <a:r>
              <a:rPr lang="en-GB" sz="4000" dirty="0">
                <a:solidFill>
                  <a:schemeClr val="accent4">
                    <a:lumMod val="60000"/>
                    <a:lumOff val="40000"/>
                  </a:schemeClr>
                </a:solidFill>
                <a:latin typeface="+mn-lt"/>
              </a:rPr>
              <a:t> </a:t>
            </a:r>
            <a:r>
              <a:rPr lang="en-GB" sz="4000" dirty="0" smtClean="0">
                <a:solidFill>
                  <a:schemeClr val="accent4">
                    <a:lumMod val="60000"/>
                    <a:lumOff val="40000"/>
                  </a:schemeClr>
                </a:solidFill>
                <a:latin typeface="+mn-lt"/>
              </a:rPr>
              <a:t>features…of bones….?</a:t>
            </a:r>
            <a:r>
              <a:rPr lang="en-GB" dirty="0" smtClean="0">
                <a:solidFill>
                  <a:schemeClr val="accent4">
                    <a:lumMod val="60000"/>
                    <a:lumOff val="40000"/>
                  </a:schemeClr>
                </a:solidFill>
                <a:latin typeface="+mn-lt"/>
              </a:rPr>
              <a:t> </a:t>
            </a:r>
          </a:p>
        </p:txBody>
      </p:sp>
      <p:sp>
        <p:nvSpPr>
          <p:cNvPr id="11269" name="Rectangle 5"/>
          <p:cNvSpPr>
            <a:spLocks noGrp="1" noChangeArrowheads="1"/>
          </p:cNvSpPr>
          <p:nvPr>
            <p:ph idx="1"/>
          </p:nvPr>
        </p:nvSpPr>
        <p:spPr>
          <a:xfrm>
            <a:off x="1919288" y="2349501"/>
            <a:ext cx="8229600" cy="4322763"/>
          </a:xfrm>
        </p:spPr>
        <p:txBody>
          <a:bodyPr/>
          <a:lstStyle/>
          <a:p>
            <a:pPr eaLnBrk="1" hangingPunct="1">
              <a:defRPr/>
            </a:pPr>
            <a:r>
              <a:rPr lang="en-GB" dirty="0"/>
              <a:t>butchery marks/cut marks</a:t>
            </a:r>
          </a:p>
          <a:p>
            <a:pPr eaLnBrk="1" hangingPunct="1">
              <a:defRPr/>
            </a:pPr>
            <a:r>
              <a:rPr lang="en-GB" dirty="0"/>
              <a:t>carnivore gnawing marks</a:t>
            </a:r>
          </a:p>
          <a:p>
            <a:pPr eaLnBrk="1" hangingPunct="1">
              <a:defRPr/>
            </a:pPr>
            <a:r>
              <a:rPr lang="en-GB" dirty="0"/>
              <a:t>evidence of bone burning, </a:t>
            </a:r>
          </a:p>
          <a:p>
            <a:pPr eaLnBrk="1" hangingPunct="1">
              <a:defRPr/>
            </a:pPr>
            <a:r>
              <a:rPr lang="en-GB" dirty="0"/>
              <a:t>bone fracturing patterns, </a:t>
            </a:r>
          </a:p>
          <a:p>
            <a:pPr eaLnBrk="1" hangingPunct="1">
              <a:defRPr/>
            </a:pPr>
            <a:r>
              <a:rPr lang="en-GB" dirty="0"/>
              <a:t>the spatial distribution of the bones,</a:t>
            </a:r>
          </a:p>
          <a:p>
            <a:pPr eaLnBrk="1" hangingPunct="1">
              <a:defRPr/>
            </a:pPr>
            <a:r>
              <a:rPr lang="en-GB" dirty="0"/>
              <a:t>bone surface texture (degradation of)</a:t>
            </a:r>
          </a:p>
          <a:p>
            <a:pPr eaLnBrk="1" hangingPunct="1">
              <a:defRPr/>
            </a:pPr>
            <a:r>
              <a:rPr lang="en-GB" dirty="0" smtClean="0"/>
              <a:t>sun/light bleaching etc</a:t>
            </a:r>
            <a:r>
              <a:rPr lang="en-GB" dirty="0"/>
              <a:t>. etc…. </a:t>
            </a:r>
          </a:p>
        </p:txBody>
      </p:sp>
      <p:pic>
        <p:nvPicPr>
          <p:cNvPr id="30724" name="Picture 5" descr="C:\Users\sm018\AppData\Local\Microsoft\Windows\Temporary Internet Files\Content.Outlook\WJKDKUX9\photo (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825" y="1557339"/>
            <a:ext cx="4044950" cy="280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2788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4"/>
          <p:cNvSpPr>
            <a:spLocks noGrp="1" noChangeArrowheads="1"/>
          </p:cNvSpPr>
          <p:nvPr>
            <p:ph type="ctrTitle"/>
          </p:nvPr>
        </p:nvSpPr>
        <p:spPr>
          <a:xfrm>
            <a:off x="2225675" y="0"/>
            <a:ext cx="7772400" cy="1678437"/>
          </a:xfrm>
        </p:spPr>
        <p:txBody>
          <a:bodyPr/>
          <a:lstStyle/>
          <a:p>
            <a:pPr algn="r" eaLnBrk="1" hangingPunct="1">
              <a:defRPr/>
            </a:pPr>
            <a:r>
              <a:rPr lang="en-GB" sz="3200" dirty="0" err="1">
                <a:latin typeface="+mn-lt"/>
              </a:rPr>
              <a:t>Taphonomic</a:t>
            </a:r>
            <a:r>
              <a:rPr lang="en-GB" sz="3200" dirty="0">
                <a:latin typeface="+mn-lt"/>
              </a:rPr>
              <a:t> </a:t>
            </a:r>
            <a:r>
              <a:rPr lang="en-GB" sz="3200" dirty="0">
                <a:solidFill>
                  <a:schemeClr val="accent4">
                    <a:lumMod val="60000"/>
                    <a:lumOff val="40000"/>
                  </a:schemeClr>
                </a:solidFill>
                <a:latin typeface="+mn-lt"/>
              </a:rPr>
              <a:t>features</a:t>
            </a:r>
            <a:r>
              <a:rPr lang="en-GB" sz="3200" dirty="0">
                <a:latin typeface="+mn-lt"/>
              </a:rPr>
              <a:t> make up a pattern or </a:t>
            </a:r>
            <a:r>
              <a:rPr lang="en-GB" sz="3200" dirty="0">
                <a:solidFill>
                  <a:schemeClr val="accent4">
                    <a:lumMod val="60000"/>
                    <a:lumOff val="40000"/>
                  </a:schemeClr>
                </a:solidFill>
                <a:latin typeface="+mn-lt"/>
              </a:rPr>
              <a:t>signature</a:t>
            </a:r>
            <a:r>
              <a:rPr lang="en-GB" sz="3200" dirty="0">
                <a:solidFill>
                  <a:schemeClr val="hlink"/>
                </a:solidFill>
                <a:latin typeface="+mn-lt"/>
              </a:rPr>
              <a:t> </a:t>
            </a:r>
            <a:r>
              <a:rPr lang="en-GB" sz="3200" dirty="0">
                <a:latin typeface="+mn-lt"/>
              </a:rPr>
              <a:t>that is indicative of </a:t>
            </a:r>
            <a:r>
              <a:rPr lang="en-GB" sz="3200" dirty="0">
                <a:solidFill>
                  <a:schemeClr val="accent4">
                    <a:lumMod val="60000"/>
                    <a:lumOff val="40000"/>
                  </a:schemeClr>
                </a:solidFill>
                <a:latin typeface="+mn-lt"/>
              </a:rPr>
              <a:t>agent</a:t>
            </a:r>
          </a:p>
        </p:txBody>
      </p:sp>
      <p:pic>
        <p:nvPicPr>
          <p:cNvPr id="32771" name="Picture 7" descr="http://www.le.ac.uk/ulas/services/animal3.jpg"/>
          <p:cNvPicPr>
            <a:picLocks noChangeAspect="1" noChangeArrowheads="1"/>
          </p:cNvPicPr>
          <p:nvPr/>
        </p:nvPicPr>
        <p:blipFill>
          <a:blip r:embed="rId3">
            <a:extLst>
              <a:ext uri="{28A0092B-C50C-407E-A947-70E740481C1C}">
                <a14:useLocalDpi xmlns:a14="http://schemas.microsoft.com/office/drawing/2010/main" val="0"/>
              </a:ext>
            </a:extLst>
          </a:blip>
          <a:srcRect t="35948" r="33014"/>
          <a:stretch>
            <a:fillRect/>
          </a:stretch>
        </p:blipFill>
        <p:spPr bwMode="auto">
          <a:xfrm>
            <a:off x="1352550" y="2229869"/>
            <a:ext cx="4759325"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2" name="Picture 9" descr="http://www.le.ac.uk/ulas/services/animal4.jpg"/>
          <p:cNvPicPr>
            <a:picLocks noChangeAspect="1" noChangeArrowheads="1"/>
          </p:cNvPicPr>
          <p:nvPr/>
        </p:nvPicPr>
        <p:blipFill>
          <a:blip r:embed="rId4">
            <a:extLst>
              <a:ext uri="{28A0092B-C50C-407E-A947-70E740481C1C}">
                <a14:useLocalDpi xmlns:a14="http://schemas.microsoft.com/office/drawing/2010/main" val="0"/>
              </a:ext>
            </a:extLst>
          </a:blip>
          <a:srcRect l="57417" t="46017" r="742"/>
          <a:stretch>
            <a:fillRect/>
          </a:stretch>
        </p:blipFill>
        <p:spPr bwMode="auto">
          <a:xfrm>
            <a:off x="7032626" y="2420938"/>
            <a:ext cx="2951163"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2351088" y="5949951"/>
            <a:ext cx="8208962" cy="646113"/>
          </a:xfrm>
          <a:prstGeom prst="rect">
            <a:avLst/>
          </a:prstGeom>
          <a:noFill/>
        </p:spPr>
        <p:txBody>
          <a:bodyPr>
            <a:spAutoFit/>
          </a:bodyPr>
          <a:lstStyle/>
          <a:p>
            <a:pPr eaLnBrk="1" hangingPunct="1">
              <a:defRPr/>
            </a:pPr>
            <a:r>
              <a:rPr lang="en-GB" dirty="0">
                <a:effectLst>
                  <a:outerShdw blurRad="38100" dist="38100" dir="2700000" algn="tl">
                    <a:srgbClr val="000000">
                      <a:alpha val="43137"/>
                    </a:srgbClr>
                  </a:outerShdw>
                </a:effectLst>
                <a:cs typeface="Arial" charset="0"/>
              </a:rPr>
              <a:t>Your practical will be to identify such features and the agent of destruction and of preservation</a:t>
            </a:r>
          </a:p>
        </p:txBody>
      </p:sp>
    </p:spTree>
    <p:extLst>
      <p:ext uri="{BB962C8B-B14F-4D97-AF65-F5344CB8AC3E}">
        <p14:creationId xmlns:p14="http://schemas.microsoft.com/office/powerpoint/2010/main" val="832498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0872" y="318705"/>
            <a:ext cx="8229600" cy="1570037"/>
          </a:xfrm>
        </p:spPr>
        <p:txBody>
          <a:bodyPr/>
          <a:lstStyle/>
          <a:p>
            <a:pPr eaLnBrk="1" hangingPunct="1">
              <a:defRPr/>
            </a:pPr>
            <a:r>
              <a:rPr lang="en-GB" sz="3600" dirty="0" err="1">
                <a:latin typeface="+mn-lt"/>
              </a:rPr>
              <a:t>Taphonomic</a:t>
            </a:r>
            <a:r>
              <a:rPr lang="en-GB" sz="3600" dirty="0">
                <a:latin typeface="+mn-lt"/>
              </a:rPr>
              <a:t> </a:t>
            </a:r>
            <a:r>
              <a:rPr lang="en-GB" sz="3600" dirty="0">
                <a:solidFill>
                  <a:schemeClr val="accent4">
                    <a:lumMod val="60000"/>
                    <a:lumOff val="40000"/>
                  </a:schemeClr>
                </a:solidFill>
                <a:latin typeface="+mn-lt"/>
              </a:rPr>
              <a:t>agents</a:t>
            </a:r>
            <a:r>
              <a:rPr lang="en-GB" sz="3600" dirty="0">
                <a:latin typeface="+mn-lt"/>
              </a:rPr>
              <a:t> are </a:t>
            </a:r>
            <a:br>
              <a:rPr lang="en-GB" sz="3600" dirty="0">
                <a:latin typeface="+mn-lt"/>
              </a:rPr>
            </a:br>
            <a:r>
              <a:rPr lang="en-GB" sz="3600" dirty="0">
                <a:latin typeface="+mn-lt"/>
              </a:rPr>
              <a:t> often agents of destruction</a:t>
            </a:r>
            <a:r>
              <a:rPr lang="en-GB" dirty="0" smtClean="0">
                <a:latin typeface="+mn-lt"/>
              </a:rPr>
              <a:t> </a:t>
            </a:r>
          </a:p>
        </p:txBody>
      </p:sp>
      <p:sp>
        <p:nvSpPr>
          <p:cNvPr id="13315" name="Rectangle 3"/>
          <p:cNvSpPr>
            <a:spLocks noGrp="1" noChangeArrowheads="1"/>
          </p:cNvSpPr>
          <p:nvPr>
            <p:ph idx="1"/>
          </p:nvPr>
        </p:nvSpPr>
        <p:spPr>
          <a:xfrm>
            <a:off x="750601" y="2170322"/>
            <a:ext cx="8856663" cy="4293883"/>
          </a:xfrm>
        </p:spPr>
        <p:txBody>
          <a:bodyPr>
            <a:normAutofit fontScale="92500" lnSpcReduction="10000"/>
          </a:bodyPr>
          <a:lstStyle/>
          <a:p>
            <a:pPr eaLnBrk="1" hangingPunct="1">
              <a:defRPr/>
            </a:pPr>
            <a:r>
              <a:rPr lang="en-GB" dirty="0"/>
              <a:t>Human</a:t>
            </a:r>
          </a:p>
          <a:p>
            <a:pPr eaLnBrk="1" hangingPunct="1">
              <a:defRPr/>
            </a:pPr>
            <a:r>
              <a:rPr lang="en-GB" dirty="0"/>
              <a:t>Animal</a:t>
            </a:r>
          </a:p>
          <a:p>
            <a:pPr eaLnBrk="1" hangingPunct="1">
              <a:defRPr/>
            </a:pPr>
            <a:r>
              <a:rPr lang="en-GB" dirty="0"/>
              <a:t>Natural processes</a:t>
            </a:r>
          </a:p>
          <a:p>
            <a:pPr eaLnBrk="1" hangingPunct="1">
              <a:defRPr/>
            </a:pPr>
            <a:endParaRPr lang="en-GB" dirty="0"/>
          </a:p>
          <a:p>
            <a:pPr eaLnBrk="1" hangingPunct="1">
              <a:defRPr/>
            </a:pPr>
            <a:endParaRPr lang="en-GB" dirty="0" smtClean="0"/>
          </a:p>
          <a:p>
            <a:pPr eaLnBrk="1" hangingPunct="1">
              <a:defRPr/>
            </a:pPr>
            <a:endParaRPr lang="en-GB" dirty="0"/>
          </a:p>
          <a:p>
            <a:pPr eaLnBrk="1" hangingPunct="1">
              <a:defRPr/>
            </a:pPr>
            <a:endParaRPr lang="en-GB" dirty="0"/>
          </a:p>
          <a:p>
            <a:pPr eaLnBrk="1" hangingPunct="1">
              <a:buFont typeface="Wingdings" panose="05000000000000000000" pitchFamily="2" charset="2"/>
              <a:buNone/>
              <a:defRPr/>
            </a:pPr>
            <a:r>
              <a:rPr lang="en-GB" sz="2000" dirty="0">
                <a:solidFill>
                  <a:schemeClr val="tx2"/>
                </a:solidFill>
              </a:rPr>
              <a:t>…</a:t>
            </a:r>
            <a:r>
              <a:rPr lang="en-GB" sz="2200" dirty="0">
                <a:solidFill>
                  <a:schemeClr val="tx2"/>
                </a:solidFill>
              </a:rPr>
              <a:t>these can all modify, transport and accumulate </a:t>
            </a:r>
            <a:r>
              <a:rPr lang="en-GB" sz="2200" dirty="0" smtClean="0">
                <a:solidFill>
                  <a:schemeClr val="tx2"/>
                </a:solidFill>
              </a:rPr>
              <a:t>bones (or any other biological fabric)  </a:t>
            </a:r>
            <a:r>
              <a:rPr lang="en-GB" sz="2200" dirty="0">
                <a:solidFill>
                  <a:schemeClr val="tx2"/>
                </a:solidFill>
              </a:rPr>
              <a:t>into diagnostic patterns of body parts showing significant and recognisable damage to the remains. You will identify the agents of destruction on your sample…</a:t>
            </a:r>
          </a:p>
        </p:txBody>
      </p:sp>
      <p:pic>
        <p:nvPicPr>
          <p:cNvPr id="34820" name="Picture 5" descr="C:\Users\sm018\AppData\Local\Microsoft\Windows\Temporary Internet Files\Content.Outlook\WJKDKUX9\photo (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6287" y="1103724"/>
            <a:ext cx="3960812" cy="376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897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0448" y="365125"/>
            <a:ext cx="5813352" cy="1325563"/>
          </a:xfrm>
        </p:spPr>
        <p:txBody>
          <a:bodyPr/>
          <a:lstStyle/>
          <a:p>
            <a:r>
              <a:rPr lang="en-GB" dirty="0" err="1" smtClean="0">
                <a:solidFill>
                  <a:schemeClr val="accent4">
                    <a:lumMod val="60000"/>
                    <a:lumOff val="40000"/>
                  </a:schemeClr>
                </a:solidFill>
              </a:rPr>
              <a:t>Taphonomy</a:t>
            </a:r>
            <a:r>
              <a:rPr lang="en-GB" dirty="0" smtClean="0">
                <a:solidFill>
                  <a:schemeClr val="accent4">
                    <a:lumMod val="60000"/>
                    <a:lumOff val="40000"/>
                  </a:schemeClr>
                </a:solidFill>
              </a:rPr>
              <a:t> of bivalves</a:t>
            </a:r>
            <a:endParaRPr lang="en-GB" dirty="0">
              <a:solidFill>
                <a:schemeClr val="accent4">
                  <a:lumMod val="60000"/>
                  <a:lumOff val="40000"/>
                </a:schemeClr>
              </a:solidFill>
            </a:endParaRPr>
          </a:p>
        </p:txBody>
      </p:sp>
      <p:sp>
        <p:nvSpPr>
          <p:cNvPr id="5" name="Content Placeholder 4"/>
          <p:cNvSpPr>
            <a:spLocks noGrp="1"/>
          </p:cNvSpPr>
          <p:nvPr>
            <p:ph idx="1"/>
          </p:nvPr>
        </p:nvSpPr>
        <p:spPr>
          <a:xfrm>
            <a:off x="5701553" y="1825624"/>
            <a:ext cx="5181601" cy="4351338"/>
          </a:xfrm>
        </p:spPr>
        <p:txBody>
          <a:bodyPr/>
          <a:lstStyle/>
          <a:p>
            <a:r>
              <a:rPr lang="en-GB" dirty="0" smtClean="0"/>
              <a:t>All biological material is subject to change</a:t>
            </a:r>
          </a:p>
          <a:p>
            <a:r>
              <a:rPr lang="en-GB" dirty="0" smtClean="0"/>
              <a:t>It is the change that gives them their history</a:t>
            </a:r>
          </a:p>
          <a:p>
            <a:r>
              <a:rPr lang="en-GB" dirty="0" smtClean="0"/>
              <a:t>This principle is now applied to material culture…after all even rock undergoes change</a:t>
            </a:r>
          </a:p>
          <a:p>
            <a:endParaRPr lang="en-GB" dirty="0"/>
          </a:p>
        </p:txBody>
      </p:sp>
      <p:pic>
        <p:nvPicPr>
          <p:cNvPr id="4" name="Picture 3"/>
          <p:cNvPicPr>
            <a:picLocks noChangeAspect="1"/>
          </p:cNvPicPr>
          <p:nvPr/>
        </p:nvPicPr>
        <p:blipFill>
          <a:blip r:embed="rId3"/>
          <a:stretch>
            <a:fillRect/>
          </a:stretch>
        </p:blipFill>
        <p:spPr>
          <a:xfrm>
            <a:off x="0" y="0"/>
            <a:ext cx="5604271" cy="6858000"/>
          </a:xfrm>
          <a:prstGeom prst="rect">
            <a:avLst/>
          </a:prstGeom>
        </p:spPr>
      </p:pic>
      <p:sp>
        <p:nvSpPr>
          <p:cNvPr id="6" name="TextBox 5"/>
          <p:cNvSpPr txBox="1"/>
          <p:nvPr/>
        </p:nvSpPr>
        <p:spPr>
          <a:xfrm>
            <a:off x="5701553" y="5853797"/>
            <a:ext cx="7005917" cy="646331"/>
          </a:xfrm>
          <a:prstGeom prst="rect">
            <a:avLst/>
          </a:prstGeom>
          <a:noFill/>
        </p:spPr>
        <p:txBody>
          <a:bodyPr wrap="square" rtlCol="0">
            <a:spAutoFit/>
          </a:bodyPr>
          <a:lstStyle/>
          <a:p>
            <a:r>
              <a:rPr lang="en-GB" sz="1200" dirty="0" smtClean="0"/>
              <a:t>https://www.google.co.uk/search?q=taphonomy+of+bivalves&amp;client=firefox-b&amp;source=lnms&amp;tbm=isch&amp;sa=X&amp;ved=0ahUKEwj-4srt2PPRAhWJJcAKHRcMDmAQ_AUICCgB&amp;biw=1144&amp;bih=742#imgrc=_BYgq8oVDkAZ6M:</a:t>
            </a:r>
            <a:endParaRPr lang="en-GB" sz="1200" dirty="0"/>
          </a:p>
        </p:txBody>
      </p:sp>
    </p:spTree>
    <p:extLst>
      <p:ext uri="{BB962C8B-B14F-4D97-AF65-F5344CB8AC3E}">
        <p14:creationId xmlns:p14="http://schemas.microsoft.com/office/powerpoint/2010/main" val="3846298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GB" sz="4000" dirty="0">
                <a:latin typeface="+mn-lt"/>
              </a:rPr>
              <a:t>finding a "comparable" community </a:t>
            </a:r>
          </a:p>
        </p:txBody>
      </p:sp>
      <p:sp>
        <p:nvSpPr>
          <p:cNvPr id="14339" name="Rectangle 3"/>
          <p:cNvSpPr>
            <a:spLocks noGrp="1" noChangeArrowheads="1"/>
          </p:cNvSpPr>
          <p:nvPr>
            <p:ph idx="1"/>
          </p:nvPr>
        </p:nvSpPr>
        <p:spPr>
          <a:xfrm>
            <a:off x="838200" y="1896068"/>
            <a:ext cx="8718645" cy="4322762"/>
          </a:xfrm>
        </p:spPr>
        <p:txBody>
          <a:bodyPr>
            <a:normAutofit fontScale="85000" lnSpcReduction="20000"/>
          </a:bodyPr>
          <a:lstStyle/>
          <a:p>
            <a:pPr eaLnBrk="1" hangingPunct="1">
              <a:lnSpc>
                <a:spcPct val="90000"/>
              </a:lnSpc>
              <a:defRPr/>
            </a:pPr>
            <a:r>
              <a:rPr lang="en-GB" dirty="0"/>
              <a:t>with other well documented </a:t>
            </a:r>
            <a:r>
              <a:rPr lang="en-GB" dirty="0" smtClean="0"/>
              <a:t>archaeological/Environmenta</a:t>
            </a:r>
            <a:r>
              <a:rPr lang="en-GB" dirty="0"/>
              <a:t>l</a:t>
            </a:r>
            <a:r>
              <a:rPr lang="en-GB" dirty="0" smtClean="0"/>
              <a:t> </a:t>
            </a:r>
            <a:r>
              <a:rPr lang="en-GB" dirty="0"/>
              <a:t>examples,</a:t>
            </a:r>
          </a:p>
          <a:p>
            <a:pPr eaLnBrk="1" hangingPunct="1">
              <a:lnSpc>
                <a:spcPct val="90000"/>
              </a:lnSpc>
              <a:buFont typeface="Wingdings" panose="05000000000000000000" pitchFamily="2" charset="2"/>
              <a:buNone/>
              <a:defRPr/>
            </a:pPr>
            <a:r>
              <a:rPr lang="en-GB" dirty="0"/>
              <a:t> </a:t>
            </a:r>
          </a:p>
          <a:p>
            <a:pPr eaLnBrk="1" hangingPunct="1">
              <a:lnSpc>
                <a:spcPct val="90000"/>
              </a:lnSpc>
              <a:defRPr/>
            </a:pPr>
            <a:r>
              <a:rPr lang="en-GB" dirty="0"/>
              <a:t>an analogous situation such as carnivores/other animals (ethology) or modern societies (</a:t>
            </a:r>
            <a:r>
              <a:rPr lang="en-GB" dirty="0" err="1"/>
              <a:t>ethnoarchaeology</a:t>
            </a:r>
            <a:r>
              <a:rPr lang="en-GB" dirty="0"/>
              <a:t>). </a:t>
            </a:r>
            <a:endParaRPr lang="en-GB" dirty="0" smtClean="0"/>
          </a:p>
          <a:p>
            <a:pPr eaLnBrk="1" hangingPunct="1">
              <a:lnSpc>
                <a:spcPct val="90000"/>
              </a:lnSpc>
              <a:defRPr/>
            </a:pPr>
            <a:endParaRPr lang="en-GB" dirty="0"/>
          </a:p>
          <a:p>
            <a:pPr eaLnBrk="1" hangingPunct="1">
              <a:lnSpc>
                <a:spcPct val="90000"/>
              </a:lnSpc>
              <a:defRPr/>
            </a:pPr>
            <a:r>
              <a:rPr lang="en-GB" dirty="0" smtClean="0"/>
              <a:t>Forensic cases can function as modern </a:t>
            </a:r>
            <a:r>
              <a:rPr lang="en-GB" dirty="0" err="1" smtClean="0"/>
              <a:t>analouges</a:t>
            </a:r>
            <a:r>
              <a:rPr lang="en-GB" dirty="0" smtClean="0"/>
              <a:t> (</a:t>
            </a:r>
            <a:r>
              <a:rPr lang="en-GB" dirty="0" err="1" smtClean="0"/>
              <a:t>Haglund</a:t>
            </a:r>
            <a:r>
              <a:rPr lang="en-GB" dirty="0" smtClean="0"/>
              <a:t> &amp; </a:t>
            </a:r>
            <a:r>
              <a:rPr lang="en-GB" dirty="0" err="1" smtClean="0"/>
              <a:t>Sorg</a:t>
            </a:r>
            <a:r>
              <a:rPr lang="en-GB" dirty="0" smtClean="0"/>
              <a:t>) </a:t>
            </a:r>
            <a:endParaRPr lang="en-GB" dirty="0"/>
          </a:p>
          <a:p>
            <a:pPr eaLnBrk="1" hangingPunct="1">
              <a:lnSpc>
                <a:spcPct val="90000"/>
              </a:lnSpc>
              <a:defRPr/>
            </a:pPr>
            <a:endParaRPr lang="en-GB" dirty="0"/>
          </a:p>
          <a:p>
            <a:pPr eaLnBrk="1" hangingPunct="1">
              <a:lnSpc>
                <a:spcPct val="90000"/>
              </a:lnSpc>
              <a:defRPr/>
            </a:pPr>
            <a:r>
              <a:rPr lang="en-GB" dirty="0"/>
              <a:t>simulating experimentally the agents of transportation, destruction and deposition, </a:t>
            </a:r>
          </a:p>
          <a:p>
            <a:pPr eaLnBrk="1" hangingPunct="1">
              <a:lnSpc>
                <a:spcPct val="90000"/>
              </a:lnSpc>
              <a:defRPr/>
            </a:pPr>
            <a:endParaRPr lang="en-GB" dirty="0"/>
          </a:p>
          <a:p>
            <a:pPr algn="ctr" eaLnBrk="1" hangingPunct="1">
              <a:lnSpc>
                <a:spcPct val="90000"/>
              </a:lnSpc>
              <a:buFont typeface="Wingdings" panose="05000000000000000000" pitchFamily="2" charset="2"/>
              <a:buNone/>
              <a:defRPr/>
            </a:pPr>
            <a:r>
              <a:rPr lang="en-GB" dirty="0"/>
              <a:t>Such approaches are numerous (and problematic). </a:t>
            </a:r>
          </a:p>
        </p:txBody>
      </p:sp>
    </p:spTree>
    <p:extLst>
      <p:ext uri="{BB962C8B-B14F-4D97-AF65-F5344CB8AC3E}">
        <p14:creationId xmlns:p14="http://schemas.microsoft.com/office/powerpoint/2010/main" val="591025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lumMod val="60000"/>
                    <a:lumOff val="40000"/>
                  </a:schemeClr>
                </a:solidFill>
              </a:rPr>
              <a:t>Questions, inferences- </a:t>
            </a:r>
            <a:r>
              <a:rPr lang="en-GB" dirty="0" smtClean="0"/>
              <a:t>depends on their </a:t>
            </a:r>
            <a:r>
              <a:rPr lang="en-GB" dirty="0" err="1" smtClean="0"/>
              <a:t>taphonomic</a:t>
            </a:r>
            <a:r>
              <a:rPr lang="en-GB" dirty="0" smtClean="0"/>
              <a:t> signatures e.g. </a:t>
            </a:r>
            <a:endParaRPr lang="en-GB" dirty="0"/>
          </a:p>
        </p:txBody>
      </p:sp>
      <p:sp>
        <p:nvSpPr>
          <p:cNvPr id="3" name="Content Placeholder 2"/>
          <p:cNvSpPr>
            <a:spLocks noGrp="1"/>
          </p:cNvSpPr>
          <p:nvPr>
            <p:ph sz="half" idx="1"/>
          </p:nvPr>
        </p:nvSpPr>
        <p:spPr>
          <a:xfrm>
            <a:off x="838200" y="1825625"/>
            <a:ext cx="5181600" cy="885491"/>
          </a:xfrm>
        </p:spPr>
        <p:txBody>
          <a:bodyPr/>
          <a:lstStyle/>
          <a:p>
            <a:r>
              <a:rPr lang="en-GB" dirty="0" smtClean="0"/>
              <a:t>What can we infer if the organism is articulated?</a:t>
            </a:r>
            <a:endParaRPr lang="en-GB" dirty="0"/>
          </a:p>
        </p:txBody>
      </p:sp>
      <p:sp>
        <p:nvSpPr>
          <p:cNvPr id="4" name="Content Placeholder 3"/>
          <p:cNvSpPr>
            <a:spLocks noGrp="1"/>
          </p:cNvSpPr>
          <p:nvPr>
            <p:ph sz="half" idx="2"/>
          </p:nvPr>
        </p:nvSpPr>
        <p:spPr>
          <a:xfrm>
            <a:off x="6172200" y="1825625"/>
            <a:ext cx="5181600" cy="885491"/>
          </a:xfrm>
        </p:spPr>
        <p:txBody>
          <a:bodyPr/>
          <a:lstStyle/>
          <a:p>
            <a:r>
              <a:rPr lang="en-GB" dirty="0" smtClean="0"/>
              <a:t>What can we infer if it is disarticulated?</a:t>
            </a:r>
            <a:endParaRPr lang="en-GB" dirty="0"/>
          </a:p>
        </p:txBody>
      </p:sp>
      <p:pic>
        <p:nvPicPr>
          <p:cNvPr id="1026" name="Picture 2" descr="54071054-cbd0-4913-a066-19a31c5be010@eurp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6344" y="2846052"/>
            <a:ext cx="2895600" cy="385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ff028eeb-0532-42e5-9b6f-2cf5d5b28e7a@eurprd01"/>
          <p:cNvPicPr>
            <a:picLocks noChangeAspect="1" noChangeArrowheads="1"/>
          </p:cNvPicPr>
          <p:nvPr/>
        </p:nvPicPr>
        <p:blipFill rotWithShape="1">
          <a:blip r:embed="rId4">
            <a:extLst>
              <a:ext uri="{28A0092B-C50C-407E-A947-70E740481C1C}">
                <a14:useLocalDpi xmlns:a14="http://schemas.microsoft.com/office/drawing/2010/main" val="0"/>
              </a:ext>
            </a:extLst>
          </a:blip>
          <a:srcRect l="18784" t="7737" r="13488" b="2000"/>
          <a:stretch/>
        </p:blipFill>
        <p:spPr bwMode="auto">
          <a:xfrm>
            <a:off x="7247020" y="2846052"/>
            <a:ext cx="4376864" cy="385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168026" y="6334345"/>
            <a:ext cx="2840393" cy="369332"/>
          </a:xfrm>
          <a:prstGeom prst="rect">
            <a:avLst/>
          </a:prstGeom>
          <a:noFill/>
        </p:spPr>
        <p:txBody>
          <a:bodyPr wrap="none" rtlCol="0">
            <a:spAutoFit/>
          </a:bodyPr>
          <a:lstStyle/>
          <a:p>
            <a:r>
              <a:rPr lang="en-GB" dirty="0" smtClean="0"/>
              <a:t>Holy Trinity Church </a:t>
            </a:r>
            <a:r>
              <a:rPr lang="en-GB" dirty="0" err="1" smtClean="0"/>
              <a:t>Rothwell</a:t>
            </a:r>
            <a:endParaRPr lang="en-GB" dirty="0"/>
          </a:p>
        </p:txBody>
      </p:sp>
      <p:sp>
        <p:nvSpPr>
          <p:cNvPr id="6" name="TextBox 5"/>
          <p:cNvSpPr txBox="1"/>
          <p:nvPr/>
        </p:nvSpPr>
        <p:spPr>
          <a:xfrm>
            <a:off x="4543796" y="6384863"/>
            <a:ext cx="2269660" cy="369332"/>
          </a:xfrm>
          <a:prstGeom prst="rect">
            <a:avLst/>
          </a:prstGeom>
          <a:noFill/>
        </p:spPr>
        <p:txBody>
          <a:bodyPr wrap="none" rtlCol="0">
            <a:spAutoFit/>
          </a:bodyPr>
          <a:lstStyle/>
          <a:p>
            <a:r>
              <a:rPr lang="en-GB" dirty="0" smtClean="0"/>
              <a:t>11/12</a:t>
            </a:r>
            <a:r>
              <a:rPr lang="en-GB" baseline="30000" dirty="0" smtClean="0"/>
              <a:t>th</a:t>
            </a:r>
            <a:r>
              <a:rPr lang="en-GB" dirty="0" smtClean="0"/>
              <a:t> C Well Norfolk</a:t>
            </a:r>
            <a:endParaRPr lang="en-GB" dirty="0"/>
          </a:p>
        </p:txBody>
      </p:sp>
      <p:pic>
        <p:nvPicPr>
          <p:cNvPr id="7" name="Picture 6"/>
          <p:cNvPicPr>
            <a:picLocks noChangeAspect="1"/>
          </p:cNvPicPr>
          <p:nvPr/>
        </p:nvPicPr>
        <p:blipFill rotWithShape="1">
          <a:blip r:embed="rId5"/>
          <a:srcRect l="18082" r="18960"/>
          <a:stretch/>
        </p:blipFill>
        <p:spPr>
          <a:xfrm>
            <a:off x="185775" y="2846052"/>
            <a:ext cx="3957851" cy="3810000"/>
          </a:xfrm>
          <a:prstGeom prst="rect">
            <a:avLst/>
          </a:prstGeom>
        </p:spPr>
      </p:pic>
    </p:spTree>
    <p:extLst>
      <p:ext uri="{BB962C8B-B14F-4D97-AF65-F5344CB8AC3E}">
        <p14:creationId xmlns:p14="http://schemas.microsoft.com/office/powerpoint/2010/main" val="17607163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eaLnBrk="1" hangingPunct="1">
              <a:defRPr/>
            </a:pPr>
            <a:r>
              <a:rPr lang="en-GB" sz="3600" dirty="0">
                <a:latin typeface="+mn-lt"/>
              </a:rPr>
              <a:t/>
            </a:r>
            <a:br>
              <a:rPr lang="en-GB" sz="3600" dirty="0">
                <a:latin typeface="+mn-lt"/>
              </a:rPr>
            </a:br>
            <a:r>
              <a:rPr lang="en-GB" sz="3600" dirty="0">
                <a:latin typeface="+mn-lt"/>
              </a:rPr>
              <a:t>problems of </a:t>
            </a:r>
            <a:r>
              <a:rPr lang="en-GB" sz="3600" dirty="0" err="1">
                <a:latin typeface="+mn-lt"/>
              </a:rPr>
              <a:t>taphonomic</a:t>
            </a:r>
            <a:r>
              <a:rPr lang="en-GB" sz="3600" dirty="0">
                <a:latin typeface="+mn-lt"/>
              </a:rPr>
              <a:t> approaches</a:t>
            </a:r>
            <a:br>
              <a:rPr lang="en-GB" sz="3600" dirty="0">
                <a:latin typeface="+mn-lt"/>
              </a:rPr>
            </a:br>
            <a:endParaRPr lang="en-GB" sz="3600" dirty="0">
              <a:latin typeface="+mn-lt"/>
            </a:endParaRPr>
          </a:p>
        </p:txBody>
      </p:sp>
      <p:sp>
        <p:nvSpPr>
          <p:cNvPr id="3075" name="Rectangle 3"/>
          <p:cNvSpPr>
            <a:spLocks noGrp="1" noChangeArrowheads="1"/>
          </p:cNvSpPr>
          <p:nvPr>
            <p:ph idx="1"/>
          </p:nvPr>
        </p:nvSpPr>
        <p:spPr>
          <a:xfrm>
            <a:off x="672947" y="2034946"/>
            <a:ext cx="10515600" cy="4351338"/>
          </a:xfrm>
        </p:spPr>
        <p:txBody>
          <a:bodyPr/>
          <a:lstStyle/>
          <a:p>
            <a:pPr eaLnBrk="1" hangingPunct="1">
              <a:defRPr/>
            </a:pPr>
            <a:r>
              <a:rPr lang="en-GB" dirty="0"/>
              <a:t>The interpretation of </a:t>
            </a:r>
            <a:r>
              <a:rPr lang="en-GB" dirty="0" smtClean="0"/>
              <a:t>biological </a:t>
            </a:r>
            <a:r>
              <a:rPr lang="en-GB" dirty="0"/>
              <a:t>remains can still be equivocal.</a:t>
            </a:r>
          </a:p>
          <a:p>
            <a:pPr eaLnBrk="1" hangingPunct="1">
              <a:defRPr/>
            </a:pPr>
            <a:r>
              <a:rPr lang="en-GB" dirty="0"/>
              <a:t>An interpretation dilemma is created when different agents appear to have created similar effects. </a:t>
            </a:r>
          </a:p>
          <a:p>
            <a:pPr eaLnBrk="1" hangingPunct="1">
              <a:defRPr/>
            </a:pPr>
            <a:r>
              <a:rPr lang="en-GB" dirty="0"/>
              <a:t>Overprinting by additional </a:t>
            </a:r>
            <a:r>
              <a:rPr lang="en-GB" dirty="0" err="1"/>
              <a:t>taphonomic</a:t>
            </a:r>
            <a:r>
              <a:rPr lang="en-GB" dirty="0"/>
              <a:t> agents adds to such an interpretation dilemma.  </a:t>
            </a:r>
          </a:p>
          <a:p>
            <a:pPr eaLnBrk="1" hangingPunct="1">
              <a:defRPr/>
            </a:pPr>
            <a:r>
              <a:rPr lang="en-GB" dirty="0"/>
              <a:t>Particular or specific nature of the evidence.  </a:t>
            </a:r>
            <a:endParaRPr lang="en-GB" dirty="0" smtClean="0"/>
          </a:p>
          <a:p>
            <a:pPr eaLnBrk="1" hangingPunct="1">
              <a:defRPr/>
            </a:pPr>
            <a:endParaRPr lang="en-GB" dirty="0"/>
          </a:p>
          <a:p>
            <a:pPr eaLnBrk="1" hangingPunct="1">
              <a:defRPr/>
            </a:pPr>
            <a:r>
              <a:rPr lang="en-GB" dirty="0" smtClean="0"/>
              <a:t>This you will see in some of the </a:t>
            </a:r>
            <a:r>
              <a:rPr lang="en-GB" dirty="0" err="1" smtClean="0"/>
              <a:t>practicals</a:t>
            </a:r>
            <a:r>
              <a:rPr lang="en-GB" dirty="0" smtClean="0"/>
              <a:t> you undertake</a:t>
            </a:r>
            <a:endParaRPr lang="en-GB" dirty="0"/>
          </a:p>
          <a:p>
            <a:pPr eaLnBrk="1" hangingPunct="1">
              <a:defRPr/>
            </a:pPr>
            <a:endParaRPr lang="en-GB" dirty="0"/>
          </a:p>
        </p:txBody>
      </p:sp>
    </p:spTree>
    <p:extLst>
      <p:ext uri="{BB962C8B-B14F-4D97-AF65-F5344CB8AC3E}">
        <p14:creationId xmlns:p14="http://schemas.microsoft.com/office/powerpoint/2010/main" val="2584753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lumMod val="60000"/>
                    <a:lumOff val="40000"/>
                  </a:schemeClr>
                </a:solidFill>
              </a:rPr>
              <a:t>How does this help us in forensic cases?</a:t>
            </a:r>
            <a:endParaRPr lang="en-GB" dirty="0">
              <a:solidFill>
                <a:schemeClr val="accent4">
                  <a:lumMod val="60000"/>
                  <a:lumOff val="40000"/>
                </a:schemeClr>
              </a:solidFill>
            </a:endParaRPr>
          </a:p>
        </p:txBody>
      </p:sp>
      <p:sp>
        <p:nvSpPr>
          <p:cNvPr id="3" name="Content Placeholder 2"/>
          <p:cNvSpPr>
            <a:spLocks noGrp="1"/>
          </p:cNvSpPr>
          <p:nvPr>
            <p:ph idx="1"/>
          </p:nvPr>
        </p:nvSpPr>
        <p:spPr/>
        <p:txBody>
          <a:bodyPr/>
          <a:lstStyle/>
          <a:p>
            <a:r>
              <a:rPr lang="en-GB" dirty="0" smtClean="0"/>
              <a:t>It is hard to study real human remains, in a modern setting, </a:t>
            </a:r>
            <a:r>
              <a:rPr lang="en-GB" dirty="0" smtClean="0"/>
              <a:t>everywhere</a:t>
            </a:r>
          </a:p>
          <a:p>
            <a:pPr lvl="1"/>
            <a:r>
              <a:rPr lang="en-GB" dirty="0" smtClean="0"/>
              <a:t>Modern treatment of human remains</a:t>
            </a:r>
          </a:p>
          <a:p>
            <a:pPr lvl="1"/>
            <a:r>
              <a:rPr lang="en-GB" dirty="0" smtClean="0"/>
              <a:t>Modern </a:t>
            </a:r>
            <a:r>
              <a:rPr lang="en-GB" dirty="0" smtClean="0"/>
              <a:t>attitudes to human remains</a:t>
            </a:r>
          </a:p>
          <a:p>
            <a:r>
              <a:rPr lang="en-GB" dirty="0" smtClean="0"/>
              <a:t>Limited awareness of such studies within mainstream death investigators (medico-legal team – most in hospital/hospice)</a:t>
            </a:r>
          </a:p>
          <a:p>
            <a:r>
              <a:rPr lang="en-GB" dirty="0" smtClean="0"/>
              <a:t>Lack of our input to crime scenes specifically</a:t>
            </a:r>
            <a:endParaRPr lang="en-GB" dirty="0"/>
          </a:p>
        </p:txBody>
      </p:sp>
    </p:spTree>
    <p:extLst>
      <p:ext uri="{BB962C8B-B14F-4D97-AF65-F5344CB8AC3E}">
        <p14:creationId xmlns:p14="http://schemas.microsoft.com/office/powerpoint/2010/main" val="12609631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96</TotalTime>
  <Words>1834</Words>
  <Application>Microsoft Office PowerPoint</Application>
  <PresentationFormat>Widescreen</PresentationFormat>
  <Paragraphs>140</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Comic Sans MS</vt:lpstr>
      <vt:lpstr>Tahoma</vt:lpstr>
      <vt:lpstr>Wingdings</vt:lpstr>
      <vt:lpstr>Office Theme</vt:lpstr>
      <vt:lpstr>Taphonomy  </vt:lpstr>
      <vt:lpstr>Taphonomy as a discipline was proposed by Efremov (1940)</vt:lpstr>
      <vt:lpstr>PowerPoint Presentation</vt:lpstr>
      <vt:lpstr>Rooted in New Archaeology</vt:lpstr>
      <vt:lpstr>PowerPoint Presentation</vt:lpstr>
      <vt:lpstr>….the underlying philosophy behind the natural sciences i.e. uniformitarianism.</vt:lpstr>
      <vt:lpstr>A taphonomic study is</vt:lpstr>
      <vt:lpstr>What are taphonomic features…of bones….? </vt:lpstr>
      <vt:lpstr>Taphonomic features make up a pattern or signature that is indicative of agent</vt:lpstr>
      <vt:lpstr>Taphonomic agents are   often agents of destruction </vt:lpstr>
      <vt:lpstr>Taphonomy of bivalves</vt:lpstr>
      <vt:lpstr>finding a "comparable" community </vt:lpstr>
      <vt:lpstr>Questions, inferences- depends on their taphonomic signatures e.g. </vt:lpstr>
      <vt:lpstr> problems of taphonomic approaches </vt:lpstr>
      <vt:lpstr>How does this help us in forensic cases?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Taphonomy</dc:title>
  <dc:creator>Ros Coard</dc:creator>
  <cp:lastModifiedBy>Ros Coard</cp:lastModifiedBy>
  <cp:revision>13</cp:revision>
  <cp:lastPrinted>2018-02-07T16:31:58Z</cp:lastPrinted>
  <dcterms:created xsi:type="dcterms:W3CDTF">2017-02-03T10:27:37Z</dcterms:created>
  <dcterms:modified xsi:type="dcterms:W3CDTF">2018-02-08T08:33:28Z</dcterms:modified>
</cp:coreProperties>
</file>