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8" r:id="rId3"/>
    <p:sldId id="257" r:id="rId4"/>
    <p:sldId id="260" r:id="rId5"/>
    <p:sldId id="259"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015" autoAdjust="0"/>
    <p:restoredTop sz="91203" autoAdjust="0"/>
  </p:normalViewPr>
  <p:slideViewPr>
    <p:cSldViewPr>
      <p:cViewPr varScale="1">
        <p:scale>
          <a:sx n="56" d="100"/>
          <a:sy n="56" d="100"/>
        </p:scale>
        <p:origin x="940"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0DD08C-693B-488F-B56A-C2F92CDF306A}"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22381F6F-8D7C-41F4-99AE-76DA68CD0FF8}">
      <dgm:prSet/>
      <dgm:spPr/>
      <dgm:t>
        <a:bodyPr/>
        <a:lstStyle/>
        <a:p>
          <a:r>
            <a:rPr lang="en-US"/>
            <a:t>The issue of absenteeism is increasing in the health sector of the UK.</a:t>
          </a:r>
        </a:p>
      </dgm:t>
    </dgm:pt>
    <dgm:pt modelId="{B1FC1337-8DD7-46EE-9311-EE62B1BEA9D0}" type="parTrans" cxnId="{9EBFA837-6A12-4E9B-9D49-9EEDA90A30B8}">
      <dgm:prSet/>
      <dgm:spPr/>
      <dgm:t>
        <a:bodyPr/>
        <a:lstStyle/>
        <a:p>
          <a:endParaRPr lang="en-US"/>
        </a:p>
      </dgm:t>
    </dgm:pt>
    <dgm:pt modelId="{6B0A72CA-9734-4387-8005-777F74E8F974}" type="sibTrans" cxnId="{9EBFA837-6A12-4E9B-9D49-9EEDA90A30B8}">
      <dgm:prSet/>
      <dgm:spPr/>
      <dgm:t>
        <a:bodyPr/>
        <a:lstStyle/>
        <a:p>
          <a:endParaRPr lang="en-US"/>
        </a:p>
      </dgm:t>
    </dgm:pt>
    <dgm:pt modelId="{9B145E4C-C469-46BD-9E20-97E4AA6A590D}">
      <dgm:prSet/>
      <dgm:spPr/>
      <dgm:t>
        <a:bodyPr/>
        <a:lstStyle/>
        <a:p>
          <a:r>
            <a:rPr lang="en-US"/>
            <a:t>The effectiveness of healthcare is reduced, and the service quality is also affected because fewer employees are available for duty.</a:t>
          </a:r>
        </a:p>
      </dgm:t>
    </dgm:pt>
    <dgm:pt modelId="{E8ACF86B-5B96-4E05-90BA-6C312BBD7927}" type="parTrans" cxnId="{88904A3A-61E0-4EA5-B319-F1838576BD52}">
      <dgm:prSet/>
      <dgm:spPr/>
      <dgm:t>
        <a:bodyPr/>
        <a:lstStyle/>
        <a:p>
          <a:endParaRPr lang="en-US"/>
        </a:p>
      </dgm:t>
    </dgm:pt>
    <dgm:pt modelId="{472BA452-BBD6-41E9-A62F-918F48CF72D8}" type="sibTrans" cxnId="{88904A3A-61E0-4EA5-B319-F1838576BD52}">
      <dgm:prSet/>
      <dgm:spPr/>
      <dgm:t>
        <a:bodyPr/>
        <a:lstStyle/>
        <a:p>
          <a:endParaRPr lang="en-US"/>
        </a:p>
      </dgm:t>
    </dgm:pt>
    <dgm:pt modelId="{1FC83838-8BAA-4AF7-ACA2-42E221550394}">
      <dgm:prSet/>
      <dgm:spPr/>
      <dgm:t>
        <a:bodyPr/>
        <a:lstStyle/>
        <a:p>
          <a:r>
            <a:rPr lang="en-US"/>
            <a:t>Absenteeism costs more than one million at Mid Cheshire hospitals NHS foundation trust.</a:t>
          </a:r>
        </a:p>
      </dgm:t>
    </dgm:pt>
    <dgm:pt modelId="{95899AD3-8882-464C-81F5-071BCC808063}" type="parTrans" cxnId="{44F75B30-8FEE-4CAB-82F3-81E8744DFB3F}">
      <dgm:prSet/>
      <dgm:spPr/>
      <dgm:t>
        <a:bodyPr/>
        <a:lstStyle/>
        <a:p>
          <a:endParaRPr lang="en-US"/>
        </a:p>
      </dgm:t>
    </dgm:pt>
    <dgm:pt modelId="{269034DC-B87A-4E93-A48C-8A14B1E214A0}" type="sibTrans" cxnId="{44F75B30-8FEE-4CAB-82F3-81E8744DFB3F}">
      <dgm:prSet/>
      <dgm:spPr/>
      <dgm:t>
        <a:bodyPr/>
        <a:lstStyle/>
        <a:p>
          <a:endParaRPr lang="en-US"/>
        </a:p>
      </dgm:t>
    </dgm:pt>
    <dgm:pt modelId="{6008EE5D-FFF4-4A04-81B3-78735707D750}" type="pres">
      <dgm:prSet presAssocID="{9C0DD08C-693B-488F-B56A-C2F92CDF306A}" presName="linear" presStyleCnt="0">
        <dgm:presLayoutVars>
          <dgm:animLvl val="lvl"/>
          <dgm:resizeHandles val="exact"/>
        </dgm:presLayoutVars>
      </dgm:prSet>
      <dgm:spPr/>
    </dgm:pt>
    <dgm:pt modelId="{358A072A-D237-48B5-8F88-4D80165C8211}" type="pres">
      <dgm:prSet presAssocID="{22381F6F-8D7C-41F4-99AE-76DA68CD0FF8}" presName="parentText" presStyleLbl="node1" presStyleIdx="0" presStyleCnt="3">
        <dgm:presLayoutVars>
          <dgm:chMax val="0"/>
          <dgm:bulletEnabled val="1"/>
        </dgm:presLayoutVars>
      </dgm:prSet>
      <dgm:spPr/>
    </dgm:pt>
    <dgm:pt modelId="{2157233D-0BAC-4528-93E7-A3DAA93DE9A3}" type="pres">
      <dgm:prSet presAssocID="{6B0A72CA-9734-4387-8005-777F74E8F974}" presName="spacer" presStyleCnt="0"/>
      <dgm:spPr/>
    </dgm:pt>
    <dgm:pt modelId="{4F1B8653-C4A0-44FB-9241-7E502040C23B}" type="pres">
      <dgm:prSet presAssocID="{9B145E4C-C469-46BD-9E20-97E4AA6A590D}" presName="parentText" presStyleLbl="node1" presStyleIdx="1" presStyleCnt="3">
        <dgm:presLayoutVars>
          <dgm:chMax val="0"/>
          <dgm:bulletEnabled val="1"/>
        </dgm:presLayoutVars>
      </dgm:prSet>
      <dgm:spPr/>
    </dgm:pt>
    <dgm:pt modelId="{AC0E5BEE-9EEF-4839-B124-73153F615EC5}" type="pres">
      <dgm:prSet presAssocID="{472BA452-BBD6-41E9-A62F-918F48CF72D8}" presName="spacer" presStyleCnt="0"/>
      <dgm:spPr/>
    </dgm:pt>
    <dgm:pt modelId="{8BE535C6-33D0-494B-A6E8-2D06F5C048D7}" type="pres">
      <dgm:prSet presAssocID="{1FC83838-8BAA-4AF7-ACA2-42E221550394}" presName="parentText" presStyleLbl="node1" presStyleIdx="2" presStyleCnt="3">
        <dgm:presLayoutVars>
          <dgm:chMax val="0"/>
          <dgm:bulletEnabled val="1"/>
        </dgm:presLayoutVars>
      </dgm:prSet>
      <dgm:spPr/>
    </dgm:pt>
  </dgm:ptLst>
  <dgm:cxnLst>
    <dgm:cxn modelId="{44F75B30-8FEE-4CAB-82F3-81E8744DFB3F}" srcId="{9C0DD08C-693B-488F-B56A-C2F92CDF306A}" destId="{1FC83838-8BAA-4AF7-ACA2-42E221550394}" srcOrd="2" destOrd="0" parTransId="{95899AD3-8882-464C-81F5-071BCC808063}" sibTransId="{269034DC-B87A-4E93-A48C-8A14B1E214A0}"/>
    <dgm:cxn modelId="{C2861F35-031C-4001-970D-07C0088A0A3B}" type="presOf" srcId="{9C0DD08C-693B-488F-B56A-C2F92CDF306A}" destId="{6008EE5D-FFF4-4A04-81B3-78735707D750}" srcOrd="0" destOrd="0" presId="urn:microsoft.com/office/officeart/2005/8/layout/vList2"/>
    <dgm:cxn modelId="{9EBFA837-6A12-4E9B-9D49-9EEDA90A30B8}" srcId="{9C0DD08C-693B-488F-B56A-C2F92CDF306A}" destId="{22381F6F-8D7C-41F4-99AE-76DA68CD0FF8}" srcOrd="0" destOrd="0" parTransId="{B1FC1337-8DD7-46EE-9311-EE62B1BEA9D0}" sibTransId="{6B0A72CA-9734-4387-8005-777F74E8F974}"/>
    <dgm:cxn modelId="{88904A3A-61E0-4EA5-B319-F1838576BD52}" srcId="{9C0DD08C-693B-488F-B56A-C2F92CDF306A}" destId="{9B145E4C-C469-46BD-9E20-97E4AA6A590D}" srcOrd="1" destOrd="0" parTransId="{E8ACF86B-5B96-4E05-90BA-6C312BBD7927}" sibTransId="{472BA452-BBD6-41E9-A62F-918F48CF72D8}"/>
    <dgm:cxn modelId="{B3625F6A-957C-4C21-9350-0071F32E5765}" type="presOf" srcId="{9B145E4C-C469-46BD-9E20-97E4AA6A590D}" destId="{4F1B8653-C4A0-44FB-9241-7E502040C23B}" srcOrd="0" destOrd="0" presId="urn:microsoft.com/office/officeart/2005/8/layout/vList2"/>
    <dgm:cxn modelId="{AE9CAF98-EFA6-4ECD-B198-3F408FBA5774}" type="presOf" srcId="{22381F6F-8D7C-41F4-99AE-76DA68CD0FF8}" destId="{358A072A-D237-48B5-8F88-4D80165C8211}" srcOrd="0" destOrd="0" presId="urn:microsoft.com/office/officeart/2005/8/layout/vList2"/>
    <dgm:cxn modelId="{89F071B6-9862-49F2-A9D7-21E3BF0815E9}" type="presOf" srcId="{1FC83838-8BAA-4AF7-ACA2-42E221550394}" destId="{8BE535C6-33D0-494B-A6E8-2D06F5C048D7}" srcOrd="0" destOrd="0" presId="urn:microsoft.com/office/officeart/2005/8/layout/vList2"/>
    <dgm:cxn modelId="{57B40067-67BC-44C3-A509-D9CD3DB8D12F}" type="presParOf" srcId="{6008EE5D-FFF4-4A04-81B3-78735707D750}" destId="{358A072A-D237-48B5-8F88-4D80165C8211}" srcOrd="0" destOrd="0" presId="urn:microsoft.com/office/officeart/2005/8/layout/vList2"/>
    <dgm:cxn modelId="{FDB2A6D3-C949-4168-A1CF-F82588955758}" type="presParOf" srcId="{6008EE5D-FFF4-4A04-81B3-78735707D750}" destId="{2157233D-0BAC-4528-93E7-A3DAA93DE9A3}" srcOrd="1" destOrd="0" presId="urn:microsoft.com/office/officeart/2005/8/layout/vList2"/>
    <dgm:cxn modelId="{C4DF7A7D-C403-4714-9109-1D0FB702F656}" type="presParOf" srcId="{6008EE5D-FFF4-4A04-81B3-78735707D750}" destId="{4F1B8653-C4A0-44FB-9241-7E502040C23B}" srcOrd="2" destOrd="0" presId="urn:microsoft.com/office/officeart/2005/8/layout/vList2"/>
    <dgm:cxn modelId="{2C614148-D16F-4726-B807-AABB31ED6D86}" type="presParOf" srcId="{6008EE5D-FFF4-4A04-81B3-78735707D750}" destId="{AC0E5BEE-9EEF-4839-B124-73153F615EC5}" srcOrd="3" destOrd="0" presId="urn:microsoft.com/office/officeart/2005/8/layout/vList2"/>
    <dgm:cxn modelId="{7E4AB6F1-0C9D-4093-9522-DC64A77A8A7E}" type="presParOf" srcId="{6008EE5D-FFF4-4A04-81B3-78735707D750}" destId="{8BE535C6-33D0-494B-A6E8-2D06F5C048D7}"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63BDA6-790D-4467-9415-157BC37A2093}" type="doc">
      <dgm:prSet loTypeId="urn:microsoft.com/office/officeart/2005/8/layout/matrix3" loCatId="matrix" qsTypeId="urn:microsoft.com/office/officeart/2005/8/quickstyle/simple4" qsCatId="simple" csTypeId="urn:microsoft.com/office/officeart/2005/8/colors/colorful5" csCatId="colorful"/>
      <dgm:spPr/>
      <dgm:t>
        <a:bodyPr/>
        <a:lstStyle/>
        <a:p>
          <a:endParaRPr lang="en-US"/>
        </a:p>
      </dgm:t>
    </dgm:pt>
    <dgm:pt modelId="{88C2AF15-C86D-45FB-A952-9CAB65B2505B}">
      <dgm:prSet/>
      <dgm:spPr/>
      <dgm:t>
        <a:bodyPr/>
        <a:lstStyle/>
        <a:p>
          <a:r>
            <a:rPr lang="en-US"/>
            <a:t>The nature and Impact of the issue faced by the Mid Cheshire Hospitals NHS Foundation Trust are linked to the absenteeism.</a:t>
          </a:r>
        </a:p>
      </dgm:t>
    </dgm:pt>
    <dgm:pt modelId="{35D16A44-3E2A-4F05-8578-5595C2A6EAE5}" type="parTrans" cxnId="{E0155163-65A0-4559-9183-DB5F952EB076}">
      <dgm:prSet/>
      <dgm:spPr/>
      <dgm:t>
        <a:bodyPr/>
        <a:lstStyle/>
        <a:p>
          <a:endParaRPr lang="en-US"/>
        </a:p>
      </dgm:t>
    </dgm:pt>
    <dgm:pt modelId="{F154526C-41FA-4CE0-8FE0-F863F468657A}" type="sibTrans" cxnId="{E0155163-65A0-4559-9183-DB5F952EB076}">
      <dgm:prSet/>
      <dgm:spPr/>
      <dgm:t>
        <a:bodyPr/>
        <a:lstStyle/>
        <a:p>
          <a:endParaRPr lang="en-US"/>
        </a:p>
      </dgm:t>
    </dgm:pt>
    <dgm:pt modelId="{3E44BD14-9BB5-4360-9281-4683BE05D94A}">
      <dgm:prSet/>
      <dgm:spPr/>
      <dgm:t>
        <a:bodyPr/>
        <a:lstStyle/>
        <a:p>
          <a:r>
            <a:rPr lang="en-US"/>
            <a:t>The hospital maintains the standard rate of 4.51%; </a:t>
          </a:r>
        </a:p>
      </dgm:t>
    </dgm:pt>
    <dgm:pt modelId="{BD58E201-92F1-4D84-91A2-658891CCE266}" type="parTrans" cxnId="{23207C73-F9FE-49F1-8545-075734AD0C68}">
      <dgm:prSet/>
      <dgm:spPr/>
      <dgm:t>
        <a:bodyPr/>
        <a:lstStyle/>
        <a:p>
          <a:endParaRPr lang="en-US"/>
        </a:p>
      </dgm:t>
    </dgm:pt>
    <dgm:pt modelId="{F5623D01-4909-4603-A22A-AB132403A4FC}" type="sibTrans" cxnId="{23207C73-F9FE-49F1-8545-075734AD0C68}">
      <dgm:prSet/>
      <dgm:spPr/>
      <dgm:t>
        <a:bodyPr/>
        <a:lstStyle/>
        <a:p>
          <a:endParaRPr lang="en-US"/>
        </a:p>
      </dgm:t>
    </dgm:pt>
    <dgm:pt modelId="{991DBD05-18E0-4086-9877-FEB67FA8C2D7}">
      <dgm:prSet/>
      <dgm:spPr/>
      <dgm:t>
        <a:bodyPr/>
        <a:lstStyle/>
        <a:p>
          <a:r>
            <a:rPr lang="en-US"/>
            <a:t>Employee absenteeism increased from 2007 to 2012</a:t>
          </a:r>
        </a:p>
      </dgm:t>
    </dgm:pt>
    <dgm:pt modelId="{D52C969D-40BC-471F-854E-5D838DE2F04F}" type="parTrans" cxnId="{6C07FC99-BFA5-4030-A8E4-210A25C2475D}">
      <dgm:prSet/>
      <dgm:spPr/>
      <dgm:t>
        <a:bodyPr/>
        <a:lstStyle/>
        <a:p>
          <a:endParaRPr lang="en-US"/>
        </a:p>
      </dgm:t>
    </dgm:pt>
    <dgm:pt modelId="{5BAA358F-BEB7-4F2A-A943-1DAB3479F432}" type="sibTrans" cxnId="{6C07FC99-BFA5-4030-A8E4-210A25C2475D}">
      <dgm:prSet/>
      <dgm:spPr/>
      <dgm:t>
        <a:bodyPr/>
        <a:lstStyle/>
        <a:p>
          <a:endParaRPr lang="en-US"/>
        </a:p>
      </dgm:t>
    </dgm:pt>
    <dgm:pt modelId="{BA321D6C-9AE8-4E8B-B02B-955F860D34C3}">
      <dgm:prSet/>
      <dgm:spPr/>
      <dgm:t>
        <a:bodyPr/>
        <a:lstStyle/>
        <a:p>
          <a:r>
            <a:rPr lang="en-US"/>
            <a:t>the density of health workers is reduced </a:t>
          </a:r>
        </a:p>
      </dgm:t>
    </dgm:pt>
    <dgm:pt modelId="{B8F53DE8-3548-4B58-B2F6-3D8C6CD854FB}" type="parTrans" cxnId="{B076CC2F-44E1-4543-B2EB-82D2278C4853}">
      <dgm:prSet/>
      <dgm:spPr/>
      <dgm:t>
        <a:bodyPr/>
        <a:lstStyle/>
        <a:p>
          <a:endParaRPr lang="en-US"/>
        </a:p>
      </dgm:t>
    </dgm:pt>
    <dgm:pt modelId="{D729E2B0-13A1-4533-A14A-2DDF25E67B88}" type="sibTrans" cxnId="{B076CC2F-44E1-4543-B2EB-82D2278C4853}">
      <dgm:prSet/>
      <dgm:spPr/>
      <dgm:t>
        <a:bodyPr/>
        <a:lstStyle/>
        <a:p>
          <a:endParaRPr lang="en-US"/>
        </a:p>
      </dgm:t>
    </dgm:pt>
    <dgm:pt modelId="{06F58334-2BA4-41D1-B2E5-52FCD195F82D}" type="pres">
      <dgm:prSet presAssocID="{5963BDA6-790D-4467-9415-157BC37A2093}" presName="matrix" presStyleCnt="0">
        <dgm:presLayoutVars>
          <dgm:chMax val="1"/>
          <dgm:dir/>
          <dgm:resizeHandles val="exact"/>
        </dgm:presLayoutVars>
      </dgm:prSet>
      <dgm:spPr/>
    </dgm:pt>
    <dgm:pt modelId="{3577784B-8AC8-411A-8A2F-E37FED555EA2}" type="pres">
      <dgm:prSet presAssocID="{5963BDA6-790D-4467-9415-157BC37A2093}" presName="diamond" presStyleLbl="bgShp" presStyleIdx="0" presStyleCnt="1"/>
      <dgm:spPr/>
    </dgm:pt>
    <dgm:pt modelId="{E2111C08-179B-409E-8DB0-C2285741886E}" type="pres">
      <dgm:prSet presAssocID="{5963BDA6-790D-4467-9415-157BC37A2093}" presName="quad1" presStyleLbl="node1" presStyleIdx="0" presStyleCnt="4">
        <dgm:presLayoutVars>
          <dgm:chMax val="0"/>
          <dgm:chPref val="0"/>
          <dgm:bulletEnabled val="1"/>
        </dgm:presLayoutVars>
      </dgm:prSet>
      <dgm:spPr/>
    </dgm:pt>
    <dgm:pt modelId="{7FA8CDE7-F6C5-4C35-9382-DDFC4C281517}" type="pres">
      <dgm:prSet presAssocID="{5963BDA6-790D-4467-9415-157BC37A2093}" presName="quad2" presStyleLbl="node1" presStyleIdx="1" presStyleCnt="4">
        <dgm:presLayoutVars>
          <dgm:chMax val="0"/>
          <dgm:chPref val="0"/>
          <dgm:bulletEnabled val="1"/>
        </dgm:presLayoutVars>
      </dgm:prSet>
      <dgm:spPr/>
    </dgm:pt>
    <dgm:pt modelId="{E4B69B32-10E4-438D-9244-6413B88D7AD6}" type="pres">
      <dgm:prSet presAssocID="{5963BDA6-790D-4467-9415-157BC37A2093}" presName="quad3" presStyleLbl="node1" presStyleIdx="2" presStyleCnt="4">
        <dgm:presLayoutVars>
          <dgm:chMax val="0"/>
          <dgm:chPref val="0"/>
          <dgm:bulletEnabled val="1"/>
        </dgm:presLayoutVars>
      </dgm:prSet>
      <dgm:spPr/>
    </dgm:pt>
    <dgm:pt modelId="{57B5AAC2-8CAA-43C9-97E4-FD353A912E55}" type="pres">
      <dgm:prSet presAssocID="{5963BDA6-790D-4467-9415-157BC37A2093}" presName="quad4" presStyleLbl="node1" presStyleIdx="3" presStyleCnt="4">
        <dgm:presLayoutVars>
          <dgm:chMax val="0"/>
          <dgm:chPref val="0"/>
          <dgm:bulletEnabled val="1"/>
        </dgm:presLayoutVars>
      </dgm:prSet>
      <dgm:spPr/>
    </dgm:pt>
  </dgm:ptLst>
  <dgm:cxnLst>
    <dgm:cxn modelId="{EDD52009-62AC-47C0-8488-876271FE8540}" type="presOf" srcId="{5963BDA6-790D-4467-9415-157BC37A2093}" destId="{06F58334-2BA4-41D1-B2E5-52FCD195F82D}" srcOrd="0" destOrd="0" presId="urn:microsoft.com/office/officeart/2005/8/layout/matrix3"/>
    <dgm:cxn modelId="{BC7B170C-4C16-499F-AF52-D6C6870943F2}" type="presOf" srcId="{88C2AF15-C86D-45FB-A952-9CAB65B2505B}" destId="{E2111C08-179B-409E-8DB0-C2285741886E}" srcOrd="0" destOrd="0" presId="urn:microsoft.com/office/officeart/2005/8/layout/matrix3"/>
    <dgm:cxn modelId="{B076CC2F-44E1-4543-B2EB-82D2278C4853}" srcId="{5963BDA6-790D-4467-9415-157BC37A2093}" destId="{BA321D6C-9AE8-4E8B-B02B-955F860D34C3}" srcOrd="3" destOrd="0" parTransId="{B8F53DE8-3548-4B58-B2F6-3D8C6CD854FB}" sibTransId="{D729E2B0-13A1-4533-A14A-2DDF25E67B88}"/>
    <dgm:cxn modelId="{15DEAA47-9740-49CC-B384-6ED3C52C3B0D}" type="presOf" srcId="{BA321D6C-9AE8-4E8B-B02B-955F860D34C3}" destId="{57B5AAC2-8CAA-43C9-97E4-FD353A912E55}" srcOrd="0" destOrd="0" presId="urn:microsoft.com/office/officeart/2005/8/layout/matrix3"/>
    <dgm:cxn modelId="{E0155163-65A0-4559-9183-DB5F952EB076}" srcId="{5963BDA6-790D-4467-9415-157BC37A2093}" destId="{88C2AF15-C86D-45FB-A952-9CAB65B2505B}" srcOrd="0" destOrd="0" parTransId="{35D16A44-3E2A-4F05-8578-5595C2A6EAE5}" sibTransId="{F154526C-41FA-4CE0-8FE0-F863F468657A}"/>
    <dgm:cxn modelId="{23207C73-F9FE-49F1-8545-075734AD0C68}" srcId="{5963BDA6-790D-4467-9415-157BC37A2093}" destId="{3E44BD14-9BB5-4360-9281-4683BE05D94A}" srcOrd="1" destOrd="0" parTransId="{BD58E201-92F1-4D84-91A2-658891CCE266}" sibTransId="{F5623D01-4909-4603-A22A-AB132403A4FC}"/>
    <dgm:cxn modelId="{803E9995-D7D8-4580-B358-CBEEB85EC21B}" type="presOf" srcId="{991DBD05-18E0-4086-9877-FEB67FA8C2D7}" destId="{E4B69B32-10E4-438D-9244-6413B88D7AD6}" srcOrd="0" destOrd="0" presId="urn:microsoft.com/office/officeart/2005/8/layout/matrix3"/>
    <dgm:cxn modelId="{6C07FC99-BFA5-4030-A8E4-210A25C2475D}" srcId="{5963BDA6-790D-4467-9415-157BC37A2093}" destId="{991DBD05-18E0-4086-9877-FEB67FA8C2D7}" srcOrd="2" destOrd="0" parTransId="{D52C969D-40BC-471F-854E-5D838DE2F04F}" sibTransId="{5BAA358F-BEB7-4F2A-A943-1DAB3479F432}"/>
    <dgm:cxn modelId="{425A14D3-AD74-47FB-BAD2-7111B518CC8B}" type="presOf" srcId="{3E44BD14-9BB5-4360-9281-4683BE05D94A}" destId="{7FA8CDE7-F6C5-4C35-9382-DDFC4C281517}" srcOrd="0" destOrd="0" presId="urn:microsoft.com/office/officeart/2005/8/layout/matrix3"/>
    <dgm:cxn modelId="{DD89BFEC-E648-4771-BD53-A019ABABC0CE}" type="presParOf" srcId="{06F58334-2BA4-41D1-B2E5-52FCD195F82D}" destId="{3577784B-8AC8-411A-8A2F-E37FED555EA2}" srcOrd="0" destOrd="0" presId="urn:microsoft.com/office/officeart/2005/8/layout/matrix3"/>
    <dgm:cxn modelId="{21B6B052-E37D-4397-A1EE-443758ECD62E}" type="presParOf" srcId="{06F58334-2BA4-41D1-B2E5-52FCD195F82D}" destId="{E2111C08-179B-409E-8DB0-C2285741886E}" srcOrd="1" destOrd="0" presId="urn:microsoft.com/office/officeart/2005/8/layout/matrix3"/>
    <dgm:cxn modelId="{0C21A08A-2622-4EC8-98ED-478F5658DD2E}" type="presParOf" srcId="{06F58334-2BA4-41D1-B2E5-52FCD195F82D}" destId="{7FA8CDE7-F6C5-4C35-9382-DDFC4C281517}" srcOrd="2" destOrd="0" presId="urn:microsoft.com/office/officeart/2005/8/layout/matrix3"/>
    <dgm:cxn modelId="{C0F03C7F-AA05-4943-9216-140107669DFA}" type="presParOf" srcId="{06F58334-2BA4-41D1-B2E5-52FCD195F82D}" destId="{E4B69B32-10E4-438D-9244-6413B88D7AD6}" srcOrd="3" destOrd="0" presId="urn:microsoft.com/office/officeart/2005/8/layout/matrix3"/>
    <dgm:cxn modelId="{E922AB83-504E-410F-AFC9-7E612989AE5A}" type="presParOf" srcId="{06F58334-2BA4-41D1-B2E5-52FCD195F82D}" destId="{57B5AAC2-8CAA-43C9-97E4-FD353A912E55}"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48FD42-EDE3-4217-8607-F5B9866E79F0}"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783AA9ED-2288-4AB4-9DAB-25239904282C}">
      <dgm:prSet/>
      <dgm:spPr/>
      <dgm:t>
        <a:bodyPr/>
        <a:lstStyle/>
        <a:p>
          <a:r>
            <a:rPr lang="en-US"/>
            <a:t>The use of temporary staff has increased the level of absenteeism.</a:t>
          </a:r>
        </a:p>
      </dgm:t>
    </dgm:pt>
    <dgm:pt modelId="{24497641-E316-4C7B-95BB-34C2A6C36F37}" type="parTrans" cxnId="{6784C48A-AC40-4E81-ABD0-E446DAA1242A}">
      <dgm:prSet/>
      <dgm:spPr/>
      <dgm:t>
        <a:bodyPr/>
        <a:lstStyle/>
        <a:p>
          <a:endParaRPr lang="en-US"/>
        </a:p>
      </dgm:t>
    </dgm:pt>
    <dgm:pt modelId="{79C484D6-F1CF-4767-B2EE-7E0E372D50C6}" type="sibTrans" cxnId="{6784C48A-AC40-4E81-ABD0-E446DAA1242A}">
      <dgm:prSet/>
      <dgm:spPr/>
      <dgm:t>
        <a:bodyPr/>
        <a:lstStyle/>
        <a:p>
          <a:endParaRPr lang="en-US"/>
        </a:p>
      </dgm:t>
    </dgm:pt>
    <dgm:pt modelId="{5FFC791F-62FB-4350-8985-7AEF95C6A74C}">
      <dgm:prSet/>
      <dgm:spPr/>
      <dgm:t>
        <a:bodyPr/>
        <a:lstStyle/>
        <a:p>
          <a:r>
            <a:rPr lang="en-US"/>
            <a:t>The sick leave is another cause</a:t>
          </a:r>
        </a:p>
      </dgm:t>
    </dgm:pt>
    <dgm:pt modelId="{C9B60C4D-CEA1-48DB-967B-A66D0985B222}" type="parTrans" cxnId="{EAF2F4CB-116F-49C3-B5CC-082D80108601}">
      <dgm:prSet/>
      <dgm:spPr/>
      <dgm:t>
        <a:bodyPr/>
        <a:lstStyle/>
        <a:p>
          <a:endParaRPr lang="en-US"/>
        </a:p>
      </dgm:t>
    </dgm:pt>
    <dgm:pt modelId="{9B97D7DA-F7BC-44C6-BCBB-86364743C51F}" type="sibTrans" cxnId="{EAF2F4CB-116F-49C3-B5CC-082D80108601}">
      <dgm:prSet/>
      <dgm:spPr/>
      <dgm:t>
        <a:bodyPr/>
        <a:lstStyle/>
        <a:p>
          <a:endParaRPr lang="en-US"/>
        </a:p>
      </dgm:t>
    </dgm:pt>
    <dgm:pt modelId="{BB1AEAA9-1F0B-4BC7-AD2E-798D2923886B}">
      <dgm:prSet/>
      <dgm:spPr/>
      <dgm:t>
        <a:bodyPr/>
        <a:lstStyle/>
        <a:p>
          <a:r>
            <a:rPr lang="en-US"/>
            <a:t>Organizational performance is negatively affected by the absenteeism (Dyrbye et al., 2019)</a:t>
          </a:r>
        </a:p>
      </dgm:t>
    </dgm:pt>
    <dgm:pt modelId="{8CFD18C3-8083-4451-98A0-6F43A06060E7}" type="parTrans" cxnId="{7DCCA53D-BF64-4EE1-B821-87229996C6DA}">
      <dgm:prSet/>
      <dgm:spPr/>
      <dgm:t>
        <a:bodyPr/>
        <a:lstStyle/>
        <a:p>
          <a:endParaRPr lang="en-US"/>
        </a:p>
      </dgm:t>
    </dgm:pt>
    <dgm:pt modelId="{3684A309-68B9-4767-A423-CFAB0A9E60C6}" type="sibTrans" cxnId="{7DCCA53D-BF64-4EE1-B821-87229996C6DA}">
      <dgm:prSet/>
      <dgm:spPr/>
      <dgm:t>
        <a:bodyPr/>
        <a:lstStyle/>
        <a:p>
          <a:endParaRPr lang="en-US"/>
        </a:p>
      </dgm:t>
    </dgm:pt>
    <dgm:pt modelId="{0DA8725A-7664-4E16-904E-3A3F51148FBC}">
      <dgm:prSet/>
      <dgm:spPr/>
      <dgm:t>
        <a:bodyPr/>
        <a:lstStyle/>
        <a:p>
          <a:r>
            <a:rPr lang="en-US"/>
            <a:t>The whole healthcare system at the Mid Cheshire Hospital is disturbed </a:t>
          </a:r>
        </a:p>
      </dgm:t>
    </dgm:pt>
    <dgm:pt modelId="{D14F592A-E7AF-4F4F-B27F-40C4CF16CDE9}" type="parTrans" cxnId="{FA93BF04-D58E-4EE1-834A-8EFF923F874F}">
      <dgm:prSet/>
      <dgm:spPr/>
      <dgm:t>
        <a:bodyPr/>
        <a:lstStyle/>
        <a:p>
          <a:endParaRPr lang="en-US"/>
        </a:p>
      </dgm:t>
    </dgm:pt>
    <dgm:pt modelId="{9B670F2D-5862-43D5-AF60-4B1BC073741C}" type="sibTrans" cxnId="{FA93BF04-D58E-4EE1-834A-8EFF923F874F}">
      <dgm:prSet/>
      <dgm:spPr/>
      <dgm:t>
        <a:bodyPr/>
        <a:lstStyle/>
        <a:p>
          <a:endParaRPr lang="en-US"/>
        </a:p>
      </dgm:t>
    </dgm:pt>
    <dgm:pt modelId="{DB804078-280B-4FC2-A098-E80C6941D0B4}">
      <dgm:prSet/>
      <dgm:spPr/>
      <dgm:t>
        <a:bodyPr/>
        <a:lstStyle/>
        <a:p>
          <a:r>
            <a:rPr lang="en-US"/>
            <a:t>Absenteeism increased during the pandemic, and absenteeism reached twenty-five percent (Van Der Feltz-Cornelis et al., 2020).</a:t>
          </a:r>
        </a:p>
      </dgm:t>
    </dgm:pt>
    <dgm:pt modelId="{5379E26D-FDED-4474-B1CE-6F3BC764F905}" type="parTrans" cxnId="{8C69B01A-9FAA-4487-9EFF-728D95C19F1F}">
      <dgm:prSet/>
      <dgm:spPr/>
      <dgm:t>
        <a:bodyPr/>
        <a:lstStyle/>
        <a:p>
          <a:endParaRPr lang="en-US"/>
        </a:p>
      </dgm:t>
    </dgm:pt>
    <dgm:pt modelId="{F8889F37-9CD8-41AC-8CBB-A30FCDEE9E80}" type="sibTrans" cxnId="{8C69B01A-9FAA-4487-9EFF-728D95C19F1F}">
      <dgm:prSet/>
      <dgm:spPr/>
      <dgm:t>
        <a:bodyPr/>
        <a:lstStyle/>
        <a:p>
          <a:endParaRPr lang="en-US"/>
        </a:p>
      </dgm:t>
    </dgm:pt>
    <dgm:pt modelId="{7126A621-9885-4A55-94B0-4826557A83C4}">
      <dgm:prSet/>
      <dgm:spPr/>
      <dgm:t>
        <a:bodyPr/>
        <a:lstStyle/>
        <a:p>
          <a:r>
            <a:rPr lang="en-US"/>
            <a:t>The gap between the demand and resources was caused by the workload (Johnson et al., 2018).</a:t>
          </a:r>
        </a:p>
      </dgm:t>
    </dgm:pt>
    <dgm:pt modelId="{699447BB-26B9-4C3C-A596-FEA45331EC64}" type="parTrans" cxnId="{84FFDD7D-BBF3-4418-BD0A-B5FFE293AA3C}">
      <dgm:prSet/>
      <dgm:spPr/>
      <dgm:t>
        <a:bodyPr/>
        <a:lstStyle/>
        <a:p>
          <a:endParaRPr lang="en-US"/>
        </a:p>
      </dgm:t>
    </dgm:pt>
    <dgm:pt modelId="{F18BD8CF-ED07-4F86-919E-8AB74EF04EAF}" type="sibTrans" cxnId="{84FFDD7D-BBF3-4418-BD0A-B5FFE293AA3C}">
      <dgm:prSet/>
      <dgm:spPr/>
      <dgm:t>
        <a:bodyPr/>
        <a:lstStyle/>
        <a:p>
          <a:endParaRPr lang="en-US"/>
        </a:p>
      </dgm:t>
    </dgm:pt>
    <dgm:pt modelId="{6B98325E-B56E-4186-8B33-62B92869C3C0}">
      <dgm:prSet/>
      <dgm:spPr/>
      <dgm:t>
        <a:bodyPr/>
        <a:lstStyle/>
        <a:p>
          <a:r>
            <a:rPr lang="en-US"/>
            <a:t>Absenteeism leads to poor performance of health related staff.</a:t>
          </a:r>
        </a:p>
      </dgm:t>
    </dgm:pt>
    <dgm:pt modelId="{6A25102C-5B11-4C13-80C3-EDB9A0E72B68}" type="parTrans" cxnId="{0698F0D3-3030-4702-B369-3201FF20CC25}">
      <dgm:prSet/>
      <dgm:spPr/>
      <dgm:t>
        <a:bodyPr/>
        <a:lstStyle/>
        <a:p>
          <a:endParaRPr lang="en-US"/>
        </a:p>
      </dgm:t>
    </dgm:pt>
    <dgm:pt modelId="{B591388F-8CF0-416D-BD5E-597F2BA8BDAE}" type="sibTrans" cxnId="{0698F0D3-3030-4702-B369-3201FF20CC25}">
      <dgm:prSet/>
      <dgm:spPr/>
      <dgm:t>
        <a:bodyPr/>
        <a:lstStyle/>
        <a:p>
          <a:endParaRPr lang="en-US"/>
        </a:p>
      </dgm:t>
    </dgm:pt>
    <dgm:pt modelId="{BE13AC7F-75C6-41B1-B024-BE5CD6C9D2FB}" type="pres">
      <dgm:prSet presAssocID="{C348FD42-EDE3-4217-8607-F5B9866E79F0}" presName="linear" presStyleCnt="0">
        <dgm:presLayoutVars>
          <dgm:animLvl val="lvl"/>
          <dgm:resizeHandles val="exact"/>
        </dgm:presLayoutVars>
      </dgm:prSet>
      <dgm:spPr/>
    </dgm:pt>
    <dgm:pt modelId="{50CED14A-3AD2-4FC9-8F8F-9BE278E3534D}" type="pres">
      <dgm:prSet presAssocID="{783AA9ED-2288-4AB4-9DAB-25239904282C}" presName="parentText" presStyleLbl="node1" presStyleIdx="0" presStyleCnt="7">
        <dgm:presLayoutVars>
          <dgm:chMax val="0"/>
          <dgm:bulletEnabled val="1"/>
        </dgm:presLayoutVars>
      </dgm:prSet>
      <dgm:spPr/>
    </dgm:pt>
    <dgm:pt modelId="{AC256DC5-1DBA-4FBB-A084-B677863C0607}" type="pres">
      <dgm:prSet presAssocID="{79C484D6-F1CF-4767-B2EE-7E0E372D50C6}" presName="spacer" presStyleCnt="0"/>
      <dgm:spPr/>
    </dgm:pt>
    <dgm:pt modelId="{30543731-7BB7-4379-B839-AE673C982EB8}" type="pres">
      <dgm:prSet presAssocID="{5FFC791F-62FB-4350-8985-7AEF95C6A74C}" presName="parentText" presStyleLbl="node1" presStyleIdx="1" presStyleCnt="7">
        <dgm:presLayoutVars>
          <dgm:chMax val="0"/>
          <dgm:bulletEnabled val="1"/>
        </dgm:presLayoutVars>
      </dgm:prSet>
      <dgm:spPr/>
    </dgm:pt>
    <dgm:pt modelId="{D357E075-CB81-4CA8-8FDE-73F1E5B6612F}" type="pres">
      <dgm:prSet presAssocID="{9B97D7DA-F7BC-44C6-BCBB-86364743C51F}" presName="spacer" presStyleCnt="0"/>
      <dgm:spPr/>
    </dgm:pt>
    <dgm:pt modelId="{A5ABA668-02EC-480F-A241-F12643C686CD}" type="pres">
      <dgm:prSet presAssocID="{BB1AEAA9-1F0B-4BC7-AD2E-798D2923886B}" presName="parentText" presStyleLbl="node1" presStyleIdx="2" presStyleCnt="7">
        <dgm:presLayoutVars>
          <dgm:chMax val="0"/>
          <dgm:bulletEnabled val="1"/>
        </dgm:presLayoutVars>
      </dgm:prSet>
      <dgm:spPr/>
    </dgm:pt>
    <dgm:pt modelId="{6C0A4C41-BFAA-4886-8362-1AB2AE601FA5}" type="pres">
      <dgm:prSet presAssocID="{3684A309-68B9-4767-A423-CFAB0A9E60C6}" presName="spacer" presStyleCnt="0"/>
      <dgm:spPr/>
    </dgm:pt>
    <dgm:pt modelId="{EDB765A8-CBD9-4B68-98F4-6413E409A7E9}" type="pres">
      <dgm:prSet presAssocID="{0DA8725A-7664-4E16-904E-3A3F51148FBC}" presName="parentText" presStyleLbl="node1" presStyleIdx="3" presStyleCnt="7">
        <dgm:presLayoutVars>
          <dgm:chMax val="0"/>
          <dgm:bulletEnabled val="1"/>
        </dgm:presLayoutVars>
      </dgm:prSet>
      <dgm:spPr/>
    </dgm:pt>
    <dgm:pt modelId="{CC307055-102B-4FBA-A38D-DD745F367D7B}" type="pres">
      <dgm:prSet presAssocID="{9B670F2D-5862-43D5-AF60-4B1BC073741C}" presName="spacer" presStyleCnt="0"/>
      <dgm:spPr/>
    </dgm:pt>
    <dgm:pt modelId="{8250D680-30A7-43F4-AE94-CF90747DF4F3}" type="pres">
      <dgm:prSet presAssocID="{DB804078-280B-4FC2-A098-E80C6941D0B4}" presName="parentText" presStyleLbl="node1" presStyleIdx="4" presStyleCnt="7">
        <dgm:presLayoutVars>
          <dgm:chMax val="0"/>
          <dgm:bulletEnabled val="1"/>
        </dgm:presLayoutVars>
      </dgm:prSet>
      <dgm:spPr/>
    </dgm:pt>
    <dgm:pt modelId="{9D8AC1BB-A60D-4493-AD48-552984D57960}" type="pres">
      <dgm:prSet presAssocID="{F8889F37-9CD8-41AC-8CBB-A30FCDEE9E80}" presName="spacer" presStyleCnt="0"/>
      <dgm:spPr/>
    </dgm:pt>
    <dgm:pt modelId="{A3990CE8-B0A5-4D3E-82F3-1BCD7983D727}" type="pres">
      <dgm:prSet presAssocID="{7126A621-9885-4A55-94B0-4826557A83C4}" presName="parentText" presStyleLbl="node1" presStyleIdx="5" presStyleCnt="7">
        <dgm:presLayoutVars>
          <dgm:chMax val="0"/>
          <dgm:bulletEnabled val="1"/>
        </dgm:presLayoutVars>
      </dgm:prSet>
      <dgm:spPr/>
    </dgm:pt>
    <dgm:pt modelId="{551FB4CA-419F-4056-88C2-73563B83BDA8}" type="pres">
      <dgm:prSet presAssocID="{F18BD8CF-ED07-4F86-919E-8AB74EF04EAF}" presName="spacer" presStyleCnt="0"/>
      <dgm:spPr/>
    </dgm:pt>
    <dgm:pt modelId="{7ACA913B-1413-4D96-B495-598BA723BE68}" type="pres">
      <dgm:prSet presAssocID="{6B98325E-B56E-4186-8B33-62B92869C3C0}" presName="parentText" presStyleLbl="node1" presStyleIdx="6" presStyleCnt="7">
        <dgm:presLayoutVars>
          <dgm:chMax val="0"/>
          <dgm:bulletEnabled val="1"/>
        </dgm:presLayoutVars>
      </dgm:prSet>
      <dgm:spPr/>
    </dgm:pt>
  </dgm:ptLst>
  <dgm:cxnLst>
    <dgm:cxn modelId="{FA93BF04-D58E-4EE1-834A-8EFF923F874F}" srcId="{C348FD42-EDE3-4217-8607-F5B9866E79F0}" destId="{0DA8725A-7664-4E16-904E-3A3F51148FBC}" srcOrd="3" destOrd="0" parTransId="{D14F592A-E7AF-4F4F-B27F-40C4CF16CDE9}" sibTransId="{9B670F2D-5862-43D5-AF60-4B1BC073741C}"/>
    <dgm:cxn modelId="{8C69B01A-9FAA-4487-9EFF-728D95C19F1F}" srcId="{C348FD42-EDE3-4217-8607-F5B9866E79F0}" destId="{DB804078-280B-4FC2-A098-E80C6941D0B4}" srcOrd="4" destOrd="0" parTransId="{5379E26D-FDED-4474-B1CE-6F3BC764F905}" sibTransId="{F8889F37-9CD8-41AC-8CBB-A30FCDEE9E80}"/>
    <dgm:cxn modelId="{2CD13B2C-77CF-49EB-89FE-0A1F94916B14}" type="presOf" srcId="{C348FD42-EDE3-4217-8607-F5B9866E79F0}" destId="{BE13AC7F-75C6-41B1-B024-BE5CD6C9D2FB}" srcOrd="0" destOrd="0" presId="urn:microsoft.com/office/officeart/2005/8/layout/vList2"/>
    <dgm:cxn modelId="{A33AB62C-F88D-4803-8444-401631E7595C}" type="presOf" srcId="{5FFC791F-62FB-4350-8985-7AEF95C6A74C}" destId="{30543731-7BB7-4379-B839-AE673C982EB8}" srcOrd="0" destOrd="0" presId="urn:microsoft.com/office/officeart/2005/8/layout/vList2"/>
    <dgm:cxn modelId="{7DCCA53D-BF64-4EE1-B821-87229996C6DA}" srcId="{C348FD42-EDE3-4217-8607-F5B9866E79F0}" destId="{BB1AEAA9-1F0B-4BC7-AD2E-798D2923886B}" srcOrd="2" destOrd="0" parTransId="{8CFD18C3-8083-4451-98A0-6F43A06060E7}" sibTransId="{3684A309-68B9-4767-A423-CFAB0A9E60C6}"/>
    <dgm:cxn modelId="{5A4C093F-051A-476B-97B9-DB7FE562F885}" type="presOf" srcId="{0DA8725A-7664-4E16-904E-3A3F51148FBC}" destId="{EDB765A8-CBD9-4B68-98F4-6413E409A7E9}" srcOrd="0" destOrd="0" presId="urn:microsoft.com/office/officeart/2005/8/layout/vList2"/>
    <dgm:cxn modelId="{E89F1748-A886-40FD-80A6-31B4EE3F50DF}" type="presOf" srcId="{BB1AEAA9-1F0B-4BC7-AD2E-798D2923886B}" destId="{A5ABA668-02EC-480F-A241-F12643C686CD}" srcOrd="0" destOrd="0" presId="urn:microsoft.com/office/officeart/2005/8/layout/vList2"/>
    <dgm:cxn modelId="{A24CFE69-3241-4A10-A439-E0001AC5F057}" type="presOf" srcId="{DB804078-280B-4FC2-A098-E80C6941D0B4}" destId="{8250D680-30A7-43F4-AE94-CF90747DF4F3}" srcOrd="0" destOrd="0" presId="urn:microsoft.com/office/officeart/2005/8/layout/vList2"/>
    <dgm:cxn modelId="{84FFDD7D-BBF3-4418-BD0A-B5FFE293AA3C}" srcId="{C348FD42-EDE3-4217-8607-F5B9866E79F0}" destId="{7126A621-9885-4A55-94B0-4826557A83C4}" srcOrd="5" destOrd="0" parTransId="{699447BB-26B9-4C3C-A596-FEA45331EC64}" sibTransId="{F18BD8CF-ED07-4F86-919E-8AB74EF04EAF}"/>
    <dgm:cxn modelId="{6784C48A-AC40-4E81-ABD0-E446DAA1242A}" srcId="{C348FD42-EDE3-4217-8607-F5B9866E79F0}" destId="{783AA9ED-2288-4AB4-9DAB-25239904282C}" srcOrd="0" destOrd="0" parTransId="{24497641-E316-4C7B-95BB-34C2A6C36F37}" sibTransId="{79C484D6-F1CF-4767-B2EE-7E0E372D50C6}"/>
    <dgm:cxn modelId="{DBF73ABE-A5C0-43CA-88EE-D07CB8303979}" type="presOf" srcId="{7126A621-9885-4A55-94B0-4826557A83C4}" destId="{A3990CE8-B0A5-4D3E-82F3-1BCD7983D727}" srcOrd="0" destOrd="0" presId="urn:microsoft.com/office/officeart/2005/8/layout/vList2"/>
    <dgm:cxn modelId="{F88CBEBE-FFB2-436C-A57C-52FAD9A06014}" type="presOf" srcId="{6B98325E-B56E-4186-8B33-62B92869C3C0}" destId="{7ACA913B-1413-4D96-B495-598BA723BE68}" srcOrd="0" destOrd="0" presId="urn:microsoft.com/office/officeart/2005/8/layout/vList2"/>
    <dgm:cxn modelId="{EAF2F4CB-116F-49C3-B5CC-082D80108601}" srcId="{C348FD42-EDE3-4217-8607-F5B9866E79F0}" destId="{5FFC791F-62FB-4350-8985-7AEF95C6A74C}" srcOrd="1" destOrd="0" parTransId="{C9B60C4D-CEA1-48DB-967B-A66D0985B222}" sibTransId="{9B97D7DA-F7BC-44C6-BCBB-86364743C51F}"/>
    <dgm:cxn modelId="{0698F0D3-3030-4702-B369-3201FF20CC25}" srcId="{C348FD42-EDE3-4217-8607-F5B9866E79F0}" destId="{6B98325E-B56E-4186-8B33-62B92869C3C0}" srcOrd="6" destOrd="0" parTransId="{6A25102C-5B11-4C13-80C3-EDB9A0E72B68}" sibTransId="{B591388F-8CF0-416D-BD5E-597F2BA8BDAE}"/>
    <dgm:cxn modelId="{93B9EBE8-749D-4402-BE18-36DC4DC21B92}" type="presOf" srcId="{783AA9ED-2288-4AB4-9DAB-25239904282C}" destId="{50CED14A-3AD2-4FC9-8F8F-9BE278E3534D}" srcOrd="0" destOrd="0" presId="urn:microsoft.com/office/officeart/2005/8/layout/vList2"/>
    <dgm:cxn modelId="{85FEB82E-0D81-412F-9E80-F9C2117AA26A}" type="presParOf" srcId="{BE13AC7F-75C6-41B1-B024-BE5CD6C9D2FB}" destId="{50CED14A-3AD2-4FC9-8F8F-9BE278E3534D}" srcOrd="0" destOrd="0" presId="urn:microsoft.com/office/officeart/2005/8/layout/vList2"/>
    <dgm:cxn modelId="{F3E1E9E7-5D91-41F3-B123-9116A11C1694}" type="presParOf" srcId="{BE13AC7F-75C6-41B1-B024-BE5CD6C9D2FB}" destId="{AC256DC5-1DBA-4FBB-A084-B677863C0607}" srcOrd="1" destOrd="0" presId="urn:microsoft.com/office/officeart/2005/8/layout/vList2"/>
    <dgm:cxn modelId="{67C2D41C-5D7C-462A-B48E-33BBB0DC8109}" type="presParOf" srcId="{BE13AC7F-75C6-41B1-B024-BE5CD6C9D2FB}" destId="{30543731-7BB7-4379-B839-AE673C982EB8}" srcOrd="2" destOrd="0" presId="urn:microsoft.com/office/officeart/2005/8/layout/vList2"/>
    <dgm:cxn modelId="{A1EB80CA-32CF-4DEC-9745-9749EFB94298}" type="presParOf" srcId="{BE13AC7F-75C6-41B1-B024-BE5CD6C9D2FB}" destId="{D357E075-CB81-4CA8-8FDE-73F1E5B6612F}" srcOrd="3" destOrd="0" presId="urn:microsoft.com/office/officeart/2005/8/layout/vList2"/>
    <dgm:cxn modelId="{42C1E7EB-6204-4AFD-A06F-9DD782BECC84}" type="presParOf" srcId="{BE13AC7F-75C6-41B1-B024-BE5CD6C9D2FB}" destId="{A5ABA668-02EC-480F-A241-F12643C686CD}" srcOrd="4" destOrd="0" presId="urn:microsoft.com/office/officeart/2005/8/layout/vList2"/>
    <dgm:cxn modelId="{86BD9C1D-A9F0-4CE8-A90A-2193E3C7E47C}" type="presParOf" srcId="{BE13AC7F-75C6-41B1-B024-BE5CD6C9D2FB}" destId="{6C0A4C41-BFAA-4886-8362-1AB2AE601FA5}" srcOrd="5" destOrd="0" presId="urn:microsoft.com/office/officeart/2005/8/layout/vList2"/>
    <dgm:cxn modelId="{5E8C3B38-1C0B-491A-ABE2-D21CDFD67663}" type="presParOf" srcId="{BE13AC7F-75C6-41B1-B024-BE5CD6C9D2FB}" destId="{EDB765A8-CBD9-4B68-98F4-6413E409A7E9}" srcOrd="6" destOrd="0" presId="urn:microsoft.com/office/officeart/2005/8/layout/vList2"/>
    <dgm:cxn modelId="{EF020C3B-7C51-4AB1-847D-ED7B80AC2AB7}" type="presParOf" srcId="{BE13AC7F-75C6-41B1-B024-BE5CD6C9D2FB}" destId="{CC307055-102B-4FBA-A38D-DD745F367D7B}" srcOrd="7" destOrd="0" presId="urn:microsoft.com/office/officeart/2005/8/layout/vList2"/>
    <dgm:cxn modelId="{78D9796E-5511-4A98-8952-10BE432285FF}" type="presParOf" srcId="{BE13AC7F-75C6-41B1-B024-BE5CD6C9D2FB}" destId="{8250D680-30A7-43F4-AE94-CF90747DF4F3}" srcOrd="8" destOrd="0" presId="urn:microsoft.com/office/officeart/2005/8/layout/vList2"/>
    <dgm:cxn modelId="{CC4665E1-76F9-4DC3-ABF4-EB70C3FFB60B}" type="presParOf" srcId="{BE13AC7F-75C6-41B1-B024-BE5CD6C9D2FB}" destId="{9D8AC1BB-A60D-4493-AD48-552984D57960}" srcOrd="9" destOrd="0" presId="urn:microsoft.com/office/officeart/2005/8/layout/vList2"/>
    <dgm:cxn modelId="{F662197A-EFBF-47EC-B61F-3D7291F2AF56}" type="presParOf" srcId="{BE13AC7F-75C6-41B1-B024-BE5CD6C9D2FB}" destId="{A3990CE8-B0A5-4D3E-82F3-1BCD7983D727}" srcOrd="10" destOrd="0" presId="urn:microsoft.com/office/officeart/2005/8/layout/vList2"/>
    <dgm:cxn modelId="{3C09EF7E-0576-4E4F-BCFC-D8932C9AE4B8}" type="presParOf" srcId="{BE13AC7F-75C6-41B1-B024-BE5CD6C9D2FB}" destId="{551FB4CA-419F-4056-88C2-73563B83BDA8}" srcOrd="11" destOrd="0" presId="urn:microsoft.com/office/officeart/2005/8/layout/vList2"/>
    <dgm:cxn modelId="{279012CE-57D9-471F-BFCF-93F6ABBA8FE2}" type="presParOf" srcId="{BE13AC7F-75C6-41B1-B024-BE5CD6C9D2FB}" destId="{7ACA913B-1413-4D96-B495-598BA723BE68}"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8A072A-D237-48B5-8F88-4D80165C8211}">
      <dsp:nvSpPr>
        <dsp:cNvPr id="0" name=""/>
        <dsp:cNvSpPr/>
      </dsp:nvSpPr>
      <dsp:spPr>
        <a:xfrm>
          <a:off x="0" y="237885"/>
          <a:ext cx="4429746" cy="1367144"/>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issue of absenteeism is increasing in the health sector of the UK.</a:t>
          </a:r>
        </a:p>
      </dsp:txBody>
      <dsp:txXfrm>
        <a:off x="66738" y="304623"/>
        <a:ext cx="4296270" cy="1233668"/>
      </dsp:txXfrm>
    </dsp:sp>
    <dsp:sp modelId="{4F1B8653-C4A0-44FB-9241-7E502040C23B}">
      <dsp:nvSpPr>
        <dsp:cNvPr id="0" name=""/>
        <dsp:cNvSpPr/>
      </dsp:nvSpPr>
      <dsp:spPr>
        <a:xfrm>
          <a:off x="0" y="1659750"/>
          <a:ext cx="4429746" cy="1367144"/>
        </a:xfrm>
        <a:prstGeom prst="roundRect">
          <a:avLst/>
        </a:prstGeom>
        <a:solidFill>
          <a:schemeClr val="accent2">
            <a:hueOff val="-1939188"/>
            <a:satOff val="-4386"/>
            <a:lumOff val="-2843"/>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effectiveness of healthcare is reduced, and the service quality is also affected because fewer employees are available for duty.</a:t>
          </a:r>
        </a:p>
      </dsp:txBody>
      <dsp:txXfrm>
        <a:off x="66738" y="1726488"/>
        <a:ext cx="4296270" cy="1233668"/>
      </dsp:txXfrm>
    </dsp:sp>
    <dsp:sp modelId="{8BE535C6-33D0-494B-A6E8-2D06F5C048D7}">
      <dsp:nvSpPr>
        <dsp:cNvPr id="0" name=""/>
        <dsp:cNvSpPr/>
      </dsp:nvSpPr>
      <dsp:spPr>
        <a:xfrm>
          <a:off x="0" y="3081614"/>
          <a:ext cx="4429746" cy="1367144"/>
        </a:xfrm>
        <a:prstGeom prst="roundRect">
          <a:avLst/>
        </a:prstGeom>
        <a:solidFill>
          <a:schemeClr val="accent2">
            <a:hueOff val="-3878375"/>
            <a:satOff val="-8771"/>
            <a:lumOff val="-568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Absenteeism costs more than one million at Mid Cheshire hospitals NHS foundation trust.</a:t>
          </a:r>
        </a:p>
      </dsp:txBody>
      <dsp:txXfrm>
        <a:off x="66738" y="3148352"/>
        <a:ext cx="4296270" cy="12336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784B-8AC8-411A-8A2F-E37FED555EA2}">
      <dsp:nvSpPr>
        <dsp:cNvPr id="0" name=""/>
        <dsp:cNvSpPr/>
      </dsp:nvSpPr>
      <dsp:spPr>
        <a:xfrm>
          <a:off x="17462" y="0"/>
          <a:ext cx="4327525" cy="4327525"/>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2111C08-179B-409E-8DB0-C2285741886E}">
      <dsp:nvSpPr>
        <dsp:cNvPr id="0" name=""/>
        <dsp:cNvSpPr/>
      </dsp:nvSpPr>
      <dsp:spPr>
        <a:xfrm>
          <a:off x="428577" y="411114"/>
          <a:ext cx="1687734" cy="1687734"/>
        </a:xfrm>
        <a:prstGeom prst="round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The nature and Impact of the issue faced by the Mid Cheshire Hospitals NHS Foundation Trust are linked to the absenteeism.</a:t>
          </a:r>
        </a:p>
      </dsp:txBody>
      <dsp:txXfrm>
        <a:off x="510965" y="493502"/>
        <a:ext cx="1522958" cy="1522958"/>
      </dsp:txXfrm>
    </dsp:sp>
    <dsp:sp modelId="{7FA8CDE7-F6C5-4C35-9382-DDFC4C281517}">
      <dsp:nvSpPr>
        <dsp:cNvPr id="0" name=""/>
        <dsp:cNvSpPr/>
      </dsp:nvSpPr>
      <dsp:spPr>
        <a:xfrm>
          <a:off x="2246137" y="411114"/>
          <a:ext cx="1687734" cy="1687734"/>
        </a:xfrm>
        <a:prstGeom prst="roundRect">
          <a:avLst/>
        </a:prstGeom>
        <a:blipFill rotWithShape="1">
          <a:blip xmlns:r="http://schemas.openxmlformats.org/officeDocument/2006/relationships" r:embed="rId1">
            <a:duotone>
              <a:schemeClr val="accent5">
                <a:hueOff val="6932061"/>
                <a:satOff val="-189"/>
                <a:lumOff val="-1046"/>
                <a:alphaOff val="0"/>
                <a:tint val="98000"/>
                <a:lumMod val="102000"/>
              </a:schemeClr>
              <a:schemeClr val="accent5">
                <a:hueOff val="6932061"/>
                <a:satOff val="-189"/>
                <a:lumOff val="-1046"/>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The hospital maintains the standard rate of 4.51%; </a:t>
          </a:r>
        </a:p>
      </dsp:txBody>
      <dsp:txXfrm>
        <a:off x="2328525" y="493502"/>
        <a:ext cx="1522958" cy="1522958"/>
      </dsp:txXfrm>
    </dsp:sp>
    <dsp:sp modelId="{E4B69B32-10E4-438D-9244-6413B88D7AD6}">
      <dsp:nvSpPr>
        <dsp:cNvPr id="0" name=""/>
        <dsp:cNvSpPr/>
      </dsp:nvSpPr>
      <dsp:spPr>
        <a:xfrm>
          <a:off x="428577" y="2228675"/>
          <a:ext cx="1687734" cy="1687734"/>
        </a:xfrm>
        <a:prstGeom prst="roundRect">
          <a:avLst/>
        </a:prstGeom>
        <a:blipFill rotWithShape="1">
          <a:blip xmlns:r="http://schemas.openxmlformats.org/officeDocument/2006/relationships" r:embed="rId1">
            <a:duotone>
              <a:schemeClr val="accent5">
                <a:hueOff val="13864123"/>
                <a:satOff val="-379"/>
                <a:lumOff val="-2092"/>
                <a:alphaOff val="0"/>
                <a:tint val="98000"/>
                <a:lumMod val="102000"/>
              </a:schemeClr>
              <a:schemeClr val="accent5">
                <a:hueOff val="13864123"/>
                <a:satOff val="-379"/>
                <a:lumOff val="-2092"/>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Employee absenteeism increased from 2007 to 2012</a:t>
          </a:r>
        </a:p>
      </dsp:txBody>
      <dsp:txXfrm>
        <a:off x="510965" y="2311063"/>
        <a:ext cx="1522958" cy="1522958"/>
      </dsp:txXfrm>
    </dsp:sp>
    <dsp:sp modelId="{57B5AAC2-8CAA-43C9-97E4-FD353A912E55}">
      <dsp:nvSpPr>
        <dsp:cNvPr id="0" name=""/>
        <dsp:cNvSpPr/>
      </dsp:nvSpPr>
      <dsp:spPr>
        <a:xfrm>
          <a:off x="2246137" y="2228675"/>
          <a:ext cx="1687734" cy="1687734"/>
        </a:xfrm>
        <a:prstGeom prst="roundRect">
          <a:avLst/>
        </a:prstGeom>
        <a:blipFill rotWithShape="1">
          <a:blip xmlns:r="http://schemas.openxmlformats.org/officeDocument/2006/relationships" r:embed="rId1">
            <a:duotone>
              <a:schemeClr val="accent5">
                <a:hueOff val="20796183"/>
                <a:satOff val="-568"/>
                <a:lumOff val="-3138"/>
                <a:alphaOff val="0"/>
                <a:tint val="98000"/>
                <a:lumMod val="102000"/>
              </a:schemeClr>
              <a:schemeClr val="accent5">
                <a:hueOff val="20796183"/>
                <a:satOff val="-568"/>
                <a:lumOff val="-313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the density of health workers is reduced </a:t>
          </a:r>
        </a:p>
      </dsp:txBody>
      <dsp:txXfrm>
        <a:off x="2328525" y="2311063"/>
        <a:ext cx="1522958" cy="15229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ED14A-3AD2-4FC9-8F8F-9BE278E3534D}">
      <dsp:nvSpPr>
        <dsp:cNvPr id="0" name=""/>
        <dsp:cNvSpPr/>
      </dsp:nvSpPr>
      <dsp:spPr>
        <a:xfrm>
          <a:off x="0" y="94568"/>
          <a:ext cx="4429746" cy="615346"/>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The use of temporary staff has increased the level of absenteeism.</a:t>
          </a:r>
        </a:p>
      </dsp:txBody>
      <dsp:txXfrm>
        <a:off x="30039" y="124607"/>
        <a:ext cx="4369668" cy="555268"/>
      </dsp:txXfrm>
    </dsp:sp>
    <dsp:sp modelId="{30543731-7BB7-4379-B839-AE673C982EB8}">
      <dsp:nvSpPr>
        <dsp:cNvPr id="0" name=""/>
        <dsp:cNvSpPr/>
      </dsp:nvSpPr>
      <dsp:spPr>
        <a:xfrm>
          <a:off x="0" y="741595"/>
          <a:ext cx="4429746" cy="615346"/>
        </a:xfrm>
        <a:prstGeom prst="roundRect">
          <a:avLst/>
        </a:prstGeom>
        <a:solidFill>
          <a:schemeClr val="accent2">
            <a:hueOff val="-646396"/>
            <a:satOff val="-1462"/>
            <a:lumOff val="-948"/>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The sick leave is another cause</a:t>
          </a:r>
        </a:p>
      </dsp:txBody>
      <dsp:txXfrm>
        <a:off x="30039" y="771634"/>
        <a:ext cx="4369668" cy="555268"/>
      </dsp:txXfrm>
    </dsp:sp>
    <dsp:sp modelId="{A5ABA668-02EC-480F-A241-F12643C686CD}">
      <dsp:nvSpPr>
        <dsp:cNvPr id="0" name=""/>
        <dsp:cNvSpPr/>
      </dsp:nvSpPr>
      <dsp:spPr>
        <a:xfrm>
          <a:off x="0" y="1388622"/>
          <a:ext cx="4429746" cy="615346"/>
        </a:xfrm>
        <a:prstGeom prst="roundRect">
          <a:avLst/>
        </a:prstGeom>
        <a:solidFill>
          <a:schemeClr val="accent2">
            <a:hueOff val="-1292792"/>
            <a:satOff val="-2924"/>
            <a:lumOff val="-1895"/>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Organizational performance is negatively affected by the absenteeism (Dyrbye et al., 2019)</a:t>
          </a:r>
        </a:p>
      </dsp:txBody>
      <dsp:txXfrm>
        <a:off x="30039" y="1418661"/>
        <a:ext cx="4369668" cy="555268"/>
      </dsp:txXfrm>
    </dsp:sp>
    <dsp:sp modelId="{EDB765A8-CBD9-4B68-98F4-6413E409A7E9}">
      <dsp:nvSpPr>
        <dsp:cNvPr id="0" name=""/>
        <dsp:cNvSpPr/>
      </dsp:nvSpPr>
      <dsp:spPr>
        <a:xfrm>
          <a:off x="0" y="2035649"/>
          <a:ext cx="4429746" cy="615346"/>
        </a:xfrm>
        <a:prstGeom prst="roundRect">
          <a:avLst/>
        </a:prstGeom>
        <a:solidFill>
          <a:schemeClr val="accent2">
            <a:hueOff val="-1939188"/>
            <a:satOff val="-4386"/>
            <a:lumOff val="-2843"/>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The whole healthcare system at the Mid Cheshire Hospital is disturbed </a:t>
          </a:r>
        </a:p>
      </dsp:txBody>
      <dsp:txXfrm>
        <a:off x="30039" y="2065688"/>
        <a:ext cx="4369668" cy="555268"/>
      </dsp:txXfrm>
    </dsp:sp>
    <dsp:sp modelId="{8250D680-30A7-43F4-AE94-CF90747DF4F3}">
      <dsp:nvSpPr>
        <dsp:cNvPr id="0" name=""/>
        <dsp:cNvSpPr/>
      </dsp:nvSpPr>
      <dsp:spPr>
        <a:xfrm>
          <a:off x="0" y="2682675"/>
          <a:ext cx="4429746" cy="615346"/>
        </a:xfrm>
        <a:prstGeom prst="roundRect">
          <a:avLst/>
        </a:prstGeom>
        <a:solidFill>
          <a:schemeClr val="accent2">
            <a:hueOff val="-2585584"/>
            <a:satOff val="-5847"/>
            <a:lumOff val="-3791"/>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Absenteeism increased during the pandemic, and absenteeism reached twenty-five percent (Van Der Feltz-Cornelis et al., 2020).</a:t>
          </a:r>
        </a:p>
      </dsp:txBody>
      <dsp:txXfrm>
        <a:off x="30039" y="2712714"/>
        <a:ext cx="4369668" cy="555268"/>
      </dsp:txXfrm>
    </dsp:sp>
    <dsp:sp modelId="{A3990CE8-B0A5-4D3E-82F3-1BCD7983D727}">
      <dsp:nvSpPr>
        <dsp:cNvPr id="0" name=""/>
        <dsp:cNvSpPr/>
      </dsp:nvSpPr>
      <dsp:spPr>
        <a:xfrm>
          <a:off x="0" y="3329702"/>
          <a:ext cx="4429746" cy="615346"/>
        </a:xfrm>
        <a:prstGeom prst="roundRect">
          <a:avLst/>
        </a:prstGeom>
        <a:solidFill>
          <a:schemeClr val="accent2">
            <a:hueOff val="-3231979"/>
            <a:satOff val="-7309"/>
            <a:lumOff val="-4738"/>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The gap between the demand and resources was caused by the workload (Johnson et al., 2018).</a:t>
          </a:r>
        </a:p>
      </dsp:txBody>
      <dsp:txXfrm>
        <a:off x="30039" y="3359741"/>
        <a:ext cx="4369668" cy="555268"/>
      </dsp:txXfrm>
    </dsp:sp>
    <dsp:sp modelId="{7ACA913B-1413-4D96-B495-598BA723BE68}">
      <dsp:nvSpPr>
        <dsp:cNvPr id="0" name=""/>
        <dsp:cNvSpPr/>
      </dsp:nvSpPr>
      <dsp:spPr>
        <a:xfrm>
          <a:off x="0" y="3976729"/>
          <a:ext cx="4429746" cy="615346"/>
        </a:xfrm>
        <a:prstGeom prst="roundRect">
          <a:avLst/>
        </a:prstGeom>
        <a:solidFill>
          <a:schemeClr val="accent2">
            <a:hueOff val="-3878375"/>
            <a:satOff val="-8771"/>
            <a:lumOff val="-568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Absenteeism leads to poor performance of health related staff.</a:t>
          </a:r>
        </a:p>
      </dsp:txBody>
      <dsp:txXfrm>
        <a:off x="30039" y="4006768"/>
        <a:ext cx="4369668" cy="5552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E10B6BE-20A9-4A97-BFC7-F4631BE71BF5}" type="datetimeFigureOut">
              <a:rPr lang="en-GB" smtClean="0"/>
              <a:t>28/11/2022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9607342-63A7-4E22-A104-D8F9F8F79F1E}" type="slidenum">
              <a:rPr lang="en-GB" smtClean="0"/>
              <a:t>‹#›</a:t>
            </a:fld>
            <a:endParaRPr lang="en-GB"/>
          </a:p>
        </p:txBody>
      </p:sp>
    </p:spTree>
    <p:extLst>
      <p:ext uri="{BB962C8B-B14F-4D97-AF65-F5344CB8AC3E}">
        <p14:creationId xmlns:p14="http://schemas.microsoft.com/office/powerpoint/2010/main" val="3926004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Mid Cheshire</a:t>
            </a:r>
            <a:r>
              <a:rPr lang="en-US" baseline="0" dirty="0"/>
              <a:t> is facing the issue of absenteeism which is increased from 2007 to 2012 which has reduced the effectiveness of the health system and service quality is affected. It has been found that the issue has cost 1 million pounds to the hospital (NHS, 2017).</a:t>
            </a:r>
            <a:endParaRPr lang="en-GB" dirty="0"/>
          </a:p>
        </p:txBody>
      </p:sp>
      <p:sp>
        <p:nvSpPr>
          <p:cNvPr id="4" name="Slide Number Placeholder 3"/>
          <p:cNvSpPr>
            <a:spLocks noGrp="1"/>
          </p:cNvSpPr>
          <p:nvPr>
            <p:ph type="sldNum" sz="quarter" idx="10"/>
          </p:nvPr>
        </p:nvSpPr>
        <p:spPr/>
        <p:txBody>
          <a:bodyPr/>
          <a:lstStyle/>
          <a:p>
            <a:fld id="{C9607342-63A7-4E22-A104-D8F9F8F79F1E}" type="slidenum">
              <a:rPr lang="en-GB" smtClean="0"/>
              <a:t>2</a:t>
            </a:fld>
            <a:endParaRPr lang="en-GB"/>
          </a:p>
        </p:txBody>
      </p:sp>
    </p:spTree>
    <p:extLst>
      <p:ext uri="{BB962C8B-B14F-4D97-AF65-F5344CB8AC3E}">
        <p14:creationId xmlns:p14="http://schemas.microsoft.com/office/powerpoint/2010/main" val="1249831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a:t>
            </a:r>
            <a:r>
              <a:rPr lang="en-US" baseline="0" dirty="0"/>
              <a:t> has been found that the nature and the effect of the issue are associated to the absenteeism. It has been found the standard rate has been maintained which is 4.51 % but the issue is increasing and a significant increase has been observed in 2007 to 2012 (NHS, 2017).</a:t>
            </a:r>
            <a:endParaRPr lang="en-GB" dirty="0"/>
          </a:p>
        </p:txBody>
      </p:sp>
      <p:sp>
        <p:nvSpPr>
          <p:cNvPr id="4" name="Slide Number Placeholder 3"/>
          <p:cNvSpPr>
            <a:spLocks noGrp="1"/>
          </p:cNvSpPr>
          <p:nvPr>
            <p:ph type="sldNum" sz="quarter" idx="10"/>
          </p:nvPr>
        </p:nvSpPr>
        <p:spPr/>
        <p:txBody>
          <a:bodyPr/>
          <a:lstStyle/>
          <a:p>
            <a:fld id="{C9607342-63A7-4E22-A104-D8F9F8F79F1E}" type="slidenum">
              <a:rPr lang="en-GB" smtClean="0"/>
              <a:t>3</a:t>
            </a:fld>
            <a:endParaRPr lang="en-GB"/>
          </a:p>
        </p:txBody>
      </p:sp>
    </p:spTree>
    <p:extLst>
      <p:ext uri="{BB962C8B-B14F-4D97-AF65-F5344CB8AC3E}">
        <p14:creationId xmlns:p14="http://schemas.microsoft.com/office/powerpoint/2010/main" val="3344707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These</a:t>
            </a:r>
            <a:r>
              <a:rPr lang="en-US" baseline="0" dirty="0"/>
              <a:t> are the macro-environmental factors that can be considered as the cause of the issue. </a:t>
            </a:r>
            <a:r>
              <a:rPr lang="en-US" sz="1200" kern="1200" dirty="0">
                <a:solidFill>
                  <a:schemeClr val="tx1"/>
                </a:solidFill>
                <a:effectLst/>
                <a:latin typeface="+mn-lt"/>
                <a:ea typeface="+mn-ea"/>
                <a:cs typeface="+mn-cs"/>
              </a:rPr>
              <a:t>Brexit has played a role in every segment of the country, as this decision has isolated the UK from all over Europe. This independency has affected the healthcare system in UK, significantly NHS. The basic problem is the equipment availability coming from the European states, including the European healthcare professionals working in the UK. This political turmoil has portrayed a great loss for the healthcare sector in the UK. Brexit and the financial crisis of 2008 have caused significant pressure on the country's overall economy, as all the business operations were affected vividly (</a:t>
            </a:r>
            <a:r>
              <a:rPr lang="en-US" sz="1200" kern="1200" dirty="0" err="1">
                <a:solidFill>
                  <a:schemeClr val="tx1"/>
                </a:solidFill>
                <a:effectLst/>
                <a:latin typeface="+mn-lt"/>
                <a:ea typeface="+mn-ea"/>
                <a:cs typeface="+mn-cs"/>
              </a:rPr>
              <a:t>Fahy</a:t>
            </a:r>
            <a:r>
              <a:rPr lang="en-US" sz="1200" kern="1200" dirty="0">
                <a:solidFill>
                  <a:schemeClr val="tx1"/>
                </a:solidFill>
                <a:effectLst/>
                <a:latin typeface="+mn-lt"/>
                <a:ea typeface="+mn-ea"/>
                <a:cs typeface="+mn-cs"/>
              </a:rPr>
              <a:t> et al., 2021). Furthermore, people are well aware of the information, as this era is the information world. People are more aware of their healthcare system and how they should be treated. But unfortunately, when they don't receive that high level of treatment, they get frustrated and treated badly by the healthcare staff. These things give rise to absenteeism (Ahmed et al., 2020).</a:t>
            </a:r>
            <a:r>
              <a:rPr lang="en-GB"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As with the invention of new technology, this process keeps repeating, making it difficult for professionals to cope with the changing circumstance. Thus resulting in absenteeism. The public health care system must hire a lawyer and bear the additional cost of the settlement, which causes stress and absenteeism (</a:t>
            </a:r>
            <a:r>
              <a:rPr lang="en-US" sz="1200" kern="1200" dirty="0" err="1">
                <a:solidFill>
                  <a:schemeClr val="tx1"/>
                </a:solidFill>
                <a:effectLst/>
                <a:latin typeface="+mn-lt"/>
                <a:ea typeface="+mn-ea"/>
                <a:cs typeface="+mn-cs"/>
              </a:rPr>
              <a:t>Runciman</a:t>
            </a:r>
            <a:r>
              <a:rPr lang="en-US" sz="1200" kern="1200" dirty="0">
                <a:solidFill>
                  <a:schemeClr val="tx1"/>
                </a:solidFill>
                <a:effectLst/>
                <a:latin typeface="+mn-lt"/>
                <a:ea typeface="+mn-ea"/>
                <a:cs typeface="+mn-cs"/>
              </a:rPr>
              <a:t>, Merry, and Walton,  2017)</a:t>
            </a:r>
            <a:endParaRPr lang="en-US" baseline="0" dirty="0"/>
          </a:p>
          <a:p>
            <a:endParaRPr lang="en-GB" dirty="0"/>
          </a:p>
        </p:txBody>
      </p:sp>
      <p:sp>
        <p:nvSpPr>
          <p:cNvPr id="4" name="Slide Number Placeholder 3"/>
          <p:cNvSpPr>
            <a:spLocks noGrp="1"/>
          </p:cNvSpPr>
          <p:nvPr>
            <p:ph type="sldNum" sz="quarter" idx="10"/>
          </p:nvPr>
        </p:nvSpPr>
        <p:spPr/>
        <p:txBody>
          <a:bodyPr/>
          <a:lstStyle/>
          <a:p>
            <a:fld id="{C9607342-63A7-4E22-A104-D8F9F8F79F1E}" type="slidenum">
              <a:rPr lang="en-GB" smtClean="0"/>
              <a:t>4</a:t>
            </a:fld>
            <a:endParaRPr lang="en-GB"/>
          </a:p>
        </p:txBody>
      </p:sp>
    </p:spTree>
    <p:extLst>
      <p:ext uri="{BB962C8B-B14F-4D97-AF65-F5344CB8AC3E}">
        <p14:creationId xmlns:p14="http://schemas.microsoft.com/office/powerpoint/2010/main" val="37333627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cause</a:t>
            </a:r>
            <a:r>
              <a:rPr lang="en-US" baseline="0" dirty="0"/>
              <a:t> and effect analysis elaborates that there are various causes of the issue in which the temporary staff hired by the hospital and sickness leave are considered the key cause of the issue which has effected the performance and productivity of the Mid Cheshire. </a:t>
            </a:r>
            <a:endParaRPr lang="en-GB" dirty="0"/>
          </a:p>
        </p:txBody>
      </p:sp>
      <p:sp>
        <p:nvSpPr>
          <p:cNvPr id="4" name="Slide Number Placeholder 3"/>
          <p:cNvSpPr>
            <a:spLocks noGrp="1"/>
          </p:cNvSpPr>
          <p:nvPr>
            <p:ph type="sldNum" sz="quarter" idx="10"/>
          </p:nvPr>
        </p:nvSpPr>
        <p:spPr/>
        <p:txBody>
          <a:bodyPr/>
          <a:lstStyle/>
          <a:p>
            <a:fld id="{C9607342-63A7-4E22-A104-D8F9F8F79F1E}" type="slidenum">
              <a:rPr lang="en-GB" smtClean="0"/>
              <a:t>5</a:t>
            </a:fld>
            <a:endParaRPr lang="en-GB"/>
          </a:p>
        </p:txBody>
      </p:sp>
    </p:spTree>
    <p:extLst>
      <p:ext uri="{BB962C8B-B14F-4D97-AF65-F5344CB8AC3E}">
        <p14:creationId xmlns:p14="http://schemas.microsoft.com/office/powerpoint/2010/main" val="114305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There are some alternative</a:t>
            </a:r>
            <a:r>
              <a:rPr lang="en-US" baseline="0" dirty="0"/>
              <a:t> solutions for the issue including the training programs, work closely with the workers and the case management by using the voluntary health improvement assessment </a:t>
            </a:r>
            <a:r>
              <a:rPr lang="en-US" baseline="0"/>
              <a:t>are included</a:t>
            </a:r>
            <a:r>
              <a:rPr lang="en-US" sz="1200" kern="1200">
                <a:solidFill>
                  <a:schemeClr val="tx1"/>
                </a:solidFill>
                <a:effectLst/>
                <a:latin typeface="+mn-lt"/>
                <a:ea typeface="+mn-ea"/>
                <a:cs typeface="+mn-cs"/>
              </a:rPr>
              <a:t>. </a:t>
            </a:r>
            <a:r>
              <a:rPr lang="en-US" sz="1200" kern="1200" dirty="0">
                <a:solidFill>
                  <a:schemeClr val="tx1"/>
                </a:solidFill>
                <a:effectLst/>
                <a:latin typeface="+mn-lt"/>
                <a:ea typeface="+mn-ea"/>
                <a:cs typeface="+mn-cs"/>
              </a:rPr>
              <a:t>The hospital also established a training program to manage the continuing sick leaves, which 210 managers undertook. Moreover, in order to update the policy, the training program was started. More than 210 managers were trained for this purpose to reduce the level of absenteeism at the hospital. The providers completed the health improvement assessments to reduce the cause of the sick leave, and the case management supported this participation.</a:t>
            </a:r>
            <a:r>
              <a:rPr lang="en-US" sz="1200" kern="1200" baseline="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9607342-63A7-4E22-A104-D8F9F8F79F1E}" type="slidenum">
              <a:rPr lang="en-GB" smtClean="0"/>
              <a:t>6</a:t>
            </a:fld>
            <a:endParaRPr lang="en-GB"/>
          </a:p>
        </p:txBody>
      </p:sp>
    </p:spTree>
    <p:extLst>
      <p:ext uri="{BB962C8B-B14F-4D97-AF65-F5344CB8AC3E}">
        <p14:creationId xmlns:p14="http://schemas.microsoft.com/office/powerpoint/2010/main" val="3923376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case management strategy  with VHIA is the most suitable strategy among all the alternatives, which involves continuously monitoring complex issues. The technique is the most suitable one as the basic understanding of the managers can be developed for the issue, and the problem management is also coordinated in all the departments. However, in various cases, the integrative technique in which many departments are involved is ideal for solving the issue (</a:t>
            </a:r>
            <a:r>
              <a:rPr lang="en-US" sz="1200" kern="1200" dirty="0" err="1">
                <a:solidFill>
                  <a:schemeClr val="tx1"/>
                </a:solidFill>
                <a:effectLst/>
                <a:latin typeface="+mn-lt"/>
                <a:ea typeface="+mn-ea"/>
                <a:cs typeface="+mn-cs"/>
              </a:rPr>
              <a:t>Phua</a:t>
            </a:r>
            <a:r>
              <a:rPr lang="en-US" sz="1200" kern="1200" baseline="0" dirty="0">
                <a:solidFill>
                  <a:schemeClr val="tx1"/>
                </a:solidFill>
                <a:effectLst/>
                <a:latin typeface="+mn-lt"/>
                <a:ea typeface="+mn-ea"/>
                <a:cs typeface="+mn-cs"/>
              </a:rPr>
              <a:t> et al., 2019). The positive attendance culture can be encouraged and the staff feels that the support is provided.</a:t>
            </a:r>
            <a:endParaRPr lang="en-GB" dirty="0"/>
          </a:p>
        </p:txBody>
      </p:sp>
      <p:sp>
        <p:nvSpPr>
          <p:cNvPr id="4" name="Slide Number Placeholder 3"/>
          <p:cNvSpPr>
            <a:spLocks noGrp="1"/>
          </p:cNvSpPr>
          <p:nvPr>
            <p:ph type="sldNum" sz="quarter" idx="10"/>
          </p:nvPr>
        </p:nvSpPr>
        <p:spPr/>
        <p:txBody>
          <a:bodyPr/>
          <a:lstStyle/>
          <a:p>
            <a:fld id="{C9607342-63A7-4E22-A104-D8F9F8F79F1E}" type="slidenum">
              <a:rPr lang="en-GB" smtClean="0"/>
              <a:t>7</a:t>
            </a:fld>
            <a:endParaRPr lang="en-GB"/>
          </a:p>
        </p:txBody>
      </p:sp>
    </p:spTree>
    <p:extLst>
      <p:ext uri="{BB962C8B-B14F-4D97-AF65-F5344CB8AC3E}">
        <p14:creationId xmlns:p14="http://schemas.microsoft.com/office/powerpoint/2010/main" val="1050445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Various evidence has proved that absenteeism has been the main reason for the delayed actions and poor performance of health care professionals. One of the main reasons for absenteeism is sickness. As we know, Covid-19 has affected the world adversely as it has disturbed all sectors, but the main one is the healthcare sector. . The macro factors leading to absenteeism are the political, economic, technological, social, legal, and environmental, which have been discussed in detail above in the report. It has raised the issue of reduced quality performance, giving rise to increased expenses to tackle that issue.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he health improvement assessment is ideal as it involves the coordination of all the departments, ensuring that everything works for the healthcare system's benefit, leading to a healthy society.</a:t>
            </a:r>
            <a:endParaRPr lang="en-GB" dirty="0"/>
          </a:p>
        </p:txBody>
      </p:sp>
      <p:sp>
        <p:nvSpPr>
          <p:cNvPr id="4" name="Slide Number Placeholder 3"/>
          <p:cNvSpPr>
            <a:spLocks noGrp="1"/>
          </p:cNvSpPr>
          <p:nvPr>
            <p:ph type="sldNum" sz="quarter" idx="10"/>
          </p:nvPr>
        </p:nvSpPr>
        <p:spPr/>
        <p:txBody>
          <a:bodyPr/>
          <a:lstStyle/>
          <a:p>
            <a:fld id="{C9607342-63A7-4E22-A104-D8F9F8F79F1E}" type="slidenum">
              <a:rPr lang="en-GB" smtClean="0"/>
              <a:t>8</a:t>
            </a:fld>
            <a:endParaRPr lang="en-GB"/>
          </a:p>
        </p:txBody>
      </p:sp>
    </p:spTree>
    <p:extLst>
      <p:ext uri="{BB962C8B-B14F-4D97-AF65-F5344CB8AC3E}">
        <p14:creationId xmlns:p14="http://schemas.microsoft.com/office/powerpoint/2010/main" val="138345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9607342-63A7-4E22-A104-D8F9F8F79F1E}" type="slidenum">
              <a:rPr lang="en-GB" smtClean="0"/>
              <a:t>9</a:t>
            </a:fld>
            <a:endParaRPr lang="en-GB"/>
          </a:p>
        </p:txBody>
      </p:sp>
    </p:spTree>
    <p:extLst>
      <p:ext uri="{BB962C8B-B14F-4D97-AF65-F5344CB8AC3E}">
        <p14:creationId xmlns:p14="http://schemas.microsoft.com/office/powerpoint/2010/main" val="741383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9144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08831" y="1449146"/>
            <a:ext cx="7526338"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08831" y="5280847"/>
            <a:ext cx="7526338"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047446-CEE3-4EE2-BFBE-C25F2AD61C8A}"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50804118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809997" y="2222287"/>
            <a:ext cx="7524003" cy="36365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47446-CEE3-4EE2-BFBE-C25F2AD61C8A}"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41777156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0"/>
            <a:ext cx="9144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2951396"/>
            <a:ext cx="7526337"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04863" y="5281200"/>
            <a:ext cx="7526337"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047446-CEE3-4EE2-BFBE-C25F2AD61C8A}"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22075662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09996" y="2222287"/>
            <a:ext cx="367072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280" y="2222287"/>
            <a:ext cx="3670720"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047446-CEE3-4EE2-BFBE-C25F2AD61C8A}"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104178304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09996" y="2174875"/>
            <a:ext cx="367072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09996" y="2751137"/>
            <a:ext cx="3687391"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280" y="2174875"/>
            <a:ext cx="3670720"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280" y="2751137"/>
            <a:ext cx="3670720"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047446-CEE3-4EE2-BFBE-C25F2AD61C8A}" type="datetimeFigureOut">
              <a:rPr lang="en-GB" smtClean="0"/>
              <a:t>28/11/2022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11900604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047446-CEE3-4EE2-BFBE-C25F2AD61C8A}" type="datetimeFigureOut">
              <a:rPr lang="en-GB" smtClean="0"/>
              <a:t>28/11/2022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31659671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047446-CEE3-4EE2-BFBE-C25F2AD61C8A}" type="datetimeFigureOut">
              <a:rPr lang="en-GB" smtClean="0"/>
              <a:t>28/11/2022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7617946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804863" y="446086"/>
            <a:ext cx="2660650"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446088"/>
            <a:ext cx="2660650"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3641724" y="446087"/>
            <a:ext cx="4689475"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04863" y="2260737"/>
            <a:ext cx="2660650"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047446-CEE3-4EE2-BFBE-C25F2AD61C8A}"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332476424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9996" y="727521"/>
            <a:ext cx="350154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4573588" y="0"/>
            <a:ext cx="4570412"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09996" y="2344684"/>
            <a:ext cx="350154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2914357" y="6041361"/>
            <a:ext cx="732659" cy="365125"/>
          </a:xfrm>
        </p:spPr>
        <p:txBody>
          <a:bodyPr/>
          <a:lstStyle/>
          <a:p>
            <a:fld id="{6A047446-CEE3-4EE2-BFBE-C25F2AD61C8A}" type="datetimeFigureOut">
              <a:rPr lang="en-GB" smtClean="0"/>
              <a:t>28/11/2022</a:t>
            </a:fld>
            <a:endParaRPr lang="en-GB"/>
          </a:p>
        </p:txBody>
      </p:sp>
      <p:sp>
        <p:nvSpPr>
          <p:cNvPr id="6" name="Footer Placeholder 5"/>
          <p:cNvSpPr>
            <a:spLocks noGrp="1"/>
          </p:cNvSpPr>
          <p:nvPr>
            <p:ph type="ftr" sz="quarter" idx="11"/>
          </p:nvPr>
        </p:nvSpPr>
        <p:spPr>
          <a:xfrm>
            <a:off x="442797" y="6041361"/>
            <a:ext cx="2471560" cy="365125"/>
          </a:xfrm>
        </p:spPr>
        <p:txBody>
          <a:bodyPr/>
          <a:lstStyle/>
          <a:p>
            <a:endParaRPr lang="en-GB"/>
          </a:p>
        </p:txBody>
      </p:sp>
      <p:sp>
        <p:nvSpPr>
          <p:cNvPr id="7" name="Slide Number Placeholder 6"/>
          <p:cNvSpPr>
            <a:spLocks noGrp="1"/>
          </p:cNvSpPr>
          <p:nvPr>
            <p:ph type="sldNum" sz="quarter" idx="12"/>
          </p:nvPr>
        </p:nvSpPr>
        <p:spPr>
          <a:xfrm>
            <a:off x="3647017" y="5915887"/>
            <a:ext cx="796616" cy="490599"/>
          </a:xfrm>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30538553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4863" y="4800600"/>
            <a:ext cx="7526337"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9144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04863" y="5367338"/>
            <a:ext cx="7526337"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047446-CEE3-4EE2-BFBE-C25F2AD61C8A}"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48220624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485107" y="1338479"/>
            <a:ext cx="4749312"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49573" y="1495525"/>
            <a:ext cx="442038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651226" y="4700702"/>
            <a:ext cx="4418727"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5398884" y="1338479"/>
            <a:ext cx="3302316" cy="4075464"/>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6A047446-CEE3-4EE2-BFBE-C25F2AD61C8A}"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3701630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855663" y="2286585"/>
            <a:ext cx="3671336"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017816" y="2435956"/>
            <a:ext cx="328689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4616450" y="2286000"/>
            <a:ext cx="3671888" cy="2300288"/>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6A047446-CEE3-4EE2-BFBE-C25F2AD61C8A}" type="datetimeFigureOut">
              <a:rPr lang="en-GB" smtClean="0"/>
              <a:t>28/11/2022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258634047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47446-CEE3-4EE2-BFBE-C25F2AD61C8A}"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349063141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5752238" y="446089"/>
            <a:ext cx="3391762"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9" name="AutoShape 4"/>
          <p:cNvSpPr>
            <a:spLocks noChangeAspect="1" noChangeArrowheads="1" noTextEdit="1"/>
          </p:cNvSpPr>
          <p:nvPr/>
        </p:nvSpPr>
        <p:spPr bwMode="auto">
          <a:xfrm>
            <a:off x="5233988" y="0"/>
            <a:ext cx="3910012"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 name="Vertical Title 1"/>
          <p:cNvSpPr>
            <a:spLocks noGrp="1"/>
          </p:cNvSpPr>
          <p:nvPr>
            <p:ph type="title" orient="vert"/>
          </p:nvPr>
        </p:nvSpPr>
        <p:spPr>
          <a:xfrm>
            <a:off x="6137655" y="586171"/>
            <a:ext cx="1701800"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04862" y="446089"/>
            <a:ext cx="4947376"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47446-CEE3-4EE2-BFBE-C25F2AD61C8A}"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11EB2F-468B-41EC-8992-2F9EE17F1985}" type="slidenum">
              <a:rPr lang="en-GB" smtClean="0"/>
              <a:t>‹#›</a:t>
            </a:fld>
            <a:endParaRPr lang="en-GB"/>
          </a:p>
        </p:txBody>
      </p:sp>
    </p:spTree>
    <p:extLst>
      <p:ext uri="{BB962C8B-B14F-4D97-AF65-F5344CB8AC3E}">
        <p14:creationId xmlns:p14="http://schemas.microsoft.com/office/powerpoint/2010/main" val="7516293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09997" y="447188"/>
            <a:ext cx="7524003"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09997" y="2184400"/>
            <a:ext cx="7524003"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42797" y="6041361"/>
            <a:ext cx="6289532"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6911422" y="6041361"/>
            <a:ext cx="993161" cy="365125"/>
          </a:xfrm>
          <a:prstGeom prst="rect">
            <a:avLst/>
          </a:prstGeom>
        </p:spPr>
        <p:txBody>
          <a:bodyPr vert="horz" lIns="91440" tIns="45720" rIns="91440" bIns="45720" rtlCol="0" anchor="b"/>
          <a:lstStyle>
            <a:lvl1pPr algn="r">
              <a:defRPr sz="900">
                <a:solidFill>
                  <a:schemeClr val="tx1"/>
                </a:solidFill>
              </a:defRPr>
            </a:lvl1pPr>
          </a:lstStyle>
          <a:p>
            <a:fld id="{6A047446-CEE3-4EE2-BFBE-C25F2AD61C8A}" type="datetimeFigureOut">
              <a:rPr lang="en-GB" smtClean="0"/>
              <a:t>28/11/2022</a:t>
            </a:fld>
            <a:endParaRPr lang="en-GB"/>
          </a:p>
        </p:txBody>
      </p:sp>
      <p:sp>
        <p:nvSpPr>
          <p:cNvPr id="6" name="Slide Number Placeholder 5"/>
          <p:cNvSpPr>
            <a:spLocks noGrp="1"/>
          </p:cNvSpPr>
          <p:nvPr>
            <p:ph type="sldNum" sz="quarter" idx="4"/>
          </p:nvPr>
        </p:nvSpPr>
        <p:spPr>
          <a:xfrm>
            <a:off x="7904584" y="5915887"/>
            <a:ext cx="796616" cy="490599"/>
          </a:xfrm>
          <a:prstGeom prst="rect">
            <a:avLst/>
          </a:prstGeom>
        </p:spPr>
        <p:txBody>
          <a:bodyPr vert="horz" lIns="91440" tIns="45720" rIns="91440" bIns="10800" rtlCol="0" anchor="b"/>
          <a:lstStyle>
            <a:lvl1pPr algn="r">
              <a:defRPr sz="2000">
                <a:solidFill>
                  <a:schemeClr val="accent1"/>
                </a:solidFill>
              </a:defRPr>
            </a:lvl1pPr>
          </a:lstStyle>
          <a:p>
            <a:fld id="{0C11EB2F-468B-41EC-8992-2F9EE17F1985}" type="slidenum">
              <a:rPr lang="en-GB" smtClean="0"/>
              <a:t>‹#›</a:t>
            </a:fld>
            <a:endParaRPr lang="en-GB"/>
          </a:p>
        </p:txBody>
      </p:sp>
    </p:spTree>
    <p:extLst>
      <p:ext uri="{BB962C8B-B14F-4D97-AF65-F5344CB8AC3E}">
        <p14:creationId xmlns:p14="http://schemas.microsoft.com/office/powerpoint/2010/main" val="83418241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457200" rtl="0" eaLnBrk="1" latinLnBrk="0" hangingPunct="1">
        <a:spcBef>
          <a:spcPct val="0"/>
        </a:spcBef>
        <a:buNone/>
        <a:defRPr sz="4000" b="1" kern="1200">
          <a:solidFill>
            <a:srgbClr val="FEFEFE"/>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4" name="Picture 13" descr="A grey room full of question marks with an opening going out">
            <a:extLst>
              <a:ext uri="{FF2B5EF4-FFF2-40B4-BE49-F238E27FC236}">
                <a16:creationId xmlns:a16="http://schemas.microsoft.com/office/drawing/2014/main" id="{F6CBC8D5-1039-B01B-E7A6-81B2B96346A5}"/>
              </a:ext>
            </a:extLst>
          </p:cNvPr>
          <p:cNvPicPr>
            <a:picLocks noChangeAspect="1"/>
          </p:cNvPicPr>
          <p:nvPr/>
        </p:nvPicPr>
        <p:blipFill rotWithShape="1">
          <a:blip r:embed="rId2"/>
          <a:srcRect b="19994"/>
          <a:stretch/>
        </p:blipFill>
        <p:spPr>
          <a:xfrm>
            <a:off x="20" y="-1"/>
            <a:ext cx="9143980" cy="4883281"/>
          </a:xfrm>
          <a:prstGeom prst="rect">
            <a:avLst/>
          </a:prstGeom>
        </p:spPr>
      </p:pic>
      <p:sp>
        <p:nvSpPr>
          <p:cNvPr id="18" name="Freeform 9">
            <a:extLst>
              <a:ext uri="{FF2B5EF4-FFF2-40B4-BE49-F238E27FC236}">
                <a16:creationId xmlns:a16="http://schemas.microsoft.com/office/drawing/2014/main" id="{AFB83730-58A8-42CA-90B3-5D5D2D1B0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47642"/>
            <a:ext cx="9144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09591" y="4895558"/>
            <a:ext cx="7929000" cy="779529"/>
          </a:xfrm>
        </p:spPr>
        <p:txBody>
          <a:bodyPr>
            <a:normAutofit/>
          </a:bodyPr>
          <a:lstStyle/>
          <a:p>
            <a:r>
              <a:rPr lang="en-US" sz="3200"/>
              <a:t>Problem solving and decision making </a:t>
            </a:r>
            <a:endParaRPr lang="en-GB" sz="3200"/>
          </a:p>
        </p:txBody>
      </p:sp>
    </p:spTree>
    <p:extLst>
      <p:ext uri="{BB962C8B-B14F-4D97-AF65-F5344CB8AC3E}">
        <p14:creationId xmlns:p14="http://schemas.microsoft.com/office/powerpoint/2010/main" val="10664610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 y="0"/>
            <a:ext cx="91405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3477753"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17443" y="1741714"/>
            <a:ext cx="2638839" cy="4117749"/>
          </a:xfrm>
        </p:spPr>
        <p:txBody>
          <a:bodyPr anchor="t">
            <a:normAutofit/>
          </a:bodyPr>
          <a:lstStyle/>
          <a:p>
            <a:r>
              <a:rPr lang="en-US" sz="3100"/>
              <a:t>Introduction </a:t>
            </a:r>
            <a:endParaRPr lang="en-GB" sz="3100"/>
          </a:p>
        </p:txBody>
      </p:sp>
      <p:graphicFrame>
        <p:nvGraphicFramePr>
          <p:cNvPr id="5" name="Content Placeholder 2">
            <a:extLst>
              <a:ext uri="{FF2B5EF4-FFF2-40B4-BE49-F238E27FC236}">
                <a16:creationId xmlns:a16="http://schemas.microsoft.com/office/drawing/2014/main" id="{C4ACB9C5-EBB3-9DEF-0925-338C95555786}"/>
              </a:ext>
            </a:extLst>
          </p:cNvPr>
          <p:cNvGraphicFramePr>
            <a:graphicFrameLocks noGrp="1"/>
          </p:cNvGraphicFramePr>
          <p:nvPr>
            <p:ph idx="1"/>
            <p:extLst>
              <p:ext uri="{D42A27DB-BD31-4B8C-83A1-F6EECF244321}">
                <p14:modId xmlns:p14="http://schemas.microsoft.com/office/powerpoint/2010/main" val="255581943"/>
              </p:ext>
            </p:extLst>
          </p:nvPr>
        </p:nvGraphicFramePr>
        <p:xfrm>
          <a:off x="4099892" y="1172818"/>
          <a:ext cx="4429746" cy="4686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2817505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645223" y="1645226"/>
            <a:ext cx="6857997" cy="3567551"/>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81315" y="1918252"/>
            <a:ext cx="2524079" cy="3997635"/>
          </a:xfrm>
        </p:spPr>
        <p:txBody>
          <a:bodyPr anchor="t">
            <a:normAutofit/>
          </a:bodyPr>
          <a:lstStyle/>
          <a:p>
            <a:r>
              <a:rPr lang="en-US" sz="3500"/>
              <a:t>Research informed discussion on the nature of the issue</a:t>
            </a:r>
            <a:endParaRPr lang="en-GB" sz="3500"/>
          </a:p>
        </p:txBody>
      </p:sp>
      <p:graphicFrame>
        <p:nvGraphicFramePr>
          <p:cNvPr id="5" name="Content Placeholder 2">
            <a:extLst>
              <a:ext uri="{FF2B5EF4-FFF2-40B4-BE49-F238E27FC236}">
                <a16:creationId xmlns:a16="http://schemas.microsoft.com/office/drawing/2014/main" id="{C98CF88A-A7D6-8EE7-0834-647AEB60F10B}"/>
              </a:ext>
            </a:extLst>
          </p:cNvPr>
          <p:cNvGraphicFramePr>
            <a:graphicFrameLocks noGrp="1"/>
          </p:cNvGraphicFramePr>
          <p:nvPr>
            <p:ph idx="1"/>
            <p:extLst>
              <p:ext uri="{D42A27DB-BD31-4B8C-83A1-F6EECF244321}">
                <p14:modId xmlns:p14="http://schemas.microsoft.com/office/powerpoint/2010/main" val="2232538895"/>
              </p:ext>
            </p:extLst>
          </p:nvPr>
        </p:nvGraphicFramePr>
        <p:xfrm>
          <a:off x="4167187" y="1262063"/>
          <a:ext cx="4362450" cy="4327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296757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PESTEL Analysis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12682047"/>
              </p:ext>
            </p:extLst>
          </p:nvPr>
        </p:nvGraphicFramePr>
        <p:xfrm>
          <a:off x="809625" y="2222500"/>
          <a:ext cx="7524750" cy="4490720"/>
        </p:xfrm>
        <a:graphic>
          <a:graphicData uri="http://schemas.openxmlformats.org/drawingml/2006/table">
            <a:tbl>
              <a:tblPr firstRow="1" bandRow="1">
                <a:tableStyleId>{00A15C55-8517-42AA-B614-E9B94910E393}</a:tableStyleId>
              </a:tblPr>
              <a:tblGrid>
                <a:gridCol w="3762375">
                  <a:extLst>
                    <a:ext uri="{9D8B030D-6E8A-4147-A177-3AD203B41FA5}">
                      <a16:colId xmlns:a16="http://schemas.microsoft.com/office/drawing/2014/main" val="20000"/>
                    </a:ext>
                  </a:extLst>
                </a:gridCol>
                <a:gridCol w="3762375">
                  <a:extLst>
                    <a:ext uri="{9D8B030D-6E8A-4147-A177-3AD203B41FA5}">
                      <a16:colId xmlns:a16="http://schemas.microsoft.com/office/drawing/2014/main" val="20001"/>
                    </a:ext>
                  </a:extLst>
                </a:gridCol>
              </a:tblGrid>
              <a:tr h="370840">
                <a:tc>
                  <a:txBody>
                    <a:bodyPr/>
                    <a:lstStyle/>
                    <a:p>
                      <a:endParaRPr lang="en-GB" dirty="0"/>
                    </a:p>
                  </a:txBody>
                  <a:tcPr marL="83608" marR="83608"/>
                </a:tc>
                <a:tc>
                  <a:txBody>
                    <a:bodyPr/>
                    <a:lstStyle/>
                    <a:p>
                      <a:endParaRPr lang="en-GB"/>
                    </a:p>
                  </a:txBody>
                  <a:tcPr marL="83608" marR="83608"/>
                </a:tc>
                <a:extLst>
                  <a:ext uri="{0D108BD9-81ED-4DB2-BD59-A6C34878D82A}">
                    <a16:rowId xmlns:a16="http://schemas.microsoft.com/office/drawing/2014/main" val="10000"/>
                  </a:ext>
                </a:extLst>
              </a:tr>
              <a:tr h="370840">
                <a:tc>
                  <a:txBody>
                    <a:bodyPr/>
                    <a:lstStyle/>
                    <a:p>
                      <a:r>
                        <a:rPr lang="en-US" dirty="0"/>
                        <a:t>Political</a:t>
                      </a:r>
                      <a:r>
                        <a:rPr lang="en-US" baseline="0" dirty="0"/>
                        <a:t> factors </a:t>
                      </a:r>
                      <a:endParaRPr lang="en-GB" dirty="0"/>
                    </a:p>
                  </a:txBody>
                  <a:tcPr marL="83608" marR="83608"/>
                </a:tc>
                <a:tc>
                  <a:txBody>
                    <a:bodyPr/>
                    <a:lstStyle/>
                    <a:p>
                      <a:pPr marL="285750" indent="-285750">
                        <a:buFont typeface="Arial" pitchFamily="34" charset="0"/>
                        <a:buChar char="•"/>
                      </a:pPr>
                      <a:r>
                        <a:rPr lang="en-US" dirty="0"/>
                        <a:t>Uncertainties related</a:t>
                      </a:r>
                      <a:r>
                        <a:rPr lang="en-US" baseline="0" dirty="0"/>
                        <a:t> to Brexit </a:t>
                      </a:r>
                    </a:p>
                    <a:p>
                      <a:pPr marL="285750" indent="-285750">
                        <a:buFont typeface="Arial" pitchFamily="34" charset="0"/>
                        <a:buChar char="•"/>
                      </a:pPr>
                      <a:endParaRPr lang="en-GB" dirty="0"/>
                    </a:p>
                  </a:txBody>
                  <a:tcPr marL="83608" marR="83608"/>
                </a:tc>
                <a:extLst>
                  <a:ext uri="{0D108BD9-81ED-4DB2-BD59-A6C34878D82A}">
                    <a16:rowId xmlns:a16="http://schemas.microsoft.com/office/drawing/2014/main" val="10001"/>
                  </a:ext>
                </a:extLst>
              </a:tr>
              <a:tr h="370840">
                <a:tc>
                  <a:txBody>
                    <a:bodyPr/>
                    <a:lstStyle/>
                    <a:p>
                      <a:r>
                        <a:rPr lang="en-US" dirty="0"/>
                        <a:t>Economic</a:t>
                      </a:r>
                      <a:r>
                        <a:rPr lang="en-US" baseline="0" dirty="0"/>
                        <a:t> Factors </a:t>
                      </a:r>
                      <a:endParaRPr lang="en-GB" dirty="0"/>
                    </a:p>
                  </a:txBody>
                  <a:tcPr marL="83608" marR="83608"/>
                </a:tc>
                <a:tc>
                  <a:txBody>
                    <a:bodyPr/>
                    <a:lstStyle/>
                    <a:p>
                      <a:pPr marL="285750" indent="-285750">
                        <a:buFont typeface="Arial" pitchFamily="34" charset="0"/>
                        <a:buChar char="•"/>
                      </a:pPr>
                      <a:r>
                        <a:rPr lang="en-US" dirty="0"/>
                        <a:t>Financial</a:t>
                      </a:r>
                      <a:r>
                        <a:rPr lang="en-US" baseline="0" dirty="0"/>
                        <a:t> crisis </a:t>
                      </a:r>
                    </a:p>
                    <a:p>
                      <a:pPr marL="285750" indent="-285750">
                        <a:buFont typeface="Arial" pitchFamily="34" charset="0"/>
                        <a:buChar char="•"/>
                      </a:pPr>
                      <a:r>
                        <a:rPr lang="en-US" baseline="0" dirty="0"/>
                        <a:t>Present economic challenges </a:t>
                      </a:r>
                    </a:p>
                  </a:txBody>
                  <a:tcPr marL="83608" marR="83608"/>
                </a:tc>
                <a:extLst>
                  <a:ext uri="{0D108BD9-81ED-4DB2-BD59-A6C34878D82A}">
                    <a16:rowId xmlns:a16="http://schemas.microsoft.com/office/drawing/2014/main" val="10002"/>
                  </a:ext>
                </a:extLst>
              </a:tr>
              <a:tr h="370840">
                <a:tc>
                  <a:txBody>
                    <a:bodyPr/>
                    <a:lstStyle/>
                    <a:p>
                      <a:r>
                        <a:rPr lang="en-US" dirty="0"/>
                        <a:t>Social</a:t>
                      </a:r>
                      <a:r>
                        <a:rPr lang="en-US" baseline="0" dirty="0"/>
                        <a:t> </a:t>
                      </a:r>
                      <a:endParaRPr lang="en-GB" dirty="0"/>
                    </a:p>
                  </a:txBody>
                  <a:tcPr marL="83608" marR="83608"/>
                </a:tc>
                <a:tc>
                  <a:txBody>
                    <a:bodyPr/>
                    <a:lstStyle/>
                    <a:p>
                      <a:pPr marL="285750" indent="-285750">
                        <a:buFont typeface="Arial" pitchFamily="34" charset="0"/>
                        <a:buChar char="•"/>
                      </a:pPr>
                      <a:r>
                        <a:rPr lang="en-US" dirty="0"/>
                        <a:t>Aged</a:t>
                      </a:r>
                      <a:r>
                        <a:rPr lang="en-US" baseline="0" dirty="0"/>
                        <a:t> population </a:t>
                      </a:r>
                    </a:p>
                    <a:p>
                      <a:pPr marL="285750" indent="-285750">
                        <a:buFont typeface="Arial" pitchFamily="34" charset="0"/>
                        <a:buChar char="•"/>
                      </a:pPr>
                      <a:r>
                        <a:rPr lang="en-US" baseline="0" dirty="0"/>
                        <a:t>The emerging health issues</a:t>
                      </a:r>
                      <a:endParaRPr lang="en-GB" dirty="0"/>
                    </a:p>
                  </a:txBody>
                  <a:tcPr marL="83608" marR="83608"/>
                </a:tc>
                <a:extLst>
                  <a:ext uri="{0D108BD9-81ED-4DB2-BD59-A6C34878D82A}">
                    <a16:rowId xmlns:a16="http://schemas.microsoft.com/office/drawing/2014/main" val="10003"/>
                  </a:ext>
                </a:extLst>
              </a:tr>
              <a:tr h="370840">
                <a:tc>
                  <a:txBody>
                    <a:bodyPr/>
                    <a:lstStyle/>
                    <a:p>
                      <a:r>
                        <a:rPr lang="en-US" dirty="0"/>
                        <a:t>Technological</a:t>
                      </a:r>
                      <a:endParaRPr lang="en-GB" dirty="0"/>
                    </a:p>
                  </a:txBody>
                  <a:tcPr marL="83608" marR="83608"/>
                </a:tc>
                <a:tc>
                  <a:txBody>
                    <a:bodyPr/>
                    <a:lstStyle/>
                    <a:p>
                      <a:pPr marL="285750" indent="-285750">
                        <a:buFont typeface="Arial" pitchFamily="34" charset="0"/>
                        <a:buChar char="•"/>
                      </a:pPr>
                      <a:r>
                        <a:rPr lang="en-US" dirty="0"/>
                        <a:t>Technological</a:t>
                      </a:r>
                      <a:r>
                        <a:rPr lang="en-US" baseline="0" dirty="0"/>
                        <a:t> advancement </a:t>
                      </a:r>
                    </a:p>
                  </a:txBody>
                  <a:tcPr marL="83608" marR="83608"/>
                </a:tc>
                <a:extLst>
                  <a:ext uri="{0D108BD9-81ED-4DB2-BD59-A6C34878D82A}">
                    <a16:rowId xmlns:a16="http://schemas.microsoft.com/office/drawing/2014/main" val="10004"/>
                  </a:ext>
                </a:extLst>
              </a:tr>
              <a:tr h="370840">
                <a:tc>
                  <a:txBody>
                    <a:bodyPr/>
                    <a:lstStyle/>
                    <a:p>
                      <a:r>
                        <a:rPr lang="en-US" dirty="0"/>
                        <a:t>Environmental</a:t>
                      </a:r>
                      <a:r>
                        <a:rPr lang="en-US" baseline="0" dirty="0"/>
                        <a:t> </a:t>
                      </a:r>
                      <a:endParaRPr lang="en-GB" dirty="0"/>
                    </a:p>
                  </a:txBody>
                  <a:tcPr marL="83608" marR="83608"/>
                </a:tc>
                <a:tc>
                  <a:txBody>
                    <a:bodyPr/>
                    <a:lstStyle/>
                    <a:p>
                      <a:pPr marL="285750" indent="-285750">
                        <a:buFont typeface="Arial" pitchFamily="34" charset="0"/>
                        <a:buChar char="•"/>
                      </a:pPr>
                      <a:r>
                        <a:rPr lang="en-US" dirty="0"/>
                        <a:t>Issue of</a:t>
                      </a:r>
                      <a:r>
                        <a:rPr lang="en-US" baseline="0" dirty="0"/>
                        <a:t> waste</a:t>
                      </a:r>
                    </a:p>
                    <a:p>
                      <a:pPr marL="285750" indent="-285750">
                        <a:buFont typeface="Arial" pitchFamily="34" charset="0"/>
                        <a:buChar char="•"/>
                      </a:pPr>
                      <a:r>
                        <a:rPr lang="en-US" baseline="0" dirty="0"/>
                        <a:t>Climate change </a:t>
                      </a:r>
                    </a:p>
                    <a:p>
                      <a:pPr marL="285750" indent="-285750">
                        <a:buFont typeface="Arial" pitchFamily="34" charset="0"/>
                        <a:buChar char="•"/>
                      </a:pPr>
                      <a:r>
                        <a:rPr lang="en-US" baseline="0" dirty="0"/>
                        <a:t>SGD goals </a:t>
                      </a:r>
                      <a:endParaRPr lang="en-GB" dirty="0"/>
                    </a:p>
                  </a:txBody>
                  <a:tcPr marL="83608" marR="83608"/>
                </a:tc>
                <a:extLst>
                  <a:ext uri="{0D108BD9-81ED-4DB2-BD59-A6C34878D82A}">
                    <a16:rowId xmlns:a16="http://schemas.microsoft.com/office/drawing/2014/main" val="10005"/>
                  </a:ext>
                </a:extLst>
              </a:tr>
              <a:tr h="370840">
                <a:tc>
                  <a:txBody>
                    <a:bodyPr/>
                    <a:lstStyle/>
                    <a:p>
                      <a:r>
                        <a:rPr lang="en-US" dirty="0"/>
                        <a:t>Legal</a:t>
                      </a:r>
                      <a:r>
                        <a:rPr lang="en-US" baseline="0" dirty="0"/>
                        <a:t> </a:t>
                      </a:r>
                      <a:endParaRPr lang="en-GB" dirty="0"/>
                    </a:p>
                  </a:txBody>
                  <a:tcPr marL="83608" marR="83608"/>
                </a:tc>
                <a:tc>
                  <a:txBody>
                    <a:bodyPr/>
                    <a:lstStyle/>
                    <a:p>
                      <a:pPr marL="285750" indent="-285750">
                        <a:buFont typeface="Arial" pitchFamily="34" charset="0"/>
                        <a:buChar char="•"/>
                      </a:pPr>
                      <a:r>
                        <a:rPr lang="en-US" dirty="0"/>
                        <a:t>Legislation regarding</a:t>
                      </a:r>
                      <a:r>
                        <a:rPr lang="en-US" baseline="0" dirty="0"/>
                        <a:t> public health</a:t>
                      </a:r>
                      <a:endParaRPr lang="en-US" dirty="0"/>
                    </a:p>
                    <a:p>
                      <a:endParaRPr lang="en-GB" dirty="0"/>
                    </a:p>
                  </a:txBody>
                  <a:tcPr marL="83608" marR="83608"/>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0076382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 y="0"/>
            <a:ext cx="91405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3477753"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17443" y="1741714"/>
            <a:ext cx="2638839" cy="4117749"/>
          </a:xfrm>
        </p:spPr>
        <p:txBody>
          <a:bodyPr anchor="t">
            <a:normAutofit/>
          </a:bodyPr>
          <a:lstStyle/>
          <a:p>
            <a:r>
              <a:rPr lang="en-US"/>
              <a:t>Cause and effect analysis </a:t>
            </a:r>
            <a:endParaRPr lang="en-GB"/>
          </a:p>
        </p:txBody>
      </p:sp>
      <p:graphicFrame>
        <p:nvGraphicFramePr>
          <p:cNvPr id="12" name="Content Placeholder 2">
            <a:extLst>
              <a:ext uri="{FF2B5EF4-FFF2-40B4-BE49-F238E27FC236}">
                <a16:creationId xmlns:a16="http://schemas.microsoft.com/office/drawing/2014/main" id="{8FA7AA12-23E1-ACA4-F22E-CAD677BCBABA}"/>
              </a:ext>
            </a:extLst>
          </p:cNvPr>
          <p:cNvGraphicFramePr>
            <a:graphicFrameLocks noGrp="1"/>
          </p:cNvGraphicFramePr>
          <p:nvPr>
            <p:ph idx="1"/>
            <p:extLst>
              <p:ext uri="{D42A27DB-BD31-4B8C-83A1-F6EECF244321}">
                <p14:modId xmlns:p14="http://schemas.microsoft.com/office/powerpoint/2010/main" val="476928633"/>
              </p:ext>
            </p:extLst>
          </p:nvPr>
        </p:nvGraphicFramePr>
        <p:xfrm>
          <a:off x="4099892" y="1172818"/>
          <a:ext cx="4429746" cy="4686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4139936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345293" y="1345293"/>
            <a:ext cx="6858000" cy="4167414"/>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338636" y="1734857"/>
            <a:ext cx="2824112" cy="3388287"/>
          </a:xfrm>
        </p:spPr>
        <p:txBody>
          <a:bodyPr anchor="ctr">
            <a:normAutofit/>
          </a:bodyPr>
          <a:lstStyle/>
          <a:p>
            <a:r>
              <a:rPr lang="en-US" dirty="0"/>
              <a:t>Evaluation of alternative Solutions </a:t>
            </a:r>
            <a:endParaRPr lang="en-GB"/>
          </a:p>
        </p:txBody>
      </p:sp>
      <p:sp>
        <p:nvSpPr>
          <p:cNvPr id="3" name="Content Placeholder 2"/>
          <p:cNvSpPr>
            <a:spLocks noGrp="1"/>
          </p:cNvSpPr>
          <p:nvPr>
            <p:ph idx="1"/>
          </p:nvPr>
        </p:nvSpPr>
        <p:spPr>
          <a:xfrm>
            <a:off x="4506051" y="978993"/>
            <a:ext cx="4023913" cy="4900014"/>
          </a:xfrm>
          <a:effectLst/>
        </p:spPr>
        <p:txBody>
          <a:bodyPr>
            <a:normAutofit/>
          </a:bodyPr>
          <a:lstStyle/>
          <a:p>
            <a:r>
              <a:rPr lang="en-US" dirty="0"/>
              <a:t>Training program </a:t>
            </a:r>
          </a:p>
          <a:p>
            <a:r>
              <a:rPr lang="en-US" dirty="0"/>
              <a:t>Work collaboratively with the staff</a:t>
            </a:r>
          </a:p>
          <a:p>
            <a:r>
              <a:rPr lang="en-US" dirty="0"/>
              <a:t>Case management with VHIA</a:t>
            </a:r>
            <a:endParaRPr lang="en-GB" dirty="0"/>
          </a:p>
        </p:txBody>
      </p:sp>
    </p:spTree>
    <p:extLst>
      <p:ext uri="{BB962C8B-B14F-4D97-AF65-F5344CB8AC3E}">
        <p14:creationId xmlns:p14="http://schemas.microsoft.com/office/powerpoint/2010/main" val="15076429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7500" y="447188"/>
            <a:ext cx="7928998" cy="970450"/>
          </a:xfrm>
          <a:effectLst/>
        </p:spPr>
        <p:txBody>
          <a:bodyPr anchor="ctr">
            <a:normAutofit/>
          </a:bodyPr>
          <a:lstStyle/>
          <a:p>
            <a:pPr algn="ctr"/>
            <a:r>
              <a:rPr lang="en-US" sz="2400">
                <a:solidFill>
                  <a:schemeClr val="tx1"/>
                </a:solidFill>
              </a:rPr>
              <a:t>Most appropriate solution </a:t>
            </a:r>
            <a:endParaRPr lang="en-GB" sz="2400">
              <a:solidFill>
                <a:schemeClr val="tx1"/>
              </a:solidFill>
            </a:endParaRP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819" y="1576408"/>
            <a:ext cx="8188361"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6799" y="2222287"/>
            <a:ext cx="7475214" cy="3636511"/>
          </a:xfrm>
          <a:effectLst/>
        </p:spPr>
        <p:txBody>
          <a:bodyPr>
            <a:normAutofit/>
          </a:bodyPr>
          <a:lstStyle/>
          <a:p>
            <a:r>
              <a:rPr lang="en-US" dirty="0"/>
              <a:t>Case management with VHIA </a:t>
            </a:r>
          </a:p>
          <a:p>
            <a:r>
              <a:rPr lang="en-US" dirty="0"/>
              <a:t>Allows continuous monitoring </a:t>
            </a:r>
          </a:p>
          <a:p>
            <a:r>
              <a:rPr lang="en-US" dirty="0"/>
              <a:t>Apprehension of the issue</a:t>
            </a:r>
          </a:p>
          <a:p>
            <a:r>
              <a:rPr lang="en-US" dirty="0"/>
              <a:t>Affirmative attendance culture </a:t>
            </a:r>
          </a:p>
          <a:p>
            <a:r>
              <a:rPr lang="en-US" dirty="0"/>
              <a:t>Staff feel suitable support</a:t>
            </a:r>
            <a:endParaRPr lang="en-GB" dirty="0"/>
          </a:p>
        </p:txBody>
      </p:sp>
    </p:spTree>
    <p:extLst>
      <p:ext uri="{BB962C8B-B14F-4D97-AF65-F5344CB8AC3E}">
        <p14:creationId xmlns:p14="http://schemas.microsoft.com/office/powerpoint/2010/main" val="39810442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hand holding a pen and shading circles on a sheet">
            <a:extLst>
              <a:ext uri="{FF2B5EF4-FFF2-40B4-BE49-F238E27FC236}">
                <a16:creationId xmlns:a16="http://schemas.microsoft.com/office/drawing/2014/main" id="{90F0A9CD-F1C7-531A-F50E-53D8F0A21168}"/>
              </a:ext>
            </a:extLst>
          </p:cNvPr>
          <p:cNvPicPr>
            <a:picLocks noChangeAspect="1"/>
          </p:cNvPicPr>
          <p:nvPr/>
        </p:nvPicPr>
        <p:blipFill rotWithShape="1">
          <a:blip r:embed="rId3">
            <a:duotone>
              <a:schemeClr val="accent1">
                <a:shade val="45000"/>
                <a:satMod val="135000"/>
              </a:schemeClr>
              <a:prstClr val="white"/>
            </a:duotone>
          </a:blip>
          <a:srcRect l="42824" r="18352" b="-2"/>
          <a:stretch/>
        </p:blipFill>
        <p:spPr>
          <a:xfrm>
            <a:off x="4581525" y="-1"/>
            <a:ext cx="4570837"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864100"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7500" y="447188"/>
            <a:ext cx="3802575" cy="1559412"/>
          </a:xfrm>
        </p:spPr>
        <p:txBody>
          <a:bodyPr>
            <a:normAutofit/>
          </a:bodyPr>
          <a:lstStyle/>
          <a:p>
            <a:r>
              <a:rPr lang="en-US"/>
              <a:t>Conclusion </a:t>
            </a:r>
            <a:endParaRPr lang="en-GB"/>
          </a:p>
        </p:txBody>
      </p:sp>
      <p:sp>
        <p:nvSpPr>
          <p:cNvPr id="3" name="Content Placeholder 2"/>
          <p:cNvSpPr>
            <a:spLocks noGrp="1"/>
          </p:cNvSpPr>
          <p:nvPr>
            <p:ph idx="1"/>
          </p:nvPr>
        </p:nvSpPr>
        <p:spPr>
          <a:xfrm>
            <a:off x="614034" y="2413000"/>
            <a:ext cx="3791942" cy="3632200"/>
          </a:xfrm>
        </p:spPr>
        <p:txBody>
          <a:bodyPr>
            <a:normAutofit/>
          </a:bodyPr>
          <a:lstStyle/>
          <a:p>
            <a:r>
              <a:rPr lang="en-US" dirty="0"/>
              <a:t>The cause of the absenteeism is the sickness leave </a:t>
            </a:r>
          </a:p>
          <a:p>
            <a:r>
              <a:rPr lang="en-US" dirty="0"/>
              <a:t>The external factors are the main cause </a:t>
            </a:r>
          </a:p>
          <a:p>
            <a:r>
              <a:rPr lang="en-US" dirty="0"/>
              <a:t>Voluntary health improvement assessment</a:t>
            </a:r>
            <a:endParaRPr lang="en-GB" dirty="0"/>
          </a:p>
        </p:txBody>
      </p:sp>
    </p:spTree>
    <p:extLst>
      <p:ext uri="{BB962C8B-B14F-4D97-AF65-F5344CB8AC3E}">
        <p14:creationId xmlns:p14="http://schemas.microsoft.com/office/powerpoint/2010/main" val="105982654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 </a:t>
            </a:r>
            <a:endParaRPr lang="en-GB" dirty="0"/>
          </a:p>
        </p:txBody>
      </p:sp>
      <p:sp>
        <p:nvSpPr>
          <p:cNvPr id="3" name="Content Placeholder 2"/>
          <p:cNvSpPr>
            <a:spLocks noGrp="1"/>
          </p:cNvSpPr>
          <p:nvPr>
            <p:ph idx="1"/>
          </p:nvPr>
        </p:nvSpPr>
        <p:spPr>
          <a:xfrm>
            <a:off x="457200" y="2133600"/>
            <a:ext cx="8458200" cy="4572000"/>
          </a:xfrm>
        </p:spPr>
        <p:txBody>
          <a:bodyPr>
            <a:normAutofit fontScale="62500" lnSpcReduction="20000"/>
          </a:bodyPr>
          <a:lstStyle/>
          <a:p>
            <a:r>
              <a:rPr lang="en-US" dirty="0"/>
              <a:t>Ahmed, M.A., </a:t>
            </a:r>
            <a:r>
              <a:rPr lang="en-US" dirty="0" err="1"/>
              <a:t>Jouhar</a:t>
            </a:r>
            <a:r>
              <a:rPr lang="en-US" dirty="0"/>
              <a:t>, R., Ahmed, N., Adnan, S., </a:t>
            </a:r>
            <a:r>
              <a:rPr lang="en-US" dirty="0" err="1"/>
              <a:t>Aftab</a:t>
            </a:r>
            <a:r>
              <a:rPr lang="en-US" dirty="0"/>
              <a:t>, M., </a:t>
            </a:r>
            <a:r>
              <a:rPr lang="en-US" dirty="0" err="1"/>
              <a:t>Zafar</a:t>
            </a:r>
            <a:r>
              <a:rPr lang="en-US" dirty="0"/>
              <a:t>, M.S. and </a:t>
            </a:r>
            <a:r>
              <a:rPr lang="en-US" dirty="0" err="1"/>
              <a:t>Khurshid</a:t>
            </a:r>
            <a:r>
              <a:rPr lang="en-US" dirty="0"/>
              <a:t>, Z. (2020) ‘Fear and practice modifications among dentists to combat novel coronavirus disease (COVID-19) outbreak’,  </a:t>
            </a:r>
            <a:r>
              <a:rPr lang="en-GB" i="1" dirty="0"/>
              <a:t>International journal of environmental research and public health</a:t>
            </a:r>
            <a:r>
              <a:rPr lang="en-GB" dirty="0"/>
              <a:t>, </a:t>
            </a:r>
            <a:r>
              <a:rPr lang="en-GB" i="1" dirty="0"/>
              <a:t>17</a:t>
            </a:r>
            <a:r>
              <a:rPr lang="en-GB" dirty="0"/>
              <a:t>(8), p.2821.</a:t>
            </a:r>
          </a:p>
          <a:p>
            <a:r>
              <a:rPr lang="en-US" dirty="0" err="1"/>
              <a:t>Dyrbye</a:t>
            </a:r>
            <a:r>
              <a:rPr lang="en-US" dirty="0"/>
              <a:t>, L.N., </a:t>
            </a:r>
            <a:r>
              <a:rPr lang="en-US" dirty="0" err="1"/>
              <a:t>Shanafelt</a:t>
            </a:r>
            <a:r>
              <a:rPr lang="en-US" dirty="0"/>
              <a:t>, T.D., Johnson, P.O., Johnson, L.A., </a:t>
            </a:r>
            <a:r>
              <a:rPr lang="en-US" dirty="0" err="1"/>
              <a:t>Satele</a:t>
            </a:r>
            <a:r>
              <a:rPr lang="en-US" dirty="0"/>
              <a:t>, D. and West, C.P. (2019) ‘A cross-sectional study exploring the relationship between burnout, absenteeism, and job performance among American nurses’, </a:t>
            </a:r>
            <a:r>
              <a:rPr lang="en-GB" i="1" dirty="0"/>
              <a:t>BMC nursing</a:t>
            </a:r>
            <a:r>
              <a:rPr lang="en-GB" dirty="0"/>
              <a:t>, </a:t>
            </a:r>
            <a:r>
              <a:rPr lang="en-GB" i="1" dirty="0"/>
              <a:t>18</a:t>
            </a:r>
            <a:r>
              <a:rPr lang="en-GB" dirty="0"/>
              <a:t>(1), pp.1-8.</a:t>
            </a:r>
          </a:p>
          <a:p>
            <a:r>
              <a:rPr lang="en-US" dirty="0"/>
              <a:t>Van Der Feltz-Cornelis, C.M., Varley, D., </a:t>
            </a:r>
            <a:r>
              <a:rPr lang="en-US" dirty="0" err="1"/>
              <a:t>Allgar</a:t>
            </a:r>
            <a:r>
              <a:rPr lang="en-US" dirty="0"/>
              <a:t>, V.L. and De </a:t>
            </a:r>
            <a:r>
              <a:rPr lang="en-US" dirty="0" err="1"/>
              <a:t>Beurs</a:t>
            </a:r>
            <a:r>
              <a:rPr lang="en-US" dirty="0"/>
              <a:t>, E. (2020) ‘Workplace stress, </a:t>
            </a:r>
            <a:r>
              <a:rPr lang="en-US" dirty="0" err="1"/>
              <a:t>presenteeism</a:t>
            </a:r>
            <a:r>
              <a:rPr lang="en-US" dirty="0"/>
              <a:t>, absenteeism, and resilience amongst university staff and students in the COVID-19 lockdown’, </a:t>
            </a:r>
            <a:r>
              <a:rPr lang="en-GB" i="1" dirty="0"/>
              <a:t>Frontiers in psychiatry</a:t>
            </a:r>
            <a:r>
              <a:rPr lang="en-GB" dirty="0"/>
              <a:t>, </a:t>
            </a:r>
            <a:r>
              <a:rPr lang="en-GB" i="1" dirty="0"/>
              <a:t>11</a:t>
            </a:r>
            <a:r>
              <a:rPr lang="en-GB" dirty="0"/>
              <a:t>, p.58803.</a:t>
            </a:r>
          </a:p>
          <a:p>
            <a:r>
              <a:rPr lang="en-US" dirty="0" err="1"/>
              <a:t>Fahy</a:t>
            </a:r>
            <a:r>
              <a:rPr lang="en-US" dirty="0"/>
              <a:t>, N., Hervey, T., Greer, S., </a:t>
            </a:r>
            <a:r>
              <a:rPr lang="en-US" dirty="0" err="1"/>
              <a:t>Jarman</a:t>
            </a:r>
            <a:r>
              <a:rPr lang="en-US" dirty="0"/>
              <a:t>, H., </a:t>
            </a:r>
            <a:r>
              <a:rPr lang="en-US" dirty="0" err="1"/>
              <a:t>Stuckler</a:t>
            </a:r>
            <a:r>
              <a:rPr lang="en-US" dirty="0"/>
              <a:t>, D., Galsworthy, M. and McKee, M. (2019) ‘How will Brexit affect health services in the UK? An updated evaluation’, </a:t>
            </a:r>
            <a:r>
              <a:rPr lang="en-GB" i="1" dirty="0"/>
              <a:t>The Lancet</a:t>
            </a:r>
            <a:r>
              <a:rPr lang="en-GB" dirty="0"/>
              <a:t>, </a:t>
            </a:r>
            <a:r>
              <a:rPr lang="en-GB" i="1" dirty="0"/>
              <a:t>393</a:t>
            </a:r>
            <a:r>
              <a:rPr lang="en-GB" dirty="0"/>
              <a:t>(10174), pp.949-958.</a:t>
            </a:r>
          </a:p>
          <a:p>
            <a:r>
              <a:rPr lang="en-US" dirty="0"/>
              <a:t>https://www.ewin.nhs.uk/sites/default/files/eWIN%20Case%20Study%20-%20Reducing%20Long-term%20Absenteeism.pdf</a:t>
            </a:r>
            <a:endParaRPr lang="en-GB" dirty="0"/>
          </a:p>
          <a:p>
            <a:r>
              <a:rPr lang="en-US" dirty="0"/>
              <a:t>Johnson, J., Hall, L.H., </a:t>
            </a:r>
            <a:r>
              <a:rPr lang="en-US" dirty="0" err="1"/>
              <a:t>Berzins</a:t>
            </a:r>
            <a:r>
              <a:rPr lang="en-US" dirty="0"/>
              <a:t>, K., Baker, J., </a:t>
            </a:r>
            <a:r>
              <a:rPr lang="en-US" dirty="0" err="1"/>
              <a:t>Melling</a:t>
            </a:r>
            <a:r>
              <a:rPr lang="en-US" dirty="0"/>
              <a:t>, K. and Thompson, C. (2018)’Mental healthcare staff well‐being and burnout: A narrative review of trends, causes, implications, and recommendations for future interventions’, </a:t>
            </a:r>
            <a:r>
              <a:rPr lang="en-GB" i="1" dirty="0"/>
              <a:t>International journal of mental health nursing</a:t>
            </a:r>
            <a:r>
              <a:rPr lang="en-GB" dirty="0"/>
              <a:t>, </a:t>
            </a:r>
            <a:r>
              <a:rPr lang="en-GB" i="1" dirty="0"/>
              <a:t>27</a:t>
            </a:r>
            <a:r>
              <a:rPr lang="en-GB" dirty="0"/>
              <a:t>(1), pp.20-32.</a:t>
            </a:r>
          </a:p>
          <a:p>
            <a:r>
              <a:rPr lang="en-US" dirty="0" err="1"/>
              <a:t>Phua</a:t>
            </a:r>
            <a:r>
              <a:rPr lang="en-US" dirty="0"/>
              <a:t>, J., </a:t>
            </a:r>
            <a:r>
              <a:rPr lang="en-US" dirty="0" err="1"/>
              <a:t>Weng</a:t>
            </a:r>
            <a:r>
              <a:rPr lang="en-US" dirty="0"/>
              <a:t>, L., Ling, L., </a:t>
            </a:r>
            <a:r>
              <a:rPr lang="en-US" dirty="0" err="1"/>
              <a:t>Egi</a:t>
            </a:r>
            <a:r>
              <a:rPr lang="en-US" dirty="0"/>
              <a:t>, M., Lim, C.M., </a:t>
            </a:r>
            <a:r>
              <a:rPr lang="en-US" dirty="0" err="1"/>
              <a:t>Divatia</a:t>
            </a:r>
            <a:r>
              <a:rPr lang="en-US" dirty="0"/>
              <a:t>, J.V., </a:t>
            </a:r>
            <a:r>
              <a:rPr lang="en-US" dirty="0" err="1"/>
              <a:t>Shrestha</a:t>
            </a:r>
            <a:r>
              <a:rPr lang="en-US" dirty="0"/>
              <a:t>, B.R., </a:t>
            </a:r>
            <a:r>
              <a:rPr lang="en-US" dirty="0" err="1"/>
              <a:t>Arabi</a:t>
            </a:r>
            <a:r>
              <a:rPr lang="en-US" dirty="0"/>
              <a:t>, Y.M., Ng, J., </a:t>
            </a:r>
            <a:r>
              <a:rPr lang="en-US" dirty="0" err="1"/>
              <a:t>Gomersall</a:t>
            </a:r>
            <a:r>
              <a:rPr lang="en-US" dirty="0"/>
              <a:t>, C.D. and Nishimura, M. (2020) ‘Intensive care management of coronavirus disease 2019 (COVID-19): challenges and recommendations’, </a:t>
            </a:r>
            <a:r>
              <a:rPr lang="en-GB" i="1" dirty="0"/>
              <a:t>The lancet respiratory medicine</a:t>
            </a:r>
            <a:r>
              <a:rPr lang="en-GB" dirty="0"/>
              <a:t>, </a:t>
            </a:r>
            <a:r>
              <a:rPr lang="en-GB" i="1" dirty="0"/>
              <a:t>8</a:t>
            </a:r>
            <a:r>
              <a:rPr lang="en-GB" dirty="0"/>
              <a:t>(5), pp.506-517.</a:t>
            </a:r>
          </a:p>
          <a:p>
            <a:r>
              <a:rPr lang="en-US" dirty="0" err="1"/>
              <a:t>Runciman</a:t>
            </a:r>
            <a:r>
              <a:rPr lang="en-US" dirty="0"/>
              <a:t>, B., Merry, A. and Walton, M. (2017) </a:t>
            </a:r>
            <a:r>
              <a:rPr lang="en-GB" i="1" dirty="0"/>
              <a:t>Safety and ethics in healthcare: a guide to getting it right</a:t>
            </a:r>
            <a:r>
              <a:rPr lang="en-GB" dirty="0"/>
              <a:t>. CRC Press.</a:t>
            </a:r>
          </a:p>
          <a:p>
            <a:endParaRPr lang="en-GB" dirty="0"/>
          </a:p>
        </p:txBody>
      </p:sp>
    </p:spTree>
    <p:extLst>
      <p:ext uri="{BB962C8B-B14F-4D97-AF65-F5344CB8AC3E}">
        <p14:creationId xmlns:p14="http://schemas.microsoft.com/office/powerpoint/2010/main" val="38111072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819400"/>
            <a:ext cx="8229600" cy="3306763"/>
          </a:xfrm>
        </p:spPr>
        <p:txBody>
          <a:bodyPr>
            <a:normAutofit/>
          </a:bodyPr>
          <a:lstStyle/>
          <a:p>
            <a:pPr marL="114300" indent="0" algn="ctr">
              <a:buNone/>
            </a:pPr>
            <a:r>
              <a:rPr lang="en-US" sz="4000" b="1" dirty="0"/>
              <a:t>THANK YOU</a:t>
            </a:r>
          </a:p>
        </p:txBody>
      </p:sp>
    </p:spTree>
    <p:extLst>
      <p:ext uri="{BB962C8B-B14F-4D97-AF65-F5344CB8AC3E}">
        <p14:creationId xmlns:p14="http://schemas.microsoft.com/office/powerpoint/2010/main" val="319829909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TM03457503[[fn=Quotable]]</Template>
  <TotalTime>0</TotalTime>
  <Words>1537</Words>
  <Application>Microsoft Office PowerPoint</Application>
  <PresentationFormat>On-screen Show (4:3)</PresentationFormat>
  <Paragraphs>74</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Quotable</vt:lpstr>
      <vt:lpstr>Problem solving and decision making </vt:lpstr>
      <vt:lpstr>Introduction </vt:lpstr>
      <vt:lpstr>Research informed discussion on the nature of the issue</vt:lpstr>
      <vt:lpstr>PESTEL Analysis </vt:lpstr>
      <vt:lpstr>Cause and effect analysis </vt:lpstr>
      <vt:lpstr>Evaluation of alternative Solutions </vt:lpstr>
      <vt:lpstr>Most appropriate solution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making and decision making </dc:title>
  <cp:lastModifiedBy>Ousmane Sow (2109242)</cp:lastModifiedBy>
  <cp:revision>11</cp:revision>
  <dcterms:created xsi:type="dcterms:W3CDTF">2022-11-26T16:07:00Z</dcterms:created>
  <dcterms:modified xsi:type="dcterms:W3CDTF">2022-11-28T21:15:59Z</dcterms:modified>
</cp:coreProperties>
</file>