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3"/>
  </p:notesMasterIdLst>
  <p:sldIdLst>
    <p:sldId id="256" r:id="rId5"/>
    <p:sldId id="257" r:id="rId6"/>
    <p:sldId id="265" r:id="rId7"/>
    <p:sldId id="263" r:id="rId8"/>
    <p:sldId id="268" r:id="rId9"/>
    <p:sldId id="264" r:id="rId10"/>
    <p:sldId id="269" r:id="rId11"/>
    <p:sldId id="278" r:id="rId12"/>
    <p:sldId id="260" r:id="rId13"/>
    <p:sldId id="261" r:id="rId14"/>
    <p:sldId id="262" r:id="rId15"/>
    <p:sldId id="277" r:id="rId16"/>
    <p:sldId id="266" r:id="rId17"/>
    <p:sldId id="267" r:id="rId18"/>
    <p:sldId id="270" r:id="rId19"/>
    <p:sldId id="271" r:id="rId20"/>
    <p:sldId id="273"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A91067-6317-15BC-66CE-15CCEFC7BFC4}" v="812" dt="2021-07-13T10:34:58.604"/>
    <p1510:client id="{0EBD412A-ADA1-844B-347B-60871D1AFACA}" v="836" dt="2021-07-13T09:58:07.770"/>
    <p1510:client id="{6D2D0F39-4A77-435F-94A2-DC344B61E9D7}" v="4" dt="2021-07-13T10:35:51.113"/>
    <p1510:client id="{A6FC944C-F5D3-22BE-98B3-A997F6680FD5}" v="5" dt="2021-07-10T23:27:07.009"/>
    <p1510:client id="{C93C9AEA-C200-81DD-F661-A8D9988C164A}" v="1553" dt="2021-07-10T23:19:15.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1" d="100"/>
          <a:sy n="71" d="100"/>
        </p:scale>
        <p:origin x="110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pt>
    <dgm:pt modelId="{50AD5F95-DBA7-400D-8C00-3004DD0934EA}" type="pres">
      <dgm:prSet presAssocID="{53A0B8AD-5A0C-4A1E-9AEF-4C7041732B6F}" presName="parentText" presStyleLbl="node1" presStyleIdx="0" presStyleCnt="5">
        <dgm:presLayoutVars>
          <dgm:chMax val="0"/>
          <dgm:bulletEnabled val="1"/>
        </dgm:presLayoutVars>
      </dgm:prSet>
      <dgm:spPr/>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pt>
  </dgm:ptLst>
  <dgm:cxnLst>
    <dgm:cxn modelId="{B8952010-6422-4593-9150-DA9E3F8E75CE}" srcId="{CFCAF1B8-3A23-4099-AF2E-D48DFBB5F31C}" destId="{57B0006A-D83B-4EEC-9626-0938F2957514}" srcOrd="4" destOrd="0" parTransId="{E16C414F-33AB-4850-BE98-FB5CE8007EF3}" sibTransId="{10955AFF-EBDF-45F2-82D3-BC58ED43F6A6}"/>
    <dgm:cxn modelId="{2F533011-0ADD-44CE-87AE-E2402E31A553}" type="presOf" srcId="{667F362F-A726-4B1C-9628-0A01874B57B8}" destId="{E9F1FC7B-3D51-4CA5-BE9F-4DAFF8165AC0}"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02E0A81A-C24D-4E24-A0BC-21BA83D266E8}" srcId="{CFCAF1B8-3A23-4099-AF2E-D48DFBB5F31C}" destId="{D22FB79B-4424-443F-B4DB-27657C8CCE3A}" srcOrd="1" destOrd="0" parTransId="{1706AC7E-B93C-4CC4-A2E6-79FED072CB24}" sibTransId="{E6E3F971-C3DA-4661-85A3-D5F867769882}"/>
    <dgm:cxn modelId="{3F9EBA23-A8AA-4D1E-ADC4-8039F3B70CB7}" type="presOf" srcId="{57B0006A-D83B-4EEC-9626-0938F2957514}" destId="{E9F1B877-0429-4118-9954-96B15538D514}" srcOrd="0" destOrd="0" presId="urn:microsoft.com/office/officeart/2005/8/layout/vList2"/>
    <dgm:cxn modelId="{C07D7444-38EF-4217-8EDA-8E8A3A24C07D}" srcId="{CFCAF1B8-3A23-4099-AF2E-D48DFBB5F31C}" destId="{985222FE-D894-4589-BFA9-18E43F4D1D1A}" srcOrd="3" destOrd="0" parTransId="{B7E6235F-049C-4C23-9D6F-71456CC8EA01}" sibTransId="{CED2D9B9-D470-4BAA-A88B-C258E91E32FF}"/>
    <dgm:cxn modelId="{7CDCAD71-7E78-4775-82D1-7731C9ACCC64}" type="presOf" srcId="{CFCAF1B8-3A23-4099-AF2E-D48DFBB5F31C}" destId="{920B07FA-52CF-4C45-88C9-6D348CF2ECCF}" srcOrd="0" destOrd="0" presId="urn:microsoft.com/office/officeart/2005/8/layout/vList2"/>
    <dgm:cxn modelId="{F34B5599-E698-4564-BAA0-05228C484EEB}" srcId="{CFCAF1B8-3A23-4099-AF2E-D48DFBB5F31C}" destId="{667F362F-A726-4B1C-9628-0A01874B57B8}" srcOrd="2" destOrd="0" parTransId="{1698B1A5-F119-4EAE-BBA7-F35535CD068C}" sibTransId="{DF7097DE-6D45-40FD-A287-C0CF83988465}"/>
    <dgm:cxn modelId="{B9068BC4-F610-439B-B31D-A8265CBCE825}" srcId="{CFCAF1B8-3A23-4099-AF2E-D48DFBB5F31C}" destId="{53A0B8AD-5A0C-4A1E-9AEF-4C7041732B6F}" srcOrd="0" destOrd="0" parTransId="{5F588B86-2C69-45FA-BA09-5D7C8E9B09C9}" sibTransId="{219410B1-CB6F-4969-B98A-727A1A7725D7}"/>
    <dgm:cxn modelId="{67B26BEE-23D6-4B21-8D9A-C86913282D2F}" type="presOf" srcId="{53A0B8AD-5A0C-4A1E-9AEF-4C7041732B6F}" destId="{50AD5F95-DBA7-400D-8C00-3004DD0934EA}" srcOrd="0" destOrd="0" presId="urn:microsoft.com/office/officeart/2005/8/layout/vList2"/>
    <dgm:cxn modelId="{724B6CFE-7EB8-486D-B162-8FEF4ECFEC96}" type="presOf" srcId="{D22FB79B-4424-443F-B4DB-27657C8CCE3A}" destId="{A3B3FE26-7D72-49CD-A590-264872E000D6}"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13/07/2021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jech.bmj.com/content/jech/73/5/379.full.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Andrew J Baxter, 1,2 Emily J Tweed, 2 Srinivasa Vittal </a:t>
            </a:r>
            <a:r>
              <a:rPr lang="en-US" err="1"/>
              <a:t>Katikireddi</a:t>
            </a:r>
            <a:r>
              <a:rPr lang="en-US"/>
              <a:t>, 2 Hilary Thomson. (2019). </a:t>
            </a:r>
            <a:r>
              <a:rPr lang="en-US" i="1"/>
              <a:t>Effects of Housing First approaches on health and well-being of adults who are homeless or at risk of homelessness: systematic review and meta-analysis of </a:t>
            </a:r>
            <a:r>
              <a:rPr lang="en-US" i="1" err="1"/>
              <a:t>randomised</a:t>
            </a:r>
            <a:r>
              <a:rPr lang="en-US" i="1"/>
              <a:t> controlled trials.</a:t>
            </a:r>
            <a:r>
              <a:rPr lang="en-US"/>
              <a:t> Available: </a:t>
            </a:r>
            <a:r>
              <a:rPr lang="en-US">
                <a:hlinkClick r:id="rId3"/>
              </a:rPr>
              <a:t>https://jech.bmj.com/content/jech/73/5/379.full.pdf</a:t>
            </a:r>
            <a:r>
              <a:rPr lang="en-US"/>
              <a:t>. Last accessed 10-07-2021.</a:t>
            </a:r>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a:t>Ken Rigby (2007). </a:t>
            </a:r>
            <a:r>
              <a:rPr lang="en-US" i="1"/>
              <a:t>Bullying in schools</a:t>
            </a:r>
            <a:r>
              <a:rPr lang="en-US"/>
              <a:t>. Australia: ACER press. 1-268.</a:t>
            </a:r>
          </a:p>
          <a:p>
            <a:pPr algn="ctr"/>
            <a:br>
              <a:rPr lang="en-US"/>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a:solidFill>
                  <a:srgbClr val="666666"/>
                </a:solidFill>
                <a:effectLst/>
                <a:latin typeface="Open Sans" panose="020B0606030504020204" pitchFamily="34" charset="0"/>
              </a:rPr>
              <a:t>: </a:t>
            </a:r>
            <a:r>
              <a:rPr lang="en-US" b="0" i="0">
                <a:solidFill>
                  <a:srgbClr val="000000"/>
                </a:solidFill>
                <a:effectLst/>
                <a:latin typeface="Open Sans" panose="020B0606030504020204" pitchFamily="34" charset="0"/>
              </a:rPr>
              <a:t>(Children and Families Act 2014, 2021)</a:t>
            </a:r>
            <a:endParaRPr lang="en-US" b="0" i="0">
              <a:solidFill>
                <a:srgbClr val="666666"/>
              </a:solidFill>
              <a:effectLst/>
              <a:latin typeface="Open Sans" panose="020B0606030504020204" pitchFamily="34" charset="0"/>
            </a:endParaRPr>
          </a:p>
          <a:p>
            <a:pPr algn="l"/>
            <a:r>
              <a:rPr lang="en-US" b="1" i="0">
                <a:solidFill>
                  <a:srgbClr val="666666"/>
                </a:solidFill>
                <a:effectLst/>
                <a:latin typeface="Open Sans" panose="020B0606030504020204" pitchFamily="34" charset="0"/>
              </a:rPr>
              <a:t>Your Bibliography: </a:t>
            </a:r>
            <a:r>
              <a:rPr lang="en-US" b="0" i="0">
                <a:solidFill>
                  <a:srgbClr val="000000"/>
                </a:solidFill>
                <a:effectLst/>
                <a:latin typeface="Open Sans" panose="020B0606030504020204" pitchFamily="34" charset="0"/>
              </a:rPr>
              <a:t>Legislation.gov.uk. 2021. </a:t>
            </a:r>
            <a:r>
              <a:rPr lang="en-US" b="0" i="1">
                <a:solidFill>
                  <a:srgbClr val="000000"/>
                </a:solidFill>
                <a:effectLst/>
                <a:latin typeface="Open Sans" panose="020B0606030504020204" pitchFamily="34" charset="0"/>
              </a:rPr>
              <a:t>Children and Families Act 2014</a:t>
            </a:r>
            <a:r>
              <a:rPr lang="en-US" b="0" i="0">
                <a:solidFill>
                  <a:srgbClr val="000000"/>
                </a:solidFill>
                <a:effectLst/>
                <a:latin typeface="Open Sans" panose="020B0606030504020204" pitchFamily="34" charset="0"/>
              </a:rPr>
              <a:t>. [online] Available at: &lt;https://www.legislation.gov.uk/ukpga/2014/6/section/10/enacted&gt; [Accessed 25 June 2021].</a:t>
            </a:r>
            <a:endParaRPr lang="en-US" b="0" i="0">
              <a:solidFill>
                <a:srgbClr val="666666"/>
              </a:solidFill>
              <a:effectLst/>
              <a:latin typeface="Open Sans" panose="020B0606030504020204" pitchFamily="34" charset="0"/>
            </a:endParaRPr>
          </a:p>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9</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a:solidFill>
                  <a:srgbClr val="666666"/>
                </a:solidFill>
                <a:effectLst/>
                <a:latin typeface="Open Sans" panose="020B0606030504020204" pitchFamily="34" charset="0"/>
              </a:rPr>
              <a:t>In-text: </a:t>
            </a:r>
            <a:r>
              <a:rPr lang="en-US" b="0" i="0">
                <a:solidFill>
                  <a:srgbClr val="000000"/>
                </a:solidFill>
                <a:effectLst/>
                <a:latin typeface="Open Sans" panose="020B0606030504020204" pitchFamily="34" charset="0"/>
              </a:rPr>
              <a:t>(Care Act 2014, 2021)</a:t>
            </a:r>
            <a:endParaRPr lang="en-US" b="0" i="0">
              <a:solidFill>
                <a:srgbClr val="666666"/>
              </a:solidFill>
              <a:effectLst/>
              <a:latin typeface="Open Sans" panose="020B0606030504020204" pitchFamily="34" charset="0"/>
            </a:endParaRPr>
          </a:p>
          <a:p>
            <a:pPr algn="l"/>
            <a:r>
              <a:rPr lang="en-US" b="1" i="0">
                <a:solidFill>
                  <a:srgbClr val="666666"/>
                </a:solidFill>
                <a:effectLst/>
                <a:latin typeface="Open Sans" panose="020B0606030504020204" pitchFamily="34" charset="0"/>
              </a:rPr>
              <a:t>Your Bibliography: </a:t>
            </a:r>
            <a:r>
              <a:rPr lang="en-US" b="0" i="0">
                <a:solidFill>
                  <a:srgbClr val="000000"/>
                </a:solidFill>
                <a:effectLst/>
                <a:latin typeface="Open Sans" panose="020B0606030504020204" pitchFamily="34" charset="0"/>
              </a:rPr>
              <a:t>Legislation.gov.uk. 2021. </a:t>
            </a:r>
            <a:r>
              <a:rPr lang="en-US" b="0" i="1">
                <a:solidFill>
                  <a:srgbClr val="000000"/>
                </a:solidFill>
                <a:effectLst/>
                <a:latin typeface="Open Sans" panose="020B0606030504020204" pitchFamily="34" charset="0"/>
              </a:rPr>
              <a:t>Care Act 2014</a:t>
            </a:r>
            <a:r>
              <a:rPr lang="en-US" b="0" i="0">
                <a:solidFill>
                  <a:srgbClr val="000000"/>
                </a:solidFill>
                <a:effectLst/>
                <a:latin typeface="Open Sans" panose="020B0606030504020204" pitchFamily="34" charset="0"/>
              </a:rPr>
              <a:t>. [online] Available at: &lt;https://www.legislation.gov.uk/ukpga/2014/23/section/1/enacted&gt; [Accessed 29 June 2021].</a:t>
            </a:r>
            <a:endParaRPr lang="en-US" b="0" i="0">
              <a:solidFill>
                <a:srgbClr val="666666"/>
              </a:solidFill>
              <a:effectLst/>
              <a:latin typeface="Open Sans" panose="020B0606030504020204" pitchFamily="34" charset="0"/>
            </a:endParaRPr>
          </a:p>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10</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11</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7/13/2021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7/13/2021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749475E-D84C-434A-82E1-E4D587C6C58C}"/>
              </a:ext>
            </a:extLst>
          </p:cNvPr>
          <p:cNvSpPr>
            <a:spLocks noGrp="1"/>
          </p:cNvSpPr>
          <p:nvPr>
            <p:ph type="title"/>
          </p:nvPr>
        </p:nvSpPr>
        <p:spPr>
          <a:xfrm>
            <a:off x="677334" y="609600"/>
            <a:ext cx="8596668" cy="1320800"/>
          </a:xfrm>
        </p:spPr>
        <p:txBody>
          <a:bodyPr>
            <a:normAutofit/>
          </a:bodyPr>
          <a:lstStyle/>
          <a:p>
            <a:r>
              <a:rPr lang="en-GB"/>
              <a:t>Introduction: </a:t>
            </a:r>
            <a:br>
              <a:rPr lang="en-GB"/>
            </a:br>
            <a:r>
              <a:rPr lang="en-GB"/>
              <a:t>          </a:t>
            </a:r>
          </a:p>
        </p:txBody>
      </p:sp>
      <p:sp>
        <p:nvSpPr>
          <p:cNvPr id="13" name="Content Placeholder 12">
            <a:extLst>
              <a:ext uri="{FF2B5EF4-FFF2-40B4-BE49-F238E27FC236}">
                <a16:creationId xmlns:a16="http://schemas.microsoft.com/office/drawing/2014/main" id="{D583918D-ED33-4B25-A242-4FD016405577}"/>
              </a:ext>
            </a:extLst>
          </p:cNvPr>
          <p:cNvSpPr>
            <a:spLocks noGrp="1"/>
          </p:cNvSpPr>
          <p:nvPr>
            <p:ph idx="1"/>
          </p:nvPr>
        </p:nvSpPr>
        <p:spPr>
          <a:xfrm>
            <a:off x="677334" y="1618149"/>
            <a:ext cx="8596668" cy="5004399"/>
          </a:xfrm>
        </p:spPr>
        <p:txBody>
          <a:bodyPr vert="horz" lIns="91440" tIns="45720" rIns="91440" bIns="45720" rtlCol="0" anchor="t">
            <a:normAutofit/>
          </a:bodyPr>
          <a:lstStyle/>
          <a:p>
            <a:r>
              <a:rPr lang="en-US"/>
              <a:t>Case study is anaylysing the family B </a:t>
            </a:r>
          </a:p>
          <a:p>
            <a:r>
              <a:rPr lang="en-US"/>
              <a:t>Mother , Step dad, 2 teenage girls, primary school son and daughter , One teenage boy who lived seperately. </a:t>
            </a:r>
          </a:p>
          <a:p>
            <a:r>
              <a:rPr lang="en-US"/>
              <a:t>Housing was rent arrears, currently in shared accommodation. </a:t>
            </a:r>
          </a:p>
          <a:p>
            <a:r>
              <a:rPr lang="en-US"/>
              <a:t>Child being buliied at school, behavioural problem of teenage boy. </a:t>
            </a:r>
          </a:p>
          <a:p>
            <a:r>
              <a:rPr lang="en-US"/>
              <a:t>Parents unemployed, poor parenting. </a:t>
            </a:r>
          </a:p>
          <a:p>
            <a:r>
              <a:rPr lang="en-US"/>
              <a:t>External agencies involved like social worker, Police , connexions. Homeless Team, parenting support group. </a:t>
            </a:r>
          </a:p>
          <a:p>
            <a:pPr marL="0" indent="0">
              <a:buNone/>
            </a:pPr>
            <a:r>
              <a:rPr lang="en-US"/>
              <a:t>ACTION PLAN : s</a:t>
            </a:r>
          </a:p>
          <a:p>
            <a:endParaRPr lang="en-US"/>
          </a:p>
          <a:p>
            <a:endParaRPr lang="en-US"/>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building, outdoor, ground, brick&#10;&#10;Description automatically generated">
            <a:extLst>
              <a:ext uri="{FF2B5EF4-FFF2-40B4-BE49-F238E27FC236}">
                <a16:creationId xmlns:a16="http://schemas.microsoft.com/office/drawing/2014/main" id="{A06AA14E-05A5-4F29-8A7C-8FC0A870FB15}"/>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3880" b="19512"/>
          <a:stretch/>
        </p:blipFill>
        <p:spPr>
          <a:xfrm>
            <a:off x="1" y="10"/>
            <a:ext cx="12191999" cy="6857990"/>
          </a:xfrm>
          <a:prstGeom prst="rect">
            <a:avLst/>
          </a:prstGeom>
        </p:spPr>
      </p:pic>
      <p:sp>
        <p:nvSpPr>
          <p:cNvPr id="13" name="Isosceles Triangle 1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Parallelogram 14">
            <a:extLst>
              <a:ext uri="{FF2B5EF4-FFF2-40B4-BE49-F238E27FC236}">
                <a16:creationId xmlns:a16="http://schemas.microsoft.com/office/drawing/2014/main" id="{23370524-0FE7-41B4-ABCF-7FB26B6CF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4FFA94-9719-4A2A-9B3C-FC16844B65B1}"/>
              </a:ext>
            </a:extLst>
          </p:cNvPr>
          <p:cNvSpPr>
            <a:spLocks noGrp="1"/>
          </p:cNvSpPr>
          <p:nvPr>
            <p:ph type="title"/>
          </p:nvPr>
        </p:nvSpPr>
        <p:spPr>
          <a:xfrm>
            <a:off x="2786047" y="609600"/>
            <a:ext cx="6487955" cy="1320800"/>
          </a:xfrm>
        </p:spPr>
        <p:txBody>
          <a:bodyPr anchor="t">
            <a:normAutofit/>
          </a:bodyPr>
          <a:lstStyle/>
          <a:p>
            <a:r>
              <a:rPr lang="en-GB" b="1" u="sng"/>
              <a:t>Impact of Poverty Faced By The Family</a:t>
            </a:r>
          </a:p>
        </p:txBody>
      </p:sp>
      <p:sp>
        <p:nvSpPr>
          <p:cNvPr id="2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40D9A9-3E7C-4590-AF9C-7701BB0F7DE9}"/>
              </a:ext>
            </a:extLst>
          </p:cNvPr>
          <p:cNvSpPr>
            <a:spLocks noGrp="1"/>
          </p:cNvSpPr>
          <p:nvPr>
            <p:ph idx="1"/>
          </p:nvPr>
        </p:nvSpPr>
        <p:spPr>
          <a:xfrm>
            <a:off x="2786047" y="2159001"/>
            <a:ext cx="5392929" cy="2352040"/>
          </a:xfrm>
        </p:spPr>
        <p:txBody>
          <a:bodyPr>
            <a:normAutofit fontScale="92500" lnSpcReduction="20000"/>
          </a:bodyPr>
          <a:lstStyle/>
          <a:p>
            <a:r>
              <a:rPr lang="en-US">
                <a:latin typeface="Arial" panose="020B0604020202020204" pitchFamily="34" charset="0"/>
                <a:cs typeface="Arial" panose="020B0604020202020204" pitchFamily="34" charset="0"/>
              </a:rPr>
              <a:t>Low income</a:t>
            </a:r>
          </a:p>
          <a:p>
            <a:r>
              <a:rPr lang="en-US">
                <a:latin typeface="Arial" panose="020B0604020202020204" pitchFamily="34" charset="0"/>
                <a:cs typeface="Arial" panose="020B0604020202020204" pitchFamily="34" charset="0"/>
              </a:rPr>
              <a:t>Lack of education</a:t>
            </a:r>
          </a:p>
          <a:p>
            <a:r>
              <a:rPr lang="en-US">
                <a:latin typeface="Arial" panose="020B0604020202020204" pitchFamily="34" charset="0"/>
                <a:cs typeface="Arial" panose="020B0604020202020204" pitchFamily="34" charset="0"/>
              </a:rPr>
              <a:t>Lack of opportunities </a:t>
            </a:r>
          </a:p>
          <a:p>
            <a:r>
              <a:rPr lang="en-US">
                <a:latin typeface="Arial" panose="020B0604020202020204" pitchFamily="34" charset="0"/>
                <a:cs typeface="Arial" panose="020B0604020202020204" pitchFamily="34" charset="0"/>
              </a:rPr>
              <a:t>Adverse working condition</a:t>
            </a:r>
          </a:p>
          <a:p>
            <a:r>
              <a:rPr lang="en-US">
                <a:latin typeface="Arial" panose="020B0604020202020204" pitchFamily="34" charset="0"/>
                <a:cs typeface="Arial" panose="020B0604020202020204" pitchFamily="34" charset="0"/>
              </a:rPr>
              <a:t>Poor housing and living conditions</a:t>
            </a:r>
          </a:p>
          <a:p>
            <a:r>
              <a:rPr lang="en-US">
                <a:latin typeface="Arial" panose="020B0604020202020204" pitchFamily="34" charset="0"/>
                <a:cs typeface="Arial" panose="020B0604020202020204" pitchFamily="34" charset="0"/>
              </a:rPr>
              <a:t>High crime rate within the community</a:t>
            </a:r>
          </a:p>
          <a:p>
            <a:r>
              <a:rPr lang="en-US">
                <a:latin typeface="Arial" panose="020B0604020202020204" pitchFamily="34" charset="0"/>
                <a:cs typeface="Arial" panose="020B0604020202020204" pitchFamily="34" charset="0"/>
              </a:rPr>
              <a:t>Having a bigger family /number of dependents</a:t>
            </a:r>
          </a:p>
          <a:p>
            <a:endParaRPr lang="en-GB"/>
          </a:p>
        </p:txBody>
      </p:sp>
      <p:sp>
        <p:nvSpPr>
          <p:cNvPr id="2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B6715DB-F9A6-4832-A6ED-848CC7B1661C}"/>
              </a:ext>
            </a:extLst>
          </p:cNvPr>
          <p:cNvSpPr txBox="1"/>
          <p:nvPr/>
        </p:nvSpPr>
        <p:spPr>
          <a:xfrm>
            <a:off x="2226888" y="5019242"/>
            <a:ext cx="6924339" cy="1330557"/>
          </a:xfrm>
          <a:prstGeom prst="rect">
            <a:avLst/>
          </a:prstGeom>
          <a:noFill/>
        </p:spPr>
        <p:txBody>
          <a:bodyPr wrap="square">
            <a:spAutoFit/>
          </a:bodyPr>
          <a:lstStyle/>
          <a:p>
            <a:pPr lvl="1" algn="just">
              <a:lnSpc>
                <a:spcPct val="150000"/>
              </a:lnSpc>
              <a:spcAft>
                <a:spcPts val="600"/>
              </a:spcAft>
            </a:pPr>
            <a:r>
              <a:rPr lang="en-US" sz="1100">
                <a:latin typeface="Arial" panose="020B0604020202020204" pitchFamily="34" charset="0"/>
                <a:cs typeface="Arial" panose="020B0604020202020204" pitchFamily="34" charset="0"/>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275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endParaRPr lang="en-US">
              <a:latin typeface="Arial"/>
              <a:cs typeface="Arial"/>
            </a:endParaRPr>
          </a:p>
        </p:txBody>
      </p:sp>
      <p:sp>
        <p:nvSpPr>
          <p:cNvPr id="5" name="TextBox 4">
            <a:extLst>
              <a:ext uri="{FF2B5EF4-FFF2-40B4-BE49-F238E27FC236}">
                <a16:creationId xmlns:a16="http://schemas.microsoft.com/office/drawing/2014/main"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ED31-BC9E-4A7B-84FD-E9A93771F0B2}"/>
              </a:ext>
            </a:extLst>
          </p:cNvPr>
          <p:cNvSpPr>
            <a:spLocks noGrp="1"/>
          </p:cNvSpPr>
          <p:nvPr>
            <p:ph type="title"/>
          </p:nvPr>
        </p:nvSpPr>
        <p:spPr>
          <a:xfrm>
            <a:off x="4759227" y="295001"/>
            <a:ext cx="5160079" cy="815524"/>
          </a:xfrm>
        </p:spPr>
        <p:txBody>
          <a:bodyPr/>
          <a:lstStyle/>
          <a:p>
            <a:r>
              <a:rPr lang="en-GB" b="1" u="sng"/>
              <a:t>Offensive Behaviour </a:t>
            </a:r>
          </a:p>
        </p:txBody>
      </p:sp>
      <p:sp>
        <p:nvSpPr>
          <p:cNvPr id="11" name="Text Placeholder 10">
            <a:extLst>
              <a:ext uri="{FF2B5EF4-FFF2-40B4-BE49-F238E27FC236}">
                <a16:creationId xmlns:a16="http://schemas.microsoft.com/office/drawing/2014/main" id="{6DBB0839-CD68-7540-AB31-C1F81A19128A}"/>
              </a:ext>
            </a:extLst>
          </p:cNvPr>
          <p:cNvSpPr>
            <a:spLocks noGrp="1"/>
          </p:cNvSpPr>
          <p:nvPr>
            <p:ph type="body" idx="1"/>
          </p:nvPr>
        </p:nvSpPr>
        <p:spPr>
          <a:xfrm>
            <a:off x="4134168" y="1253555"/>
            <a:ext cx="3378865" cy="654822"/>
          </a:xfrm>
        </p:spPr>
        <p:txBody>
          <a:bodyPr anchor="b"/>
          <a:lstStyle/>
          <a:p>
            <a:r>
              <a:rPr lang="en-GB" sz="1400" b="1" u="sng">
                <a:latin typeface="Arial" panose="020B0604020202020204" pitchFamily="34" charset="0"/>
                <a:cs typeface="Arial" panose="020B0604020202020204" pitchFamily="34" charset="0"/>
              </a:rPr>
              <a:t>C</a:t>
            </a:r>
            <a:r>
              <a:rPr lang="en-US" sz="1400" b="1" u="sng">
                <a:latin typeface="Arial" panose="020B0604020202020204" pitchFamily="34" charset="0"/>
                <a:cs typeface="Arial" panose="020B0604020202020204" pitchFamily="34" charset="0"/>
              </a:rPr>
              <a:t>ontributing</a:t>
            </a:r>
            <a:r>
              <a:rPr lang="en-GB" sz="1400" b="1" u="sng">
                <a:latin typeface="Arial" panose="020B0604020202020204" pitchFamily="34" charset="0"/>
                <a:cs typeface="Arial" panose="020B0604020202020204" pitchFamily="34" charset="0"/>
              </a:rPr>
              <a:t> Risk</a:t>
            </a:r>
            <a:r>
              <a:rPr lang="en-US" sz="1400" b="1" u="sng">
                <a:latin typeface="Arial" panose="020B0604020202020204" pitchFamily="34" charset="0"/>
                <a:cs typeface="Arial" panose="020B0604020202020204" pitchFamily="34" charset="0"/>
              </a:rPr>
              <a:t> </a:t>
            </a:r>
            <a:r>
              <a:rPr lang="en-GB" sz="1400" b="1" u="sng">
                <a:latin typeface="Arial" panose="020B0604020202020204" pitchFamily="34" charset="0"/>
                <a:cs typeface="Arial" panose="020B0604020202020204" pitchFamily="34" charset="0"/>
              </a:rPr>
              <a:t>F</a:t>
            </a:r>
            <a:r>
              <a:rPr lang="en-US" sz="1400" b="1" u="sng">
                <a:latin typeface="Arial" panose="020B0604020202020204" pitchFamily="34" charset="0"/>
                <a:cs typeface="Arial" panose="020B0604020202020204" pitchFamily="34" charset="0"/>
              </a:rPr>
              <a:t>actor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ffensive </a:t>
            </a:r>
            <a:r>
              <a:rPr lang="en-GB" sz="1400" b="1" u="sng">
                <a:latin typeface="Arial" panose="020B0604020202020204" pitchFamily="34" charset="0"/>
                <a:cs typeface="Arial" panose="020B0604020202020204" pitchFamily="34" charset="0"/>
              </a:rPr>
              <a:t>B</a:t>
            </a:r>
            <a:r>
              <a:rPr lang="en-US" sz="1400" b="1" u="sng">
                <a:latin typeface="Arial" panose="020B0604020202020204" pitchFamily="34" charset="0"/>
                <a:cs typeface="Arial" panose="020B0604020202020204" pitchFamily="34" charset="0"/>
              </a:rPr>
              <a:t>ehaviour</a:t>
            </a:r>
          </a:p>
        </p:txBody>
      </p:sp>
      <p:sp>
        <p:nvSpPr>
          <p:cNvPr id="13" name="Content Placeholder 12">
            <a:extLst>
              <a:ext uri="{FF2B5EF4-FFF2-40B4-BE49-F238E27FC236}">
                <a16:creationId xmlns:a16="http://schemas.microsoft.com/office/drawing/2014/main" id="{D707C08D-3675-694E-BBA5-BD3CEF2F6931}"/>
              </a:ext>
            </a:extLst>
          </p:cNvPr>
          <p:cNvSpPr>
            <a:spLocks noGrp="1"/>
          </p:cNvSpPr>
          <p:nvPr>
            <p:ph sz="quarter" idx="4"/>
          </p:nvPr>
        </p:nvSpPr>
        <p:spPr>
          <a:xfrm>
            <a:off x="4134168" y="4705632"/>
            <a:ext cx="5391021" cy="1140951"/>
          </a:xfrm>
        </p:spPr>
        <p:txBody>
          <a:bodyPr>
            <a:normAutofit fontScale="62500" lnSpcReduction="20000"/>
          </a:bodyPr>
          <a:lstStyle/>
          <a:p>
            <a:pPr marL="0" indent="0" algn="just">
              <a:buNone/>
            </a:pPr>
            <a:r>
              <a:rPr lang="en-GB" sz="1300" kern="1200">
                <a:solidFill>
                  <a:srgbClr val="404040"/>
                </a:solidFill>
                <a:effectLst/>
                <a:latin typeface="Arial" panose="020B0604020202020204" pitchFamily="34" charset="0"/>
                <a:ea typeface="Calibri" panose="020F0502020204030204" pitchFamily="34" charset="0"/>
              </a:rPr>
              <a:t>Risk factors are instances or characteristic traits that increase the likelihood of misbehaviour in a individual which, can often lead on to becoming acts of a criminal nature later on down the line. One of the most common  risk factors of offensive behaviour is poor temper management, for example, being associated with an anti-social peer group can lead to violent tendencies and inappropriate  behaviors being more normalised. On the other hand, anti-social behaviour is less likely in the presence of protective factors. For example, a loving family environment or a stable job an secure housing can all play a positive part. Protective factors can counteract risk factors, Individuals who often display signs of offensive behaviour frequently have a number of contributing risk factors in a variety of areas.</a:t>
            </a:r>
            <a:endParaRPr lang="en-GB" sz="1300">
              <a:effectLst/>
              <a:latin typeface="Times New Roman" panose="02020603050405020304" pitchFamily="18" charset="0"/>
              <a:ea typeface="Times New Roman" panose="02020603050405020304" pitchFamily="18" charset="0"/>
            </a:endParaRPr>
          </a:p>
          <a:p>
            <a:pPr marL="0" indent="0" algn="just">
              <a:buNone/>
            </a:pPr>
            <a:r>
              <a:rPr lang="en-GB" sz="130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endParaRPr lang="en-US"/>
          </a:p>
        </p:txBody>
      </p:sp>
      <p:pic>
        <p:nvPicPr>
          <p:cNvPr id="6" name="Picture 6">
            <a:extLst>
              <a:ext uri="{FF2B5EF4-FFF2-40B4-BE49-F238E27FC236}">
                <a16:creationId xmlns:a16="http://schemas.microsoft.com/office/drawing/2014/main" id="{D7A8977A-E90C-1246-ACD8-EBC8F091188A}"/>
              </a:ext>
            </a:extLst>
          </p:cNvPr>
          <p:cNvPicPr>
            <a:picLocks noChangeAspect="1"/>
          </p:cNvPicPr>
          <p:nvPr/>
        </p:nvPicPr>
        <p:blipFill rotWithShape="1">
          <a:blip r:embed="rId2">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id="{187875CC-F219-164E-B791-D378860F7AC0}"/>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id="{316EB3B8-3650-DA47-B25A-AB9E87CA8903}"/>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id="{885C4696-115E-9E42-B378-2BD79E8546EB}"/>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79774" y="5373382"/>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id="{2F6F1BD7-278E-9649-89F3-21DA490CFB10}"/>
              </a:ext>
            </a:extLst>
          </p:cNvPr>
          <p:cNvSpPr>
            <a:spLocks noGrp="1"/>
          </p:cNvSpPr>
          <p:nvPr>
            <p:ph sz="half" idx="2"/>
          </p:nvPr>
        </p:nvSpPr>
        <p:spPr>
          <a:xfrm>
            <a:off x="4134168" y="2319209"/>
            <a:ext cx="6105398" cy="2219581"/>
          </a:xfrm>
        </p:spPr>
        <p:txBody>
          <a:bodyPr>
            <a:normAutofit fontScale="62500" lnSpcReduction="20000"/>
          </a:bodyPr>
          <a:lstStyle/>
          <a:p>
            <a:pPr lvl="0" algn="just"/>
            <a:r>
              <a:rPr lang="en-GB">
                <a:effectLst/>
                <a:latin typeface="Arial" panose="020B0604020202020204" pitchFamily="34" charset="0"/>
                <a:ea typeface="Calibri" panose="020F0502020204030204" pitchFamily="34" charset="0"/>
                <a:cs typeface="Times New Roman" panose="02020603050405020304" pitchFamily="18" charset="0"/>
              </a:rPr>
              <a:t>Unstable living conditions.</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lvl="0" algn="just"/>
            <a:r>
              <a:rPr lang="en-GB">
                <a:effectLst/>
                <a:latin typeface="Arial" panose="020B0604020202020204" pitchFamily="34" charset="0"/>
                <a:ea typeface="Calibri" panose="020F0502020204030204" pitchFamily="34" charset="0"/>
                <a:cs typeface="Times New Roman" panose="02020603050405020304" pitchFamily="18" charset="0"/>
              </a:rPr>
              <a:t>Poor interpersonal relationships</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lvl="0" algn="just"/>
            <a:r>
              <a:rPr lang="en-GB">
                <a:effectLst/>
                <a:latin typeface="Arial" panose="020B0604020202020204" pitchFamily="34" charset="0"/>
                <a:ea typeface="Calibri" panose="020F0502020204030204" pitchFamily="34" charset="0"/>
                <a:cs typeface="Times New Roman" panose="02020603050405020304" pitchFamily="18" charset="0"/>
              </a:rPr>
              <a:t>Misuse of alcohol Misuse of drugs</a:t>
            </a:r>
          </a:p>
          <a:p>
            <a:pPr lvl="0" algn="just"/>
            <a:r>
              <a:rPr lang="en-GB">
                <a:latin typeface="Arial" panose="020B0604020202020204" pitchFamily="34" charset="0"/>
                <a:ea typeface="Calibri" panose="020F0502020204030204" pitchFamily="34" charset="0"/>
                <a:cs typeface="Times New Roman" panose="02020603050405020304" pitchFamily="18" charset="0"/>
              </a:rPr>
              <a:t>A</a:t>
            </a:r>
            <a:r>
              <a:rPr lang="en-GB">
                <a:effectLst/>
                <a:latin typeface="Arial" panose="020B0604020202020204" pitchFamily="34" charset="0"/>
                <a:ea typeface="Calibri" panose="020F0502020204030204" pitchFamily="34" charset="0"/>
                <a:cs typeface="Times New Roman" panose="02020603050405020304" pitchFamily="18" charset="0"/>
              </a:rPr>
              <a:t>shortage of employment opportunities</a:t>
            </a:r>
          </a:p>
          <a:p>
            <a:pPr lvl="0" algn="just"/>
            <a:r>
              <a:rPr lang="en-GB">
                <a:latin typeface="Arial" panose="020B0604020202020204" pitchFamily="34" charset="0"/>
                <a:ea typeface="Calibri" panose="020F0502020204030204" pitchFamily="34" charset="0"/>
                <a:cs typeface="Times New Roman" panose="02020603050405020304" pitchFamily="18" charset="0"/>
              </a:rPr>
              <a:t>I</a:t>
            </a:r>
            <a:r>
              <a:rPr lang="en-GB">
                <a:effectLst/>
                <a:latin typeface="Arial" panose="020B0604020202020204" pitchFamily="34" charset="0"/>
                <a:ea typeface="Calibri" panose="020F0502020204030204" pitchFamily="34" charset="0"/>
                <a:cs typeface="Times New Roman" panose="02020603050405020304" pitchFamily="18" charset="0"/>
              </a:rPr>
              <a:t>mpulsivity and a lack of emotional control</a:t>
            </a:r>
          </a:p>
          <a:p>
            <a:pPr lvl="0" algn="just"/>
            <a:r>
              <a:rPr lang="en-GB">
                <a:effectLst/>
                <a:latin typeface="Arial" panose="020B0604020202020204" pitchFamily="34" charset="0"/>
                <a:ea typeface="Calibri" panose="020F0502020204030204" pitchFamily="34" charset="0"/>
                <a:cs typeface="Times New Roman" panose="02020603050405020304" pitchFamily="18" charset="0"/>
              </a:rPr>
              <a:t>There are no positive recreational activities.</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lvl="0" algn="just"/>
            <a:r>
              <a:rPr lang="en-GB">
                <a:latin typeface="Arial" panose="020B0604020202020204" pitchFamily="34" charset="0"/>
                <a:ea typeface="Calibri" panose="020F0502020204030204" pitchFamily="34" charset="0"/>
                <a:cs typeface="Times New Roman" panose="02020603050405020304" pitchFamily="18" charset="0"/>
              </a:rPr>
              <a:t>A</a:t>
            </a:r>
            <a:r>
              <a:rPr lang="en-GB">
                <a:effectLst/>
                <a:latin typeface="Arial" panose="020B0604020202020204" pitchFamily="34" charset="0"/>
                <a:ea typeface="Calibri" panose="020F0502020204030204" pitchFamily="34" charset="0"/>
                <a:cs typeface="Times New Roman" panose="02020603050405020304" pitchFamily="18" charset="0"/>
              </a:rPr>
              <a:t>nti-social peer attitudes that encourage crime</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1963910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t>Lack of trust </a:t>
            </a:r>
          </a:p>
          <a:p>
            <a:r>
              <a:rPr lang="en-US"/>
              <a:t>Involvement of social services </a:t>
            </a:r>
          </a:p>
          <a:p>
            <a:r>
              <a:rPr lang="en-US"/>
              <a:t>Lack of love and emotions.</a:t>
            </a:r>
          </a:p>
          <a:p>
            <a:r>
              <a:rPr lang="en-US"/>
              <a:t>Vulnerable to abuse </a:t>
            </a:r>
          </a:p>
          <a:p>
            <a:endParaRPr lang="en-US"/>
          </a:p>
        </p:txBody>
      </p:sp>
      <p:sp>
        <p:nvSpPr>
          <p:cNvPr id="5" name="TextBox 4">
            <a:extLst>
              <a:ext uri="{FF2B5EF4-FFF2-40B4-BE49-F238E27FC236}">
                <a16:creationId xmlns:a16="http://schemas.microsoft.com/office/drawing/2014/main" id="{CF69B2E2-F05B-438D-8194-FE82798AF95A}"/>
              </a:ext>
            </a:extLst>
          </p:cNvPr>
          <p:cNvSpPr txBox="1"/>
          <p:nvPr/>
        </p:nvSpPr>
        <p:spPr>
          <a:xfrm>
            <a:off x="527714" y="3314131"/>
            <a:ext cx="1156875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r>
              <a:rPr lang="en-US">
                <a:latin typeface="Arial"/>
                <a:cs typeface="Calibri"/>
              </a:rPr>
              <a:t>It shows that the mother's parental skills are not good enough as a parent which can affect her child's well being. </a:t>
            </a:r>
            <a:r>
              <a:rPr lang="en-US">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a:latin typeface="Arial"/>
              <a:cs typeface="Calibri"/>
            </a:endParaRPr>
          </a:p>
        </p:txBody>
      </p:sp>
      <p:sp>
        <p:nvSpPr>
          <p:cNvPr id="7" name="TextBox 6">
            <a:extLst>
              <a:ext uri="{FF2B5EF4-FFF2-40B4-BE49-F238E27FC236}">
                <a16:creationId xmlns:a16="http://schemas.microsoft.com/office/drawing/2014/main"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3366423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3629-0EA8-4FCF-903B-B984C59BA994}"/>
              </a:ext>
            </a:extLst>
          </p:cNvPr>
          <p:cNvSpPr>
            <a:spLocks noGrp="1"/>
          </p:cNvSpPr>
          <p:nvPr>
            <p:ph type="title"/>
          </p:nvPr>
        </p:nvSpPr>
        <p:spPr/>
        <p:txBody>
          <a:bodyPr/>
          <a:lstStyle/>
          <a:p>
            <a:r>
              <a:rPr lang="en-GB"/>
              <a:t>Children and families Act (2014)</a:t>
            </a:r>
          </a:p>
        </p:txBody>
      </p:sp>
      <p:sp>
        <p:nvSpPr>
          <p:cNvPr id="3" name="Content Placeholder 2">
            <a:extLst>
              <a:ext uri="{FF2B5EF4-FFF2-40B4-BE49-F238E27FC236}">
                <a16:creationId xmlns:a16="http://schemas.microsoft.com/office/drawing/2014/main" id="{80C560E9-820B-4C25-ABA0-84ADE27E091F}"/>
              </a:ext>
            </a:extLst>
          </p:cNvPr>
          <p:cNvSpPr>
            <a:spLocks noGrp="1"/>
          </p:cNvSpPr>
          <p:nvPr>
            <p:ph idx="1"/>
          </p:nvPr>
        </p:nvSpPr>
        <p:spPr/>
        <p:txBody>
          <a:bodyPr>
            <a:normAutofit fontScale="25000" lnSpcReduction="20000"/>
          </a:bodyPr>
          <a:lstStyle/>
          <a:p>
            <a:r>
              <a:rPr lang="en-GB" sz="8000">
                <a:latin typeface="Arial" panose="020B0604020202020204" pitchFamily="34" charset="0"/>
                <a:cs typeface="Arial" panose="020B0604020202020204" pitchFamily="34" charset="0"/>
              </a:rPr>
              <a:t>Before making a relevant family application a person must attend family mediation information and assessment meetings.</a:t>
            </a:r>
          </a:p>
          <a:p>
            <a:r>
              <a:rPr lang="en-GB" sz="8000">
                <a:latin typeface="Arial" panose="020B0604020202020204" pitchFamily="34" charset="0"/>
                <a:cs typeface="Arial" panose="020B0604020202020204" pitchFamily="34" charset="0"/>
              </a:rPr>
              <a:t>Information provided in these meetings will be about the disputes, the families have To discuss how they are going to work with them. </a:t>
            </a:r>
          </a:p>
          <a:p>
            <a:r>
              <a:rPr lang="en-GB" sz="8000">
                <a:latin typeface="Arial" panose="020B0604020202020204" pitchFamily="34" charset="0"/>
                <a:cs typeface="Arial" panose="020B0604020202020204" pitchFamily="34" charset="0"/>
              </a:rPr>
              <a:t>When family b were assessed these are the following issues that came up:</a:t>
            </a:r>
          </a:p>
          <a:p>
            <a:r>
              <a:rPr lang="en-GB" sz="8000">
                <a:latin typeface="Arial" panose="020B0604020202020204" pitchFamily="34" charset="0"/>
                <a:cs typeface="Arial" panose="020B0604020202020204" pitchFamily="34" charset="0"/>
              </a:rPr>
              <a:t>Bullying </a:t>
            </a:r>
          </a:p>
          <a:p>
            <a:r>
              <a:rPr lang="en-GB" sz="8000">
                <a:latin typeface="Arial" panose="020B0604020202020204" pitchFamily="34" charset="0"/>
                <a:cs typeface="Arial" panose="020B0604020202020204" pitchFamily="34" charset="0"/>
              </a:rPr>
              <a:t>Housing issues </a:t>
            </a:r>
          </a:p>
          <a:p>
            <a:r>
              <a:rPr lang="en-GB" sz="8000">
                <a:latin typeface="Arial" panose="020B0604020202020204" pitchFamily="34" charset="0"/>
                <a:cs typeface="Arial" panose="020B0604020202020204" pitchFamily="34" charset="0"/>
              </a:rPr>
              <a:t>Rent arrears</a:t>
            </a:r>
          </a:p>
          <a:p>
            <a:r>
              <a:rPr lang="en-GB" sz="8000">
                <a:latin typeface="Arial" panose="020B0604020202020204" pitchFamily="34" charset="0"/>
                <a:cs typeface="Arial" panose="020B0604020202020204" pitchFamily="34" charset="0"/>
              </a:rPr>
              <a:t>Behavioural problems </a:t>
            </a:r>
          </a:p>
          <a:p>
            <a:r>
              <a:rPr lang="en-GB" sz="8000">
                <a:latin typeface="Arial" panose="020B0604020202020204" pitchFamily="34" charset="0"/>
                <a:cs typeface="Arial" panose="020B0604020202020204" pitchFamily="34" charset="0"/>
              </a:rPr>
              <a:t>Well-being of the family b  </a:t>
            </a:r>
          </a:p>
          <a:p>
            <a:endParaRPr lang="en-GB"/>
          </a:p>
          <a:p>
            <a:endParaRPr lang="en-GB"/>
          </a:p>
          <a:p>
            <a:endParaRPr lang="en-GB"/>
          </a:p>
          <a:p>
            <a:endParaRPr lang="en-GB"/>
          </a:p>
          <a:p>
            <a:pPr marL="0" indent="0">
              <a:buNone/>
            </a:pPr>
            <a:r>
              <a:rPr lang="en-GB"/>
              <a:t>Lerisha </a:t>
            </a:r>
          </a:p>
        </p:txBody>
      </p:sp>
    </p:spTree>
    <p:extLst>
      <p:ext uri="{BB962C8B-B14F-4D97-AF65-F5344CB8AC3E}">
        <p14:creationId xmlns:p14="http://schemas.microsoft.com/office/powerpoint/2010/main" val="811650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9A31-3FE1-4C65-BD16-796F48FE62F7}"/>
              </a:ext>
            </a:extLst>
          </p:cNvPr>
          <p:cNvSpPr>
            <a:spLocks noGrp="1"/>
          </p:cNvSpPr>
          <p:nvPr>
            <p:ph type="title"/>
          </p:nvPr>
        </p:nvSpPr>
        <p:spPr>
          <a:xfrm>
            <a:off x="1201507" y="167149"/>
            <a:ext cx="8596668" cy="1320800"/>
          </a:xfrm>
        </p:spPr>
        <p:txBody>
          <a:bodyPr/>
          <a:lstStyle/>
          <a:p>
            <a:r>
              <a:rPr lang="en-GB"/>
              <a:t>Care Act (2014)  </a:t>
            </a:r>
          </a:p>
        </p:txBody>
      </p:sp>
      <p:sp>
        <p:nvSpPr>
          <p:cNvPr id="3" name="Content Placeholder 2">
            <a:extLst>
              <a:ext uri="{FF2B5EF4-FFF2-40B4-BE49-F238E27FC236}">
                <a16:creationId xmlns:a16="http://schemas.microsoft.com/office/drawing/2014/main" id="{D99A8081-AEB9-4D02-B5A1-BC0651018F67}"/>
              </a:ext>
            </a:extLst>
          </p:cNvPr>
          <p:cNvSpPr>
            <a:spLocks noGrp="1"/>
          </p:cNvSpPr>
          <p:nvPr>
            <p:ph idx="1"/>
          </p:nvPr>
        </p:nvSpPr>
        <p:spPr>
          <a:xfrm>
            <a:off x="677333" y="2160589"/>
            <a:ext cx="9645017" cy="4617283"/>
          </a:xfrm>
        </p:spPr>
        <p:txBody>
          <a:bodyPr>
            <a:normAutofit fontScale="25000" lnSpcReduction="20000"/>
          </a:bodyPr>
          <a:lstStyle/>
          <a:p>
            <a:endParaRPr lang="en-GB"/>
          </a:p>
          <a:p>
            <a:r>
              <a:rPr lang="en-GB" sz="8000">
                <a:latin typeface="Arial" panose="020B0604020202020204" pitchFamily="34" charset="0"/>
                <a:cs typeface="Arial" panose="020B0604020202020204" pitchFamily="34" charset="0"/>
              </a:rPr>
              <a:t>Suitable living accommodating for family b</a:t>
            </a:r>
          </a:p>
          <a:p>
            <a:endParaRPr lang="en-GB" sz="8000">
              <a:latin typeface="Arial" panose="020B0604020202020204" pitchFamily="34" charset="0"/>
              <a:cs typeface="Arial" panose="020B0604020202020204" pitchFamily="34" charset="0"/>
            </a:endParaRPr>
          </a:p>
          <a:p>
            <a:r>
              <a:rPr lang="en-GB" sz="8000">
                <a:latin typeface="Arial" panose="020B0604020202020204" pitchFamily="34" charset="0"/>
                <a:cs typeface="Arial" panose="020B0604020202020204" pitchFamily="34" charset="0"/>
              </a:rPr>
              <a:t> A local authority must provide suitable services for families to create stability and safety </a:t>
            </a:r>
          </a:p>
          <a:p>
            <a:endParaRPr lang="en-GB" sz="8000">
              <a:latin typeface="Arial" panose="020B0604020202020204" pitchFamily="34" charset="0"/>
              <a:cs typeface="Arial" panose="020B0604020202020204" pitchFamily="34" charset="0"/>
            </a:endParaRPr>
          </a:p>
          <a:p>
            <a:r>
              <a:rPr lang="en-GB" sz="8000">
                <a:latin typeface="Arial" panose="020B0604020202020204" pitchFamily="34" charset="0"/>
                <a:cs typeface="Arial" panose="020B0604020202020204" pitchFamily="34" charset="0"/>
              </a:rPr>
              <a:t>The local authority has provided the following:</a:t>
            </a:r>
          </a:p>
          <a:p>
            <a:r>
              <a:rPr lang="en-GB" sz="8000">
                <a:latin typeface="Arial" panose="020B0604020202020204" pitchFamily="34" charset="0"/>
                <a:cs typeface="Arial" panose="020B0604020202020204" pitchFamily="34" charset="0"/>
              </a:rPr>
              <a:t>Housing </a:t>
            </a:r>
          </a:p>
          <a:p>
            <a:r>
              <a:rPr lang="en-GB" sz="8000">
                <a:latin typeface="Arial" panose="020B0604020202020204" pitchFamily="34" charset="0"/>
                <a:cs typeface="Arial" panose="020B0604020202020204" pitchFamily="34" charset="0"/>
              </a:rPr>
              <a:t>Parenting classes </a:t>
            </a:r>
          </a:p>
          <a:p>
            <a:r>
              <a:rPr lang="en-GB" sz="8000">
                <a:latin typeface="Arial" panose="020B0604020202020204" pitchFamily="34" charset="0"/>
                <a:cs typeface="Arial" panose="020B0604020202020204" pitchFamily="34" charset="0"/>
              </a:rPr>
              <a:t>Support around maintaining tenancy </a:t>
            </a:r>
          </a:p>
          <a:p>
            <a:pPr marL="0" indent="0">
              <a:buNone/>
            </a:pPr>
            <a:endParaRPr lang="en-GB" sz="8000">
              <a:latin typeface="Arial" panose="020B0604020202020204" pitchFamily="34" charset="0"/>
              <a:cs typeface="Arial" panose="020B0604020202020204" pitchFamily="34" charset="0"/>
            </a:endParaRPr>
          </a:p>
          <a:p>
            <a:pPr marL="0" indent="0">
              <a:buNone/>
            </a:pPr>
            <a:r>
              <a:rPr lang="en-GB" sz="8000">
                <a:latin typeface="Arial" panose="020B0604020202020204" pitchFamily="34" charset="0"/>
                <a:cs typeface="Arial" panose="020B0604020202020204" pitchFamily="34" charset="0"/>
              </a:rPr>
              <a:t> The Children and Families Act 2014 assesses family b needs and the Care Act 2014 provides their needs</a:t>
            </a:r>
          </a:p>
          <a:p>
            <a:endParaRPr lang="en-GB"/>
          </a:p>
          <a:p>
            <a:endParaRPr lang="en-GB"/>
          </a:p>
          <a:p>
            <a:r>
              <a:rPr lang="en-GB"/>
              <a:t>Lerisha </a:t>
            </a:r>
          </a:p>
          <a:p>
            <a:endParaRPr lang="en-GB"/>
          </a:p>
        </p:txBody>
      </p:sp>
    </p:spTree>
    <p:extLst>
      <p:ext uri="{BB962C8B-B14F-4D97-AF65-F5344CB8AC3E}">
        <p14:creationId xmlns:p14="http://schemas.microsoft.com/office/powerpoint/2010/main" val="2861477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id="{AF98A3FE-988F-4F73-8461-D09532B3F496}"/>
              </a:ext>
            </a:extLst>
          </p:cNvPr>
          <p:cNvSpPr>
            <a:spLocks noGrp="1"/>
          </p:cNvSpPr>
          <p:nvPr>
            <p:ph idx="1"/>
          </p:nvPr>
        </p:nvSpPr>
        <p:spPr>
          <a:xfrm>
            <a:off x="228028" y="1037713"/>
            <a:ext cx="9530180" cy="5055746"/>
          </a:xfrm>
        </p:spPr>
        <p:txBody>
          <a:bodyPr>
            <a:normAutofit fontScale="62500" lnSpcReduction="20000"/>
          </a:bodyPr>
          <a:lstStyle/>
          <a:p>
            <a:pPr>
              <a:buFont typeface="Wingdings" panose="05000000000000000000" pitchFamily="2" charset="2"/>
              <a:buChar char="Ø"/>
            </a:pPr>
            <a:endParaRPr lang="en-GB"/>
          </a:p>
          <a:p>
            <a:pPr>
              <a:buFont typeface="Wingdings" panose="05000000000000000000" pitchFamily="2" charset="2"/>
              <a:buChar char="Ø"/>
            </a:pPr>
            <a:r>
              <a:rPr lang="en-GB" sz="4000" b="1"/>
              <a:t>The Children Act 1989 has given every child the right of protection from any kind of abuse, a child’s best care is always within their family. </a:t>
            </a:r>
          </a:p>
          <a:p>
            <a:pPr marL="0" indent="0">
              <a:buNone/>
            </a:pPr>
            <a:r>
              <a:rPr lang="en-GB" sz="4000" b="1"/>
              <a:t>“ The main principles underlying are to promote the welfare of the child” (Broad,1918,p20)</a:t>
            </a:r>
          </a:p>
          <a:p>
            <a:pPr>
              <a:buFont typeface="Wingdings" panose="05000000000000000000" pitchFamily="2" charset="2"/>
              <a:buChar char="Ø"/>
            </a:pPr>
            <a:endParaRPr lang="en-GB"/>
          </a:p>
          <a:p>
            <a:pPr>
              <a:buFont typeface="Wingdings" panose="05000000000000000000" pitchFamily="2" charset="2"/>
              <a:buChar char="Ø"/>
            </a:pPr>
            <a:r>
              <a:rPr lang="en-GB" sz="4000"/>
              <a:t>The main duty of parent/parents is to protect their child, providing them with a  good home and ensuring that they are financially supporting them. </a:t>
            </a:r>
          </a:p>
          <a:p>
            <a:pPr marL="0" indent="0">
              <a:buNone/>
            </a:pPr>
            <a:endParaRPr lang="en-GB" sz="3400"/>
          </a:p>
          <a:p>
            <a:pPr>
              <a:buFont typeface="Wingdings" panose="05000000000000000000" pitchFamily="2" charset="2"/>
              <a:buChar char="Ø"/>
            </a:pPr>
            <a:r>
              <a:rPr lang="en-GB" sz="4000"/>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4000"/>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spTree>
    <p:extLst>
      <p:ext uri="{BB962C8B-B14F-4D97-AF65-F5344CB8AC3E}">
        <p14:creationId xmlns:p14="http://schemas.microsoft.com/office/powerpoint/2010/main" val="30341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id="{CE65ABA2-C6A8-45E9-A60F-77B845CD963A}"/>
              </a:ext>
            </a:extLst>
          </p:cNvPr>
          <p:cNvSpPr>
            <a:spLocks noGrp="1"/>
          </p:cNvSpPr>
          <p:nvPr>
            <p:ph idx="1"/>
          </p:nvPr>
        </p:nvSpPr>
        <p:spPr>
          <a:xfrm>
            <a:off x="232834" y="1066800"/>
            <a:ext cx="11034934" cy="3880773"/>
          </a:xfrm>
        </p:spPr>
        <p:txBody>
          <a:bodyPr>
            <a:normAutofit fontScale="92500" lnSpcReduction="10000"/>
          </a:bodyPr>
          <a:lstStyle/>
          <a:p>
            <a:r>
              <a:rPr lang="en-GB" sz="2400" b="1"/>
              <a:t>This act intends to develop the well-being of young children, which mainly relates to their mental, physical and economic well-being.</a:t>
            </a:r>
          </a:p>
          <a:p>
            <a:r>
              <a:rPr lang="en-GB" sz="2400" b="1"/>
              <a:t>Protection from any harm or neglect.</a:t>
            </a:r>
          </a:p>
          <a:p>
            <a:pPr marL="0" indent="0">
              <a:buNone/>
            </a:pPr>
            <a:r>
              <a:rPr lang="en-GB" sz="2400" b="1"/>
              <a:t>“The Childcare Act starts from the needs of the parents, to ensure that through the provision of childcare, they are able to work”</a:t>
            </a:r>
          </a:p>
          <a:p>
            <a:pPr marL="0" indent="0">
              <a:buNone/>
            </a:pPr>
            <a:r>
              <a:rPr lang="en-GB" sz="2400" b="1"/>
              <a:t> (McAuliffe, Linsey &amp; Fowler, 2006)</a:t>
            </a:r>
          </a:p>
          <a:p>
            <a:pPr marL="0" indent="0">
              <a:buNone/>
            </a:pPr>
            <a:endParaRPr lang="en-GB" sz="2400" b="1"/>
          </a:p>
          <a:p>
            <a:r>
              <a:rPr lang="en-GB" sz="2000"/>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2400"/>
          </a:p>
          <a:p>
            <a:pPr marL="0" indent="0">
              <a:buNone/>
            </a:pPr>
            <a:endParaRPr lang="en-GB" sz="2400"/>
          </a:p>
        </p:txBody>
      </p:sp>
      <p:sp>
        <p:nvSpPr>
          <p:cNvPr id="4" name="TextBox 3">
            <a:extLst>
              <a:ext uri="{FF2B5EF4-FFF2-40B4-BE49-F238E27FC236}">
                <a16:creationId xmlns:a16="http://schemas.microsoft.com/office/drawing/2014/main"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spTree>
    <p:extLst>
      <p:ext uri="{BB962C8B-B14F-4D97-AF65-F5344CB8AC3E}">
        <p14:creationId xmlns:p14="http://schemas.microsoft.com/office/powerpoint/2010/main" val="1628587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960A0-81C5-4481-B9D8-4F97063B252A}"/>
              </a:ext>
            </a:extLst>
          </p:cNvPr>
          <p:cNvSpPr>
            <a:spLocks noGrp="1"/>
          </p:cNvSpPr>
          <p:nvPr>
            <p:ph type="title"/>
          </p:nvPr>
        </p:nvSpPr>
        <p:spPr>
          <a:xfrm>
            <a:off x="636694" y="132080"/>
            <a:ext cx="8982371" cy="2875280"/>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id="{E14112F6-7863-407B-8095-6CA39080A133}"/>
              </a:ext>
            </a:extLst>
          </p:cNvPr>
          <p:cNvSpPr>
            <a:spLocks noGrp="1"/>
          </p:cNvSpPr>
          <p:nvPr>
            <p:ph idx="1"/>
          </p:nvPr>
        </p:nvSpPr>
        <p:spPr>
          <a:xfrm>
            <a:off x="687494" y="2140269"/>
            <a:ext cx="8596668" cy="3880773"/>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 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id="{C95F7D99-271C-4F83-AAC8-A00FE70EEF4F}"/>
              </a:ext>
            </a:extLst>
          </p:cNvPr>
          <p:cNvSpPr>
            <a:spLocks noGrp="1"/>
          </p:cNvSpPr>
          <p:nvPr>
            <p:ph idx="1"/>
          </p:nvPr>
        </p:nvSpPr>
        <p:spPr/>
        <p:txBody>
          <a:bodyPr vert="horz" lIns="91440" tIns="45720" rIns="91440" bIns="45720" rtlCol="0" anchor="t">
            <a:normAutofit/>
          </a:bodyPr>
          <a:lstStyle/>
          <a:p>
            <a:pPr marL="0" indent="0">
              <a:buNone/>
            </a:pPr>
            <a:endParaRPr lang="en-GB"/>
          </a:p>
          <a:p>
            <a:pPr>
              <a:buFont typeface="Wingdings" charset="2"/>
              <a:buChar char="Ø"/>
            </a:pPr>
            <a:r>
              <a:rPr lang="en-GB">
                <a:ea typeface="+mn-lt"/>
                <a:cs typeface="+mn-lt"/>
              </a:rPr>
              <a:t>- Living in temporary accommodation for children with problems </a:t>
            </a:r>
            <a:endParaRPr lang="en-GB"/>
          </a:p>
          <a:p>
            <a:pPr>
              <a:buFont typeface="Wingdings" charset="2"/>
              <a:buChar char="Ø"/>
            </a:pPr>
            <a:r>
              <a:rPr lang="en-GB">
                <a:ea typeface="+mn-lt"/>
                <a:cs typeface="+mn-lt"/>
              </a:rPr>
              <a:t>   ( involving them in children activities )</a:t>
            </a:r>
            <a:endParaRPr lang="en-GB"/>
          </a:p>
          <a:p>
            <a:pPr>
              <a:buFont typeface="Wingdings" charset="2"/>
              <a:buChar char="Ø"/>
            </a:pPr>
            <a:r>
              <a:rPr lang="en-GB">
                <a:ea typeface="+mn-lt"/>
                <a:cs typeface="+mn-lt"/>
              </a:rPr>
              <a:t>- measures taken together with the school to stop the bullying   phenomenon</a:t>
            </a:r>
            <a:endParaRPr lang="en-GB"/>
          </a:p>
          <a:p>
            <a:pPr>
              <a:buFont typeface="Wingdings" charset="2"/>
              <a:buChar char="Ø"/>
            </a:pPr>
            <a:r>
              <a:rPr lang="en-GB">
                <a:ea typeface="+mn-lt"/>
                <a:cs typeface="+mn-lt"/>
              </a:rPr>
              <a:t>- Support for a new home and long-term monitoring of   developments</a:t>
            </a:r>
            <a:endParaRPr lang="en-GB"/>
          </a:p>
          <a:p>
            <a:pPr>
              <a:buFont typeface="Wingdings" charset="2"/>
              <a:buChar char="Ø"/>
            </a:pPr>
            <a:r>
              <a:rPr lang="en-GB">
                <a:ea typeface="+mn-lt"/>
                <a:cs typeface="+mn-lt"/>
              </a:rPr>
              <a:t>- help and support in finding a job</a:t>
            </a:r>
            <a:endParaRPr lang="en-GB"/>
          </a:p>
          <a:p>
            <a:pPr>
              <a:buFont typeface="Wingdings" charset="2"/>
              <a:buChar char="Ø"/>
            </a:pPr>
            <a:r>
              <a:rPr lang="en-GB">
                <a:ea typeface="+mn-lt"/>
                <a:cs typeface="+mn-lt"/>
              </a:rPr>
              <a:t>- family psychological </a:t>
            </a:r>
            <a:r>
              <a:rPr lang="en-GB" err="1">
                <a:ea typeface="+mn-lt"/>
                <a:cs typeface="+mn-lt"/>
              </a:rPr>
              <a:t>counseling</a:t>
            </a:r>
            <a:endParaRPr lang="en-GB" err="1"/>
          </a:p>
          <a:p>
            <a:pPr>
              <a:buFont typeface="Wingdings" charset="2"/>
              <a:buChar char="Ø"/>
            </a:pPr>
            <a:r>
              <a:rPr lang="en-GB">
                <a:ea typeface="+mn-lt"/>
                <a:cs typeface="+mn-lt"/>
              </a:rPr>
              <a:t>- Support for the integration of the family in society and the   establishment of a normal course of life, in order to improve the   family's condition . </a:t>
            </a:r>
          </a:p>
          <a:p>
            <a:pPr>
              <a:buFont typeface="Wingdings" charset="2"/>
              <a:buChar char="Ø"/>
            </a:pPr>
            <a:endParaRPr lang="en-GB"/>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id="{02BC378A-2106-41A1-8EE9-C4500321825D}"/>
              </a:ext>
            </a:extLst>
          </p:cNvPr>
          <p:cNvSpPr>
            <a:spLocks noGrp="1"/>
          </p:cNvSpPr>
          <p:nvPr>
            <p:ph idx="1"/>
          </p:nvPr>
        </p:nvSpPr>
        <p:spPr>
          <a:xfrm>
            <a:off x="677334" y="2160589"/>
            <a:ext cx="3836698" cy="3918367"/>
          </a:xfrm>
          <a:solidFill>
            <a:schemeClr val="accent5">
              <a:lumMod val="20000"/>
              <a:lumOff val="80000"/>
            </a:schemeClr>
          </a:solidFill>
        </p:spPr>
        <p:txBody>
          <a:bodyPr vert="horz" lIns="91440" tIns="45720" rIns="91440" bIns="45720" rtlCol="0" anchor="t">
            <a:noAutofit/>
          </a:bodyPr>
          <a:lstStyle/>
          <a:p>
            <a:r>
              <a:rPr lang="en-GB" sz="1600" b="1"/>
              <a:t>Many different agencies and organisations were involved, working together as one unit to support the family. Many different professional bodies were working together with the family, these included: </a:t>
            </a:r>
            <a:r>
              <a:rPr lang="en-GB" sz="1600"/>
              <a:t>Youth offending team, Probation service, Education service, Metropolitan police, Neighbourhood service, Youth in need team, CAMHS, Kinara family resource centre, Parenting support group, Homeless persons unit, Anti-social behaviour team, Connexions and Job Centre Plus, Social worker </a:t>
            </a:r>
            <a:endParaRPr lang="en-US" sz="1600"/>
          </a:p>
        </p:txBody>
      </p:sp>
      <p:sp>
        <p:nvSpPr>
          <p:cNvPr id="4" name="TextBox 3">
            <a:extLst>
              <a:ext uri="{FF2B5EF4-FFF2-40B4-BE49-F238E27FC236}">
                <a16:creationId xmlns:a16="http://schemas.microsoft.com/office/drawing/2014/main" id="{63A029C9-1A6D-4D42-A5E8-DDB6D1025C8B}"/>
              </a:ext>
            </a:extLst>
          </p:cNvPr>
          <p:cNvSpPr txBox="1"/>
          <p:nvPr/>
        </p:nvSpPr>
        <p:spPr>
          <a:xfrm>
            <a:off x="4870439" y="2155722"/>
            <a:ext cx="4021393" cy="1477328"/>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'Inter‐agency collaboration is paramount to the protection of vulnerable children, especially in families with a complex array of problems' (Coates, 2017).</a:t>
            </a:r>
            <a:endParaRPr lang="en-US"/>
          </a:p>
        </p:txBody>
      </p:sp>
      <p:sp>
        <p:nvSpPr>
          <p:cNvPr id="5" name="TextBox 4">
            <a:extLst>
              <a:ext uri="{FF2B5EF4-FFF2-40B4-BE49-F238E27FC236}">
                <a16:creationId xmlns:a16="http://schemas.microsoft.com/office/drawing/2014/main"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Rakhmat</a:t>
            </a:r>
            <a:r>
              <a:rPr lang="en-US"/>
              <a:t> </a:t>
            </a:r>
          </a:p>
        </p:txBody>
      </p:sp>
      <p:pic>
        <p:nvPicPr>
          <p:cNvPr id="6" name="Picture 6" descr="Diagram&#10;&#10;Description automatically generated">
            <a:extLst>
              <a:ext uri="{FF2B5EF4-FFF2-40B4-BE49-F238E27FC236}">
                <a16:creationId xmlns:a16="http://schemas.microsoft.com/office/drawing/2014/main" id="{6F1139BC-01EB-4950-866B-E540E63B0DF2}"/>
              </a:ext>
            </a:extLst>
          </p:cNvPr>
          <p:cNvPicPr>
            <a:picLocks noChangeAspect="1"/>
          </p:cNvPicPr>
          <p:nvPr/>
        </p:nvPicPr>
        <p:blipFill>
          <a:blip r:embed="rId2"/>
          <a:stretch>
            <a:fillRect/>
          </a:stretch>
        </p:blipFill>
        <p:spPr>
          <a:xfrm>
            <a:off x="5195047" y="3855990"/>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id="{37353B4F-C2DC-4BC9-9236-1593C18E171E}"/>
              </a:ext>
            </a:extLst>
          </p:cNvPr>
          <p:cNvSpPr>
            <a:spLocks noGrp="1"/>
          </p:cNvSpPr>
          <p:nvPr>
            <p:ph idx="1"/>
          </p:nvPr>
        </p:nvSpPr>
        <p:spPr>
          <a:xfrm>
            <a:off x="453217" y="1678736"/>
            <a:ext cx="4898727" cy="2838626"/>
          </a:xfrm>
          <a:solidFill>
            <a:schemeClr val="accent5">
              <a:lumMod val="20000"/>
              <a:lumOff val="80000"/>
            </a:schemeClr>
          </a:solidFill>
        </p:spPr>
        <p:txBody>
          <a:bodyPr vert="horz" lIns="91440" tIns="45720" rIns="91440" bIns="45720" rtlCol="0" anchor="t">
            <a:normAutofit/>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p:txBody>
      </p:sp>
      <p:sp>
        <p:nvSpPr>
          <p:cNvPr id="4" name="TextBox 3">
            <a:extLst>
              <a:ext uri="{FF2B5EF4-FFF2-40B4-BE49-F238E27FC236}">
                <a16:creationId xmlns:a16="http://schemas.microsoft.com/office/drawing/2014/main"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sp>
        <p:nvSpPr>
          <p:cNvPr id="5" name="TextBox 4">
            <a:extLst>
              <a:ext uri="{FF2B5EF4-FFF2-40B4-BE49-F238E27FC236}">
                <a16:creationId xmlns:a16="http://schemas.microsoft.com/office/drawing/2014/main" id="{E23CBF53-DC00-4A9F-BC54-C3F603EBF2C2}"/>
              </a:ext>
            </a:extLst>
          </p:cNvPr>
          <p:cNvSpPr txBox="1"/>
          <p:nvPr/>
        </p:nvSpPr>
        <p:spPr>
          <a:xfrm>
            <a:off x="5508811" y="1676400"/>
            <a:ext cx="4065494" cy="2811026"/>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
              <a:buChar char="Ø"/>
            </a:pPr>
            <a:r>
              <a:rPr lang="en-GB" sz="1600">
                <a:ea typeface="+mn-lt"/>
                <a:cs typeface="+mn-lt"/>
              </a:rPr>
              <a:t>Connextions communicated with social services and then had a meeting with the school to tackle the bullying issue. </a:t>
            </a:r>
            <a:endParaRPr lang="en-US" sz="1600">
              <a:ea typeface="+mn-lt"/>
              <a:cs typeface="+mn-lt"/>
            </a:endParaRPr>
          </a:p>
          <a:p>
            <a:pPr marL="285750" indent="-285750">
              <a:spcBef>
                <a:spcPts val="1000"/>
              </a:spcBef>
              <a:buFont typeface="Wingdings"/>
              <a:buChar char="Ø"/>
            </a:pPr>
            <a:r>
              <a:rPr lang="en-GB" sz="1600">
                <a:ea typeface="+mn-lt"/>
                <a:cs typeface="+mn-lt"/>
              </a:rPr>
              <a:t>There was an action plan for the school to retain the child in school after an exclusion. </a:t>
            </a:r>
            <a:endParaRPr lang="en-US" sz="1600">
              <a:ea typeface="+mn-lt"/>
              <a:cs typeface="+mn-lt"/>
            </a:endParaRPr>
          </a:p>
          <a:p>
            <a:pPr marL="285750" indent="-285750">
              <a:spcBef>
                <a:spcPts val="1000"/>
              </a:spcBef>
              <a:buFont typeface="Wingdings"/>
              <a:buChar char="Ø"/>
            </a:pPr>
            <a:r>
              <a:rPr lang="en-GB" sz="1600">
                <a:ea typeface="+mn-lt"/>
                <a:cs typeface="+mn-lt"/>
              </a:rPr>
              <a:t>There was effective liaising with the school, therefore all professional bodies working together. </a:t>
            </a:r>
            <a:endParaRPr lang="en-US" sz="1600">
              <a:ea typeface="+mn-lt"/>
              <a:cs typeface="+mn-lt"/>
            </a:endParaRPr>
          </a:p>
        </p:txBody>
      </p:sp>
      <p:sp>
        <p:nvSpPr>
          <p:cNvPr id="8" name="TextBox 7">
            <a:extLst>
              <a:ext uri="{FF2B5EF4-FFF2-40B4-BE49-F238E27FC236}">
                <a16:creationId xmlns:a16="http://schemas.microsoft.com/office/drawing/2014/main" id="{8955A8C8-7189-4AFA-9F84-3C31E4A0BF97}"/>
              </a:ext>
            </a:extLst>
          </p:cNvPr>
          <p:cNvSpPr txBox="1"/>
          <p:nvPr/>
        </p:nvSpPr>
        <p:spPr>
          <a:xfrm>
            <a:off x="499783" y="4645958"/>
            <a:ext cx="4872317" cy="1815882"/>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The Green Paper Every Child Matters a</a:t>
            </a:r>
            <a:r>
              <a:rPr lang="en-GB" sz="1600" err="1"/>
              <a:t>nd</a:t>
            </a:r>
            <a:r>
              <a:rPr lang="en-GB" sz="1600"/>
              <a:t> the Children's National Service Framework Standard for Hospital Services explain the importance of agencies working together for the needs of the children. Care should be focused on the child's needs and needs of the family (Sloper, 2004). </a:t>
            </a:r>
            <a:endParaRPr lang="en-US" sz="1600"/>
          </a:p>
        </p:txBody>
      </p:sp>
      <p:pic>
        <p:nvPicPr>
          <p:cNvPr id="10" name="Picture 10" descr="Diagram, venn diagram&#10;&#10;Description automatically generated">
            <a:extLst>
              <a:ext uri="{FF2B5EF4-FFF2-40B4-BE49-F238E27FC236}">
                <a16:creationId xmlns:a16="http://schemas.microsoft.com/office/drawing/2014/main" id="{99BEFD03-BF0C-405D-AD89-1A93ABF3B907}"/>
              </a:ext>
            </a:extLst>
          </p:cNvPr>
          <p:cNvPicPr>
            <a:picLocks noChangeAspect="1"/>
          </p:cNvPicPr>
          <p:nvPr/>
        </p:nvPicPr>
        <p:blipFill>
          <a:blip r:embed="rId2"/>
          <a:stretch>
            <a:fillRect/>
          </a:stretch>
        </p:blipFill>
        <p:spPr>
          <a:xfrm>
            <a:off x="6619603" y="4642669"/>
            <a:ext cx="2095500" cy="2095500"/>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id="{19094770-F4DA-48C7-9EFD-3FBB66868D67}"/>
              </a:ext>
            </a:extLst>
          </p:cNvPr>
          <p:cNvSpPr>
            <a:spLocks noGrp="1"/>
          </p:cNvSpPr>
          <p:nvPr>
            <p:ph idx="1"/>
          </p:nvPr>
        </p:nvSpPr>
        <p:spPr>
          <a:xfrm>
            <a:off x="542863" y="1566677"/>
            <a:ext cx="4674610" cy="2558479"/>
          </a:xfrm>
          <a:solidFill>
            <a:schemeClr val="accent1">
              <a:lumMod val="20000"/>
              <a:lumOff val="80000"/>
            </a:schemeClr>
          </a:solidFill>
          <a:ln>
            <a:solidFill>
              <a:schemeClr val="tx1"/>
            </a:solid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p:txBody>
      </p:sp>
      <p:sp>
        <p:nvSpPr>
          <p:cNvPr id="4" name="TextBox 3">
            <a:extLst>
              <a:ext uri="{FF2B5EF4-FFF2-40B4-BE49-F238E27FC236}">
                <a16:creationId xmlns:a16="http://schemas.microsoft.com/office/drawing/2014/main"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sp>
        <p:nvSpPr>
          <p:cNvPr id="5" name="TextBox 4">
            <a:extLst>
              <a:ext uri="{FF2B5EF4-FFF2-40B4-BE49-F238E27FC236}">
                <a16:creationId xmlns:a16="http://schemas.microsoft.com/office/drawing/2014/main" id="{DF103DA9-5E33-4C36-8340-79F5C223C9EC}"/>
              </a:ext>
            </a:extLst>
          </p:cNvPr>
          <p:cNvSpPr txBox="1"/>
          <p:nvPr/>
        </p:nvSpPr>
        <p:spPr>
          <a:xfrm>
            <a:off x="5497606" y="1564341"/>
            <a:ext cx="4435288" cy="2564805"/>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1600" b="1" u="sng"/>
              <a:t>Parenting intervention</a:t>
            </a:r>
            <a:endParaRPr lang="en-US" sz="1600"/>
          </a:p>
          <a:p>
            <a:pPr marL="285750" indent="-285750">
              <a:spcBef>
                <a:spcPts val="1000"/>
              </a:spcBef>
              <a:buFont typeface="Wingdings"/>
              <a:buChar char="Ø"/>
            </a:pPr>
            <a:r>
              <a:rPr lang="en-GB" sz="1600">
                <a:ea typeface="+mn-lt"/>
                <a:cs typeface="+mn-lt"/>
              </a:rPr>
              <a:t>The project provided professional parenting sessions for the mother to attend. So psychological and effective counselling to tackle these issues. </a:t>
            </a:r>
            <a:endParaRPr lang="en-US" sz="1600">
              <a:ea typeface="+mn-lt"/>
              <a:cs typeface="+mn-lt"/>
            </a:endParaRPr>
          </a:p>
          <a:p>
            <a:pPr marL="285750" indent="-285750">
              <a:spcBef>
                <a:spcPts val="1000"/>
              </a:spcBef>
              <a:buFont typeface="Wingdings"/>
              <a:buChar char="Ø"/>
            </a:pPr>
            <a:r>
              <a:rPr lang="en-GB" sz="1600" i="1">
                <a:solidFill>
                  <a:srgbClr val="000000"/>
                </a:solidFill>
              </a:rPr>
              <a:t>Research has suggested that parent education and training programmes have had consistently positive outcomes</a:t>
            </a:r>
            <a:r>
              <a:rPr lang="en-GB" sz="1600">
                <a:solidFill>
                  <a:srgbClr val="000000"/>
                </a:solidFill>
              </a:rPr>
              <a:t> </a:t>
            </a:r>
            <a:r>
              <a:rPr lang="en-GB" sz="1600"/>
              <a:t>(Wolfe, Randi, Hirsch, et al, 2003). </a:t>
            </a:r>
            <a:endParaRPr lang="en-US" sz="1600"/>
          </a:p>
        </p:txBody>
      </p:sp>
      <p:sp>
        <p:nvSpPr>
          <p:cNvPr id="6" name="TextBox 5">
            <a:extLst>
              <a:ext uri="{FF2B5EF4-FFF2-40B4-BE49-F238E27FC236}">
                <a16:creationId xmlns:a16="http://schemas.microsoft.com/office/drawing/2014/main" id="{2AD950C2-BD57-41DB-8E4F-164ADFD768CF}"/>
              </a:ext>
            </a:extLst>
          </p:cNvPr>
          <p:cNvSpPr txBox="1"/>
          <p:nvPr/>
        </p:nvSpPr>
        <p:spPr>
          <a:xfrm>
            <a:off x="578223" y="4298576"/>
            <a:ext cx="4659406" cy="2349361"/>
          </a:xfrm>
          <a:prstGeom prst="rect">
            <a:avLst/>
          </a:prstGeom>
          <a:solidFill>
            <a:schemeClr val="accent1">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Long-term Support </a:t>
            </a:r>
          </a:p>
          <a:p>
            <a:pPr marL="285750" indent="-285750">
              <a:spcBef>
                <a:spcPts val="1000"/>
              </a:spcBef>
              <a:buFont typeface="Arial"/>
              <a:buChar char="•"/>
            </a:pPr>
            <a:r>
              <a:rPr lang="en-GB" sz="1600">
                <a:ea typeface="+mn-lt"/>
                <a:cs typeface="+mn-lt"/>
              </a:rPr>
              <a:t>For policies and professional interventions to be successful, it needs to be long term and continued until family matters are resolved. </a:t>
            </a:r>
            <a:endParaRPr lang="en-US" sz="1600">
              <a:ea typeface="+mn-lt"/>
              <a:cs typeface="+mn-lt"/>
            </a:endParaRPr>
          </a:p>
          <a:p>
            <a:pPr marL="285750" indent="-285750">
              <a:spcBef>
                <a:spcPts val="1000"/>
              </a:spcBef>
              <a:buFont typeface="Arial"/>
              <a:buChar char="•"/>
            </a:pPr>
            <a:r>
              <a:rPr lang="en-GB" sz="1600">
                <a:ea typeface="+mn-lt"/>
                <a:cs typeface="+mn-lt"/>
              </a:rPr>
              <a:t>The agencies were open, shared information and provided feedback through assessment reports. </a:t>
            </a:r>
            <a:endParaRPr lang="en-US" sz="1600"/>
          </a:p>
          <a:p>
            <a:endParaRPr lang="en-US"/>
          </a:p>
        </p:txBody>
      </p:sp>
      <p:pic>
        <p:nvPicPr>
          <p:cNvPr id="7" name="Picture 7" descr="A picture containing text, sign, vector graphics&#10;&#10;Description automatically generated">
            <a:extLst>
              <a:ext uri="{FF2B5EF4-FFF2-40B4-BE49-F238E27FC236}">
                <a16:creationId xmlns:a16="http://schemas.microsoft.com/office/drawing/2014/main" id="{382096FD-27A7-4AD2-ABBF-F0A43EEE87AE}"/>
              </a:ext>
            </a:extLst>
          </p:cNvPr>
          <p:cNvPicPr>
            <a:picLocks noChangeAspect="1"/>
          </p:cNvPicPr>
          <p:nvPr/>
        </p:nvPicPr>
        <p:blipFill>
          <a:blip r:embed="rId2"/>
          <a:stretch>
            <a:fillRect/>
          </a:stretch>
        </p:blipFill>
        <p:spPr>
          <a:xfrm>
            <a:off x="5531224" y="4552995"/>
            <a:ext cx="3931023" cy="912069"/>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9F12-7067-442B-9C54-A8AC2BC0EDFD}"/>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4620AEC9-A138-4F6B-A94D-AFA1D434DF4A}"/>
              </a:ext>
            </a:extLst>
          </p:cNvPr>
          <p:cNvSpPr>
            <a:spLocks noGrp="1"/>
          </p:cNvSpPr>
          <p:nvPr>
            <p:ph idx="1"/>
          </p:nvPr>
        </p:nvSpPr>
        <p:spPr>
          <a:xfrm>
            <a:off x="677334" y="1445342"/>
            <a:ext cx="10837332" cy="5029199"/>
          </a:xfrm>
        </p:spPr>
        <p:txBody>
          <a:bodyPr vert="horz" lIns="91440" tIns="45720" rIns="91440" bIns="45720" rtlCol="0" anchor="t">
            <a:normAutofit fontScale="85000" lnSpcReduction="10000"/>
          </a:bodyPr>
          <a:lstStyle/>
          <a:p>
            <a:pPr>
              <a:spcBef>
                <a:spcPts val="0"/>
              </a:spcBef>
            </a:pPr>
            <a:r>
              <a:rPr lang="en-US">
                <a:ea typeface="+mn-lt"/>
                <a:cs typeface="+mn-lt"/>
              </a:rPr>
              <a:t>Andrew J Baxter, 1,2 Emily J Tweed, 2 Srinivasa Vittal </a:t>
            </a:r>
            <a:r>
              <a:rPr lang="en-US" err="1">
                <a:ea typeface="+mn-lt"/>
                <a:cs typeface="+mn-lt"/>
              </a:rPr>
              <a:t>Katikireddi</a:t>
            </a:r>
            <a:r>
              <a:rPr lang="en-US">
                <a:ea typeface="+mn-lt"/>
                <a:cs typeface="+mn-lt"/>
              </a:rPr>
              <a:t>, 2 Hilary Thomson. (2019). </a:t>
            </a:r>
            <a:r>
              <a:rPr lang="en-US" i="1">
                <a:ea typeface="+mn-lt"/>
                <a:cs typeface="+mn-lt"/>
              </a:rPr>
              <a:t>Effects of Housing First approaches on health and well-being of adults who are homeless or at risk of homelessness: systematic review and meta-analysis of </a:t>
            </a:r>
            <a:r>
              <a:rPr lang="en-US" i="1" err="1">
                <a:ea typeface="+mn-lt"/>
                <a:cs typeface="+mn-lt"/>
              </a:rPr>
              <a:t>randomised</a:t>
            </a:r>
            <a:r>
              <a:rPr lang="en-US" i="1">
                <a:ea typeface="+mn-lt"/>
                <a:cs typeface="+mn-lt"/>
              </a:rPr>
              <a:t> controlled trials.</a:t>
            </a:r>
            <a:r>
              <a:rPr lang="en-US">
                <a:ea typeface="+mn-lt"/>
                <a:cs typeface="+mn-lt"/>
              </a:rPr>
              <a:t> Available: </a:t>
            </a:r>
            <a:r>
              <a:rPr lang="en-US">
                <a:ea typeface="+mn-lt"/>
                <a:cs typeface="+mn-lt"/>
                <a:hlinkClick r:id="rId2"/>
              </a:rPr>
              <a:t>https://jech.bmj.com/content/jech/73/5/379.full.pdf</a:t>
            </a:r>
            <a:r>
              <a:rPr lang="en-US">
                <a:ea typeface="+mn-lt"/>
                <a:cs typeface="+mn-lt"/>
              </a:rPr>
              <a:t>. Last accessed 10-07-2021.</a:t>
            </a:r>
          </a:p>
          <a:p>
            <a:pPr>
              <a:spcBef>
                <a:spcPts val="0"/>
              </a:spcBef>
            </a:pPr>
            <a:endParaRPr lang="en-US">
              <a:ea typeface="+mn-lt"/>
              <a:cs typeface="+mn-lt"/>
            </a:endParaRPr>
          </a:p>
          <a:p>
            <a:r>
              <a:rPr lang="en-GB">
                <a:ea typeface="+mn-lt"/>
                <a:cs typeface="+mn-lt"/>
              </a:rPr>
              <a:t>Broad, B., 1998. Young people leaving care: Life after the Children Act 1989. Jessica Kingsley Publishers.</a:t>
            </a:r>
            <a:endParaRPr lang="en-GB"/>
          </a:p>
          <a:p>
            <a:endParaRPr lang="en-GB">
              <a:ea typeface="+mn-lt"/>
              <a:cs typeface="+mn-lt"/>
            </a:endParaRPr>
          </a:p>
          <a:p>
            <a:r>
              <a:rPr lang="en-GB">
                <a:ea typeface="+mn-lt"/>
                <a:cs typeface="+mn-lt"/>
              </a:rPr>
              <a:t>Coates, D. (2017) ‘Working with families with parental mental health and/or drug and alcohol issues where there are child protection concerns: inter-agency collaboration’, </a:t>
            </a:r>
            <a:r>
              <a:rPr lang="en-GB" i="1">
                <a:ea typeface="+mn-lt"/>
                <a:cs typeface="+mn-lt"/>
              </a:rPr>
              <a:t>Child &amp; Family Social Work</a:t>
            </a:r>
            <a:r>
              <a:rPr lang="en-GB">
                <a:ea typeface="+mn-lt"/>
                <a:cs typeface="+mn-lt"/>
              </a:rPr>
              <a:t>, 22, pp. 1–10. </a:t>
            </a:r>
            <a:r>
              <a:rPr lang="en-GB" err="1">
                <a:ea typeface="+mn-lt"/>
                <a:cs typeface="+mn-lt"/>
              </a:rPr>
              <a:t>doi</a:t>
            </a:r>
            <a:r>
              <a:rPr lang="en-GB">
                <a:ea typeface="+mn-lt"/>
                <a:cs typeface="+mn-lt"/>
              </a:rPr>
              <a:t>: 10.1111/cfs.12238.</a:t>
            </a:r>
          </a:p>
          <a:p>
            <a:endParaRPr lang="en-GB">
              <a:ea typeface="+mn-lt"/>
              <a:cs typeface="+mn-lt"/>
            </a:endParaRPr>
          </a:p>
          <a:p>
            <a:r>
              <a:rPr lang="en-US">
                <a:ea typeface="+mn-lt"/>
                <a:cs typeface="+mn-lt"/>
              </a:rPr>
              <a:t>Ken Rigby (2007). </a:t>
            </a:r>
            <a:r>
              <a:rPr lang="en-US" i="1">
                <a:ea typeface="+mn-lt"/>
                <a:cs typeface="+mn-lt"/>
              </a:rPr>
              <a:t>Bullying in schools</a:t>
            </a:r>
            <a:r>
              <a:rPr lang="en-US">
                <a:ea typeface="+mn-lt"/>
                <a:cs typeface="+mn-lt"/>
              </a:rPr>
              <a:t>. Australia: ACER press. 1-268.</a:t>
            </a:r>
            <a:endParaRPr lang="en-GB">
              <a:ea typeface="+mn-lt"/>
              <a:cs typeface="+mn-lt"/>
            </a:endParaRPr>
          </a:p>
          <a:p>
            <a:endParaRPr lang="en-GB">
              <a:ea typeface="+mn-lt"/>
              <a:cs typeface="+mn-lt"/>
            </a:endParaRPr>
          </a:p>
          <a:p>
            <a:r>
              <a:rPr lang="en-GB">
                <a:ea typeface="+mn-lt"/>
                <a:cs typeface="+mn-lt"/>
              </a:rPr>
              <a:t>McAuliffe, A.M., Linsey, A. and Fowler, J., 2006. Childcare Act 2006: the essential guide. Jessica Kingsley Publishers.</a:t>
            </a:r>
          </a:p>
          <a:p>
            <a:r>
              <a:rPr lang="en-GB">
                <a:ea typeface="+mn-lt"/>
                <a:cs typeface="+mn-lt"/>
              </a:rPr>
              <a:t>Sloper, P. (2004) ‘Facilitators and barriers for co-ordinated multi-agency services’, </a:t>
            </a:r>
            <a:r>
              <a:rPr lang="en-GB" i="1">
                <a:ea typeface="+mn-lt"/>
                <a:cs typeface="+mn-lt"/>
              </a:rPr>
              <a:t>Child: Care, Health &amp; Development</a:t>
            </a:r>
            <a:r>
              <a:rPr lang="en-GB">
                <a:ea typeface="+mn-lt"/>
                <a:cs typeface="+mn-lt"/>
              </a:rPr>
              <a:t>, 30(6), pp. 571–580. </a:t>
            </a:r>
            <a:r>
              <a:rPr lang="en-GB" err="1">
                <a:ea typeface="+mn-lt"/>
                <a:cs typeface="+mn-lt"/>
              </a:rPr>
              <a:t>doi</a:t>
            </a:r>
            <a:r>
              <a:rPr lang="en-GB">
                <a:ea typeface="+mn-lt"/>
                <a:cs typeface="+mn-lt"/>
              </a:rPr>
              <a:t>: 10.1111/j.1365-2214.2004.00468.x.</a:t>
            </a:r>
          </a:p>
          <a:p>
            <a:r>
              <a:rPr lang="en-GB">
                <a:ea typeface="+mn-lt"/>
                <a:cs typeface="+mn-lt"/>
              </a:rPr>
              <a:t>Wolfe, Randi B &amp; Hirsch, Barton J, 2003. Outcomes of Parent Education Programs Based on </a:t>
            </a:r>
            <a:r>
              <a:rPr lang="en-GB" err="1">
                <a:ea typeface="+mn-lt"/>
                <a:cs typeface="+mn-lt"/>
              </a:rPr>
              <a:t>Reevaluation</a:t>
            </a:r>
            <a:r>
              <a:rPr lang="en-GB">
                <a:ea typeface="+mn-lt"/>
                <a:cs typeface="+mn-lt"/>
              </a:rPr>
              <a:t> </a:t>
            </a:r>
            <a:r>
              <a:rPr lang="en-GB" err="1">
                <a:ea typeface="+mn-lt"/>
                <a:cs typeface="+mn-lt"/>
              </a:rPr>
              <a:t>Counseling</a:t>
            </a:r>
            <a:r>
              <a:rPr lang="en-GB">
                <a:ea typeface="+mn-lt"/>
                <a:cs typeface="+mn-lt"/>
              </a:rPr>
              <a:t>. </a:t>
            </a:r>
            <a:r>
              <a:rPr lang="en-GB" i="1">
                <a:ea typeface="+mn-lt"/>
                <a:cs typeface="+mn-lt"/>
              </a:rPr>
              <a:t>Journal of child and family studies</a:t>
            </a:r>
            <a:r>
              <a:rPr lang="en-GB">
                <a:ea typeface="+mn-lt"/>
                <a:cs typeface="+mn-lt"/>
              </a:rPr>
              <a:t>, 12(1), pp.61–76.</a:t>
            </a:r>
            <a:endParaRPr lang="en-GB"/>
          </a:p>
        </p:txBody>
      </p:sp>
    </p:spTree>
    <p:extLst>
      <p:ext uri="{BB962C8B-B14F-4D97-AF65-F5344CB8AC3E}">
        <p14:creationId xmlns:p14="http://schemas.microsoft.com/office/powerpoint/2010/main" val="30333441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60A07F-2720-457C-9621-9695C66613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278BB5-D347-4494-95FD-DF502C3693C1}">
  <ds:schemaRefs>
    <ds:schemaRef ds:uri="http://schemas.microsoft.com/sharepoint/v3/contenttype/forms"/>
  </ds:schemaRefs>
</ds:datastoreItem>
</file>

<file path=customXml/itemProps3.xml><?xml version="1.0" encoding="utf-8"?>
<ds:datastoreItem xmlns:ds="http://schemas.openxmlformats.org/officeDocument/2006/customXml" ds:itemID="{94366328-F666-4A1A-859F-C69D7987A2A3}">
  <ds:schemaRefs>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9902240c-f584-4322-946e-7b0be23bca91"/>
    <ds:schemaRef ds:uri="http://schemas.microsoft.com/office/2006/metadata/properties"/>
    <ds:schemaRef ds:uri="d2ec016d-25cf-4c07-aa6b-c53e267faa6f"/>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2135</Words>
  <Application>Microsoft Office PowerPoint</Application>
  <PresentationFormat>Widescreen</PresentationFormat>
  <Paragraphs>196</Paragraphs>
  <Slides>18</Slides>
  <Notes>7</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Open Sans</vt:lpstr>
      <vt:lpstr>Times New Roman</vt:lpstr>
      <vt:lpstr>Trebuchet MS</vt:lpstr>
      <vt:lpstr>Wingdings</vt:lpstr>
      <vt:lpstr>Wingdings 3</vt:lpstr>
      <vt:lpstr>Facet</vt:lpstr>
      <vt:lpstr>CASE STUDY B  </vt:lpstr>
      <vt:lpstr>Introduction:            </vt:lpstr>
      <vt:lpstr>RISKS!</vt:lpstr>
      <vt:lpstr>Impact of  homelessness to the family:     </vt:lpstr>
      <vt:lpstr>Impact of Poverty Faced By The Family</vt:lpstr>
      <vt:lpstr>Impact of Mental health.</vt:lpstr>
      <vt:lpstr>Offensive Behaviour </vt:lpstr>
      <vt:lpstr>Impact of Poor Parenting </vt:lpstr>
      <vt:lpstr>Children and families Act (2014)</vt:lpstr>
      <vt:lpstr>Care Act (2014)  </vt:lpstr>
      <vt:lpstr>Children Act 1989:</vt:lpstr>
      <vt:lpstr>Children Care Act (2006)</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Lerisha Tamieka Ottey (1918349)</cp:lastModifiedBy>
  <cp:revision>3</cp:revision>
  <dcterms:created xsi:type="dcterms:W3CDTF">2021-06-17T11:31:29Z</dcterms:created>
  <dcterms:modified xsi:type="dcterms:W3CDTF">2021-07-13T10:35:51Z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