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7EAFE-5A91-4AA0-AC9D-1FF136D68A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2FC93B-C593-423A-905C-7503C7B153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AC644-7FFF-49B2-BF02-4C2CFEB49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F72D8-955C-4AB8-88E1-F98CB6D75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586E9-DCAF-444D-A71C-81AC03317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001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54641-BC81-4D3D-88B5-1B7A7B265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4088-C753-4498-8CC7-77E6A5857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25512-D0BE-4F71-BF29-97828A75A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6EC92-AE9A-4D89-8604-3FB654D98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C3992-14B1-4AAC-8B95-9B11FF4DB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748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84949-8538-423F-A0ED-72792C121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4283ED-FDA9-4FCE-8758-1481083602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2C5AB8-8F3E-4173-9B7A-785155A72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C6401-62F2-4560-B208-34EAFD1BC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5EAD9-D5AC-4549-916F-F9E2A50AE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907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AA7F4-1FE8-48A4-A899-97B766AD8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293BF-646E-4DCA-BF82-2FF0903C96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BDEF8-1D50-4BF1-B80D-226F3880C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3BDF1F-21D2-4E47-9CB2-A2BF4CE34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9371E7-2F55-4834-BCEA-12F7043E7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BCB8F-FCC7-4D44-A50E-4323089A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16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2E71A-0AC3-4B0C-956A-1CCAD8160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F635B1-2AFE-4ADD-BA4D-ED24AD3E7D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BFC453-7639-4A9A-A01E-2A59963AC3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4FF6AA-15D1-464E-BF6F-D9966C7175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14A17D-B3CA-4503-AF19-EBE8AC9423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1C0CC8-D403-4F78-8BF9-9C6210019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098A46-48D1-4C28-AD6C-C4687CADE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DFDFD7-D0E0-4016-8CC1-21D23ABA2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190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F5FC9-C9DB-4CA5-ABAA-342A08C5B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2F5321-8650-428A-B276-E80D3300B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18A512-69C5-4CB3-B5A8-A066EB6F8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AE1613-72B2-4E3D-AECC-D4C0B95D3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04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88CB0A-10DC-478A-B900-4D5C517BC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3E0EFB-6849-4C12-B9BE-57847E3AE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A3EAD8-67B2-4010-A0E2-27A128FDDF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439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B00A4-6315-42F9-8177-F893C99D6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0424E-016E-4E29-9CD1-5A269DFFA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469F83-4438-441C-85EE-FBC48BBE5C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7F7390-07C4-4740-B0DD-5E438F10F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8F3EC0-7F2F-4AF4-AAFB-3D05B552E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533537-8EBF-4316-BDFE-4DC7C4158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97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FC798-B7AA-4BA0-951F-702AB3DEC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CDB66B-C218-4026-8B35-7FFFCC0B6A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67A0B-3501-4E14-8975-3C5C7A9ADE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B62C0F-E115-4D40-B5C1-C591A0FB1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114C1B-B824-4F5B-B7E5-FEBB3385E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4C3561-EBE0-4947-B5E0-F7FBDE67D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038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050C-487E-4CA2-A7A7-424C0EA00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DF890A-41D4-4853-8E5C-6074409982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70B01-4FDF-472D-8F9D-7FA9A7859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41055-AF77-4CBB-9AA5-C33AD2F3C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DD97D2-06BF-4232-A66C-64535EEF5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200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8C1524-4A3F-4A5A-902D-0B504C031E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133E0E-184A-4995-92CF-911CF75D15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E8C7D-C706-4653-823D-5FC988F31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29380-1748-4676-A546-6B74DB089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4ED0A-DF60-4ABE-BCAD-C91DCCDC4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230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3FB471-45C2-449E-A046-5E6FB26AF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FDE7E2-2343-4EBE-ADE0-89BB29955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C3DD85-89BB-4E33-B434-326C0EA178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7A9F3B-9C71-46E2-A20E-3BE99ECB89EF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5F59A-ECA2-43DD-A52A-E99991C006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37E1B-7C0B-4AF0-BFC1-2325A314E4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4295A-D99D-45CF-92CB-331D91C3B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085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E240BCE-765A-4BC6-8847-246A2FA65EFC}"/>
              </a:ext>
            </a:extLst>
          </p:cNvPr>
          <p:cNvSpPr txBox="1">
            <a:spLocks/>
          </p:cNvSpPr>
          <p:nvPr/>
        </p:nvSpPr>
        <p:spPr>
          <a:xfrm>
            <a:off x="574963" y="4281272"/>
            <a:ext cx="1898073" cy="25042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Canmol/</a:t>
            </a:r>
            <a:r>
              <a:rPr lang="cy-GB" sz="1200" b="1" i="1" dirty="0">
                <a:latin typeface="Trebuchet MS" panose="020B0603020202020204" pitchFamily="34" charset="0"/>
              </a:rPr>
              <a:t>Praise</a:t>
            </a:r>
          </a:p>
          <a:p>
            <a:pPr indent="179388" algn="l"/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Ie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Na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Da iawn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Ardderchog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Gwych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Tria eto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Bron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Bendigedig</a:t>
            </a:r>
          </a:p>
          <a:p>
            <a:pPr indent="179388" algn="l"/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Diolch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Os gwelwch yn dda</a:t>
            </a:r>
          </a:p>
          <a:p>
            <a:pPr indent="179388" algn="l"/>
            <a:endParaRPr lang="cy-GB" sz="1200" b="1" dirty="0">
              <a:latin typeface="Trebuchet MS" panose="020B0603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9DFBC9F-658B-4281-A6D8-0F541087C907}"/>
              </a:ext>
            </a:extLst>
          </p:cNvPr>
          <p:cNvSpPr txBox="1">
            <a:spLocks/>
          </p:cNvSpPr>
          <p:nvPr/>
        </p:nvSpPr>
        <p:spPr>
          <a:xfrm>
            <a:off x="3797991" y="4268730"/>
            <a:ext cx="2064329" cy="250420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Berfau gorchmynol</a:t>
            </a:r>
          </a:p>
          <a:p>
            <a:r>
              <a:rPr lang="cy-GB" sz="1200" b="1" i="1" dirty="0">
                <a:latin typeface="Trebuchet MS" panose="020B0603020202020204" pitchFamily="34" charset="0"/>
              </a:rPr>
              <a:t>Command verbs</a:t>
            </a:r>
          </a:p>
          <a:p>
            <a:pPr indent="179388" algn="l"/>
            <a:endParaRPr lang="cy-GB" sz="13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300" b="1" dirty="0">
                <a:latin typeface="Trebuchet MS" panose="020B0603020202020204" pitchFamily="34" charset="0"/>
              </a:rPr>
              <a:t>eisteddwch – sit</a:t>
            </a:r>
          </a:p>
          <a:p>
            <a:pPr indent="179388" algn="l"/>
            <a:r>
              <a:rPr lang="cy-GB" sz="1300" b="1" dirty="0">
                <a:latin typeface="Trebuchet MS" panose="020B0603020202020204" pitchFamily="34" charset="0"/>
              </a:rPr>
              <a:t>sefwch - stand</a:t>
            </a:r>
          </a:p>
          <a:p>
            <a:pPr indent="179388" algn="l"/>
            <a:r>
              <a:rPr lang="cy-GB" sz="1300" b="1" dirty="0">
                <a:latin typeface="Trebuchet MS" panose="020B0603020202020204" pitchFamily="34" charset="0"/>
              </a:rPr>
              <a:t>tawelwch – quiet</a:t>
            </a:r>
          </a:p>
          <a:p>
            <a:pPr indent="179388" algn="l"/>
            <a:r>
              <a:rPr lang="cy-GB" sz="1300" b="1" dirty="0">
                <a:latin typeface="Trebuchet MS" panose="020B0603020202020204" pitchFamily="34" charset="0"/>
              </a:rPr>
              <a:t>edrychwch – look</a:t>
            </a:r>
          </a:p>
          <a:p>
            <a:pPr indent="179388" algn="l"/>
            <a:r>
              <a:rPr lang="cy-GB" sz="1300" b="1" dirty="0">
                <a:latin typeface="Trebuchet MS" panose="020B0603020202020204" pitchFamily="34" charset="0"/>
              </a:rPr>
              <a:t>darllenwch – read</a:t>
            </a:r>
          </a:p>
          <a:p>
            <a:pPr indent="179388" algn="l"/>
            <a:r>
              <a:rPr lang="cy-GB" sz="1300" b="1" dirty="0">
                <a:latin typeface="Trebuchet MS" panose="020B0603020202020204" pitchFamily="34" charset="0"/>
              </a:rPr>
              <a:t>gwrandewch – listen</a:t>
            </a:r>
          </a:p>
          <a:p>
            <a:pPr indent="179388" algn="l"/>
            <a:r>
              <a:rPr lang="cy-GB" sz="1300" b="1" dirty="0">
                <a:latin typeface="Trebuchet MS" panose="020B0603020202020204" pitchFamily="34" charset="0"/>
              </a:rPr>
              <a:t>ysgrifennwch – write</a:t>
            </a:r>
          </a:p>
          <a:p>
            <a:pPr indent="179388" algn="l"/>
            <a:r>
              <a:rPr lang="cy-GB" sz="1300" b="1" dirty="0">
                <a:latin typeface="Trebuchet MS" panose="020B0603020202020204" pitchFamily="34" charset="0"/>
              </a:rPr>
              <a:t>tacluswch – tidy</a:t>
            </a:r>
          </a:p>
          <a:p>
            <a:pPr indent="179388" algn="l"/>
            <a:r>
              <a:rPr lang="cy-GB" sz="1300" b="1" dirty="0">
                <a:latin typeface="Trebuchet MS" panose="020B0603020202020204" pitchFamily="34" charset="0"/>
              </a:rPr>
              <a:t>gorffenwch – finish</a:t>
            </a:r>
          </a:p>
          <a:p>
            <a:pPr indent="179388" algn="l"/>
            <a:endParaRPr lang="cy-GB" sz="1300" b="1" dirty="0">
              <a:latin typeface="Trebuchet MS" panose="020B0603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AA1DF0A-F0B4-4EA6-BBA4-68AF6E6A58F1}"/>
              </a:ext>
            </a:extLst>
          </p:cNvPr>
          <p:cNvSpPr txBox="1">
            <a:spLocks/>
          </p:cNvSpPr>
          <p:nvPr/>
        </p:nvSpPr>
        <p:spPr>
          <a:xfrm>
            <a:off x="7052827" y="4273545"/>
            <a:ext cx="2064329" cy="250420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179388"/>
            <a:br>
              <a:rPr lang="en-GB" sz="1200" b="1" dirty="0">
                <a:latin typeface="Trebuchet MS" panose="020B0603020202020204" pitchFamily="34" charset="0"/>
              </a:rPr>
            </a:br>
            <a:r>
              <a:rPr lang="en-GB" sz="1200" b="1" dirty="0" err="1">
                <a:latin typeface="Trebuchet MS" panose="020B0603020202020204" pitchFamily="34" charset="0"/>
              </a:rPr>
              <a:t>Rhannau</a:t>
            </a:r>
            <a:r>
              <a:rPr lang="en-GB" sz="1200" b="1" dirty="0">
                <a:latin typeface="Trebuchet MS" panose="020B0603020202020204" pitchFamily="34" charset="0"/>
              </a:rPr>
              <a:t> </a:t>
            </a:r>
            <a:r>
              <a:rPr lang="en-GB" sz="1200" b="1" dirty="0" err="1">
                <a:latin typeface="Trebuchet MS" panose="020B0603020202020204" pitchFamily="34" charset="0"/>
              </a:rPr>
              <a:t>o'r</a:t>
            </a:r>
            <a:r>
              <a:rPr lang="en-GB" sz="1200" b="1" dirty="0">
                <a:latin typeface="Trebuchet MS" panose="020B0603020202020204" pitchFamily="34" charset="0"/>
              </a:rPr>
              <a:t> corf / parts of the body</a:t>
            </a:r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Cefn – back</a:t>
            </a:r>
            <a:endParaRPr lang="en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Bawd – thumb</a:t>
            </a:r>
            <a:endParaRPr lang="en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Llygaid – eyes</a:t>
            </a:r>
            <a:endParaRPr lang="en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Pen – head</a:t>
            </a:r>
            <a:endParaRPr lang="en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Trwyn – nose</a:t>
            </a:r>
            <a:endParaRPr lang="en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Clust – ears</a:t>
            </a:r>
            <a:endParaRPr lang="en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Goes – leg</a:t>
            </a:r>
            <a:endParaRPr lang="en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Llaw – hand</a:t>
            </a:r>
            <a:endParaRPr lang="en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Droed – feet</a:t>
            </a:r>
            <a:endParaRPr lang="en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Ceg – mouth</a:t>
            </a:r>
            <a:endParaRPr lang="en-GB" sz="1200" b="1" dirty="0">
              <a:latin typeface="Trebuchet MS" panose="020B0603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96F6E8-E76F-4F6E-BF46-FC37F7239BC5}"/>
              </a:ext>
            </a:extLst>
          </p:cNvPr>
          <p:cNvSpPr txBox="1"/>
          <p:nvPr/>
        </p:nvSpPr>
        <p:spPr>
          <a:xfrm>
            <a:off x="504825" y="152400"/>
            <a:ext cx="7826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rebuchet MS" panose="020B0603020202020204" pitchFamily="34" charset="0"/>
              </a:rPr>
              <a:t>Bore da </a:t>
            </a:r>
            <a:r>
              <a:rPr lang="en-GB" dirty="0" err="1">
                <a:latin typeface="Trebuchet MS" panose="020B0603020202020204" pitchFamily="34" charset="0"/>
              </a:rPr>
              <a:t>bawb</a:t>
            </a:r>
            <a:r>
              <a:rPr lang="en-GB" dirty="0">
                <a:latin typeface="Trebuchet MS" panose="020B0603020202020204" pitchFamily="34" charset="0"/>
              </a:rPr>
              <a:t>, </a:t>
            </a:r>
            <a:r>
              <a:rPr lang="en-GB" dirty="0" err="1">
                <a:latin typeface="Trebuchet MS" panose="020B0603020202020204" pitchFamily="34" charset="0"/>
              </a:rPr>
              <a:t>sut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wyt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ti</a:t>
            </a:r>
            <a:r>
              <a:rPr lang="en-GB" dirty="0">
                <a:latin typeface="Trebuchet MS" panose="020B0603020202020204" pitchFamily="34" charset="0"/>
              </a:rPr>
              <a:t>?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DA6032-895D-459B-9444-E82C96DD420E}"/>
              </a:ext>
            </a:extLst>
          </p:cNvPr>
          <p:cNvSpPr txBox="1"/>
          <p:nvPr/>
        </p:nvSpPr>
        <p:spPr>
          <a:xfrm>
            <a:off x="4171951" y="152400"/>
            <a:ext cx="5357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rebuchet MS" panose="020B0603020202020204" pitchFamily="34" charset="0"/>
              </a:rPr>
              <a:t>Heddiw, </a:t>
            </a:r>
            <a:r>
              <a:rPr lang="cy-GB" dirty="0">
                <a:latin typeface="Trebuchet MS" panose="020B0603020202020204" pitchFamily="34" charset="0"/>
                <a:cs typeface="Calibri" panose="020F0502020204030204" pitchFamily="34" charset="0"/>
              </a:rPr>
              <a:t>byddwn ni’n dysgu am </a:t>
            </a:r>
            <a:r>
              <a:rPr lang="en-GB" dirty="0" err="1">
                <a:latin typeface="Trebuchet MS" panose="020B0603020202020204" pitchFamily="34" charset="0"/>
                <a:cs typeface="Calibri" panose="020F0502020204030204" pitchFamily="34" charset="0"/>
              </a:rPr>
              <a:t>r</a:t>
            </a:r>
            <a:r>
              <a:rPr lang="en-GB" dirty="0" err="1">
                <a:latin typeface="Trebuchet MS" panose="020B0603020202020204" pitchFamily="34" charset="0"/>
              </a:rPr>
              <a:t>hannau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o'r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corff</a:t>
            </a:r>
            <a:r>
              <a:rPr lang="en-GB" dirty="0">
                <a:latin typeface="Trebuchet MS" panose="020B0603020202020204" pitchFamily="34" charset="0"/>
              </a:rPr>
              <a:t>.</a:t>
            </a:r>
            <a:r>
              <a:rPr lang="cy-GB" dirty="0">
                <a:latin typeface="Trebuchet MS" panose="020B0603020202020204" pitchFamily="34" charset="0"/>
                <a:cs typeface="Calibri" panose="020F0502020204030204" pitchFamily="34" charset="0"/>
              </a:rPr>
              <a:t> </a:t>
            </a:r>
            <a:endParaRPr lang="en-GB" dirty="0">
              <a:latin typeface="Trebuchet MS" panose="020B0603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0E985B-13AF-41FC-BB75-E993DB855290}"/>
              </a:ext>
            </a:extLst>
          </p:cNvPr>
          <p:cNvSpPr/>
          <p:nvPr/>
        </p:nvSpPr>
        <p:spPr>
          <a:xfrm>
            <a:off x="504824" y="656865"/>
            <a:ext cx="86123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</a:rPr>
              <a:t>L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abelwch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corf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f</a:t>
            </a:r>
            <a:r>
              <a:rPr lang="en-GB" dirty="0">
                <a:latin typeface="arial" panose="020B0604020202020204" pitchFamily="34" charset="0"/>
              </a:rPr>
              <a:t>!</a:t>
            </a: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  <a:r>
              <a:rPr lang="en-GB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</a:rPr>
              <a:t>once complete; </a:t>
            </a:r>
            <a:r>
              <a:rPr lang="en-GB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feedback) </a:t>
            </a:r>
            <a:r>
              <a:rPr lang="en-GB" b="0" i="0" dirty="0">
                <a:effectLst/>
                <a:latin typeface="arial" panose="020B0604020202020204" pitchFamily="34" charset="0"/>
              </a:rPr>
              <a:t>Mae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hynny’n</a:t>
            </a: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ardderchog</a:t>
            </a:r>
            <a:r>
              <a:rPr lang="en-GB" b="0" i="0" dirty="0">
                <a:effectLst/>
                <a:latin typeface="arial" panose="020B0604020202020204" pitchFamily="34" charset="0"/>
              </a:rPr>
              <a:t>! </a:t>
            </a:r>
            <a:r>
              <a:rPr lang="en-GB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(that’s excellent) 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Tria</a:t>
            </a: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eto</a:t>
            </a:r>
            <a:r>
              <a:rPr lang="en-GB" b="0" i="0" dirty="0">
                <a:effectLst/>
                <a:latin typeface="arial" panose="020B0604020202020204" pitchFamily="34" charset="0"/>
              </a:rPr>
              <a:t> </a:t>
            </a:r>
            <a:r>
              <a:rPr lang="en-GB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(try again).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07E93E-F30B-4533-8911-CC73BCEBF316}"/>
              </a:ext>
            </a:extLst>
          </p:cNvPr>
          <p:cNvSpPr txBox="1"/>
          <p:nvPr/>
        </p:nvSpPr>
        <p:spPr>
          <a:xfrm>
            <a:off x="504824" y="2179635"/>
            <a:ext cx="6219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Trebuchet MS" panose="020B0603020202020204" pitchFamily="34" charset="0"/>
              </a:rPr>
              <a:t>Dwylo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i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fyny</a:t>
            </a:r>
            <a:r>
              <a:rPr lang="en-GB" dirty="0">
                <a:latin typeface="Trebuchet MS" panose="020B0603020202020204" pitchFamily="34" charset="0"/>
              </a:rPr>
              <a:t>. </a:t>
            </a:r>
            <a:r>
              <a:rPr lang="en-GB" dirty="0" err="1">
                <a:latin typeface="Trebuchet MS" panose="020B0603020202020204" pitchFamily="34" charset="0"/>
              </a:rPr>
              <a:t>Atebwch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hin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os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gwelwch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yn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dda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Trebuchet MS" panose="020B0603020202020204" pitchFamily="34" charset="0"/>
              </a:rPr>
              <a:t>(answer this please) </a:t>
            </a:r>
            <a:r>
              <a:rPr lang="en-GB" dirty="0">
                <a:latin typeface="Trebuchet MS" panose="020B0603020202020204" pitchFamily="34" charset="0"/>
              </a:rPr>
              <a:t>;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611C91E-D61A-4B1A-942D-5195B1966DB2}"/>
              </a:ext>
            </a:extLst>
          </p:cNvPr>
          <p:cNvSpPr txBox="1"/>
          <p:nvPr/>
        </p:nvSpPr>
        <p:spPr>
          <a:xfrm>
            <a:off x="514349" y="2721718"/>
            <a:ext cx="5057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rebuchet MS" panose="020B0603020202020204" pitchFamily="34" charset="0"/>
              </a:rPr>
              <a:t>Beth </a:t>
            </a:r>
            <a:r>
              <a:rPr lang="en-GB" dirty="0" err="1">
                <a:latin typeface="Trebuchet MS" panose="020B0603020202020204" pitchFamily="34" charset="0"/>
              </a:rPr>
              <a:t>syn</a:t>
            </a:r>
            <a:r>
              <a:rPr lang="en-GB" dirty="0">
                <a:latin typeface="Trebuchet MS" panose="020B0603020202020204" pitchFamily="34" charset="0"/>
              </a:rPr>
              <a:t> bod?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AF2079E-0CD6-4CA9-833F-BFA7F56D3967}"/>
              </a:ext>
            </a:extLst>
          </p:cNvPr>
          <p:cNvSpPr txBox="1"/>
          <p:nvPr/>
        </p:nvSpPr>
        <p:spPr>
          <a:xfrm>
            <a:off x="527338" y="1438275"/>
            <a:ext cx="79880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rebuchet MS" panose="020B0603020202020204" pitchFamily="34" charset="0"/>
              </a:rPr>
              <a:t>I’m now going to ask you to tell me what’s wrong and you can choose </a:t>
            </a:r>
            <a:r>
              <a:rPr lang="en-GB" dirty="0" err="1">
                <a:latin typeface="Trebuchet MS" panose="020B0603020202020204" pitchFamily="34" charset="0"/>
              </a:rPr>
              <a:t>rhannau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o’r</a:t>
            </a:r>
            <a:r>
              <a:rPr lang="en-GB" dirty="0">
                <a:latin typeface="Trebuchet MS" panose="020B0603020202020204" pitchFamily="34" charset="0"/>
              </a:rPr>
              <a:t> corf to answer.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2806CF-699B-4BDD-BF4B-276C69128E46}"/>
              </a:ext>
            </a:extLst>
          </p:cNvPr>
          <p:cNvSpPr txBox="1"/>
          <p:nvPr/>
        </p:nvSpPr>
        <p:spPr>
          <a:xfrm>
            <a:off x="504824" y="3212688"/>
            <a:ext cx="8286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rebuchet MS" panose="020B0603020202020204" pitchFamily="34" charset="0"/>
              </a:rPr>
              <a:t>Pupils should answer ‘Mae ____ </a:t>
            </a:r>
            <a:r>
              <a:rPr lang="en-GB" dirty="0" err="1">
                <a:latin typeface="Trebuchet MS" panose="020B0603020202020204" pitchFamily="34" charset="0"/>
              </a:rPr>
              <a:t>tost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gyda</a:t>
            </a:r>
            <a:r>
              <a:rPr lang="en-GB" dirty="0">
                <a:latin typeface="Trebuchet MS" panose="020B0603020202020204" pitchFamily="34" charset="0"/>
              </a:rPr>
              <a:t> fi’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1D8A9F9-68D0-493E-94F9-F266AD33BB2D}"/>
              </a:ext>
            </a:extLst>
          </p:cNvPr>
          <p:cNvSpPr txBox="1"/>
          <p:nvPr/>
        </p:nvSpPr>
        <p:spPr>
          <a:xfrm>
            <a:off x="504823" y="3702091"/>
            <a:ext cx="8286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rebuchet MS" panose="020B0603020202020204" pitchFamily="34" charset="0"/>
              </a:rPr>
              <a:t>Da </a:t>
            </a:r>
            <a:r>
              <a:rPr lang="en-GB" dirty="0" err="1">
                <a:latin typeface="Trebuchet MS" panose="020B0603020202020204" pitchFamily="34" charset="0"/>
              </a:rPr>
              <a:t>Iawn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bawb</a:t>
            </a:r>
            <a:r>
              <a:rPr lang="en-GB" dirty="0">
                <a:latin typeface="Trebuchet MS" panose="020B0603020202020204" pitchFamily="34" charset="0"/>
              </a:rPr>
              <a:t>!  </a:t>
            </a:r>
            <a:r>
              <a:rPr lang="en-GB" dirty="0" err="1">
                <a:latin typeface="Trebuchet MS" panose="020B0603020202020204" pitchFamily="34" charset="0"/>
              </a:rPr>
              <a:t>Tacluswch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os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gwelwch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yn</a:t>
            </a:r>
            <a:r>
              <a:rPr lang="en-GB" dirty="0">
                <a:latin typeface="Trebuchet MS" panose="020B0603020202020204" pitchFamily="34" charset="0"/>
              </a:rPr>
              <a:t> </a:t>
            </a:r>
            <a:r>
              <a:rPr lang="en-GB" dirty="0" err="1">
                <a:latin typeface="Trebuchet MS" panose="020B0603020202020204" pitchFamily="34" charset="0"/>
              </a:rPr>
              <a:t>dda</a:t>
            </a:r>
            <a:r>
              <a:rPr lang="en-GB" dirty="0">
                <a:latin typeface="Trebuchet MS" panose="020B0603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56602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40BE0-801A-4360-AF65-0C58B1783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00" y="203201"/>
            <a:ext cx="2914650" cy="863600"/>
          </a:xfrm>
          <a:ln w="38100">
            <a:solidFill>
              <a:srgbClr val="002060"/>
            </a:solidFill>
          </a:ln>
        </p:spPr>
        <p:txBody>
          <a:bodyPr/>
          <a:lstStyle/>
          <a:p>
            <a:pPr algn="ctr"/>
            <a:r>
              <a:rPr lang="en-GB" b="1" dirty="0"/>
              <a:t>CEFN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4AC47-3E1F-452B-97D5-C21DA879B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7" y="2844006"/>
            <a:ext cx="3486150" cy="4351338"/>
          </a:xfrm>
        </p:spPr>
        <p:txBody>
          <a:bodyPr>
            <a:normAutofit fontScale="92500" lnSpcReduction="20000"/>
          </a:bodyPr>
          <a:lstStyle/>
          <a:p>
            <a:pPr indent="179388"/>
            <a:r>
              <a:rPr lang="cy-GB" b="1" dirty="0">
                <a:latin typeface="Trebuchet MS" panose="020B0603020202020204" pitchFamily="34" charset="0"/>
              </a:rPr>
              <a:t>Cefn – back</a:t>
            </a:r>
            <a:endParaRPr lang="en-GB" b="1" dirty="0">
              <a:latin typeface="Trebuchet MS" panose="020B0603020202020204" pitchFamily="34" charset="0"/>
            </a:endParaRPr>
          </a:p>
          <a:p>
            <a:pPr indent="179388"/>
            <a:r>
              <a:rPr lang="cy-GB" b="1" dirty="0">
                <a:latin typeface="Trebuchet MS" panose="020B0603020202020204" pitchFamily="34" charset="0"/>
              </a:rPr>
              <a:t>Bawd – thumb</a:t>
            </a:r>
            <a:endParaRPr lang="en-GB" b="1" dirty="0">
              <a:latin typeface="Trebuchet MS" panose="020B0603020202020204" pitchFamily="34" charset="0"/>
            </a:endParaRPr>
          </a:p>
          <a:p>
            <a:pPr indent="179388"/>
            <a:r>
              <a:rPr lang="cy-GB" b="1" dirty="0">
                <a:latin typeface="Trebuchet MS" panose="020B0603020202020204" pitchFamily="34" charset="0"/>
              </a:rPr>
              <a:t>Llygaid – eyes</a:t>
            </a:r>
            <a:endParaRPr lang="en-GB" b="1" dirty="0">
              <a:latin typeface="Trebuchet MS" panose="020B0603020202020204" pitchFamily="34" charset="0"/>
            </a:endParaRPr>
          </a:p>
          <a:p>
            <a:pPr indent="179388"/>
            <a:r>
              <a:rPr lang="cy-GB" b="1" dirty="0">
                <a:latin typeface="Trebuchet MS" panose="020B0603020202020204" pitchFamily="34" charset="0"/>
              </a:rPr>
              <a:t>Pen – head</a:t>
            </a:r>
            <a:endParaRPr lang="en-GB" b="1" dirty="0">
              <a:latin typeface="Trebuchet MS" panose="020B0603020202020204" pitchFamily="34" charset="0"/>
            </a:endParaRPr>
          </a:p>
          <a:p>
            <a:pPr indent="179388"/>
            <a:r>
              <a:rPr lang="cy-GB" b="1" dirty="0">
                <a:latin typeface="Trebuchet MS" panose="020B0603020202020204" pitchFamily="34" charset="0"/>
              </a:rPr>
              <a:t>Trwyn – nose</a:t>
            </a:r>
            <a:endParaRPr lang="en-GB" b="1" dirty="0">
              <a:latin typeface="Trebuchet MS" panose="020B0603020202020204" pitchFamily="34" charset="0"/>
            </a:endParaRPr>
          </a:p>
          <a:p>
            <a:pPr indent="179388"/>
            <a:r>
              <a:rPr lang="cy-GB" b="1" dirty="0">
                <a:latin typeface="Trebuchet MS" panose="020B0603020202020204" pitchFamily="34" charset="0"/>
              </a:rPr>
              <a:t>Clust – ears</a:t>
            </a:r>
            <a:endParaRPr lang="en-GB" b="1" dirty="0">
              <a:latin typeface="Trebuchet MS" panose="020B0603020202020204" pitchFamily="34" charset="0"/>
            </a:endParaRPr>
          </a:p>
          <a:p>
            <a:pPr indent="179388"/>
            <a:r>
              <a:rPr lang="cy-GB" b="1" dirty="0">
                <a:latin typeface="Trebuchet MS" panose="020B0603020202020204" pitchFamily="34" charset="0"/>
              </a:rPr>
              <a:t>Goes – leg</a:t>
            </a:r>
            <a:endParaRPr lang="en-GB" b="1" dirty="0">
              <a:latin typeface="Trebuchet MS" panose="020B0603020202020204" pitchFamily="34" charset="0"/>
            </a:endParaRPr>
          </a:p>
          <a:p>
            <a:pPr indent="179388"/>
            <a:r>
              <a:rPr lang="cy-GB" b="1" dirty="0">
                <a:latin typeface="Trebuchet MS" panose="020B0603020202020204" pitchFamily="34" charset="0"/>
              </a:rPr>
              <a:t>Llaw – hand</a:t>
            </a:r>
            <a:endParaRPr lang="en-GB" b="1" dirty="0">
              <a:latin typeface="Trebuchet MS" panose="020B0603020202020204" pitchFamily="34" charset="0"/>
            </a:endParaRPr>
          </a:p>
          <a:p>
            <a:pPr indent="179388"/>
            <a:r>
              <a:rPr lang="cy-GB" b="1" dirty="0">
                <a:latin typeface="Trebuchet MS" panose="020B0603020202020204" pitchFamily="34" charset="0"/>
              </a:rPr>
              <a:t>Droed – feet</a:t>
            </a:r>
            <a:endParaRPr lang="en-GB" b="1" dirty="0">
              <a:latin typeface="Trebuchet MS" panose="020B0603020202020204" pitchFamily="34" charset="0"/>
            </a:endParaRPr>
          </a:p>
          <a:p>
            <a:pPr indent="179388"/>
            <a:r>
              <a:rPr lang="cy-GB" b="1" dirty="0">
                <a:latin typeface="Trebuchet MS" panose="020B0603020202020204" pitchFamily="34" charset="0"/>
              </a:rPr>
              <a:t>Ceg – mouth</a:t>
            </a:r>
            <a:endParaRPr lang="en-GB" b="1" dirty="0">
              <a:latin typeface="Trebuchet MS" panose="020B0603020202020204" pitchFamily="34" charset="0"/>
            </a:endParaRP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A66D6C-B992-4691-A15E-468D297CCF99}"/>
              </a:ext>
            </a:extLst>
          </p:cNvPr>
          <p:cNvSpPr txBox="1">
            <a:spLocks/>
          </p:cNvSpPr>
          <p:nvPr/>
        </p:nvSpPr>
        <p:spPr>
          <a:xfrm>
            <a:off x="4229100" y="203201"/>
            <a:ext cx="2914650" cy="863600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BAWD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1769BB-683E-4FA0-A801-A7B65223D442}"/>
              </a:ext>
            </a:extLst>
          </p:cNvPr>
          <p:cNvSpPr txBox="1">
            <a:spLocks/>
          </p:cNvSpPr>
          <p:nvPr/>
        </p:nvSpPr>
        <p:spPr>
          <a:xfrm>
            <a:off x="8001000" y="203201"/>
            <a:ext cx="2914650" cy="863600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LLYGAID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C6B75FE-2751-40FA-A922-0545C930F506}"/>
              </a:ext>
            </a:extLst>
          </p:cNvPr>
          <p:cNvSpPr txBox="1">
            <a:spLocks/>
          </p:cNvSpPr>
          <p:nvPr/>
        </p:nvSpPr>
        <p:spPr>
          <a:xfrm>
            <a:off x="8001000" y="1720854"/>
            <a:ext cx="2914650" cy="863600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PEN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036733F-5B19-4038-8C61-7A02CADB2CBD}"/>
              </a:ext>
            </a:extLst>
          </p:cNvPr>
          <p:cNvSpPr txBox="1">
            <a:spLocks/>
          </p:cNvSpPr>
          <p:nvPr/>
        </p:nvSpPr>
        <p:spPr>
          <a:xfrm>
            <a:off x="8001000" y="3122217"/>
            <a:ext cx="2914650" cy="863600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TRWYN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C16FD80-0558-41F7-BEEF-B5DD3BCC5584}"/>
              </a:ext>
            </a:extLst>
          </p:cNvPr>
          <p:cNvSpPr txBox="1">
            <a:spLocks/>
          </p:cNvSpPr>
          <p:nvPr/>
        </p:nvSpPr>
        <p:spPr>
          <a:xfrm>
            <a:off x="8001000" y="4684118"/>
            <a:ext cx="2914650" cy="863600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CLUST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53D4901-F0BD-4098-88C5-48E35C92601D}"/>
              </a:ext>
            </a:extLst>
          </p:cNvPr>
          <p:cNvSpPr txBox="1">
            <a:spLocks/>
          </p:cNvSpPr>
          <p:nvPr/>
        </p:nvSpPr>
        <p:spPr>
          <a:xfrm>
            <a:off x="4210050" y="1698629"/>
            <a:ext cx="2914650" cy="863600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GOES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C56C7C9-3919-4FEF-8E05-F7BB868ED4AC}"/>
              </a:ext>
            </a:extLst>
          </p:cNvPr>
          <p:cNvSpPr txBox="1">
            <a:spLocks/>
          </p:cNvSpPr>
          <p:nvPr/>
        </p:nvSpPr>
        <p:spPr>
          <a:xfrm>
            <a:off x="4191001" y="3143250"/>
            <a:ext cx="2914650" cy="863600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LLAW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75EF49C-A33F-4A17-AC77-2FB3A0AC5AC5}"/>
              </a:ext>
            </a:extLst>
          </p:cNvPr>
          <p:cNvSpPr txBox="1">
            <a:spLocks/>
          </p:cNvSpPr>
          <p:nvPr/>
        </p:nvSpPr>
        <p:spPr>
          <a:xfrm>
            <a:off x="4191001" y="4684118"/>
            <a:ext cx="2914650" cy="863600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DROED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42E954E9-6114-4DCF-ABEB-87C64ADB7069}"/>
              </a:ext>
            </a:extLst>
          </p:cNvPr>
          <p:cNvSpPr txBox="1">
            <a:spLocks/>
          </p:cNvSpPr>
          <p:nvPr/>
        </p:nvSpPr>
        <p:spPr>
          <a:xfrm>
            <a:off x="228600" y="1685927"/>
            <a:ext cx="2914650" cy="863600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CEG</a:t>
            </a:r>
          </a:p>
        </p:txBody>
      </p:sp>
    </p:spTree>
    <p:extLst>
      <p:ext uri="{BB962C8B-B14F-4D97-AF65-F5344CB8AC3E}">
        <p14:creationId xmlns:p14="http://schemas.microsoft.com/office/powerpoint/2010/main" val="1817631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573F992-26B8-401A-8008-4F1450C7C3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8287" y="166687"/>
            <a:ext cx="9115425" cy="652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76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7005AD0-7ACB-4B03-98D1-A6EC36BE31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4012" y="795337"/>
            <a:ext cx="8943975" cy="473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428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AA5EB0-232D-4904-8144-A825AE309E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075" y="0"/>
            <a:ext cx="8705850" cy="375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12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453A6-C5CB-44FE-B76E-674D2D3C6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565E3-F76F-4570-895D-EF69D6BB1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D3B3AB-E36E-47D6-9B80-071253F80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47625"/>
            <a:ext cx="11563350" cy="54701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C98DF2B-D4D9-4D82-B7CD-1082619A03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5" y="5458981"/>
            <a:ext cx="11649075" cy="13176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0DBEFA-F517-4B53-8722-7274D7A478AD}"/>
              </a:ext>
            </a:extLst>
          </p:cNvPr>
          <p:cNvSpPr txBox="1"/>
          <p:nvPr/>
        </p:nvSpPr>
        <p:spPr>
          <a:xfrm>
            <a:off x="409575" y="439222"/>
            <a:ext cx="50482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41547544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232</Words>
  <Application>Microsoft Office PowerPoint</Application>
  <PresentationFormat>Widescreen</PresentationFormat>
  <Paragraphs>66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arial</vt:lpstr>
      <vt:lpstr>Calibri</vt:lpstr>
      <vt:lpstr>Calibri Light</vt:lpstr>
      <vt:lpstr>Trebuchet MS</vt:lpstr>
      <vt:lpstr>Office Theme</vt:lpstr>
      <vt:lpstr>PowerPoint Presentation</vt:lpstr>
      <vt:lpstr>CEFN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 iaith ysgol</dc:title>
  <dc:creator>Melissa Carter-Evans</dc:creator>
  <cp:lastModifiedBy>Melissa Carter-Evans</cp:lastModifiedBy>
  <cp:revision>12</cp:revision>
  <cp:lastPrinted>2020-02-23T17:30:30Z</cp:lastPrinted>
  <dcterms:created xsi:type="dcterms:W3CDTF">2020-02-12T09:15:55Z</dcterms:created>
  <dcterms:modified xsi:type="dcterms:W3CDTF">2020-04-14T13:48:52Z</dcterms:modified>
</cp:coreProperties>
</file>