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8" r:id="rId3"/>
    <p:sldId id="289" r:id="rId4"/>
    <p:sldId id="290" r:id="rId5"/>
    <p:sldId id="291" r:id="rId6"/>
    <p:sldId id="292" r:id="rId7"/>
    <p:sldId id="263" r:id="rId8"/>
    <p:sldId id="270" r:id="rId9"/>
    <p:sldId id="259" r:id="rId10"/>
    <p:sldId id="260" r:id="rId11"/>
    <p:sldId id="261" r:id="rId12"/>
    <p:sldId id="262" r:id="rId13"/>
    <p:sldId id="264" r:id="rId14"/>
    <p:sldId id="266" r:id="rId15"/>
    <p:sldId id="265" r:id="rId16"/>
    <p:sldId id="267" r:id="rId17"/>
    <p:sldId id="269" r:id="rId18"/>
    <p:sldId id="257" r:id="rId19"/>
    <p:sldId id="258" r:id="rId20"/>
    <p:sldId id="271" r:id="rId21"/>
    <p:sldId id="272" r:id="rId22"/>
    <p:sldId id="273" r:id="rId23"/>
    <p:sldId id="274" r:id="rId24"/>
    <p:sldId id="275" r:id="rId25"/>
    <p:sldId id="280" r:id="rId26"/>
    <p:sldId id="277" r:id="rId27"/>
    <p:sldId id="278" r:id="rId28"/>
    <p:sldId id="279" r:id="rId29"/>
    <p:sldId id="281" r:id="rId30"/>
    <p:sldId id="282" r:id="rId31"/>
    <p:sldId id="283" r:id="rId32"/>
    <p:sldId id="284" r:id="rId33"/>
    <p:sldId id="285" r:id="rId34"/>
    <p:sldId id="286" r:id="rId35"/>
    <p:sldId id="287" r:id="rId36"/>
    <p:sldId id="276" r:id="rId37"/>
    <p:sldId id="26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61501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778604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095403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474FF23-EF8B-4FB9-B94F-84430BEE3922}"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77817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474FF23-EF8B-4FB9-B94F-84430BEE3922}"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55204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474FF23-EF8B-4FB9-B94F-84430BEE3922}"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691395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74FF23-EF8B-4FB9-B94F-84430BEE3922}" type="datetimeFigureOut">
              <a:rPr lang="en-GB" smtClean="0"/>
              <a:t>11/03/2020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399578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644531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947357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005773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02689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029990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551398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74FF23-EF8B-4FB9-B94F-84430BEE3922}"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899801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74FF23-EF8B-4FB9-B94F-84430BEE3922}" type="datetimeFigureOut">
              <a:rPr lang="en-GB" smtClean="0"/>
              <a:t>11/03/2020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652496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31162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474FF23-EF8B-4FB9-B94F-84430BEE3922}"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983056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474FF23-EF8B-4FB9-B94F-84430BEE3922}" type="datetimeFigureOut">
              <a:rPr lang="en-GB" smtClean="0"/>
              <a:t>11/03/2020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2267CCA-5B05-4865-9A56-300BA166F687}" type="slidenum">
              <a:rPr lang="en-GB" smtClean="0"/>
              <a:t>‹#›</a:t>
            </a:fld>
            <a:endParaRPr lang="en-GB"/>
          </a:p>
        </p:txBody>
      </p:sp>
    </p:spTree>
    <p:extLst>
      <p:ext uri="{BB962C8B-B14F-4D97-AF65-F5344CB8AC3E}">
        <p14:creationId xmlns:p14="http://schemas.microsoft.com/office/powerpoint/2010/main" val="991063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genderedintelligence.co.uk/" TargetMode="External"/><Relationship Id="rId2" Type="http://schemas.openxmlformats.org/officeDocument/2006/relationships/hyperlink" Target="https://www.akt.org.uk/" TargetMode="External"/><Relationship Id="rId1" Type="http://schemas.openxmlformats.org/officeDocument/2006/relationships/slideLayout" Target="../slideLayouts/slideLayout2.xml"/><Relationship Id="rId5" Type="http://schemas.openxmlformats.org/officeDocument/2006/relationships/hyperlink" Target="http://www.lgbtconsortium.org.uk/" TargetMode="External"/><Relationship Id="rId4" Type="http://schemas.openxmlformats.org/officeDocument/2006/relationships/hyperlink" Target="https://www.stonewall.org.uk/help-advice/whats-my-area"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iomedcentral.com/1471-244X/9/11/#ins2" TargetMode="External"/><Relationship Id="rId2" Type="http://schemas.openxmlformats.org/officeDocument/2006/relationships/hyperlink" Target="http://www.biomedcentral.com/1471-244X/9/11/#ins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www.pinktherapy.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Mental Health &amp; Counselling</a:t>
            </a:r>
            <a:endParaRPr lang="en-GB" dirty="0"/>
          </a:p>
        </p:txBody>
      </p:sp>
      <p:sp>
        <p:nvSpPr>
          <p:cNvPr id="3" name="Subtitle 2"/>
          <p:cNvSpPr>
            <a:spLocks noGrp="1"/>
          </p:cNvSpPr>
          <p:nvPr>
            <p:ph type="subTitle" idx="1"/>
          </p:nvPr>
        </p:nvSpPr>
        <p:spPr/>
        <p:txBody>
          <a:bodyPr/>
          <a:lstStyle/>
          <a:p>
            <a:r>
              <a:rPr lang="en-GB" dirty="0" smtClean="0"/>
              <a:t>Week 6 </a:t>
            </a:r>
            <a:endParaRPr lang="en-GB" dirty="0"/>
          </a:p>
        </p:txBody>
      </p:sp>
    </p:spTree>
    <p:extLst>
      <p:ext uri="{BB962C8B-B14F-4D97-AF65-F5344CB8AC3E}">
        <p14:creationId xmlns:p14="http://schemas.microsoft.com/office/powerpoint/2010/main" val="142201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Foundation States (2020) </a:t>
            </a:r>
            <a:endParaRPr lang="en-GB" dirty="0"/>
          </a:p>
        </p:txBody>
      </p:sp>
      <p:sp>
        <p:nvSpPr>
          <p:cNvPr id="3" name="Content Placeholder 2"/>
          <p:cNvSpPr>
            <a:spLocks noGrp="1"/>
          </p:cNvSpPr>
          <p:nvPr>
            <p:ph idx="1"/>
          </p:nvPr>
        </p:nvSpPr>
        <p:spPr>
          <a:xfrm>
            <a:off x="983411" y="2603501"/>
            <a:ext cx="10196423" cy="2578100"/>
          </a:xfrm>
        </p:spPr>
        <p:txBody>
          <a:bodyPr/>
          <a:lstStyle/>
          <a:p>
            <a:r>
              <a:rPr lang="en-GB" dirty="0"/>
              <a:t>Lesbian, gay, bisexual and/or transgender people may be more susceptible to mental health problems than heterosexual people due to a range of factors, including discrimination and inequalities.  Positively, </a:t>
            </a:r>
            <a:endParaRPr lang="en-GB" dirty="0" smtClean="0"/>
          </a:p>
          <a:p>
            <a:r>
              <a:rPr lang="en-GB" dirty="0" smtClean="0"/>
              <a:t>there </a:t>
            </a:r>
            <a:r>
              <a:rPr lang="en-GB" dirty="0"/>
              <a:t>is a growing acceptance of the LGBT community in the UK in recent years.</a:t>
            </a:r>
            <a:r>
              <a:rPr lang="en-GB" baseline="30000" dirty="0"/>
              <a:t>  </a:t>
            </a:r>
            <a:r>
              <a:rPr lang="en-GB" dirty="0"/>
              <a:t> However, there is a clear need for greater evidence on how impactful policies and practices can be effectively implemented to combat inequalities and disadvantage for the LGBT community.</a:t>
            </a:r>
            <a:r>
              <a:rPr lang="en-GB" baseline="30000" dirty="0"/>
              <a:t>1</a:t>
            </a:r>
            <a:endParaRPr lang="en-GB" dirty="0"/>
          </a:p>
        </p:txBody>
      </p:sp>
    </p:spTree>
    <p:extLst>
      <p:ext uri="{BB962C8B-B14F-4D97-AF65-F5344CB8AC3E}">
        <p14:creationId xmlns:p14="http://schemas.microsoft.com/office/powerpoint/2010/main" val="537941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Poorer Mental Health</a:t>
            </a:r>
            <a:endParaRPr lang="en-GB" dirty="0"/>
          </a:p>
        </p:txBody>
      </p:sp>
      <p:sp>
        <p:nvSpPr>
          <p:cNvPr id="3" name="Content Placeholder 2"/>
          <p:cNvSpPr>
            <a:spLocks noGrp="1"/>
          </p:cNvSpPr>
          <p:nvPr>
            <p:ph idx="1"/>
          </p:nvPr>
        </p:nvSpPr>
        <p:spPr>
          <a:xfrm>
            <a:off x="1154954" y="2603500"/>
            <a:ext cx="9426782" cy="3416300"/>
          </a:xfrm>
        </p:spPr>
        <p:txBody>
          <a:bodyPr/>
          <a:lstStyle/>
          <a:p>
            <a:r>
              <a:rPr lang="en-GB" dirty="0"/>
              <a:t>Evidence suggests people identifying as LGBT are at higher risk of experiencing poor mental health.</a:t>
            </a:r>
            <a:r>
              <a:rPr lang="en-GB" baseline="30000" dirty="0"/>
              <a:t>2</a:t>
            </a:r>
            <a:endParaRPr lang="en-GB" dirty="0"/>
          </a:p>
          <a:p>
            <a:r>
              <a:rPr lang="en-GB" dirty="0"/>
              <a:t>Members of the LGBT community are more likely to experience a range of mental health problems such as depression, suicidal thoughts, self-harm and alcohol and substance misuse.</a:t>
            </a:r>
            <a:r>
              <a:rPr lang="en-GB" baseline="30000" dirty="0"/>
              <a:t>3,4,5</a:t>
            </a:r>
            <a:endParaRPr lang="en-GB" dirty="0"/>
          </a:p>
          <a:p>
            <a:r>
              <a:rPr lang="en-GB" dirty="0"/>
              <a:t>The higher prevalence of mental ill health among members of the LGBT community can be attributed to a range of factors such as discrimination, isolation and homophobia.6  This can lead to members of the LGBT community feeling dissatisfied with health services, with mental health services most often perceived to be discriminatory.</a:t>
            </a:r>
            <a:r>
              <a:rPr lang="en-GB" baseline="30000" dirty="0"/>
              <a:t>1</a:t>
            </a:r>
            <a:endParaRPr lang="en-GB" dirty="0"/>
          </a:p>
          <a:p>
            <a:endParaRPr lang="en-GB" dirty="0"/>
          </a:p>
        </p:txBody>
      </p:sp>
    </p:spTree>
    <p:extLst>
      <p:ext uri="{BB962C8B-B14F-4D97-AF65-F5344CB8AC3E}">
        <p14:creationId xmlns:p14="http://schemas.microsoft.com/office/powerpoint/2010/main" val="3435083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Greater Risk of Hate Crimes</a:t>
            </a:r>
            <a:endParaRPr lang="en-GB" dirty="0"/>
          </a:p>
        </p:txBody>
      </p:sp>
      <p:sp>
        <p:nvSpPr>
          <p:cNvPr id="3" name="Content Placeholder 2"/>
          <p:cNvSpPr>
            <a:spLocks noGrp="1"/>
          </p:cNvSpPr>
          <p:nvPr>
            <p:ph idx="1"/>
          </p:nvPr>
        </p:nvSpPr>
        <p:spPr/>
        <p:txBody>
          <a:bodyPr/>
          <a:lstStyle/>
          <a:p>
            <a:r>
              <a:rPr lang="en-GB" dirty="0"/>
              <a:t>Members of the LGBT community are at a greater risk of experiencing hate crime compared to heterosexual people, with certain LGBT groups found to be at particular risk, including gay men, young people and those identifying as LGBT from black and ethnic minority groups.</a:t>
            </a:r>
            <a:r>
              <a:rPr lang="en-GB" baseline="30000" dirty="0"/>
              <a:t>1</a:t>
            </a:r>
            <a:endParaRPr lang="en-GB" dirty="0"/>
          </a:p>
        </p:txBody>
      </p:sp>
    </p:spTree>
    <p:extLst>
      <p:ext uri="{BB962C8B-B14F-4D97-AF65-F5344CB8AC3E}">
        <p14:creationId xmlns:p14="http://schemas.microsoft.com/office/powerpoint/2010/main" val="3266734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Lower ratings of quality of life metrics</a:t>
            </a:r>
            <a:endParaRPr lang="en-GB" dirty="0"/>
          </a:p>
        </p:txBody>
      </p:sp>
      <p:sp>
        <p:nvSpPr>
          <p:cNvPr id="3" name="Content Placeholder 2"/>
          <p:cNvSpPr>
            <a:spLocks noGrp="1"/>
          </p:cNvSpPr>
          <p:nvPr>
            <p:ph idx="1"/>
          </p:nvPr>
        </p:nvSpPr>
        <p:spPr/>
        <p:txBody>
          <a:bodyPr/>
          <a:lstStyle/>
          <a:p>
            <a:r>
              <a:rPr lang="en-GB" dirty="0"/>
              <a:t>Ratings of ONS quality of life metrics in 2015 (on life satisfaction, happiness and perception that things they do are worthwhile) are lower for members of the LGB community than for heterosexual people.</a:t>
            </a:r>
            <a:r>
              <a:rPr lang="en-GB" baseline="30000" dirty="0"/>
              <a:t>7</a:t>
            </a:r>
            <a:endParaRPr lang="en-GB" dirty="0"/>
          </a:p>
        </p:txBody>
      </p:sp>
    </p:spTree>
    <p:extLst>
      <p:ext uri="{BB962C8B-B14F-4D97-AF65-F5344CB8AC3E}">
        <p14:creationId xmlns:p14="http://schemas.microsoft.com/office/powerpoint/2010/main" val="1285899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for support</a:t>
            </a:r>
            <a:endParaRPr lang="en-GB" dirty="0"/>
          </a:p>
        </p:txBody>
      </p:sp>
      <p:sp>
        <p:nvSpPr>
          <p:cNvPr id="3" name="Content Placeholder 2"/>
          <p:cNvSpPr>
            <a:spLocks noGrp="1"/>
          </p:cNvSpPr>
          <p:nvPr>
            <p:ph idx="1"/>
          </p:nvPr>
        </p:nvSpPr>
        <p:spPr/>
        <p:txBody>
          <a:bodyPr/>
          <a:lstStyle/>
          <a:p>
            <a:r>
              <a:rPr lang="en-GB" dirty="0" smtClean="0">
                <a:hlinkClick r:id="rId2"/>
              </a:rPr>
              <a:t>Albert </a:t>
            </a:r>
            <a:r>
              <a:rPr lang="en-GB" dirty="0">
                <a:hlinkClick r:id="rId2"/>
              </a:rPr>
              <a:t>Kennedy Trust</a:t>
            </a:r>
            <a:r>
              <a:rPr lang="en-GB" dirty="0"/>
              <a:t> – supporting young LGBT people between 16 and 25 years old.</a:t>
            </a:r>
          </a:p>
          <a:p>
            <a:r>
              <a:rPr lang="en-GB" dirty="0">
                <a:hlinkClick r:id="rId3" tooltip="External website"/>
              </a:rPr>
              <a:t>Gendered Intelligence</a:t>
            </a:r>
            <a:r>
              <a:rPr lang="en-GB" dirty="0"/>
              <a:t> - working with the trans community and those who impact on trans lives with a particular focus on supporting young trans people under the age of 21.</a:t>
            </a:r>
          </a:p>
          <a:p>
            <a:r>
              <a:rPr lang="en-GB" u="sng" dirty="0" err="1"/>
              <a:t>Imaan</a:t>
            </a:r>
            <a:r>
              <a:rPr lang="en-GB" dirty="0"/>
              <a:t> – the UK’s leading LGBTQ Muslim charity.</a:t>
            </a:r>
          </a:p>
          <a:p>
            <a:r>
              <a:rPr lang="en-GB" dirty="0">
                <a:hlinkClick r:id="rId4"/>
              </a:rPr>
              <a:t>Stonewall</a:t>
            </a:r>
            <a:r>
              <a:rPr lang="en-GB" dirty="0"/>
              <a:t> and </a:t>
            </a:r>
            <a:r>
              <a:rPr lang="en-GB" dirty="0">
                <a:hlinkClick r:id="rId5"/>
              </a:rPr>
              <a:t>LGBT Consortium</a:t>
            </a:r>
            <a:r>
              <a:rPr lang="en-GB" dirty="0"/>
              <a:t>– services that enable you to find LGBT mental health services in your local area</a:t>
            </a:r>
            <a:r>
              <a:rPr lang="en-GB" dirty="0" smtClean="0"/>
              <a:t>.</a:t>
            </a:r>
          </a:p>
          <a:p>
            <a:r>
              <a:rPr lang="en-GB" dirty="0" smtClean="0"/>
              <a:t>What else?  </a:t>
            </a:r>
            <a:endParaRPr lang="en-GB" dirty="0"/>
          </a:p>
          <a:p>
            <a:endParaRPr lang="en-GB" dirty="0"/>
          </a:p>
        </p:txBody>
      </p:sp>
    </p:spTree>
    <p:extLst>
      <p:ext uri="{BB962C8B-B14F-4D97-AF65-F5344CB8AC3E}">
        <p14:creationId xmlns:p14="http://schemas.microsoft.com/office/powerpoint/2010/main" val="468412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for consideration</a:t>
            </a:r>
            <a:endParaRPr lang="en-GB" dirty="0"/>
          </a:p>
        </p:txBody>
      </p:sp>
      <p:sp>
        <p:nvSpPr>
          <p:cNvPr id="3" name="Content Placeholder 2"/>
          <p:cNvSpPr>
            <a:spLocks noGrp="1"/>
          </p:cNvSpPr>
          <p:nvPr>
            <p:ph idx="1"/>
          </p:nvPr>
        </p:nvSpPr>
        <p:spPr/>
        <p:txBody>
          <a:bodyPr/>
          <a:lstStyle/>
          <a:p>
            <a:r>
              <a:rPr lang="en-GB" dirty="0" smtClean="0"/>
              <a:t>Research/facts and figures</a:t>
            </a:r>
          </a:p>
          <a:p>
            <a:endParaRPr lang="en-GB" dirty="0"/>
          </a:p>
          <a:p>
            <a:r>
              <a:rPr lang="en-GB" dirty="0" smtClean="0"/>
              <a:t>Ethics</a:t>
            </a:r>
          </a:p>
          <a:p>
            <a:endParaRPr lang="en-GB" dirty="0"/>
          </a:p>
          <a:p>
            <a:r>
              <a:rPr lang="en-GB" dirty="0" smtClean="0"/>
              <a:t>Training</a:t>
            </a:r>
          </a:p>
          <a:p>
            <a:endParaRPr lang="en-GB" dirty="0"/>
          </a:p>
          <a:p>
            <a:r>
              <a:rPr lang="en-GB" dirty="0" smtClean="0"/>
              <a:t>Models of intervention</a:t>
            </a:r>
            <a:endParaRPr lang="en-GB" dirty="0"/>
          </a:p>
        </p:txBody>
      </p:sp>
    </p:spTree>
    <p:extLst>
      <p:ext uri="{BB962C8B-B14F-4D97-AF65-F5344CB8AC3E}">
        <p14:creationId xmlns:p14="http://schemas.microsoft.com/office/powerpoint/2010/main" val="2195905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LGBT young people not accepted by parents and caregivers</a:t>
            </a:r>
            <a:r>
              <a:rPr lang="en-GB" sz="800" dirty="0" smtClean="0"/>
              <a:t/>
            </a:r>
            <a:br>
              <a:rPr lang="en-GB" sz="800" dirty="0" smtClean="0"/>
            </a:br>
            <a:r>
              <a:rPr lang="en-GB" sz="800" dirty="0" smtClean="0"/>
              <a:t>http://www.hrc.org/resources/entry/the-lies-and-dangers-of-reparative-therapy</a:t>
            </a:r>
            <a:endParaRPr lang="en-GB" sz="800" dirty="0"/>
          </a:p>
        </p:txBody>
      </p:sp>
      <p:pic>
        <p:nvPicPr>
          <p:cNvPr id="2050" name="Picture 2" descr="More than 8 times as likely to have attempted suicide. Nearly 6 times as likely to report high levels of depression. More than 3 times as likely to use illegal drugs. More than 3 times as likely to be at high risk for HIV and ST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1136" y="1856792"/>
            <a:ext cx="10672664" cy="3937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065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Significant research</a:t>
            </a:r>
            <a:endParaRPr lang="en-GB" dirty="0"/>
          </a:p>
        </p:txBody>
      </p:sp>
      <p:sp>
        <p:nvSpPr>
          <p:cNvPr id="3" name="Content Placeholder 2"/>
          <p:cNvSpPr>
            <a:spLocks noGrp="1"/>
          </p:cNvSpPr>
          <p:nvPr>
            <p:ph idx="1"/>
          </p:nvPr>
        </p:nvSpPr>
        <p:spPr/>
        <p:txBody>
          <a:bodyPr/>
          <a:lstStyle/>
          <a:p>
            <a:r>
              <a:rPr lang="en-GB" b="1" dirty="0" smtClean="0"/>
              <a:t>The response of mental health professionals to clients seeking help to change or redirect same-sex sexual orientation</a:t>
            </a:r>
          </a:p>
          <a:p>
            <a:r>
              <a:rPr lang="en-GB" b="1" dirty="0" smtClean="0"/>
              <a:t>Annie Bartlett</a:t>
            </a:r>
            <a:r>
              <a:rPr lang="en-GB" baseline="30000" dirty="0" smtClean="0">
                <a:hlinkClick r:id="rId2"/>
              </a:rPr>
              <a:t>1</a:t>
            </a:r>
            <a:r>
              <a:rPr lang="en-GB" dirty="0" smtClean="0"/>
              <a:t>, </a:t>
            </a:r>
            <a:r>
              <a:rPr lang="en-GB" b="1" dirty="0" smtClean="0"/>
              <a:t>Glenn Smith</a:t>
            </a:r>
            <a:r>
              <a:rPr lang="en-GB" baseline="30000" dirty="0" smtClean="0">
                <a:hlinkClick r:id="rId3"/>
              </a:rPr>
              <a:t>2</a:t>
            </a:r>
            <a:r>
              <a:rPr lang="en-GB" dirty="0" smtClean="0"/>
              <a:t> and </a:t>
            </a:r>
            <a:r>
              <a:rPr lang="en-GB" b="1" dirty="0" smtClean="0"/>
              <a:t>Michael King</a:t>
            </a:r>
            <a:r>
              <a:rPr lang="en-GB" baseline="30000" dirty="0" smtClean="0">
                <a:hlinkClick r:id="rId3"/>
              </a:rPr>
              <a:t>2</a:t>
            </a:r>
            <a:r>
              <a:rPr lang="en-GB" baseline="30000" dirty="0" smtClean="0"/>
              <a:t>*</a:t>
            </a:r>
            <a:r>
              <a:rPr lang="en-GB" dirty="0" smtClean="0"/>
              <a:t> </a:t>
            </a:r>
          </a:p>
          <a:p>
            <a:endParaRPr lang="en-GB" dirty="0"/>
          </a:p>
          <a:p>
            <a:r>
              <a:rPr lang="en-GB" i="1" dirty="0" smtClean="0"/>
              <a:t>BMC Psychiatry</a:t>
            </a:r>
            <a:r>
              <a:rPr lang="en-GB" dirty="0" smtClean="0"/>
              <a:t> 2009, </a:t>
            </a:r>
            <a:r>
              <a:rPr lang="en-GB" b="1" dirty="0" smtClean="0"/>
              <a:t>9</a:t>
            </a:r>
            <a:r>
              <a:rPr lang="en-GB" dirty="0" smtClean="0"/>
              <a:t>:11  doi:10.1186/1471-244X-9-11</a:t>
            </a:r>
          </a:p>
          <a:p>
            <a:r>
              <a:rPr lang="en-GB" dirty="0" smtClean="0"/>
              <a:t>Published: 26 March 2009 </a:t>
            </a:r>
            <a:endParaRPr lang="en-GB" dirty="0"/>
          </a:p>
        </p:txBody>
      </p:sp>
    </p:spTree>
    <p:extLst>
      <p:ext uri="{BB962C8B-B14F-4D97-AF65-F5344CB8AC3E}">
        <p14:creationId xmlns:p14="http://schemas.microsoft.com/office/powerpoint/2010/main" val="2213029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Background</a:t>
            </a:r>
          </a:p>
          <a:p>
            <a:r>
              <a:rPr lang="en-GB" dirty="0" smtClean="0">
                <a:effectLst/>
              </a:rPr>
              <a:t>we know very little about mental health practitioners' views on treatments to change sexual orientation. Our aim was to survey a representative sample of professional members of the main United Kingdom psychotherapy and psychiatric organisations about their views and practices concerning such treatments. </a:t>
            </a:r>
            <a:endParaRPr lang="en-GB" dirty="0">
              <a:effectLst/>
            </a:endParaRPr>
          </a:p>
        </p:txBody>
      </p:sp>
    </p:spTree>
    <p:extLst>
      <p:ext uri="{BB962C8B-B14F-4D97-AF65-F5344CB8AC3E}">
        <p14:creationId xmlns:p14="http://schemas.microsoft.com/office/powerpoint/2010/main" val="1390126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a:t>
            </a:r>
            <a:br>
              <a:rPr lang="en-GB" b="1"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Of 1848 practitioners contacted, 1406 questionnaires were returned and 1328 could be analysed. </a:t>
            </a:r>
          </a:p>
          <a:p>
            <a:r>
              <a:rPr lang="en-GB" dirty="0" smtClean="0">
                <a:effectLst/>
              </a:rPr>
              <a:t>Although only 55 (4%) of therapists reported that they would attempt to change a client's sexual orientation if one consulted asking for such therapy, </a:t>
            </a:r>
          </a:p>
          <a:p>
            <a:r>
              <a:rPr lang="en-GB" dirty="0" smtClean="0">
                <a:effectLst/>
              </a:rPr>
              <a:t>222 (17%) reported having assisted at least one client/patient to reduce or change his or her homosexual or lesbian feelings. </a:t>
            </a:r>
          </a:p>
          <a:p>
            <a:r>
              <a:rPr lang="en-GB" dirty="0" smtClean="0">
                <a:effectLst/>
              </a:rPr>
              <a:t>413 patients were described by these 222 therapists: </a:t>
            </a:r>
          </a:p>
          <a:p>
            <a:r>
              <a:rPr lang="en-GB" dirty="0" smtClean="0">
                <a:effectLst/>
              </a:rPr>
              <a:t>213 (52%) were seen in private practice and 117 (28%) were not followed up beyond the period of treatment. </a:t>
            </a:r>
          </a:p>
          <a:p>
            <a:r>
              <a:rPr lang="en-GB" dirty="0" smtClean="0">
                <a:effectLst/>
              </a:rPr>
              <a:t>Counselling was the commonest (66%) treatment offered and there was no sign of a decline in treatments in recent years. 159 (72%) of the 222 therapists who had provided such treatment considered that a service should be available for people who want to change their sexual orientation. </a:t>
            </a:r>
          </a:p>
          <a:p>
            <a:r>
              <a:rPr lang="en-GB" dirty="0" smtClean="0">
                <a:effectLst/>
              </a:rPr>
              <a:t>Client/patient distress and client/patient autonomy were seen as reasons for intervention; therapists paid attention to religious, cultural and moral values causing internal conflict. </a:t>
            </a:r>
          </a:p>
          <a:p>
            <a:endParaRPr lang="en-GB" dirty="0"/>
          </a:p>
        </p:txBody>
      </p:sp>
    </p:spTree>
    <p:extLst>
      <p:ext uri="{BB962C8B-B14F-4D97-AF65-F5344CB8AC3E}">
        <p14:creationId xmlns:p14="http://schemas.microsoft.com/office/powerpoint/2010/main" val="384237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Conclusion</a:t>
            </a:r>
          </a:p>
          <a:p>
            <a:r>
              <a:rPr lang="en-GB" dirty="0" smtClean="0">
                <a:effectLst/>
              </a:rPr>
              <a:t>A significant minority of mental health professionals are attempting to help lesbian, gay and bisexual clients to become heterosexual. Given lack of evidence for the efficacy of such treatments, this is likely to be unwise or even harmful. </a:t>
            </a:r>
          </a:p>
          <a:p>
            <a:pPr marL="0" indent="0">
              <a:buNone/>
            </a:pPr>
            <a:r>
              <a:rPr lang="en-GB" dirty="0" smtClean="0"/>
              <a:t/>
            </a:r>
            <a:br>
              <a:rPr lang="en-GB" dirty="0" smtClean="0"/>
            </a:br>
            <a:endParaRPr lang="en-GB" dirty="0"/>
          </a:p>
        </p:txBody>
      </p:sp>
    </p:spTree>
    <p:extLst>
      <p:ext uri="{BB962C8B-B14F-4D97-AF65-F5344CB8AC3E}">
        <p14:creationId xmlns:p14="http://schemas.microsoft.com/office/powerpoint/2010/main" val="1535066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Statement of ethical practice  Sept 2012</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a:t>The British Association for Counselling &amp; Psychotherapy (BACP) is dedicated to </a:t>
            </a:r>
            <a:r>
              <a:rPr lang="en-GB" sz="3200" dirty="0" smtClean="0"/>
              <a:t>social </a:t>
            </a:r>
            <a:r>
              <a:rPr lang="en-GB" sz="3200" dirty="0"/>
              <a:t>diversity, equality and inclusivity of treatment without discrimination of any kind. </a:t>
            </a:r>
          </a:p>
          <a:p>
            <a:r>
              <a:rPr lang="en-GB" sz="3200" dirty="0"/>
              <a:t>BACP opposes any psychological treatment such as ‘reparative’ or ‘conversion’ therapy </a:t>
            </a:r>
            <a:r>
              <a:rPr lang="en-GB" sz="3200" dirty="0" smtClean="0"/>
              <a:t> which </a:t>
            </a:r>
            <a:r>
              <a:rPr lang="en-GB" sz="3200" dirty="0"/>
              <a:t>is based upon the assumption that homosexuality is a mental disorder, or based on the </a:t>
            </a:r>
            <a:r>
              <a:rPr lang="en-GB" sz="3200" dirty="0" smtClean="0"/>
              <a:t>premise </a:t>
            </a:r>
            <a:r>
              <a:rPr lang="en-GB" sz="3200" dirty="0"/>
              <a:t>that the client/patient should change his/her sexuality.</a:t>
            </a:r>
          </a:p>
          <a:p>
            <a:endParaRPr lang="en-GB" dirty="0"/>
          </a:p>
        </p:txBody>
      </p:sp>
    </p:spTree>
    <p:extLst>
      <p:ext uri="{BB962C8B-B14F-4D97-AF65-F5344CB8AC3E}">
        <p14:creationId xmlns:p14="http://schemas.microsoft.com/office/powerpoint/2010/main" val="801083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if people want to use their ‘autonomy’ to change?</a:t>
            </a:r>
            <a:endParaRPr lang="en-GB" dirty="0"/>
          </a:p>
        </p:txBody>
      </p:sp>
    </p:spTree>
    <p:extLst>
      <p:ext uri="{BB962C8B-B14F-4D97-AF65-F5344CB8AC3E}">
        <p14:creationId xmlns:p14="http://schemas.microsoft.com/office/powerpoint/2010/main" val="3484720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a:bodyPr>
          <a:lstStyle/>
          <a:p>
            <a:r>
              <a:rPr lang="en-GB" dirty="0"/>
              <a:t>A recent research review (King, </a:t>
            </a:r>
            <a:r>
              <a:rPr lang="en-GB" dirty="0" smtClean="0"/>
              <a:t>et </a:t>
            </a:r>
            <a:r>
              <a:rPr lang="en-GB" dirty="0"/>
              <a:t>al 2007) showed that those who do not identify as heterosexual may be misunderstood by </a:t>
            </a:r>
            <a:r>
              <a:rPr lang="en-GB" dirty="0" smtClean="0"/>
              <a:t>some </a:t>
            </a:r>
            <a:r>
              <a:rPr lang="en-GB" dirty="0"/>
              <a:t>therapists, who see the client/patient’s sexuality as the root cause of their presenting </a:t>
            </a:r>
            <a:r>
              <a:rPr lang="en-GB" dirty="0" smtClean="0"/>
              <a:t>issue.</a:t>
            </a:r>
          </a:p>
          <a:p>
            <a:r>
              <a:rPr lang="en-GB" dirty="0"/>
              <a:t>The ability to appreciate differences between people, to commit to equality of </a:t>
            </a:r>
            <a:r>
              <a:rPr lang="en-GB" dirty="0" smtClean="0"/>
              <a:t>opportunity</a:t>
            </a:r>
            <a:r>
              <a:rPr lang="en-GB" dirty="0"/>
              <a:t>, and to avoid discrimination against people or groups contrary to their legitimate </a:t>
            </a:r>
            <a:r>
              <a:rPr lang="en-GB" dirty="0" smtClean="0"/>
              <a:t>personal </a:t>
            </a:r>
            <a:r>
              <a:rPr lang="en-GB" dirty="0"/>
              <a:t>or social circumstances, is central to ethical and professional practice (BACP </a:t>
            </a:r>
            <a:r>
              <a:rPr lang="en-GB" dirty="0" smtClean="0"/>
              <a:t>2010 2018) , </a:t>
            </a:r>
            <a:r>
              <a:rPr lang="en-GB" dirty="0" smtClean="0"/>
              <a:t>Ethical </a:t>
            </a:r>
            <a:r>
              <a:rPr lang="en-GB" dirty="0"/>
              <a:t>Framework).  </a:t>
            </a:r>
            <a:endParaRPr lang="en-GB" dirty="0" smtClean="0"/>
          </a:p>
          <a:p>
            <a:r>
              <a:rPr lang="en-GB" dirty="0" smtClean="0"/>
              <a:t>What does the BPS say? </a:t>
            </a:r>
            <a:endParaRPr lang="en-GB" dirty="0"/>
          </a:p>
          <a:p>
            <a:endParaRPr lang="en-GB" dirty="0"/>
          </a:p>
        </p:txBody>
      </p:sp>
    </p:spTree>
    <p:extLst>
      <p:ext uri="{BB962C8B-B14F-4D97-AF65-F5344CB8AC3E}">
        <p14:creationId xmlns:p14="http://schemas.microsoft.com/office/powerpoint/2010/main" val="1148212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fontScale="70000" lnSpcReduction="20000"/>
          </a:bodyPr>
          <a:lstStyle/>
          <a:p>
            <a:r>
              <a:rPr lang="en-GB" sz="3600" dirty="0"/>
              <a:t>BACP believes that socially inclusive, non-judgemental attitudes to people who identify across </a:t>
            </a:r>
            <a:r>
              <a:rPr lang="en-GB" sz="3600" dirty="0" smtClean="0"/>
              <a:t>the </a:t>
            </a:r>
            <a:r>
              <a:rPr lang="en-GB" sz="3600" dirty="0"/>
              <a:t>diverse range of human sexualities will have positive consequences for those individuals, </a:t>
            </a:r>
            <a:r>
              <a:rPr lang="en-GB" sz="3600" dirty="0" smtClean="0"/>
              <a:t>as </a:t>
            </a:r>
            <a:r>
              <a:rPr lang="en-GB" sz="3600" dirty="0"/>
              <a:t>well as for the wider society in which they live. There is no scientific, rational or ethical </a:t>
            </a:r>
            <a:r>
              <a:rPr lang="en-GB" sz="3600" dirty="0" smtClean="0"/>
              <a:t>reason </a:t>
            </a:r>
            <a:r>
              <a:rPr lang="en-GB" sz="3600" dirty="0"/>
              <a:t>to treat people who identify within a range of human sexualities </a:t>
            </a:r>
            <a:r>
              <a:rPr lang="en-GB" sz="3600" dirty="0" smtClean="0"/>
              <a:t>any </a:t>
            </a:r>
            <a:r>
              <a:rPr lang="en-GB" sz="3600" dirty="0"/>
              <a:t>differently from those who identify solely as </a:t>
            </a:r>
            <a:r>
              <a:rPr lang="en-GB" sz="3600" dirty="0" smtClean="0"/>
              <a:t>heterosexual.</a:t>
            </a:r>
            <a:endParaRPr lang="en-GB" sz="3600" dirty="0"/>
          </a:p>
          <a:p>
            <a:endParaRPr lang="en-GB" dirty="0"/>
          </a:p>
        </p:txBody>
      </p:sp>
    </p:spTree>
    <p:extLst>
      <p:ext uri="{BB962C8B-B14F-4D97-AF65-F5344CB8AC3E}">
        <p14:creationId xmlns:p14="http://schemas.microsoft.com/office/powerpoint/2010/main" val="2777591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45233" y="989045"/>
            <a:ext cx="10692881" cy="2308324"/>
          </a:xfrm>
          <a:prstGeom prst="rect">
            <a:avLst/>
          </a:prstGeom>
        </p:spPr>
        <p:txBody>
          <a:bodyPr wrap="square">
            <a:spAutoFit/>
          </a:bodyPr>
          <a:lstStyle/>
          <a:p>
            <a:r>
              <a:rPr lang="en-GB" dirty="0" smtClean="0"/>
              <a:t>This perspective clashes with traditional views of sexual orientation as a stable and fixed trait. But that view is based on research conducted almost entirely on men. Diamond is the first to study a large group of women over time. She has tracked one hundred women for more than ten years as they have emerged from adolescence into adulthood. She summarizes their experiences and reviews research ranging from the psychology of love to the biology of sex differences. </a:t>
            </a:r>
            <a:r>
              <a:rPr lang="en-GB" i="1" dirty="0" smtClean="0"/>
              <a:t>Sexual Fluidity</a:t>
            </a:r>
            <a:r>
              <a:rPr lang="en-GB" dirty="0" smtClean="0"/>
              <a:t> offers moving first-person accounts of women falling in and out of love with men or women at different times in their lives. For some, gender becomes irrelevant: “I fall in love with the person, not the gender,” say some respondents.</a:t>
            </a:r>
          </a:p>
          <a:p>
            <a:r>
              <a:rPr lang="en-GB" i="1" dirty="0" smtClean="0"/>
              <a:t>Sexual Fluidity</a:t>
            </a:r>
            <a:r>
              <a:rPr lang="en-GB" dirty="0" smtClean="0"/>
              <a:t> offers a new understanding of women’s sexuality—and of the central importance of love.</a:t>
            </a:r>
            <a:endParaRPr lang="en-GB" dirty="0"/>
          </a:p>
        </p:txBody>
      </p:sp>
    </p:spTree>
    <p:extLst>
      <p:ext uri="{BB962C8B-B14F-4D97-AF65-F5344CB8AC3E}">
        <p14:creationId xmlns:p14="http://schemas.microsoft.com/office/powerpoint/2010/main" val="3971649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UKPC</a:t>
            </a:r>
            <a:endParaRPr lang="en-GB" dirty="0"/>
          </a:p>
        </p:txBody>
      </p:sp>
      <p:sp>
        <p:nvSpPr>
          <p:cNvPr id="3" name="Content Placeholder 2"/>
          <p:cNvSpPr>
            <a:spLocks noGrp="1"/>
          </p:cNvSpPr>
          <p:nvPr>
            <p:ph idx="1"/>
          </p:nvPr>
        </p:nvSpPr>
        <p:spPr/>
        <p:txBody>
          <a:bodyPr>
            <a:normAutofit/>
          </a:bodyPr>
          <a:lstStyle/>
          <a:p>
            <a:r>
              <a:rPr lang="en-GB" b="1" dirty="0" smtClean="0"/>
              <a:t>26 May 2009</a:t>
            </a:r>
            <a:endParaRPr lang="en-GB" dirty="0" smtClean="0"/>
          </a:p>
          <a:p>
            <a:r>
              <a:rPr lang="en-GB" dirty="0" smtClean="0"/>
              <a:t>The United Kingdom Council for Psychotherapy (UKCP) and </a:t>
            </a:r>
            <a:r>
              <a:rPr lang="en-GB" dirty="0" smtClean="0">
                <a:hlinkClick r:id="rId2"/>
              </a:rPr>
              <a:t>Pink Therapy</a:t>
            </a:r>
            <a:r>
              <a:rPr lang="en-GB" dirty="0" smtClean="0"/>
              <a:t> are deeply concerned about the research by Professor Michael King of University College Hospital which demonstrates that 17% of psychotherapists and counsellors have been willing to help gay and lesbian clients eliminate their homosexuality.</a:t>
            </a:r>
            <a:br>
              <a:rPr lang="en-GB" dirty="0" smtClean="0"/>
            </a:br>
            <a:endParaRPr lang="en-GB" dirty="0" smtClean="0"/>
          </a:p>
          <a:p>
            <a:r>
              <a:rPr lang="en-GB" dirty="0" smtClean="0"/>
              <a:t>"These alarming figures confirm our view that more training opportunities are needed to ensure that psychotherapists and counsellors can respond appropriately to people who are distressed about some aspect of their sexuality.</a:t>
            </a:r>
            <a:endParaRPr lang="en-GB" dirty="0"/>
          </a:p>
        </p:txBody>
      </p:sp>
    </p:spTree>
    <p:extLst>
      <p:ext uri="{BB962C8B-B14F-4D97-AF65-F5344CB8AC3E}">
        <p14:creationId xmlns:p14="http://schemas.microsoft.com/office/powerpoint/2010/main" val="2962074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Davies added: "The data presented by Professor King clearly demonstrates a training need for therapists to update their knowledge in this area. Most therapy training programmes pay scant attention to sexual diversity if it's covered at all: this is perhaps how we've got into this situation with therapists thinking they can cure homosexual feelings."</a:t>
            </a:r>
            <a:br>
              <a:rPr lang="en-GB" dirty="0" smtClean="0"/>
            </a:br>
            <a:endParaRPr lang="en-GB" dirty="0"/>
          </a:p>
        </p:txBody>
      </p:sp>
    </p:spTree>
    <p:extLst>
      <p:ext uri="{BB962C8B-B14F-4D97-AF65-F5344CB8AC3E}">
        <p14:creationId xmlns:p14="http://schemas.microsoft.com/office/powerpoint/2010/main" val="2056050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Pink Therapy</a:t>
            </a:r>
            <a:endParaRPr lang="en-GB" dirty="0"/>
          </a:p>
        </p:txBody>
      </p:sp>
      <p:sp>
        <p:nvSpPr>
          <p:cNvPr id="3" name="Content Placeholder 2"/>
          <p:cNvSpPr>
            <a:spLocks noGrp="1"/>
          </p:cNvSpPr>
          <p:nvPr>
            <p:ph idx="1"/>
          </p:nvPr>
        </p:nvSpPr>
        <p:spPr/>
        <p:txBody>
          <a:bodyPr/>
          <a:lstStyle/>
          <a:p>
            <a:r>
              <a:rPr lang="en-GB" dirty="0"/>
              <a:t>Gay affirmative practice is relatively new to the literature in Britain. The</a:t>
            </a:r>
          </a:p>
          <a:p>
            <a:r>
              <a:rPr lang="en-GB" dirty="0"/>
              <a:t>ground-breaking series of Pink Therapy books (Davies and Neal 1996,</a:t>
            </a:r>
          </a:p>
          <a:p>
            <a:r>
              <a:rPr lang="en-GB" dirty="0"/>
              <a:t>2000 and Neal and Davies 2000a) have provided a major contribution to</a:t>
            </a:r>
          </a:p>
          <a:p>
            <a:r>
              <a:rPr lang="en-GB" dirty="0"/>
              <a:t>this field locally.</a:t>
            </a:r>
          </a:p>
        </p:txBody>
      </p:sp>
    </p:spTree>
    <p:extLst>
      <p:ext uri="{BB962C8B-B14F-4D97-AF65-F5344CB8AC3E}">
        <p14:creationId xmlns:p14="http://schemas.microsoft.com/office/powerpoint/2010/main" val="2788197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err="1"/>
              <a:t>Maylon</a:t>
            </a:r>
            <a:r>
              <a:rPr lang="en-GB" dirty="0"/>
              <a:t> originally described gay affirmative therapy in</a:t>
            </a:r>
          </a:p>
          <a:p>
            <a:r>
              <a:rPr lang="en-GB" dirty="0"/>
              <a:t>1982:</a:t>
            </a:r>
          </a:p>
          <a:p>
            <a:r>
              <a:rPr lang="en-GB" dirty="0"/>
              <a:t>... it represents a special range of psychological knowledge which</a:t>
            </a:r>
          </a:p>
          <a:p>
            <a:r>
              <a:rPr lang="en-GB" dirty="0"/>
              <a:t>challenges the traditional view that homosexual desire and fixed</a:t>
            </a:r>
          </a:p>
          <a:p>
            <a:r>
              <a:rPr lang="en-GB" dirty="0"/>
              <a:t>homosexual orientations are pathological. ... This approach regards</a:t>
            </a:r>
          </a:p>
          <a:p>
            <a:r>
              <a:rPr lang="en-GB" dirty="0"/>
              <a:t>homophobia, as opposed to homosexuality, as a major pathological</a:t>
            </a:r>
          </a:p>
          <a:p>
            <a:r>
              <a:rPr lang="en-GB" dirty="0"/>
              <a:t>variable in the development of certain symptomatic conditions among</a:t>
            </a:r>
          </a:p>
          <a:p>
            <a:r>
              <a:rPr lang="en-GB" dirty="0"/>
              <a:t>gay men. (p69)</a:t>
            </a:r>
          </a:p>
        </p:txBody>
      </p:sp>
    </p:spTree>
    <p:extLst>
      <p:ext uri="{BB962C8B-B14F-4D97-AF65-F5344CB8AC3E}">
        <p14:creationId xmlns:p14="http://schemas.microsoft.com/office/powerpoint/2010/main" val="384853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 believe that where gay affirmative practice does happen it is largely </a:t>
            </a:r>
            <a:r>
              <a:rPr lang="en-GB" dirty="0" smtClean="0"/>
              <a:t>by accident </a:t>
            </a:r>
            <a:r>
              <a:rPr lang="en-GB" dirty="0"/>
              <a:t>or through the efforts of practitioners to apply humanist </a:t>
            </a:r>
            <a:r>
              <a:rPr lang="en-GB" dirty="0" smtClean="0"/>
              <a:t>value systems </a:t>
            </a:r>
            <a:r>
              <a:rPr lang="en-GB" dirty="0"/>
              <a:t>thoroughly in their work.</a:t>
            </a:r>
          </a:p>
        </p:txBody>
      </p:sp>
    </p:spTree>
    <p:extLst>
      <p:ext uri="{BB962C8B-B14F-4D97-AF65-F5344CB8AC3E}">
        <p14:creationId xmlns:p14="http://schemas.microsoft.com/office/powerpoint/2010/main" val="1889467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Gay affirmative practice is not the sole province of the lesbian or gay</a:t>
            </a:r>
          </a:p>
          <a:p>
            <a:r>
              <a:rPr lang="en-GB" dirty="0"/>
              <a:t>practitioner. The key element is how individual practitioners, including</a:t>
            </a:r>
          </a:p>
          <a:p>
            <a:r>
              <a:rPr lang="en-GB" dirty="0"/>
              <a:t>supervisors, address their own attitudes towards (homo)sexuality. </a:t>
            </a:r>
            <a:r>
              <a:rPr lang="en-GB" dirty="0" smtClean="0"/>
              <a:t>Even people </a:t>
            </a:r>
            <a:r>
              <a:rPr lang="en-GB" dirty="0"/>
              <a:t>who identify as homosexual may develop behavioural, </a:t>
            </a:r>
            <a:r>
              <a:rPr lang="en-GB" dirty="0" smtClean="0"/>
              <a:t>cognitive and </a:t>
            </a:r>
            <a:r>
              <a:rPr lang="en-GB" dirty="0"/>
              <a:t>emotional responses which are not affirmative, because of </a:t>
            </a:r>
            <a:r>
              <a:rPr lang="en-GB" dirty="0" smtClean="0"/>
              <a:t>the generalised </a:t>
            </a:r>
            <a:r>
              <a:rPr lang="en-GB" dirty="0"/>
              <a:t>forces at work.</a:t>
            </a:r>
          </a:p>
        </p:txBody>
      </p:sp>
    </p:spTree>
    <p:extLst>
      <p:ext uri="{BB962C8B-B14F-4D97-AF65-F5344CB8AC3E}">
        <p14:creationId xmlns:p14="http://schemas.microsoft.com/office/powerpoint/2010/main" val="2085976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This is a political argument, in the sense that politics has to do with how</a:t>
            </a:r>
          </a:p>
          <a:p>
            <a:r>
              <a:rPr lang="en-GB" dirty="0"/>
              <a:t>people experience their selves in the world. This to me is the fundamental</a:t>
            </a:r>
          </a:p>
          <a:p>
            <a:r>
              <a:rPr lang="en-GB" dirty="0"/>
              <a:t>business of psychotherapy and counselling. To paraphrase </a:t>
            </a:r>
            <a:r>
              <a:rPr lang="en-GB" dirty="0" err="1"/>
              <a:t>Denneny</a:t>
            </a:r>
            <a:r>
              <a:rPr lang="en-GB" dirty="0"/>
              <a:t> in</a:t>
            </a:r>
          </a:p>
          <a:p>
            <a:r>
              <a:rPr lang="en-GB" dirty="0"/>
              <a:t>‘Gay Politics: Sixteen Propositions’ (1984: 409</a:t>
            </a:r>
            <a:r>
              <a:rPr lang="en-GB" dirty="0" smtClean="0"/>
              <a:t>):</a:t>
            </a:r>
          </a:p>
          <a:p>
            <a:r>
              <a:rPr lang="en-GB" dirty="0" smtClean="0"/>
              <a:t> </a:t>
            </a:r>
            <a:r>
              <a:rPr lang="en-GB" dirty="0"/>
              <a:t>‘Therapeutic </a:t>
            </a:r>
            <a:r>
              <a:rPr lang="en-GB" dirty="0" smtClean="0"/>
              <a:t>endeavour must </a:t>
            </a:r>
            <a:r>
              <a:rPr lang="en-GB" dirty="0"/>
              <a:t>begin with and remain loyal to our primary experience of </a:t>
            </a:r>
            <a:r>
              <a:rPr lang="en-GB" dirty="0" smtClean="0"/>
              <a:t>ourselves and </a:t>
            </a:r>
            <a:r>
              <a:rPr lang="en-GB" dirty="0"/>
              <a:t>the world or it degenerates into nonsense, the making of idle </a:t>
            </a:r>
            <a:r>
              <a:rPr lang="en-GB" dirty="0" smtClean="0"/>
              <a:t>theory of </a:t>
            </a:r>
            <a:r>
              <a:rPr lang="en-GB" dirty="0"/>
              <a:t>which there is no end (and consequently, no seriousness).’ </a:t>
            </a:r>
            <a:endParaRPr lang="en-GB" dirty="0" smtClean="0"/>
          </a:p>
          <a:p>
            <a:endParaRPr lang="en-GB" dirty="0"/>
          </a:p>
        </p:txBody>
      </p:sp>
    </p:spTree>
    <p:extLst>
      <p:ext uri="{BB962C8B-B14F-4D97-AF65-F5344CB8AC3E}">
        <p14:creationId xmlns:p14="http://schemas.microsoft.com/office/powerpoint/2010/main" val="2008811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smtClean="0"/>
              <a:t>Olivier Cormier-</a:t>
            </a:r>
            <a:r>
              <a:rPr lang="en-GB" b="1" dirty="0" err="1" smtClean="0"/>
              <a:t>Otaño</a:t>
            </a:r>
            <a:r>
              <a:rPr lang="en-GB" b="1" dirty="0" smtClean="0"/>
              <a:t> </a:t>
            </a:r>
            <a:r>
              <a:rPr lang="en-GB" b="1" dirty="0"/>
              <a:t>and Dominic </a:t>
            </a:r>
            <a:r>
              <a:rPr lang="en-GB" b="1" dirty="0" smtClean="0"/>
              <a:t>Davies</a:t>
            </a:r>
          </a:p>
          <a:p>
            <a:endParaRPr lang="en-GB" b="1" dirty="0"/>
          </a:p>
          <a:p>
            <a:r>
              <a:rPr lang="en-GB" b="1" dirty="0"/>
              <a:t>Gender and Sexual Diversity Therapy (GSDT)</a:t>
            </a:r>
            <a:endParaRPr lang="en-GB" dirty="0"/>
          </a:p>
        </p:txBody>
      </p:sp>
      <p:pic>
        <p:nvPicPr>
          <p:cNvPr id="4" name="Picture 3"/>
          <p:cNvPicPr>
            <a:picLocks noChangeAspect="1"/>
          </p:cNvPicPr>
          <p:nvPr/>
        </p:nvPicPr>
        <p:blipFill>
          <a:blip r:embed="rId2"/>
          <a:stretch>
            <a:fillRect/>
          </a:stretch>
        </p:blipFill>
        <p:spPr>
          <a:xfrm>
            <a:off x="838201" y="176633"/>
            <a:ext cx="10515600" cy="1702546"/>
          </a:xfrm>
          <a:prstGeom prst="rect">
            <a:avLst/>
          </a:prstGeom>
        </p:spPr>
      </p:pic>
    </p:spTree>
    <p:extLst>
      <p:ext uri="{BB962C8B-B14F-4D97-AF65-F5344CB8AC3E}">
        <p14:creationId xmlns:p14="http://schemas.microsoft.com/office/powerpoint/2010/main" val="857714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Sexual diversities</a:t>
            </a:r>
            <a:endParaRPr lang="en-GB" dirty="0"/>
          </a:p>
        </p:txBody>
      </p:sp>
      <p:sp>
        <p:nvSpPr>
          <p:cNvPr id="3" name="Content Placeholder 2"/>
          <p:cNvSpPr>
            <a:spLocks noGrp="1"/>
          </p:cNvSpPr>
          <p:nvPr>
            <p:ph idx="1"/>
          </p:nvPr>
        </p:nvSpPr>
        <p:spPr/>
        <p:txBody>
          <a:bodyPr>
            <a:normAutofit/>
          </a:bodyPr>
          <a:lstStyle/>
          <a:p>
            <a:r>
              <a:rPr lang="en-GB" dirty="0"/>
              <a:t>This chapter will focus on working with gender and sexual diversities (GSD). This is a </a:t>
            </a:r>
            <a:r>
              <a:rPr lang="en-GB" dirty="0" smtClean="0"/>
              <a:t>more inclusive </a:t>
            </a:r>
            <a:r>
              <a:rPr lang="en-GB" dirty="0"/>
              <a:t>term for the more traditionally used LGBT (IQ) (lesbian, gay, bisexual, transgender</a:t>
            </a:r>
            <a:r>
              <a:rPr lang="en-GB" dirty="0" smtClean="0"/>
              <a:t>/ sexual</a:t>
            </a:r>
            <a:r>
              <a:rPr lang="en-GB" dirty="0"/>
              <a:t>, intersex, questioning). It encompasses a wider range of gender and sexual </a:t>
            </a:r>
            <a:r>
              <a:rPr lang="en-GB" dirty="0" smtClean="0"/>
              <a:t>diversity identities </a:t>
            </a:r>
            <a:r>
              <a:rPr lang="en-GB" dirty="0"/>
              <a:t>including, but not restricted to, people who either engage in Kink/BDSM (bondage</a:t>
            </a:r>
            <a:r>
              <a:rPr lang="en-GB" dirty="0" smtClean="0"/>
              <a:t>, dominance</a:t>
            </a:r>
            <a:r>
              <a:rPr lang="en-GB" dirty="0"/>
              <a:t>, discipline, submission, sadism and masochism) practices or lifestyle </a:t>
            </a:r>
            <a:r>
              <a:rPr lang="en-GB" dirty="0" smtClean="0"/>
              <a:t>– irrespective of </a:t>
            </a:r>
            <a:r>
              <a:rPr lang="en-GB" dirty="0"/>
              <a:t>sexual orientation (Langdridge and Barker 2007) - as well as people who may </a:t>
            </a:r>
            <a:r>
              <a:rPr lang="en-GB" dirty="0" smtClean="0"/>
              <a:t>identify anywhere </a:t>
            </a:r>
            <a:r>
              <a:rPr lang="en-GB" dirty="0"/>
              <a:t>across the gender spectrum and not simply intersex or transgender.</a:t>
            </a:r>
          </a:p>
        </p:txBody>
      </p:sp>
    </p:spTree>
    <p:extLst>
      <p:ext uri="{BB962C8B-B14F-4D97-AF65-F5344CB8AC3E}">
        <p14:creationId xmlns:p14="http://schemas.microsoft.com/office/powerpoint/2010/main" val="2382711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sz="4400" dirty="0"/>
              <a:t>Gender and sexual diversities (GSD) are also opening up the debate on different </a:t>
            </a:r>
            <a:r>
              <a:rPr lang="en-GB" sz="4400" dirty="0" smtClean="0"/>
              <a:t>possibilities in </a:t>
            </a:r>
            <a:r>
              <a:rPr lang="en-GB" sz="4400" dirty="0"/>
              <a:t>relationships such as asexuality (</a:t>
            </a:r>
            <a:r>
              <a:rPr lang="en-GB" sz="4400" dirty="0" err="1"/>
              <a:t>Rothblum</a:t>
            </a:r>
            <a:r>
              <a:rPr lang="en-GB" sz="4400" dirty="0"/>
              <a:t> and </a:t>
            </a:r>
            <a:r>
              <a:rPr lang="en-GB" sz="4400" dirty="0" err="1"/>
              <a:t>Brehony</a:t>
            </a:r>
            <a:r>
              <a:rPr lang="en-GB" sz="4400" dirty="0"/>
              <a:t> 1993) and celibacy or polyamory</a:t>
            </a:r>
            <a:r>
              <a:rPr lang="en-GB" sz="4400" dirty="0" smtClean="0"/>
              <a:t>, swingers </a:t>
            </a:r>
            <a:r>
              <a:rPr lang="en-GB" sz="4400" dirty="0"/>
              <a:t>and other forms of consensual non-monogamy (Barker and Langdridge 2010).</a:t>
            </a:r>
          </a:p>
        </p:txBody>
      </p:sp>
    </p:spTree>
    <p:extLst>
      <p:ext uri="{BB962C8B-B14F-4D97-AF65-F5344CB8AC3E}">
        <p14:creationId xmlns:p14="http://schemas.microsoft.com/office/powerpoint/2010/main" val="1128979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 and Sexual Diversity Therapy</a:t>
            </a:r>
            <a:endParaRPr lang="en-GB" dirty="0"/>
          </a:p>
        </p:txBody>
      </p:sp>
      <p:sp>
        <p:nvSpPr>
          <p:cNvPr id="3" name="Content Placeholder 2"/>
          <p:cNvSpPr>
            <a:spLocks noGrp="1"/>
          </p:cNvSpPr>
          <p:nvPr>
            <p:ph idx="1"/>
          </p:nvPr>
        </p:nvSpPr>
        <p:spPr/>
        <p:txBody>
          <a:bodyPr/>
          <a:lstStyle/>
          <a:p>
            <a:r>
              <a:rPr lang="en-GB" dirty="0"/>
              <a:t>Gender and Sexual Diversity Therapy (GSDT) is a recent and deliberate move away from</a:t>
            </a:r>
          </a:p>
          <a:p>
            <a:r>
              <a:rPr lang="en-GB" i="1" dirty="0"/>
              <a:t>Gay Affirmative Therapy </a:t>
            </a:r>
            <a:r>
              <a:rPr lang="en-GB" dirty="0"/>
              <a:t>(GAT) to encompass and support all forms, aspects and </a:t>
            </a:r>
            <a:r>
              <a:rPr lang="en-GB" dirty="0" smtClean="0"/>
              <a:t>issues around </a:t>
            </a:r>
            <a:r>
              <a:rPr lang="en-GB" dirty="0"/>
              <a:t>gender and sexual diversities. It is a trans-theoretical approach where all </a:t>
            </a:r>
            <a:r>
              <a:rPr lang="en-GB" dirty="0" smtClean="0"/>
              <a:t>theoretical models </a:t>
            </a:r>
            <a:r>
              <a:rPr lang="en-GB" dirty="0"/>
              <a:t>(Psychodynamic, Humanistic, Behavioural) can operate within their </a:t>
            </a:r>
            <a:r>
              <a:rPr lang="en-GB" dirty="0" smtClean="0"/>
              <a:t>central organising </a:t>
            </a:r>
            <a:r>
              <a:rPr lang="en-GB" dirty="0"/>
              <a:t>principles and tenets (Davies and Neal 2000).</a:t>
            </a:r>
          </a:p>
        </p:txBody>
      </p:sp>
    </p:spTree>
    <p:extLst>
      <p:ext uri="{BB962C8B-B14F-4D97-AF65-F5344CB8AC3E}">
        <p14:creationId xmlns:p14="http://schemas.microsoft.com/office/powerpoint/2010/main" val="8606355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name Gay Affirmative Therapy was problematic in a number of ways. On a political level</a:t>
            </a:r>
          </a:p>
          <a:p>
            <a:r>
              <a:rPr lang="en-GB" dirty="0"/>
              <a:t>it may appear to exclude (amongst others) lesbians and bisexuals or the gender-variant. It also</a:t>
            </a:r>
          </a:p>
          <a:p>
            <a:r>
              <a:rPr lang="en-GB" dirty="0"/>
              <a:t>ignores subcultures and groups where opposite sex attractions are present (kink, fetishism</a:t>
            </a:r>
            <a:r>
              <a:rPr lang="en-GB" dirty="0" smtClean="0"/>
              <a:t>, </a:t>
            </a:r>
            <a:r>
              <a:rPr lang="en-GB" dirty="0"/>
              <a:t>swingers, etc</a:t>
            </a:r>
            <a:r>
              <a:rPr lang="en-GB" dirty="0" smtClean="0"/>
              <a:t>…).</a:t>
            </a:r>
          </a:p>
          <a:p>
            <a:r>
              <a:rPr lang="en-GB" dirty="0" smtClean="0"/>
              <a:t> </a:t>
            </a:r>
            <a:r>
              <a:rPr lang="en-GB" dirty="0"/>
              <a:t>Finally the concept of “gay affirmation” implies an agenda for clients’ </a:t>
            </a:r>
            <a:r>
              <a:rPr lang="en-GB" dirty="0" err="1"/>
              <a:t>selfactualisation</a:t>
            </a:r>
            <a:r>
              <a:rPr lang="en-GB" dirty="0"/>
              <a:t>.</a:t>
            </a:r>
          </a:p>
        </p:txBody>
      </p:sp>
    </p:spTree>
    <p:extLst>
      <p:ext uri="{BB962C8B-B14F-4D97-AF65-F5344CB8AC3E}">
        <p14:creationId xmlns:p14="http://schemas.microsoft.com/office/powerpoint/2010/main" val="2610094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Gender and Sexual Diversity Therapy is cognisant of the social context in which gender </a:t>
            </a:r>
            <a:r>
              <a:rPr lang="en-GB" dirty="0" smtClean="0"/>
              <a:t>and sexual </a:t>
            </a:r>
            <a:r>
              <a:rPr lang="en-GB" dirty="0"/>
              <a:t>diversities live as well as the particular concerns of each individual. It works with </a:t>
            </a:r>
            <a:r>
              <a:rPr lang="en-GB" dirty="0" smtClean="0"/>
              <a:t>the hypervigilance </a:t>
            </a:r>
            <a:r>
              <a:rPr lang="en-GB" dirty="0"/>
              <a:t>and consequences of living within a society which is biased </a:t>
            </a:r>
            <a:r>
              <a:rPr lang="en-GB" dirty="0" smtClean="0"/>
              <a:t>towards heteronormativity </a:t>
            </a:r>
            <a:r>
              <a:rPr lang="en-GB" dirty="0"/>
              <a:t>and binary conception of gender. It helps clients understand </a:t>
            </a:r>
            <a:r>
              <a:rPr lang="en-GB" dirty="0" smtClean="0"/>
              <a:t>their experiences </a:t>
            </a:r>
            <a:r>
              <a:rPr lang="en-GB" dirty="0"/>
              <a:t>and the impact of external oppressions, how they are internalised and a range </a:t>
            </a:r>
            <a:r>
              <a:rPr lang="en-GB" dirty="0" smtClean="0"/>
              <a:t>of issues </a:t>
            </a:r>
            <a:r>
              <a:rPr lang="en-GB" dirty="0"/>
              <a:t>specific to these populations and communities. It stresses the need for clients to </a:t>
            </a:r>
            <a:r>
              <a:rPr lang="en-GB" dirty="0" smtClean="0"/>
              <a:t>self define and </a:t>
            </a:r>
            <a:r>
              <a:rPr lang="en-GB" dirty="0"/>
              <a:t>for developing personally relevant values and moral codes.</a:t>
            </a:r>
          </a:p>
        </p:txBody>
      </p:sp>
    </p:spTree>
    <p:extLst>
      <p:ext uri="{BB962C8B-B14F-4D97-AF65-F5344CB8AC3E}">
        <p14:creationId xmlns:p14="http://schemas.microsoft.com/office/powerpoint/2010/main" val="4244207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sz="4400" dirty="0"/>
              <a:t>GSDT good practice requires a thorough working through of the therapist’s prejudices </a:t>
            </a:r>
            <a:r>
              <a:rPr lang="en-GB" sz="4400" dirty="0" smtClean="0"/>
              <a:t>around sex </a:t>
            </a:r>
            <a:r>
              <a:rPr lang="en-GB" sz="4400" dirty="0"/>
              <a:t>and gender and a minimum knowledge of how these diversities live, not only in </a:t>
            </a:r>
            <a:r>
              <a:rPr lang="en-GB" sz="4400" dirty="0" smtClean="0"/>
              <a:t>a western</a:t>
            </a:r>
            <a:r>
              <a:rPr lang="en-GB" sz="4400" dirty="0"/>
              <a:t>, heteronormative and patriarchal society but also in different settings around </a:t>
            </a:r>
            <a:r>
              <a:rPr lang="en-GB" sz="4400" dirty="0" smtClean="0"/>
              <a:t>the world</a:t>
            </a:r>
            <a:r>
              <a:rPr lang="en-GB" sz="4400" dirty="0"/>
              <a:t>.</a:t>
            </a:r>
          </a:p>
        </p:txBody>
      </p:sp>
    </p:spTree>
    <p:extLst>
      <p:ext uri="{BB962C8B-B14F-4D97-AF65-F5344CB8AC3E}">
        <p14:creationId xmlns:p14="http://schemas.microsoft.com/office/powerpoint/2010/main" val="1750683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a:t>
            </a:r>
            <a:endParaRPr lang="en-GB" dirty="0"/>
          </a:p>
        </p:txBody>
      </p:sp>
      <p:sp>
        <p:nvSpPr>
          <p:cNvPr id="3" name="Content Placeholder 2"/>
          <p:cNvSpPr>
            <a:spLocks noGrp="1"/>
          </p:cNvSpPr>
          <p:nvPr>
            <p:ph idx="1"/>
          </p:nvPr>
        </p:nvSpPr>
        <p:spPr/>
        <p:txBody>
          <a:bodyPr>
            <a:noAutofit/>
          </a:bodyPr>
          <a:lstStyle/>
          <a:p>
            <a:r>
              <a:rPr lang="en-GB" sz="4000" dirty="0"/>
              <a:t>For some clients coming into therapy and speaking about their intimate self(s) can be shaming enough, in addition, clients may also have experienced what has deep described as a ‘toxic shame’, the </a:t>
            </a:r>
            <a:r>
              <a:rPr lang="en-GB" sz="4000" dirty="0" err="1"/>
              <a:t>introjected</a:t>
            </a:r>
            <a:r>
              <a:rPr lang="en-GB" sz="4000" dirty="0"/>
              <a:t> material from others and the cultural conditions which influence the construct of self, the meaning of me and my life</a:t>
            </a:r>
          </a:p>
        </p:txBody>
      </p:sp>
    </p:spTree>
    <p:extLst>
      <p:ext uri="{BB962C8B-B14F-4D97-AF65-F5344CB8AC3E}">
        <p14:creationId xmlns:p14="http://schemas.microsoft.com/office/powerpoint/2010/main" val="3457606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Dearing and Tangney (2011) </a:t>
            </a:r>
          </a:p>
        </p:txBody>
      </p:sp>
      <p:sp>
        <p:nvSpPr>
          <p:cNvPr id="3" name="Content Placeholder 2"/>
          <p:cNvSpPr>
            <a:spLocks noGrp="1"/>
          </p:cNvSpPr>
          <p:nvPr>
            <p:ph idx="1"/>
          </p:nvPr>
        </p:nvSpPr>
        <p:spPr/>
        <p:txBody>
          <a:bodyPr/>
          <a:lstStyle/>
          <a:p>
            <a:r>
              <a:rPr lang="en-GB" dirty="0" smtClean="0"/>
              <a:t>The </a:t>
            </a:r>
            <a:r>
              <a:rPr lang="en-GB" dirty="0"/>
              <a:t>authors identify a significant range potential impacts which can often mask the root of shame, such as; low self-esteem, depression, suicidal ideation, anxiety, eating disorders, substance abuse (p.6), and interestingly, comment that ‘with respect to interpersonal functioning, shame diminishes empathy ( via heightened self-focus) and increases angry, hostile, or aggressive behaviour’ (p.6). Significantly the authors conclude that shame is ubiquitous in therapy – from the vulnerability of the client , and also when therapists face uncertainty in their work and their inevitable limitations (pp. 375-377).</a:t>
            </a:r>
          </a:p>
          <a:p>
            <a:endParaRPr lang="en-GB" dirty="0"/>
          </a:p>
        </p:txBody>
      </p:sp>
    </p:spTree>
    <p:extLst>
      <p:ext uri="{BB962C8B-B14F-4D97-AF65-F5344CB8AC3E}">
        <p14:creationId xmlns:p14="http://schemas.microsoft.com/office/powerpoint/2010/main" val="2801054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Hypervigilance</a:t>
            </a:r>
            <a:endParaRPr lang="en-GB" dirty="0"/>
          </a:p>
        </p:txBody>
      </p:sp>
      <p:sp>
        <p:nvSpPr>
          <p:cNvPr id="3" name="Content Placeholder 2"/>
          <p:cNvSpPr>
            <a:spLocks noGrp="1"/>
          </p:cNvSpPr>
          <p:nvPr>
            <p:ph idx="1"/>
          </p:nvPr>
        </p:nvSpPr>
        <p:spPr/>
        <p:txBody>
          <a:bodyPr/>
          <a:lstStyle/>
          <a:p>
            <a:r>
              <a:rPr lang="en-GB" dirty="0"/>
              <a:t>T</a:t>
            </a:r>
            <a:r>
              <a:rPr lang="en-GB" dirty="0" smtClean="0"/>
              <a:t>his </a:t>
            </a:r>
            <a:r>
              <a:rPr lang="en-GB" dirty="0"/>
              <a:t>phenomenon to have two aspects: hypervigilance of the external world, and self –vigilance of the internal world. </a:t>
            </a:r>
          </a:p>
        </p:txBody>
      </p:sp>
    </p:spTree>
    <p:extLst>
      <p:ext uri="{BB962C8B-B14F-4D97-AF65-F5344CB8AC3E}">
        <p14:creationId xmlns:p14="http://schemas.microsoft.com/office/powerpoint/2010/main" val="1802069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t>
            </a:r>
            <a:endParaRPr lang="en-GB" dirty="0"/>
          </a:p>
        </p:txBody>
      </p:sp>
      <p:sp>
        <p:nvSpPr>
          <p:cNvPr id="3" name="Content Placeholder 2"/>
          <p:cNvSpPr>
            <a:spLocks noGrp="1"/>
          </p:cNvSpPr>
          <p:nvPr>
            <p:ph idx="1"/>
          </p:nvPr>
        </p:nvSpPr>
        <p:spPr/>
        <p:txBody>
          <a:bodyPr/>
          <a:lstStyle/>
          <a:p>
            <a:r>
              <a:rPr lang="en-GB" dirty="0"/>
              <a:t>Greenberg and </a:t>
            </a:r>
            <a:r>
              <a:rPr lang="en-GB" dirty="0" err="1"/>
              <a:t>Iwakabe</a:t>
            </a:r>
            <a:r>
              <a:rPr lang="en-GB" dirty="0"/>
              <a:t> (2011), when considering working with shame suggest that therapists work with the client, not merely to reduce shame, but to transform it, this is in line with the work suggested by Davies and Neil. They suggest that the therapist works to mobilise the resources of the client. </a:t>
            </a:r>
          </a:p>
        </p:txBody>
      </p:sp>
    </p:spTree>
    <p:extLst>
      <p:ext uri="{BB962C8B-B14F-4D97-AF65-F5344CB8AC3E}">
        <p14:creationId xmlns:p14="http://schemas.microsoft.com/office/powerpoint/2010/main" val="36586496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GAY AFFIRMATIVE PRACTICE</a:t>
            </a:r>
          </a:p>
          <a:p>
            <a:r>
              <a:rPr lang="en-GB" dirty="0"/>
              <a:t>Graham </a:t>
            </a:r>
            <a:r>
              <a:rPr lang="en-GB" dirty="0" err="1"/>
              <a:t>Perlmani</a:t>
            </a:r>
            <a:endParaRPr lang="en-GB" dirty="0"/>
          </a:p>
          <a:p>
            <a:r>
              <a:rPr lang="en-GB" dirty="0"/>
              <a:t>Published in C. Lago and B. Smith (</a:t>
            </a:r>
            <a:r>
              <a:rPr lang="en-GB" dirty="0" err="1"/>
              <a:t>eds</a:t>
            </a:r>
            <a:r>
              <a:rPr lang="en-GB" dirty="0"/>
              <a:t>) Anti-Discriminatory Counselling Practice</a:t>
            </a:r>
            <a:r>
              <a:rPr lang="en-GB" dirty="0" smtClean="0"/>
              <a:t>, London</a:t>
            </a:r>
            <a:r>
              <a:rPr lang="en-GB" dirty="0"/>
              <a:t>: Sage, 2003 pp50-61</a:t>
            </a:r>
            <a:r>
              <a:rPr lang="en-GB" dirty="0" smtClean="0"/>
              <a:t>.</a:t>
            </a:r>
          </a:p>
          <a:p>
            <a:r>
              <a:rPr lang="en-GB" dirty="0" smtClean="0"/>
              <a:t>Davies </a:t>
            </a:r>
            <a:r>
              <a:rPr lang="en-GB" dirty="0" smtClean="0"/>
              <a:t>&amp; Neil Pink Therapy</a:t>
            </a:r>
            <a:endParaRPr lang="en-GB" dirty="0"/>
          </a:p>
        </p:txBody>
      </p:sp>
    </p:spTree>
    <p:extLst>
      <p:ext uri="{BB962C8B-B14F-4D97-AF65-F5344CB8AC3E}">
        <p14:creationId xmlns:p14="http://schemas.microsoft.com/office/powerpoint/2010/main" val="40246299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Lisa Diamond: Sexual Fluidity - 2008</a:t>
            </a:r>
            <a:endParaRPr lang="en-GB" dirty="0"/>
          </a:p>
        </p:txBody>
      </p:sp>
      <p:sp>
        <p:nvSpPr>
          <p:cNvPr id="5" name="Content Placeholder 4"/>
          <p:cNvSpPr>
            <a:spLocks noGrp="1"/>
          </p:cNvSpPr>
          <p:nvPr>
            <p:ph sz="half" idx="1"/>
          </p:nvPr>
        </p:nvSpPr>
        <p:spPr/>
        <p:txBody>
          <a:bodyPr>
            <a:normAutofit/>
          </a:bodyPr>
          <a:lstStyle/>
          <a:p>
            <a:r>
              <a:rPr lang="en-GB" dirty="0" smtClean="0"/>
              <a:t>Is love “blind” when it comes to gender? For women, it just might be. This unsettling and original book offers a radical new understanding of the context-dependent nature of female sexuality. </a:t>
            </a:r>
            <a:r>
              <a:rPr lang="en-GB" b="1" dirty="0" smtClean="0"/>
              <a:t>Lisa M. Diamond</a:t>
            </a:r>
            <a:r>
              <a:rPr lang="en-GB" dirty="0" smtClean="0"/>
              <a:t> argues that for some women, love and desire are not rigidly heterosexual or homosexual but fluid, changing as women move through the stages of life, various social groups, and, most important, different love relationships.</a:t>
            </a:r>
            <a:endParaRPr lang="en-GB" dirty="0"/>
          </a:p>
        </p:txBody>
      </p:sp>
      <p:sp>
        <p:nvSpPr>
          <p:cNvPr id="6" name="Content Placeholder 5"/>
          <p:cNvSpPr>
            <a:spLocks noGrp="1"/>
          </p:cNvSpPr>
          <p:nvPr>
            <p:ph sz="half" idx="2"/>
          </p:nvPr>
        </p:nvSpPr>
        <p:spPr>
          <a:xfrm>
            <a:off x="13002207" y="5929313"/>
            <a:ext cx="6184971" cy="3983639"/>
          </a:xfrm>
        </p:spPr>
        <p:txBody>
          <a:bodyPr>
            <a:normAutofit/>
          </a:bodyPr>
          <a:lstStyle/>
          <a:p>
            <a:endParaRPr lang="en-GB" dirty="0" smtClean="0">
              <a:effectLst/>
            </a:endParaRPr>
          </a:p>
          <a:p>
            <a:endParaRPr lang="en-GB" dirty="0"/>
          </a:p>
        </p:txBody>
      </p:sp>
      <p:pic>
        <p:nvPicPr>
          <p:cNvPr id="1026" name="Picture 2" descr="http://ecx.images-amazon.com/images/I/41Qb1ZsJBQL._SX329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583" y="1825625"/>
            <a:ext cx="376328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1991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505</TotalTime>
  <Words>2401</Words>
  <Application>Microsoft Office PowerPoint</Application>
  <PresentationFormat>Widescreen</PresentationFormat>
  <Paragraphs>115</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Century Gothic</vt:lpstr>
      <vt:lpstr>Wingdings 3</vt:lpstr>
      <vt:lpstr>Ion Boardroom</vt:lpstr>
      <vt:lpstr>Mental Health &amp; Counselling</vt:lpstr>
      <vt:lpstr>Mental Health Foundation States (2020) </vt:lpstr>
      <vt:lpstr>Poorer Mental Health</vt:lpstr>
      <vt:lpstr>Greater Risk of Hate Crimes</vt:lpstr>
      <vt:lpstr>Lower ratings of quality of life metrics</vt:lpstr>
      <vt:lpstr>Resources for support</vt:lpstr>
      <vt:lpstr>Areas for consideration</vt:lpstr>
      <vt:lpstr>LGBT young people not accepted by parents and caregivers http://www.hrc.org/resources/entry/the-lies-and-dangers-of-reparative-therapy</vt:lpstr>
      <vt:lpstr>Significant research</vt:lpstr>
      <vt:lpstr>PowerPoint Presentation</vt:lpstr>
      <vt:lpstr>Results </vt:lpstr>
      <vt:lpstr>PowerPoint Presentation</vt:lpstr>
      <vt:lpstr>BACP Statement of ethical practice  Sept 2012</vt:lpstr>
      <vt:lpstr>PowerPoint Presentation</vt:lpstr>
      <vt:lpstr>Cont.</vt:lpstr>
      <vt:lpstr>Cont.</vt:lpstr>
      <vt:lpstr>PowerPoint Presentation</vt:lpstr>
      <vt:lpstr>UKPC</vt:lpstr>
      <vt:lpstr>PowerPoint Presentation</vt:lpstr>
      <vt:lpstr>Pink Therapy</vt:lpstr>
      <vt:lpstr>PowerPoint Presentation</vt:lpstr>
      <vt:lpstr>PowerPoint Presentation</vt:lpstr>
      <vt:lpstr>PowerPoint Presentation</vt:lpstr>
      <vt:lpstr>PowerPoint Presentation</vt:lpstr>
      <vt:lpstr>PowerPoint Presentation</vt:lpstr>
      <vt:lpstr>Gender and Sexual diversities</vt:lpstr>
      <vt:lpstr>PowerPoint Presentation</vt:lpstr>
      <vt:lpstr>Gender and Sexual Diversity Therapy</vt:lpstr>
      <vt:lpstr>PowerPoint Presentation</vt:lpstr>
      <vt:lpstr>PowerPoint Presentation</vt:lpstr>
      <vt:lpstr>PowerPoint Presentation</vt:lpstr>
      <vt:lpstr>Shame</vt:lpstr>
      <vt:lpstr>Dearing and Tangney (2011) </vt:lpstr>
      <vt:lpstr>Hypervigilance</vt:lpstr>
      <vt:lpstr>Resilience </vt:lpstr>
      <vt:lpstr>PowerPoint Presentation</vt:lpstr>
      <vt:lpstr>Lisa Diamond: Sexual Fluidity - 2008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dc:title>
  <dc:creator>Carol U Hughes</dc:creator>
  <cp:lastModifiedBy>Ruth Groff</cp:lastModifiedBy>
  <cp:revision>14</cp:revision>
  <dcterms:created xsi:type="dcterms:W3CDTF">2015-11-10T10:15:24Z</dcterms:created>
  <dcterms:modified xsi:type="dcterms:W3CDTF">2020-03-11T13:41:59Z</dcterms:modified>
</cp:coreProperties>
</file>