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
  </p:notesMasterIdLst>
  <p:sldIdLst>
    <p:sldId id="257"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93" autoAdjust="0"/>
    <p:restoredTop sz="94660"/>
  </p:normalViewPr>
  <p:slideViewPr>
    <p:cSldViewPr snapToGrid="0">
      <p:cViewPr varScale="1">
        <p:scale>
          <a:sx n="101" d="100"/>
          <a:sy n="101" d="100"/>
        </p:scale>
        <p:origin x="252" y="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7C4563F-C503-42F7-BC7F-67756A1D1CCF}" type="datetimeFigureOut">
              <a:rPr lang="en-GB" smtClean="0"/>
              <a:t>06/03/2026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5715FA4-79CB-4137-AC66-2A4DF2826D4D}" type="slidenum">
              <a:rPr lang="en-GB" smtClean="0"/>
              <a:t>‹#›</a:t>
            </a:fld>
            <a:endParaRPr lang="en-GB"/>
          </a:p>
        </p:txBody>
      </p:sp>
    </p:spTree>
    <p:extLst>
      <p:ext uri="{BB962C8B-B14F-4D97-AF65-F5344CB8AC3E}">
        <p14:creationId xmlns:p14="http://schemas.microsoft.com/office/powerpoint/2010/main" val="33828091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The geography of Swansea displayed an uncommon melding of mineral wealth and route to the sea. These geographic advantages allowed Swansea to become a global industrial </a:t>
            </a:r>
            <a:r>
              <a:rPr lang="en-US" dirty="0" err="1"/>
              <a:t>centre</a:t>
            </a:r>
            <a:r>
              <a:rPr lang="en-US" dirty="0"/>
              <a:t>.</a:t>
            </a:r>
            <a:endParaRPr lang="en-GB" dirty="0"/>
          </a:p>
        </p:txBody>
      </p:sp>
      <p:sp>
        <p:nvSpPr>
          <p:cNvPr id="4" name="Slide Number Placeholder 3"/>
          <p:cNvSpPr>
            <a:spLocks noGrp="1"/>
          </p:cNvSpPr>
          <p:nvPr>
            <p:ph type="sldNum" sz="quarter" idx="5"/>
          </p:nvPr>
        </p:nvSpPr>
        <p:spPr/>
        <p:txBody>
          <a:bodyPr/>
          <a:lstStyle/>
          <a:p>
            <a:fld id="{85715FA4-79CB-4137-AC66-2A4DF2826D4D}" type="slidenum">
              <a:rPr lang="en-GB" smtClean="0"/>
              <a:t>1</a:t>
            </a:fld>
            <a:endParaRPr lang="en-GB"/>
          </a:p>
        </p:txBody>
      </p:sp>
    </p:spTree>
    <p:extLst>
      <p:ext uri="{BB962C8B-B14F-4D97-AF65-F5344CB8AC3E}">
        <p14:creationId xmlns:p14="http://schemas.microsoft.com/office/powerpoint/2010/main" val="28698069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The necessary factors required of entrepreneurs and inventors were key players, while the new technologies ensured that Swansea was leading the way on industrial production and the potentials of global competition.</a:t>
            </a:r>
            <a:endParaRPr lang="en-GB" dirty="0"/>
          </a:p>
        </p:txBody>
      </p:sp>
      <p:sp>
        <p:nvSpPr>
          <p:cNvPr id="4" name="Slide Number Placeholder 3"/>
          <p:cNvSpPr>
            <a:spLocks noGrp="1"/>
          </p:cNvSpPr>
          <p:nvPr>
            <p:ph type="sldNum" sz="quarter" idx="5"/>
          </p:nvPr>
        </p:nvSpPr>
        <p:spPr/>
        <p:txBody>
          <a:bodyPr/>
          <a:lstStyle/>
          <a:p>
            <a:fld id="{85715FA4-79CB-4137-AC66-2A4DF2826D4D}" type="slidenum">
              <a:rPr lang="en-GB" smtClean="0"/>
              <a:t>2</a:t>
            </a:fld>
            <a:endParaRPr lang="en-GB"/>
          </a:p>
        </p:txBody>
      </p:sp>
    </p:spTree>
    <p:extLst>
      <p:ext uri="{BB962C8B-B14F-4D97-AF65-F5344CB8AC3E}">
        <p14:creationId xmlns:p14="http://schemas.microsoft.com/office/powerpoint/2010/main" val="32395783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r>
              <a:rPr lang="en-US" dirty="0"/>
              <a:t> While Swansea enjoyed prosperity because of </a:t>
            </a:r>
            <a:r>
              <a:rPr lang="en-US" dirty="0" err="1"/>
              <a:t>industrialisation</a:t>
            </a:r>
            <a:r>
              <a:rPr lang="en-US" dirty="0"/>
              <a:t>, there were also pain for workers endured and violence to the local environment, resulting in consequences that extended for generations.</a:t>
            </a:r>
            <a:endParaRPr lang="en-GB" dirty="0"/>
          </a:p>
        </p:txBody>
      </p:sp>
      <p:sp>
        <p:nvSpPr>
          <p:cNvPr id="4" name="Slide Number Placeholder 3"/>
          <p:cNvSpPr>
            <a:spLocks noGrp="1"/>
          </p:cNvSpPr>
          <p:nvPr>
            <p:ph type="sldNum" sz="quarter" idx="5"/>
          </p:nvPr>
        </p:nvSpPr>
        <p:spPr/>
        <p:txBody>
          <a:bodyPr/>
          <a:lstStyle/>
          <a:p>
            <a:fld id="{85715FA4-79CB-4137-AC66-2A4DF2826D4D}" type="slidenum">
              <a:rPr lang="en-GB" smtClean="0"/>
              <a:t>3</a:t>
            </a:fld>
            <a:endParaRPr lang="en-GB"/>
          </a:p>
        </p:txBody>
      </p:sp>
    </p:spTree>
    <p:extLst>
      <p:ext uri="{BB962C8B-B14F-4D97-AF65-F5344CB8AC3E}">
        <p14:creationId xmlns:p14="http://schemas.microsoft.com/office/powerpoint/2010/main" val="2053854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D69524-F97D-E0A0-59C7-68C3A005407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BA869A4-92A8-E28A-FD2A-CC6A12C8EBB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49959402-E54A-96A3-4E9B-5F7FC26C513E}"/>
              </a:ext>
            </a:extLst>
          </p:cNvPr>
          <p:cNvSpPr>
            <a:spLocks noGrp="1"/>
          </p:cNvSpPr>
          <p:nvPr>
            <p:ph type="dt" sz="half" idx="10"/>
          </p:nvPr>
        </p:nvSpPr>
        <p:spPr/>
        <p:txBody>
          <a:bodyPr/>
          <a:lstStyle/>
          <a:p>
            <a:fld id="{E01D8BC4-510E-4C99-B79C-35F211A75122}" type="datetimeFigureOut">
              <a:rPr lang="en-GB" smtClean="0"/>
              <a:t>06/03/2026</a:t>
            </a:fld>
            <a:endParaRPr lang="en-GB"/>
          </a:p>
        </p:txBody>
      </p:sp>
      <p:sp>
        <p:nvSpPr>
          <p:cNvPr id="5" name="Footer Placeholder 4">
            <a:extLst>
              <a:ext uri="{FF2B5EF4-FFF2-40B4-BE49-F238E27FC236}">
                <a16:creationId xmlns:a16="http://schemas.microsoft.com/office/drawing/2014/main" id="{245B4C29-D5D9-4408-19C3-C046D76F519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D839A5-B2C5-CCA5-87C6-418BE5467D0A}"/>
              </a:ext>
            </a:extLst>
          </p:cNvPr>
          <p:cNvSpPr>
            <a:spLocks noGrp="1"/>
          </p:cNvSpPr>
          <p:nvPr>
            <p:ph type="sldNum" sz="quarter" idx="12"/>
          </p:nvPr>
        </p:nvSpPr>
        <p:spPr/>
        <p:txBody>
          <a:bodyPr/>
          <a:lstStyle/>
          <a:p>
            <a:fld id="{8336B8A5-6B50-4DDA-A654-AB92313C2F21}" type="slidenum">
              <a:rPr lang="en-GB" smtClean="0"/>
              <a:t>‹#›</a:t>
            </a:fld>
            <a:endParaRPr lang="en-GB"/>
          </a:p>
        </p:txBody>
      </p:sp>
    </p:spTree>
    <p:extLst>
      <p:ext uri="{BB962C8B-B14F-4D97-AF65-F5344CB8AC3E}">
        <p14:creationId xmlns:p14="http://schemas.microsoft.com/office/powerpoint/2010/main" val="420355864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56F0BD-6D3A-C1B7-3848-8CA8D7BA88C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14DE490-0934-FDC2-7BBD-CAC49CB9F9E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4582765-61D9-095C-07AD-C7DC3585D40E}"/>
              </a:ext>
            </a:extLst>
          </p:cNvPr>
          <p:cNvSpPr>
            <a:spLocks noGrp="1"/>
          </p:cNvSpPr>
          <p:nvPr>
            <p:ph type="dt" sz="half" idx="10"/>
          </p:nvPr>
        </p:nvSpPr>
        <p:spPr/>
        <p:txBody>
          <a:bodyPr/>
          <a:lstStyle/>
          <a:p>
            <a:fld id="{E01D8BC4-510E-4C99-B79C-35F211A75122}" type="datetimeFigureOut">
              <a:rPr lang="en-GB" smtClean="0"/>
              <a:t>06/03/2026</a:t>
            </a:fld>
            <a:endParaRPr lang="en-GB"/>
          </a:p>
        </p:txBody>
      </p:sp>
      <p:sp>
        <p:nvSpPr>
          <p:cNvPr id="5" name="Footer Placeholder 4">
            <a:extLst>
              <a:ext uri="{FF2B5EF4-FFF2-40B4-BE49-F238E27FC236}">
                <a16:creationId xmlns:a16="http://schemas.microsoft.com/office/drawing/2014/main" id="{BE9F0DB9-2387-3C82-A61C-0902867DE15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6EDE399-DD9A-1C22-607B-70B57A37CB5F}"/>
              </a:ext>
            </a:extLst>
          </p:cNvPr>
          <p:cNvSpPr>
            <a:spLocks noGrp="1"/>
          </p:cNvSpPr>
          <p:nvPr>
            <p:ph type="sldNum" sz="quarter" idx="12"/>
          </p:nvPr>
        </p:nvSpPr>
        <p:spPr/>
        <p:txBody>
          <a:bodyPr/>
          <a:lstStyle/>
          <a:p>
            <a:fld id="{8336B8A5-6B50-4DDA-A654-AB92313C2F21}" type="slidenum">
              <a:rPr lang="en-GB" smtClean="0"/>
              <a:t>‹#›</a:t>
            </a:fld>
            <a:endParaRPr lang="en-GB"/>
          </a:p>
        </p:txBody>
      </p:sp>
    </p:spTree>
    <p:extLst>
      <p:ext uri="{BB962C8B-B14F-4D97-AF65-F5344CB8AC3E}">
        <p14:creationId xmlns:p14="http://schemas.microsoft.com/office/powerpoint/2010/main" val="29159594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D221C-6B70-701C-B9B2-49DF05D7416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4BC1714E-DEEE-C951-0153-01FA9100C2F9}"/>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61835A6-F0CA-6279-A561-011BCF5E95A2}"/>
              </a:ext>
            </a:extLst>
          </p:cNvPr>
          <p:cNvSpPr>
            <a:spLocks noGrp="1"/>
          </p:cNvSpPr>
          <p:nvPr>
            <p:ph type="dt" sz="half" idx="10"/>
          </p:nvPr>
        </p:nvSpPr>
        <p:spPr/>
        <p:txBody>
          <a:bodyPr/>
          <a:lstStyle/>
          <a:p>
            <a:fld id="{E01D8BC4-510E-4C99-B79C-35F211A75122}" type="datetimeFigureOut">
              <a:rPr lang="en-GB" smtClean="0"/>
              <a:t>06/03/2026</a:t>
            </a:fld>
            <a:endParaRPr lang="en-GB"/>
          </a:p>
        </p:txBody>
      </p:sp>
      <p:sp>
        <p:nvSpPr>
          <p:cNvPr id="5" name="Footer Placeholder 4">
            <a:extLst>
              <a:ext uri="{FF2B5EF4-FFF2-40B4-BE49-F238E27FC236}">
                <a16:creationId xmlns:a16="http://schemas.microsoft.com/office/drawing/2014/main" id="{0356A7E9-51E1-A91D-2CC4-78C6C13001E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B9414B-2486-E416-966F-3324F9725D4B}"/>
              </a:ext>
            </a:extLst>
          </p:cNvPr>
          <p:cNvSpPr>
            <a:spLocks noGrp="1"/>
          </p:cNvSpPr>
          <p:nvPr>
            <p:ph type="sldNum" sz="quarter" idx="12"/>
          </p:nvPr>
        </p:nvSpPr>
        <p:spPr/>
        <p:txBody>
          <a:bodyPr/>
          <a:lstStyle/>
          <a:p>
            <a:fld id="{8336B8A5-6B50-4DDA-A654-AB92313C2F21}" type="slidenum">
              <a:rPr lang="en-GB" smtClean="0"/>
              <a:t>‹#›</a:t>
            </a:fld>
            <a:endParaRPr lang="en-GB"/>
          </a:p>
        </p:txBody>
      </p:sp>
    </p:spTree>
    <p:extLst>
      <p:ext uri="{BB962C8B-B14F-4D97-AF65-F5344CB8AC3E}">
        <p14:creationId xmlns:p14="http://schemas.microsoft.com/office/powerpoint/2010/main" val="69637993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66E0A-D837-89C2-C17A-0D121058AA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0F392C3-64AC-9592-AD7A-45E670B4319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F73BE00-0E54-DDD2-E6E2-8B570BBDCB8D}"/>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7E57EA7-67C9-0BDE-E105-B3A01B68FE39}"/>
              </a:ext>
            </a:extLst>
          </p:cNvPr>
          <p:cNvSpPr>
            <a:spLocks noGrp="1"/>
          </p:cNvSpPr>
          <p:nvPr>
            <p:ph type="dt" sz="half" idx="10"/>
          </p:nvPr>
        </p:nvSpPr>
        <p:spPr/>
        <p:txBody>
          <a:bodyPr/>
          <a:lstStyle/>
          <a:p>
            <a:fld id="{E01D8BC4-510E-4C99-B79C-35F211A75122}" type="datetimeFigureOut">
              <a:rPr lang="en-GB" smtClean="0"/>
              <a:t>06/03/2026</a:t>
            </a:fld>
            <a:endParaRPr lang="en-GB"/>
          </a:p>
        </p:txBody>
      </p:sp>
      <p:sp>
        <p:nvSpPr>
          <p:cNvPr id="6" name="Footer Placeholder 5">
            <a:extLst>
              <a:ext uri="{FF2B5EF4-FFF2-40B4-BE49-F238E27FC236}">
                <a16:creationId xmlns:a16="http://schemas.microsoft.com/office/drawing/2014/main" id="{DE70C756-C35C-B463-35B9-AE31CCB244E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5FE435A-1D00-039B-5368-E2A618D7D6A7}"/>
              </a:ext>
            </a:extLst>
          </p:cNvPr>
          <p:cNvSpPr>
            <a:spLocks noGrp="1"/>
          </p:cNvSpPr>
          <p:nvPr>
            <p:ph type="sldNum" sz="quarter" idx="12"/>
          </p:nvPr>
        </p:nvSpPr>
        <p:spPr/>
        <p:txBody>
          <a:bodyPr/>
          <a:lstStyle/>
          <a:p>
            <a:fld id="{8336B8A5-6B50-4DDA-A654-AB92313C2F21}" type="slidenum">
              <a:rPr lang="en-GB" smtClean="0"/>
              <a:t>‹#›</a:t>
            </a:fld>
            <a:endParaRPr lang="en-GB"/>
          </a:p>
        </p:txBody>
      </p:sp>
    </p:spTree>
    <p:extLst>
      <p:ext uri="{BB962C8B-B14F-4D97-AF65-F5344CB8AC3E}">
        <p14:creationId xmlns:p14="http://schemas.microsoft.com/office/powerpoint/2010/main" val="32038829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8D034-8E97-DEB6-69E5-85B361580BC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DB3F99D-4F68-D7A1-675A-677F5390400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A1F3456-DEBC-061F-6770-EB013E55C63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F24DCE40-EBB6-47FB-EBF0-5A2F6CF2C0E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9C9CC11-D1FE-5620-325E-DDA139A9CE43}"/>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035C5D0-CD67-1882-809A-1BBD3419BD16}"/>
              </a:ext>
            </a:extLst>
          </p:cNvPr>
          <p:cNvSpPr>
            <a:spLocks noGrp="1"/>
          </p:cNvSpPr>
          <p:nvPr>
            <p:ph type="dt" sz="half" idx="10"/>
          </p:nvPr>
        </p:nvSpPr>
        <p:spPr/>
        <p:txBody>
          <a:bodyPr/>
          <a:lstStyle/>
          <a:p>
            <a:fld id="{E01D8BC4-510E-4C99-B79C-35F211A75122}" type="datetimeFigureOut">
              <a:rPr lang="en-GB" smtClean="0"/>
              <a:t>06/03/2026</a:t>
            </a:fld>
            <a:endParaRPr lang="en-GB"/>
          </a:p>
        </p:txBody>
      </p:sp>
      <p:sp>
        <p:nvSpPr>
          <p:cNvPr id="8" name="Footer Placeholder 7">
            <a:extLst>
              <a:ext uri="{FF2B5EF4-FFF2-40B4-BE49-F238E27FC236}">
                <a16:creationId xmlns:a16="http://schemas.microsoft.com/office/drawing/2014/main" id="{E48DF876-53D3-E4E3-4CD0-B668119ED94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D929CE3C-B931-4766-690F-FFD1E77EF07D}"/>
              </a:ext>
            </a:extLst>
          </p:cNvPr>
          <p:cNvSpPr>
            <a:spLocks noGrp="1"/>
          </p:cNvSpPr>
          <p:nvPr>
            <p:ph type="sldNum" sz="quarter" idx="12"/>
          </p:nvPr>
        </p:nvSpPr>
        <p:spPr/>
        <p:txBody>
          <a:bodyPr/>
          <a:lstStyle/>
          <a:p>
            <a:fld id="{8336B8A5-6B50-4DDA-A654-AB92313C2F21}" type="slidenum">
              <a:rPr lang="en-GB" smtClean="0"/>
              <a:t>‹#›</a:t>
            </a:fld>
            <a:endParaRPr lang="en-GB"/>
          </a:p>
        </p:txBody>
      </p:sp>
    </p:spTree>
    <p:extLst>
      <p:ext uri="{BB962C8B-B14F-4D97-AF65-F5344CB8AC3E}">
        <p14:creationId xmlns:p14="http://schemas.microsoft.com/office/powerpoint/2010/main" val="30601653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B2434B-3A5E-A78F-A89C-D7DF0A97C5F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08EDD73-CE61-7837-A78B-12B5DFE9D9E9}"/>
              </a:ext>
            </a:extLst>
          </p:cNvPr>
          <p:cNvSpPr>
            <a:spLocks noGrp="1"/>
          </p:cNvSpPr>
          <p:nvPr>
            <p:ph type="dt" sz="half" idx="10"/>
          </p:nvPr>
        </p:nvSpPr>
        <p:spPr/>
        <p:txBody>
          <a:bodyPr/>
          <a:lstStyle/>
          <a:p>
            <a:fld id="{E01D8BC4-510E-4C99-B79C-35F211A75122}" type="datetimeFigureOut">
              <a:rPr lang="en-GB" smtClean="0"/>
              <a:t>06/03/2026</a:t>
            </a:fld>
            <a:endParaRPr lang="en-GB"/>
          </a:p>
        </p:txBody>
      </p:sp>
      <p:sp>
        <p:nvSpPr>
          <p:cNvPr id="4" name="Footer Placeholder 3">
            <a:extLst>
              <a:ext uri="{FF2B5EF4-FFF2-40B4-BE49-F238E27FC236}">
                <a16:creationId xmlns:a16="http://schemas.microsoft.com/office/drawing/2014/main" id="{EC18AC6C-69DF-7EBB-A83E-BCBC7BE44F8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AE39A12-68BC-5E0E-4C68-B3053EFD5B57}"/>
              </a:ext>
            </a:extLst>
          </p:cNvPr>
          <p:cNvSpPr>
            <a:spLocks noGrp="1"/>
          </p:cNvSpPr>
          <p:nvPr>
            <p:ph type="sldNum" sz="quarter" idx="12"/>
          </p:nvPr>
        </p:nvSpPr>
        <p:spPr/>
        <p:txBody>
          <a:bodyPr/>
          <a:lstStyle/>
          <a:p>
            <a:fld id="{8336B8A5-6B50-4DDA-A654-AB92313C2F21}" type="slidenum">
              <a:rPr lang="en-GB" smtClean="0"/>
              <a:t>‹#›</a:t>
            </a:fld>
            <a:endParaRPr lang="en-GB"/>
          </a:p>
        </p:txBody>
      </p:sp>
    </p:spTree>
    <p:extLst>
      <p:ext uri="{BB962C8B-B14F-4D97-AF65-F5344CB8AC3E}">
        <p14:creationId xmlns:p14="http://schemas.microsoft.com/office/powerpoint/2010/main" val="1130504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6808393-2B2F-69E5-3E7D-68687D8CF44A}"/>
              </a:ext>
            </a:extLst>
          </p:cNvPr>
          <p:cNvSpPr>
            <a:spLocks noGrp="1"/>
          </p:cNvSpPr>
          <p:nvPr>
            <p:ph type="dt" sz="half" idx="10"/>
          </p:nvPr>
        </p:nvSpPr>
        <p:spPr/>
        <p:txBody>
          <a:bodyPr/>
          <a:lstStyle/>
          <a:p>
            <a:fld id="{E01D8BC4-510E-4C99-B79C-35F211A75122}" type="datetimeFigureOut">
              <a:rPr lang="en-GB" smtClean="0"/>
              <a:t>06/03/2026</a:t>
            </a:fld>
            <a:endParaRPr lang="en-GB"/>
          </a:p>
        </p:txBody>
      </p:sp>
      <p:sp>
        <p:nvSpPr>
          <p:cNvPr id="3" name="Footer Placeholder 2">
            <a:extLst>
              <a:ext uri="{FF2B5EF4-FFF2-40B4-BE49-F238E27FC236}">
                <a16:creationId xmlns:a16="http://schemas.microsoft.com/office/drawing/2014/main" id="{CBC0A274-22AD-5398-851F-9B494DD5056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19E9ED1-DB71-C105-FD89-55A2EA32EDF2}"/>
              </a:ext>
            </a:extLst>
          </p:cNvPr>
          <p:cNvSpPr>
            <a:spLocks noGrp="1"/>
          </p:cNvSpPr>
          <p:nvPr>
            <p:ph type="sldNum" sz="quarter" idx="12"/>
          </p:nvPr>
        </p:nvSpPr>
        <p:spPr/>
        <p:txBody>
          <a:bodyPr/>
          <a:lstStyle/>
          <a:p>
            <a:fld id="{8336B8A5-6B50-4DDA-A654-AB92313C2F21}" type="slidenum">
              <a:rPr lang="en-GB" smtClean="0"/>
              <a:t>‹#›</a:t>
            </a:fld>
            <a:endParaRPr lang="en-GB"/>
          </a:p>
        </p:txBody>
      </p:sp>
    </p:spTree>
    <p:extLst>
      <p:ext uri="{BB962C8B-B14F-4D97-AF65-F5344CB8AC3E}">
        <p14:creationId xmlns:p14="http://schemas.microsoft.com/office/powerpoint/2010/main" val="32493436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07E346-DC74-4AF5-EED3-9DE524C991E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93A9898-53CD-217E-8DEF-2B4AA8B8FFA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E3B7A36-05D0-AB21-6E12-341C12296C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8FAAF65-CC59-0D05-FFEE-2C031373747B}"/>
              </a:ext>
            </a:extLst>
          </p:cNvPr>
          <p:cNvSpPr>
            <a:spLocks noGrp="1"/>
          </p:cNvSpPr>
          <p:nvPr>
            <p:ph type="dt" sz="half" idx="10"/>
          </p:nvPr>
        </p:nvSpPr>
        <p:spPr/>
        <p:txBody>
          <a:bodyPr/>
          <a:lstStyle/>
          <a:p>
            <a:fld id="{E01D8BC4-510E-4C99-B79C-35F211A75122}" type="datetimeFigureOut">
              <a:rPr lang="en-GB" smtClean="0"/>
              <a:t>06/03/2026</a:t>
            </a:fld>
            <a:endParaRPr lang="en-GB"/>
          </a:p>
        </p:txBody>
      </p:sp>
      <p:sp>
        <p:nvSpPr>
          <p:cNvPr id="6" name="Footer Placeholder 5">
            <a:extLst>
              <a:ext uri="{FF2B5EF4-FFF2-40B4-BE49-F238E27FC236}">
                <a16:creationId xmlns:a16="http://schemas.microsoft.com/office/drawing/2014/main" id="{E2DA6CAB-8670-E6CD-091B-75644ECA85C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2DD306-7940-AFB9-8C7A-FF9568680268}"/>
              </a:ext>
            </a:extLst>
          </p:cNvPr>
          <p:cNvSpPr>
            <a:spLocks noGrp="1"/>
          </p:cNvSpPr>
          <p:nvPr>
            <p:ph type="sldNum" sz="quarter" idx="12"/>
          </p:nvPr>
        </p:nvSpPr>
        <p:spPr/>
        <p:txBody>
          <a:bodyPr/>
          <a:lstStyle/>
          <a:p>
            <a:fld id="{8336B8A5-6B50-4DDA-A654-AB92313C2F21}" type="slidenum">
              <a:rPr lang="en-GB" smtClean="0"/>
              <a:t>‹#›</a:t>
            </a:fld>
            <a:endParaRPr lang="en-GB"/>
          </a:p>
        </p:txBody>
      </p:sp>
    </p:spTree>
    <p:extLst>
      <p:ext uri="{BB962C8B-B14F-4D97-AF65-F5344CB8AC3E}">
        <p14:creationId xmlns:p14="http://schemas.microsoft.com/office/powerpoint/2010/main" val="42794380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75386E-BA10-BEBB-70CD-6966652070D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7A1AC33-75D2-20ED-D076-7ABD68B5D10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89C8472C-A664-69D3-C099-A7764EA103D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4EB033D-1329-B36F-9F0F-C8D5FB7407B7}"/>
              </a:ext>
            </a:extLst>
          </p:cNvPr>
          <p:cNvSpPr>
            <a:spLocks noGrp="1"/>
          </p:cNvSpPr>
          <p:nvPr>
            <p:ph type="dt" sz="half" idx="10"/>
          </p:nvPr>
        </p:nvSpPr>
        <p:spPr/>
        <p:txBody>
          <a:bodyPr/>
          <a:lstStyle/>
          <a:p>
            <a:fld id="{E01D8BC4-510E-4C99-B79C-35F211A75122}" type="datetimeFigureOut">
              <a:rPr lang="en-GB" smtClean="0"/>
              <a:t>06/03/2026</a:t>
            </a:fld>
            <a:endParaRPr lang="en-GB"/>
          </a:p>
        </p:txBody>
      </p:sp>
      <p:sp>
        <p:nvSpPr>
          <p:cNvPr id="6" name="Footer Placeholder 5">
            <a:extLst>
              <a:ext uri="{FF2B5EF4-FFF2-40B4-BE49-F238E27FC236}">
                <a16:creationId xmlns:a16="http://schemas.microsoft.com/office/drawing/2014/main" id="{C879E2EF-C986-BFD4-ADFC-912A96E6BEE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127DA09-0DE1-D228-6D32-90C3B251872E}"/>
              </a:ext>
            </a:extLst>
          </p:cNvPr>
          <p:cNvSpPr>
            <a:spLocks noGrp="1"/>
          </p:cNvSpPr>
          <p:nvPr>
            <p:ph type="sldNum" sz="quarter" idx="12"/>
          </p:nvPr>
        </p:nvSpPr>
        <p:spPr/>
        <p:txBody>
          <a:bodyPr/>
          <a:lstStyle/>
          <a:p>
            <a:fld id="{8336B8A5-6B50-4DDA-A654-AB92313C2F21}" type="slidenum">
              <a:rPr lang="en-GB" smtClean="0"/>
              <a:t>‹#›</a:t>
            </a:fld>
            <a:endParaRPr lang="en-GB"/>
          </a:p>
        </p:txBody>
      </p:sp>
    </p:spTree>
    <p:extLst>
      <p:ext uri="{BB962C8B-B14F-4D97-AF65-F5344CB8AC3E}">
        <p14:creationId xmlns:p14="http://schemas.microsoft.com/office/powerpoint/2010/main" val="2624073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CA71AB-5856-7125-C8FC-7512D69980C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18274F2-82E6-C065-4A76-5D42BD765DF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0625537-1D56-DC60-F4FF-EE097A479B7C}"/>
              </a:ext>
            </a:extLst>
          </p:cNvPr>
          <p:cNvSpPr>
            <a:spLocks noGrp="1"/>
          </p:cNvSpPr>
          <p:nvPr>
            <p:ph type="dt" sz="half" idx="10"/>
          </p:nvPr>
        </p:nvSpPr>
        <p:spPr/>
        <p:txBody>
          <a:bodyPr/>
          <a:lstStyle/>
          <a:p>
            <a:fld id="{E01D8BC4-510E-4C99-B79C-35F211A75122}" type="datetimeFigureOut">
              <a:rPr lang="en-GB" smtClean="0"/>
              <a:t>06/03/2026</a:t>
            </a:fld>
            <a:endParaRPr lang="en-GB"/>
          </a:p>
        </p:txBody>
      </p:sp>
      <p:sp>
        <p:nvSpPr>
          <p:cNvPr id="5" name="Footer Placeholder 4">
            <a:extLst>
              <a:ext uri="{FF2B5EF4-FFF2-40B4-BE49-F238E27FC236}">
                <a16:creationId xmlns:a16="http://schemas.microsoft.com/office/drawing/2014/main" id="{DD11A660-1ED0-8B8D-B87C-153E3E475B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F5B9568-3F9D-908D-947C-8963C9FCA9BB}"/>
              </a:ext>
            </a:extLst>
          </p:cNvPr>
          <p:cNvSpPr>
            <a:spLocks noGrp="1"/>
          </p:cNvSpPr>
          <p:nvPr>
            <p:ph type="sldNum" sz="quarter" idx="12"/>
          </p:nvPr>
        </p:nvSpPr>
        <p:spPr/>
        <p:txBody>
          <a:bodyPr/>
          <a:lstStyle/>
          <a:p>
            <a:fld id="{8336B8A5-6B50-4DDA-A654-AB92313C2F21}" type="slidenum">
              <a:rPr lang="en-GB" smtClean="0"/>
              <a:t>‹#›</a:t>
            </a:fld>
            <a:endParaRPr lang="en-GB"/>
          </a:p>
        </p:txBody>
      </p:sp>
    </p:spTree>
    <p:extLst>
      <p:ext uri="{BB962C8B-B14F-4D97-AF65-F5344CB8AC3E}">
        <p14:creationId xmlns:p14="http://schemas.microsoft.com/office/powerpoint/2010/main" val="203165167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D2544DC-17E4-9F50-2113-A5B62EE96B2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E6CB61B-C570-AABD-2A33-D3F01A2637A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2006D7-C701-EA48-E439-E3DEF6318846}"/>
              </a:ext>
            </a:extLst>
          </p:cNvPr>
          <p:cNvSpPr>
            <a:spLocks noGrp="1"/>
          </p:cNvSpPr>
          <p:nvPr>
            <p:ph type="dt" sz="half" idx="10"/>
          </p:nvPr>
        </p:nvSpPr>
        <p:spPr/>
        <p:txBody>
          <a:bodyPr/>
          <a:lstStyle/>
          <a:p>
            <a:fld id="{E01D8BC4-510E-4C99-B79C-35F211A75122}" type="datetimeFigureOut">
              <a:rPr lang="en-GB" smtClean="0"/>
              <a:t>06/03/2026</a:t>
            </a:fld>
            <a:endParaRPr lang="en-GB"/>
          </a:p>
        </p:txBody>
      </p:sp>
      <p:sp>
        <p:nvSpPr>
          <p:cNvPr id="5" name="Footer Placeholder 4">
            <a:extLst>
              <a:ext uri="{FF2B5EF4-FFF2-40B4-BE49-F238E27FC236}">
                <a16:creationId xmlns:a16="http://schemas.microsoft.com/office/drawing/2014/main" id="{6496052D-41D9-02B3-88F9-D781DCC1CE0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82D0620-E644-CBEC-5430-8206452F0B49}"/>
              </a:ext>
            </a:extLst>
          </p:cNvPr>
          <p:cNvSpPr>
            <a:spLocks noGrp="1"/>
          </p:cNvSpPr>
          <p:nvPr>
            <p:ph type="sldNum" sz="quarter" idx="12"/>
          </p:nvPr>
        </p:nvSpPr>
        <p:spPr/>
        <p:txBody>
          <a:bodyPr/>
          <a:lstStyle/>
          <a:p>
            <a:fld id="{8336B8A5-6B50-4DDA-A654-AB92313C2F21}" type="slidenum">
              <a:rPr lang="en-GB" smtClean="0"/>
              <a:t>‹#›</a:t>
            </a:fld>
            <a:endParaRPr lang="en-GB"/>
          </a:p>
        </p:txBody>
      </p:sp>
    </p:spTree>
    <p:extLst>
      <p:ext uri="{BB962C8B-B14F-4D97-AF65-F5344CB8AC3E}">
        <p14:creationId xmlns:p14="http://schemas.microsoft.com/office/powerpoint/2010/main" val="783378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2CB67B7-E86E-95FC-B9B6-E87FDFA1ACB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E9E01FC-D6F6-382E-9E7A-A80AD7FF79B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1BC458B-821A-3551-FB47-6F8E0F11D3D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E01D8BC4-510E-4C99-B79C-35F211A75122}" type="datetimeFigureOut">
              <a:rPr lang="en-GB" smtClean="0"/>
              <a:t>06/03/2026</a:t>
            </a:fld>
            <a:endParaRPr lang="en-GB"/>
          </a:p>
        </p:txBody>
      </p:sp>
      <p:sp>
        <p:nvSpPr>
          <p:cNvPr id="5" name="Footer Placeholder 4">
            <a:extLst>
              <a:ext uri="{FF2B5EF4-FFF2-40B4-BE49-F238E27FC236}">
                <a16:creationId xmlns:a16="http://schemas.microsoft.com/office/drawing/2014/main" id="{E55C4D1C-F590-24AD-BD55-C7A155E985F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FC37332C-427E-6580-DF27-89F1927FDAE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336B8A5-6B50-4DDA-A654-AB92313C2F21}" type="slidenum">
              <a:rPr lang="en-GB" smtClean="0"/>
              <a:t>‹#›</a:t>
            </a:fld>
            <a:endParaRPr lang="en-GB"/>
          </a:p>
        </p:txBody>
      </p:sp>
    </p:spTree>
    <p:extLst>
      <p:ext uri="{BB962C8B-B14F-4D97-AF65-F5344CB8AC3E}">
        <p14:creationId xmlns:p14="http://schemas.microsoft.com/office/powerpoint/2010/main" val="2255380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7" name="Rectangle 66">
            <a:extLst>
              <a:ext uri="{FF2B5EF4-FFF2-40B4-BE49-F238E27FC236}">
                <a16:creationId xmlns:a16="http://schemas.microsoft.com/office/drawing/2014/main" id="{A2679492-7988-4050-9056-5424444524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18E3876-7ABA-1F44-29AD-21794945DA76}"/>
              </a:ext>
            </a:extLst>
          </p:cNvPr>
          <p:cNvSpPr>
            <a:spLocks noGrp="1"/>
          </p:cNvSpPr>
          <p:nvPr>
            <p:ph type="title"/>
          </p:nvPr>
        </p:nvSpPr>
        <p:spPr>
          <a:xfrm>
            <a:off x="6392583" y="501651"/>
            <a:ext cx="4434720" cy="1716255"/>
          </a:xfrm>
        </p:spPr>
        <p:txBody>
          <a:bodyPr anchor="b">
            <a:normAutofit/>
          </a:bodyPr>
          <a:lstStyle/>
          <a:p>
            <a:r>
              <a:rPr lang="en-US" sz="3200" b="1" dirty="0">
                <a:ln w="22225">
                  <a:solidFill>
                    <a:schemeClr val="accent2"/>
                  </a:solidFill>
                  <a:prstDash val="solid"/>
                </a:ln>
                <a:solidFill>
                  <a:schemeClr val="accent2">
                    <a:lumMod val="40000"/>
                    <a:lumOff val="60000"/>
                  </a:schemeClr>
                </a:solidFill>
                <a:latin typeface="Arial Black" panose="020B0A04020102020204" pitchFamily="34" charset="0"/>
              </a:rPr>
              <a:t>Early Development of the Area</a:t>
            </a:r>
            <a:endParaRPr lang="en-GB" sz="3200" b="1" dirty="0">
              <a:ln w="22225">
                <a:solidFill>
                  <a:schemeClr val="accent2"/>
                </a:solidFill>
                <a:prstDash val="solid"/>
              </a:ln>
              <a:solidFill>
                <a:schemeClr val="accent2">
                  <a:lumMod val="40000"/>
                  <a:lumOff val="60000"/>
                </a:schemeClr>
              </a:solidFill>
              <a:latin typeface="Arial Black" panose="020B0A04020102020204" pitchFamily="34" charset="0"/>
            </a:endParaRPr>
          </a:p>
        </p:txBody>
      </p:sp>
      <p:sp>
        <p:nvSpPr>
          <p:cNvPr id="69" name="Rectangle 68">
            <a:extLst>
              <a:ext uri="{FF2B5EF4-FFF2-40B4-BE49-F238E27FC236}">
                <a16:creationId xmlns:a16="http://schemas.microsoft.com/office/drawing/2014/main" id="{B091B163-7D61-4891-ABCF-5C13D9C418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5779911" cy="6858000"/>
          </a:xfrm>
          <a:prstGeom prst="rect">
            <a:avLst/>
          </a:prstGeom>
          <a:gradFill flip="none" rotWithShape="1">
            <a:gsLst>
              <a:gs pos="0">
                <a:schemeClr val="accent1"/>
              </a:gs>
              <a:gs pos="100000">
                <a:schemeClr val="accent2"/>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F7F3869-349E-D3BD-4456-95279ADC8A61}"/>
              </a:ext>
            </a:extLst>
          </p:cNvPr>
          <p:cNvPicPr>
            <a:picLocks noChangeAspect="1"/>
          </p:cNvPicPr>
          <p:nvPr/>
        </p:nvPicPr>
        <p:blipFill>
          <a:blip r:embed="rId3"/>
          <a:srcRect t="10125" r="-1" b="6941"/>
          <a:stretch>
            <a:fillRect/>
          </a:stretch>
        </p:blipFill>
        <p:spPr>
          <a:xfrm>
            <a:off x="279143" y="299508"/>
            <a:ext cx="5221625" cy="3010397"/>
          </a:xfrm>
          <a:prstGeom prst="rect">
            <a:avLst/>
          </a:prstGeom>
        </p:spPr>
      </p:pic>
      <p:pic>
        <p:nvPicPr>
          <p:cNvPr id="4" name="Picture 3">
            <a:extLst>
              <a:ext uri="{FF2B5EF4-FFF2-40B4-BE49-F238E27FC236}">
                <a16:creationId xmlns:a16="http://schemas.microsoft.com/office/drawing/2014/main" id="{6D0D4C70-7C8E-38D7-39E8-0480772CFABC}"/>
              </a:ext>
            </a:extLst>
          </p:cNvPr>
          <p:cNvPicPr>
            <a:picLocks noChangeAspect="1"/>
          </p:cNvPicPr>
          <p:nvPr/>
        </p:nvPicPr>
        <p:blipFill>
          <a:blip r:embed="rId4"/>
          <a:srcRect b="7495"/>
          <a:stretch>
            <a:fillRect/>
          </a:stretch>
        </p:blipFill>
        <p:spPr>
          <a:xfrm>
            <a:off x="279143" y="3548095"/>
            <a:ext cx="5221625" cy="3010397"/>
          </a:xfrm>
          <a:prstGeom prst="rect">
            <a:avLst/>
          </a:prstGeom>
        </p:spPr>
      </p:pic>
      <p:sp>
        <p:nvSpPr>
          <p:cNvPr id="3" name="Content Placeholder 2">
            <a:extLst>
              <a:ext uri="{FF2B5EF4-FFF2-40B4-BE49-F238E27FC236}">
                <a16:creationId xmlns:a16="http://schemas.microsoft.com/office/drawing/2014/main" id="{52282A15-04C9-443E-89B1-FA506072062E}"/>
              </a:ext>
            </a:extLst>
          </p:cNvPr>
          <p:cNvSpPr>
            <a:spLocks noGrp="1"/>
          </p:cNvSpPr>
          <p:nvPr>
            <p:ph idx="1"/>
          </p:nvPr>
        </p:nvSpPr>
        <p:spPr>
          <a:xfrm>
            <a:off x="6392583" y="2645922"/>
            <a:ext cx="4434721" cy="3710427"/>
          </a:xfrm>
        </p:spPr>
        <p:txBody>
          <a:bodyPr anchor="t">
            <a:noAutofit/>
          </a:bodyPr>
          <a:lstStyle/>
          <a:p>
            <a:r>
              <a:rPr lang="en-US" sz="1400" dirty="0">
                <a:solidFill>
                  <a:schemeClr val="tx1">
                    <a:alpha val="80000"/>
                  </a:schemeClr>
                </a:solidFill>
                <a:latin typeface="Arial" panose="020B0604020202020204" pitchFamily="34" charset="0"/>
                <a:cs typeface="Arial" panose="020B0604020202020204" pitchFamily="34" charset="0"/>
              </a:rPr>
              <a:t>Before Industrialisation took over, the Lower Swansea Valley was originally a rural farm area with many small clusters of population.</a:t>
            </a:r>
          </a:p>
          <a:p>
            <a:r>
              <a:rPr lang="en-US" sz="1400" dirty="0">
                <a:solidFill>
                  <a:schemeClr val="tx1">
                    <a:alpha val="80000"/>
                  </a:schemeClr>
                </a:solidFill>
                <a:latin typeface="Arial" panose="020B0604020202020204" pitchFamily="34" charset="0"/>
                <a:cs typeface="Arial" panose="020B0604020202020204" pitchFamily="34" charset="0"/>
              </a:rPr>
              <a:t>Many of the farms in the area including Hafod, </a:t>
            </a:r>
            <a:r>
              <a:rPr lang="en-US" sz="1400" dirty="0" err="1">
                <a:solidFill>
                  <a:schemeClr val="tx1">
                    <a:alpha val="80000"/>
                  </a:schemeClr>
                </a:solidFill>
                <a:latin typeface="Arial" panose="020B0604020202020204" pitchFamily="34" charset="0"/>
                <a:cs typeface="Arial" panose="020B0604020202020204" pitchFamily="34" charset="0"/>
              </a:rPr>
              <a:t>Aberdyberthi</a:t>
            </a:r>
            <a:r>
              <a:rPr lang="en-US" sz="1400" dirty="0">
                <a:solidFill>
                  <a:schemeClr val="tx1">
                    <a:alpha val="80000"/>
                  </a:schemeClr>
                </a:solidFill>
                <a:latin typeface="Arial" panose="020B0604020202020204" pitchFamily="34" charset="0"/>
                <a:cs typeface="Arial" panose="020B0604020202020204" pitchFamily="34" charset="0"/>
              </a:rPr>
              <a:t> and </a:t>
            </a:r>
            <a:r>
              <a:rPr lang="en-US" sz="1400" dirty="0" err="1">
                <a:solidFill>
                  <a:schemeClr val="tx1">
                    <a:alpha val="80000"/>
                  </a:schemeClr>
                </a:solidFill>
                <a:latin typeface="Arial" panose="020B0604020202020204" pitchFamily="34" charset="0"/>
                <a:cs typeface="Arial" panose="020B0604020202020204" pitchFamily="34" charset="0"/>
              </a:rPr>
              <a:t>Pentre</a:t>
            </a:r>
            <a:r>
              <a:rPr lang="en-US" sz="1400" dirty="0">
                <a:solidFill>
                  <a:schemeClr val="tx1">
                    <a:alpha val="80000"/>
                  </a:schemeClr>
                </a:solidFill>
                <a:latin typeface="Arial" panose="020B0604020202020204" pitchFamily="34" charset="0"/>
                <a:cs typeface="Arial" panose="020B0604020202020204" pitchFamily="34" charset="0"/>
              </a:rPr>
              <a:t> Mawr were in existence before Industrialization occurred.</a:t>
            </a:r>
          </a:p>
          <a:p>
            <a:r>
              <a:rPr lang="en-US" sz="1400" dirty="0">
                <a:solidFill>
                  <a:schemeClr val="tx1">
                    <a:alpha val="80000"/>
                  </a:schemeClr>
                </a:solidFill>
                <a:latin typeface="Arial" panose="020B0604020202020204" pitchFamily="34" charset="0"/>
                <a:cs typeface="Arial" panose="020B0604020202020204" pitchFamily="34" charset="0"/>
              </a:rPr>
              <a:t>In the 1700s, the discovery of large mineral deposits in the area might have made it more appealing to several industries by allowing them to enter and operate within the region.</a:t>
            </a:r>
          </a:p>
          <a:p>
            <a:r>
              <a:rPr lang="en-US" sz="1400" dirty="0">
                <a:solidFill>
                  <a:schemeClr val="tx1">
                    <a:alpha val="80000"/>
                  </a:schemeClr>
                </a:solidFill>
                <a:latin typeface="Arial" panose="020B0604020202020204" pitchFamily="34" charset="0"/>
                <a:cs typeface="Arial" panose="020B0604020202020204" pitchFamily="34" charset="0"/>
              </a:rPr>
              <a:t>Many buildings such as copperworking facilities were located near rivers in order to have access to transportation and fresh water.</a:t>
            </a:r>
          </a:p>
          <a:p>
            <a:r>
              <a:rPr lang="en-US" sz="1400" dirty="0">
                <a:solidFill>
                  <a:schemeClr val="tx1">
                    <a:alpha val="80000"/>
                  </a:schemeClr>
                </a:solidFill>
                <a:latin typeface="Arial" panose="020B0604020202020204" pitchFamily="34" charset="0"/>
                <a:cs typeface="Arial" panose="020B0604020202020204" pitchFamily="34" charset="0"/>
              </a:rPr>
              <a:t>Over time, many large Factory buildings, Furnace buildings and Warehouse Buildings were built where originally this land was used for farming or to hold cattle for Farm use.</a:t>
            </a:r>
            <a:endParaRPr lang="en-GB" sz="1400" dirty="0">
              <a:solidFill>
                <a:schemeClr val="tx1">
                  <a:alpha val="80000"/>
                </a:schemeClr>
              </a:solidFill>
              <a:latin typeface="Arial" panose="020B0604020202020204" pitchFamily="34" charset="0"/>
              <a:cs typeface="Arial" panose="020B0604020202020204" pitchFamily="34" charset="0"/>
            </a:endParaRPr>
          </a:p>
        </p:txBody>
      </p:sp>
      <p:cxnSp>
        <p:nvCxnSpPr>
          <p:cNvPr id="71" name="Straight Connector 70">
            <a:extLst>
              <a:ext uri="{FF2B5EF4-FFF2-40B4-BE49-F238E27FC236}">
                <a16:creationId xmlns:a16="http://schemas.microsoft.com/office/drawing/2014/main" id="{C49DA8F6-BCC1-4447-B54C-57856834B9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1586162" y="3613893"/>
            <a:ext cx="0" cy="3238728"/>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7865297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E6A48A9-DFEB-B8AE-62B5-03CADA46E7FB}"/>
              </a:ext>
            </a:extLst>
          </p:cNvPr>
          <p:cNvSpPr>
            <a:spLocks noGrp="1"/>
          </p:cNvSpPr>
          <p:nvPr>
            <p:ph type="title"/>
          </p:nvPr>
        </p:nvSpPr>
        <p:spPr>
          <a:xfrm>
            <a:off x="761800" y="762001"/>
            <a:ext cx="5334197" cy="1708242"/>
          </a:xfrm>
        </p:spPr>
        <p:txBody>
          <a:bodyPr anchor="ctr">
            <a:normAutofit/>
          </a:bodyPr>
          <a:lstStyle/>
          <a:p>
            <a:r>
              <a:rPr lang="en-GB" sz="3600" b="1" dirty="0">
                <a:ln w="22225">
                  <a:solidFill>
                    <a:schemeClr val="accent2"/>
                  </a:solidFill>
                  <a:prstDash val="solid"/>
                </a:ln>
                <a:solidFill>
                  <a:schemeClr val="accent2">
                    <a:lumMod val="40000"/>
                    <a:lumOff val="60000"/>
                  </a:schemeClr>
                </a:solidFill>
                <a:latin typeface="Arial Black" panose="020B0A04020102020204" pitchFamily="34" charset="0"/>
              </a:rPr>
              <a:t>Economic Value</a:t>
            </a:r>
          </a:p>
        </p:txBody>
      </p:sp>
      <p:sp>
        <p:nvSpPr>
          <p:cNvPr id="3" name="Content Placeholder 2">
            <a:extLst>
              <a:ext uri="{FF2B5EF4-FFF2-40B4-BE49-F238E27FC236}">
                <a16:creationId xmlns:a16="http://schemas.microsoft.com/office/drawing/2014/main" id="{28822258-9535-1BDC-6484-61C30BA3D633}"/>
              </a:ext>
            </a:extLst>
          </p:cNvPr>
          <p:cNvSpPr>
            <a:spLocks noGrp="1"/>
          </p:cNvSpPr>
          <p:nvPr>
            <p:ph idx="1"/>
          </p:nvPr>
        </p:nvSpPr>
        <p:spPr>
          <a:xfrm>
            <a:off x="761800" y="2470244"/>
            <a:ext cx="5334197" cy="3769835"/>
          </a:xfrm>
        </p:spPr>
        <p:txBody>
          <a:bodyPr anchor="ctr">
            <a:normAutofit/>
          </a:bodyPr>
          <a:lstStyle/>
          <a:p>
            <a:r>
              <a:rPr lang="en-US" sz="1400" dirty="0">
                <a:latin typeface="Arial" panose="020B0604020202020204" pitchFamily="34" charset="0"/>
                <a:cs typeface="Arial" panose="020B0604020202020204" pitchFamily="34" charset="0"/>
              </a:rPr>
              <a:t>The Swansea Valley became the main location for production of copper due to its large number of natural resources. </a:t>
            </a:r>
          </a:p>
          <a:p>
            <a:r>
              <a:rPr lang="en-US" sz="1400" dirty="0">
                <a:latin typeface="Arial" panose="020B0604020202020204" pitchFamily="34" charset="0"/>
                <a:cs typeface="Arial" panose="020B0604020202020204" pitchFamily="34" charset="0"/>
              </a:rPr>
              <a:t>The amount of copper produced by Swansea made up a huge part of the world's supply in the 19th century.</a:t>
            </a:r>
          </a:p>
          <a:p>
            <a:r>
              <a:rPr lang="en-US" sz="1400" dirty="0">
                <a:latin typeface="Arial" panose="020B0604020202020204" pitchFamily="34" charset="0"/>
                <a:cs typeface="Arial" panose="020B0604020202020204" pitchFamily="34" charset="0"/>
              </a:rPr>
              <a:t>Copper was used worldwide, either in buildings or as tools.</a:t>
            </a:r>
          </a:p>
          <a:p>
            <a:r>
              <a:rPr lang="en-US" sz="1400" dirty="0">
                <a:latin typeface="Arial" panose="020B0604020202020204" pitchFamily="34" charset="0"/>
                <a:cs typeface="Arial" panose="020B0604020202020204" pitchFamily="34" charset="0"/>
              </a:rPr>
              <a:t>As a result, many industrialists (businessmen) decided to invest their money into the copper industry.</a:t>
            </a:r>
          </a:p>
          <a:p>
            <a:r>
              <a:rPr lang="en-US" sz="1400" dirty="0">
                <a:latin typeface="Arial" panose="020B0604020202020204" pitchFamily="34" charset="0"/>
                <a:cs typeface="Arial" panose="020B0604020202020204" pitchFamily="34" charset="0"/>
              </a:rPr>
              <a:t>As a result of the growth of businesses and suppliers, local businesses also benefitted from increased economic activity.</a:t>
            </a:r>
          </a:p>
          <a:p>
            <a:endParaRPr lang="en-GB" sz="1600" dirty="0">
              <a:latin typeface="Arial" panose="020B0604020202020204" pitchFamily="34" charset="0"/>
              <a:cs typeface="Arial" panose="020B0604020202020204" pitchFamily="34" charset="0"/>
            </a:endParaRPr>
          </a:p>
        </p:txBody>
      </p:sp>
      <p:pic>
        <p:nvPicPr>
          <p:cNvPr id="34" name="Picture 33" descr="Houses in an area">
            <a:extLst>
              <a:ext uri="{FF2B5EF4-FFF2-40B4-BE49-F238E27FC236}">
                <a16:creationId xmlns:a16="http://schemas.microsoft.com/office/drawing/2014/main" id="{13E441C4-0AF9-846C-74A8-56D3CB505F93}"/>
              </a:ext>
            </a:extLst>
          </p:cNvPr>
          <p:cNvPicPr>
            <a:picLocks noChangeAspect="1"/>
          </p:cNvPicPr>
          <p:nvPr/>
        </p:nvPicPr>
        <p:blipFill>
          <a:blip r:embed="rId3"/>
          <a:srcRect l="19327" r="28836" b="-1"/>
          <a:stretch>
            <a:fillRect/>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15994297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Slide Background">
            <a:extLst>
              <a:ext uri="{FF2B5EF4-FFF2-40B4-BE49-F238E27FC236}">
                <a16:creationId xmlns:a16="http://schemas.microsoft.com/office/drawing/2014/main" id="{903309B8-1393-4AAA-9990-59F6435C12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031F918-6C2A-4C3F-8785-651FF6135C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5410201" cy="6858000"/>
          </a:xfrm>
          <a:prstGeom prst="rect">
            <a:avLst/>
          </a:prstGeom>
          <a:solidFill>
            <a:schemeClr val="bg1"/>
          </a:solidFill>
          <a:ln>
            <a:noFill/>
          </a:ln>
          <a:effectLst>
            <a:outerShdw blurRad="431800" dist="139700" dir="21540000" sx="90000" sy="90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endParaRPr>
          </a:p>
        </p:txBody>
      </p:sp>
      <p:sp>
        <p:nvSpPr>
          <p:cNvPr id="2" name="Title 1">
            <a:extLst>
              <a:ext uri="{FF2B5EF4-FFF2-40B4-BE49-F238E27FC236}">
                <a16:creationId xmlns:a16="http://schemas.microsoft.com/office/drawing/2014/main" id="{05297578-2F75-AEBB-9E14-08434737E102}"/>
              </a:ext>
            </a:extLst>
          </p:cNvPr>
          <p:cNvSpPr>
            <a:spLocks noGrp="1"/>
          </p:cNvSpPr>
          <p:nvPr>
            <p:ph type="title"/>
          </p:nvPr>
        </p:nvSpPr>
        <p:spPr>
          <a:xfrm>
            <a:off x="758952" y="3354084"/>
            <a:ext cx="4053527" cy="2893030"/>
          </a:xfrm>
        </p:spPr>
        <p:txBody>
          <a:bodyPr anchor="ctr">
            <a:normAutofit/>
          </a:bodyPr>
          <a:lstStyle/>
          <a:p>
            <a:r>
              <a:rPr lang="en-US" sz="3600" b="1" dirty="0">
                <a:ln w="22225">
                  <a:solidFill>
                    <a:schemeClr val="accent2"/>
                  </a:solidFill>
                  <a:prstDash val="solid"/>
                </a:ln>
                <a:solidFill>
                  <a:schemeClr val="accent2">
                    <a:lumMod val="40000"/>
                    <a:lumOff val="60000"/>
                  </a:schemeClr>
                </a:solidFill>
                <a:latin typeface="Arial Black" panose="020B0A04020102020204" pitchFamily="34" charset="0"/>
              </a:rPr>
              <a:t>Reduction Of The Copper Industry</a:t>
            </a:r>
            <a:endParaRPr lang="en-GB" sz="3600" b="1" dirty="0">
              <a:ln w="22225">
                <a:solidFill>
                  <a:schemeClr val="accent2"/>
                </a:solidFill>
                <a:prstDash val="solid"/>
              </a:ln>
              <a:solidFill>
                <a:schemeClr val="accent2">
                  <a:lumMod val="40000"/>
                  <a:lumOff val="60000"/>
                </a:schemeClr>
              </a:solidFill>
              <a:latin typeface="Arial Black" panose="020B0A04020102020204" pitchFamily="34" charset="0"/>
            </a:endParaRPr>
          </a:p>
        </p:txBody>
      </p:sp>
      <p:sp>
        <p:nvSpPr>
          <p:cNvPr id="26" name="Rectangle 25">
            <a:extLst>
              <a:ext uri="{FF2B5EF4-FFF2-40B4-BE49-F238E27FC236}">
                <a16:creationId xmlns:a16="http://schemas.microsoft.com/office/drawing/2014/main" id="{A38EB67A-8157-4845-8A06-416CECA838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10200" y="0"/>
            <a:ext cx="6781799" cy="6858000"/>
          </a:xfrm>
          <a:prstGeom prst="rect">
            <a:avLst/>
          </a:prstGeom>
          <a:solidFill>
            <a:schemeClr val="bg2">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id="{AA787BE1-AEFD-5264-1E16-1B8253EFC7AD}"/>
              </a:ext>
            </a:extLst>
          </p:cNvPr>
          <p:cNvPicPr>
            <a:picLocks noChangeAspect="1"/>
          </p:cNvPicPr>
          <p:nvPr/>
        </p:nvPicPr>
        <p:blipFill>
          <a:blip r:embed="rId3"/>
          <a:srcRect l="16936" r="8824" b="-2"/>
          <a:stretch>
            <a:fillRect/>
          </a:stretch>
        </p:blipFill>
        <p:spPr>
          <a:xfrm>
            <a:off x="8798495" y="567"/>
            <a:ext cx="3393507" cy="2742633"/>
          </a:xfrm>
          <a:prstGeom prst="rect">
            <a:avLst/>
          </a:prstGeom>
        </p:spPr>
      </p:pic>
      <p:pic>
        <p:nvPicPr>
          <p:cNvPr id="4" name="Picture 3">
            <a:extLst>
              <a:ext uri="{FF2B5EF4-FFF2-40B4-BE49-F238E27FC236}">
                <a16:creationId xmlns:a16="http://schemas.microsoft.com/office/drawing/2014/main" id="{33AE2105-D6FB-71F7-81DA-BF85821D6B30}"/>
              </a:ext>
            </a:extLst>
          </p:cNvPr>
          <p:cNvPicPr>
            <a:picLocks noChangeAspect="1"/>
          </p:cNvPicPr>
          <p:nvPr/>
        </p:nvPicPr>
        <p:blipFill>
          <a:blip r:embed="rId4"/>
          <a:srcRect l="13568" r="3929"/>
          <a:stretch>
            <a:fillRect/>
          </a:stretch>
        </p:blipFill>
        <p:spPr>
          <a:xfrm>
            <a:off x="5410200" y="567"/>
            <a:ext cx="3400297" cy="2742633"/>
          </a:xfrm>
          <a:prstGeom prst="rect">
            <a:avLst/>
          </a:prstGeom>
        </p:spPr>
      </p:pic>
      <p:pic>
        <p:nvPicPr>
          <p:cNvPr id="5" name="Picture 4">
            <a:extLst>
              <a:ext uri="{FF2B5EF4-FFF2-40B4-BE49-F238E27FC236}">
                <a16:creationId xmlns:a16="http://schemas.microsoft.com/office/drawing/2014/main" id="{88D64327-B9BB-73C2-0624-08BA36E2AA24}"/>
              </a:ext>
            </a:extLst>
          </p:cNvPr>
          <p:cNvPicPr>
            <a:picLocks noChangeAspect="1"/>
          </p:cNvPicPr>
          <p:nvPr/>
        </p:nvPicPr>
        <p:blipFill>
          <a:blip r:embed="rId5"/>
          <a:srcRect t="8326" r="2" b="2"/>
          <a:stretch>
            <a:fillRect/>
          </a:stretch>
        </p:blipFill>
        <p:spPr>
          <a:xfrm>
            <a:off x="-2" y="567"/>
            <a:ext cx="5410202" cy="2742633"/>
          </a:xfrm>
          <a:prstGeom prst="rect">
            <a:avLst/>
          </a:prstGeom>
          <a:effectLst>
            <a:outerShdw blurRad="254000" dist="190500" sx="90000" sy="90000" algn="ctr" rotWithShape="0">
              <a:srgbClr val="000000">
                <a:alpha val="25000"/>
              </a:srgbClr>
            </a:outerShdw>
          </a:effectLst>
        </p:spPr>
      </p:pic>
      <p:sp>
        <p:nvSpPr>
          <p:cNvPr id="3" name="Content Placeholder 2">
            <a:extLst>
              <a:ext uri="{FF2B5EF4-FFF2-40B4-BE49-F238E27FC236}">
                <a16:creationId xmlns:a16="http://schemas.microsoft.com/office/drawing/2014/main" id="{787571BE-2D4B-7DF2-92FD-7287DB881812}"/>
              </a:ext>
            </a:extLst>
          </p:cNvPr>
          <p:cNvSpPr>
            <a:spLocks noGrp="1"/>
          </p:cNvSpPr>
          <p:nvPr>
            <p:ph idx="1"/>
          </p:nvPr>
        </p:nvSpPr>
        <p:spPr>
          <a:xfrm>
            <a:off x="6113872" y="3291097"/>
            <a:ext cx="5196386" cy="3019005"/>
          </a:xfrm>
        </p:spPr>
        <p:txBody>
          <a:bodyPr anchor="ctr">
            <a:normAutofit/>
          </a:bodyPr>
          <a:lstStyle/>
          <a:p>
            <a:r>
              <a:rPr lang="en-US" sz="1400" dirty="0">
                <a:latin typeface="Arial" panose="020B0604020202020204" pitchFamily="34" charset="0"/>
                <a:cs typeface="Arial" panose="020B0604020202020204" pitchFamily="34" charset="0"/>
              </a:rPr>
              <a:t>Starting in the late 19th century, the copper industry started to decline.</a:t>
            </a:r>
          </a:p>
          <a:p>
            <a:r>
              <a:rPr lang="en-US" sz="1400" dirty="0">
                <a:latin typeface="Arial" panose="020B0604020202020204" pitchFamily="34" charset="0"/>
                <a:cs typeface="Arial" panose="020B0604020202020204" pitchFamily="34" charset="0"/>
              </a:rPr>
              <a:t>The reduction was caused by larger government production prices outside of the UK and from competitors exporting copper back to Great Britain.</a:t>
            </a:r>
          </a:p>
          <a:p>
            <a:r>
              <a:rPr lang="en-US" sz="1400" dirty="0">
                <a:latin typeface="Arial" panose="020B0604020202020204" pitchFamily="34" charset="0"/>
                <a:cs typeface="Arial" panose="020B0604020202020204" pitchFamily="34" charset="0"/>
              </a:rPr>
              <a:t>The majority of copperworks closed by the early 20th century.</a:t>
            </a:r>
          </a:p>
          <a:p>
            <a:r>
              <a:rPr lang="en-US" sz="1400" dirty="0">
                <a:latin typeface="Arial" panose="020B0604020202020204" pitchFamily="34" charset="0"/>
                <a:cs typeface="Arial" panose="020B0604020202020204" pitchFamily="34" charset="0"/>
              </a:rPr>
              <a:t>A few industries chose to diversify into producing steel, tinplate, or other metals.</a:t>
            </a:r>
          </a:p>
          <a:p>
            <a:r>
              <a:rPr lang="en-US" sz="1400" dirty="0">
                <a:latin typeface="Arial" panose="020B0604020202020204" pitchFamily="34" charset="0"/>
                <a:cs typeface="Arial" panose="020B0604020202020204" pitchFamily="34" charset="0"/>
              </a:rPr>
              <a:t>The copper industry is now only represented by a few industrial facilities that provide historical insight and assist with the preservation of a cultural heritage.</a:t>
            </a:r>
            <a:endParaRPr lang="en-GB"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9090264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20" name="Rectangle 19">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8522446"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6511B3-90CB-D562-A48B-A772655B821A}"/>
              </a:ext>
            </a:extLst>
          </p:cNvPr>
          <p:cNvSpPr>
            <a:spLocks noGrp="1"/>
          </p:cNvSpPr>
          <p:nvPr>
            <p:ph type="title"/>
          </p:nvPr>
        </p:nvSpPr>
        <p:spPr>
          <a:xfrm>
            <a:off x="977461" y="350196"/>
            <a:ext cx="4431245" cy="1624520"/>
          </a:xfrm>
        </p:spPr>
        <p:txBody>
          <a:bodyPr anchor="ctr">
            <a:normAutofit/>
          </a:bodyPr>
          <a:lstStyle/>
          <a:p>
            <a:r>
              <a:rPr lang="en-GB" sz="3600" b="1" dirty="0">
                <a:ln w="22225">
                  <a:solidFill>
                    <a:schemeClr val="accent2"/>
                  </a:solidFill>
                  <a:prstDash val="solid"/>
                </a:ln>
                <a:solidFill>
                  <a:schemeClr val="accent2">
                    <a:lumMod val="40000"/>
                    <a:lumOff val="60000"/>
                  </a:schemeClr>
                </a:solidFill>
                <a:latin typeface="Arial Black" panose="020B0A04020102020204" pitchFamily="34" charset="0"/>
              </a:rPr>
              <a:t>References</a:t>
            </a:r>
            <a:r>
              <a:rPr lang="en-GB" sz="3600" dirty="0">
                <a:latin typeface="Arial Black" panose="020B0A04020102020204" pitchFamily="34" charset="0"/>
              </a:rPr>
              <a:t> </a:t>
            </a:r>
          </a:p>
        </p:txBody>
      </p:sp>
      <p:sp>
        <p:nvSpPr>
          <p:cNvPr id="3" name="Content Placeholder 2">
            <a:extLst>
              <a:ext uri="{FF2B5EF4-FFF2-40B4-BE49-F238E27FC236}">
                <a16:creationId xmlns:a16="http://schemas.microsoft.com/office/drawing/2014/main" id="{4DE2AEBC-590C-B4DC-1B6B-4E125E3323C6}"/>
              </a:ext>
            </a:extLst>
          </p:cNvPr>
          <p:cNvSpPr>
            <a:spLocks noGrp="1"/>
          </p:cNvSpPr>
          <p:nvPr>
            <p:ph idx="1"/>
          </p:nvPr>
        </p:nvSpPr>
        <p:spPr>
          <a:xfrm>
            <a:off x="151350" y="1677451"/>
            <a:ext cx="5944650" cy="5101721"/>
          </a:xfrm>
        </p:spPr>
        <p:txBody>
          <a:bodyPr anchor="ctr">
            <a:normAutofit fontScale="77500" lnSpcReduction="20000"/>
          </a:bodyPr>
          <a:lstStyle/>
          <a:p>
            <a:pPr marL="0" indent="0">
              <a:buNone/>
            </a:pPr>
            <a:endParaRPr lang="en-US" sz="700" dirty="0">
              <a:latin typeface="Arial" panose="020B0604020202020204" pitchFamily="34" charset="0"/>
              <a:cs typeface="Arial" panose="020B0604020202020204" pitchFamily="34" charset="0"/>
            </a:endParaRPr>
          </a:p>
          <a:p>
            <a:r>
              <a:rPr lang="en-US" sz="1500">
                <a:latin typeface="Arial" panose="020B0604020202020204" pitchFamily="34" charset="0"/>
                <a:cs typeface="Arial" panose="020B0604020202020204" pitchFamily="34" charset="0"/>
              </a:rPr>
              <a:t>Akgul</a:t>
            </a:r>
            <a:r>
              <a:rPr lang="en-US" sz="1500" dirty="0">
                <a:latin typeface="Arial" panose="020B0604020202020204" pitchFamily="34" charset="0"/>
                <a:cs typeface="Arial" panose="020B0604020202020204" pitchFamily="34" charset="0"/>
              </a:rPr>
              <a:t>, G. (2026). The Shadow of the Industrial Revolution in the Mirror of English Fiction: The Tired Soul of the Working Class. In </a:t>
            </a:r>
            <a:r>
              <a:rPr lang="en-US" sz="1500" i="1" dirty="0">
                <a:latin typeface="Arial" panose="020B0604020202020204" pitchFamily="34" charset="0"/>
                <a:cs typeface="Arial" panose="020B0604020202020204" pitchFamily="34" charset="0"/>
              </a:rPr>
              <a:t>Public Sector Burnout and Wellness: Research and Experiences (pp. 291-320)</a:t>
            </a:r>
            <a:r>
              <a:rPr lang="en-US" sz="1500" dirty="0">
                <a:latin typeface="Arial" panose="020B0604020202020204" pitchFamily="34" charset="0"/>
                <a:cs typeface="Arial" panose="020B0604020202020204" pitchFamily="34" charset="0"/>
              </a:rPr>
              <a:t>. IGI Global Scientific Publishing.</a:t>
            </a:r>
          </a:p>
          <a:p>
            <a:r>
              <a:rPr lang="en-US" sz="1500" dirty="0">
                <a:latin typeface="Arial" panose="020B0604020202020204" pitchFamily="34" charset="0"/>
                <a:cs typeface="Arial" panose="020B0604020202020204" pitchFamily="34" charset="0"/>
              </a:rPr>
              <a:t>Baron, K. J. Manufacturing the mill girl: working-class white women’s bodies in New England factory literature, 1830-1860 (Doctoral dissertation, University of Iowa).</a:t>
            </a:r>
          </a:p>
          <a:p>
            <a:r>
              <a:rPr lang="en-US" sz="1500" dirty="0" err="1">
                <a:latin typeface="Arial" panose="020B0604020202020204" pitchFamily="34" charset="0"/>
                <a:cs typeface="Arial" panose="020B0604020202020204" pitchFamily="34" charset="0"/>
              </a:rPr>
              <a:t>Daunton</a:t>
            </a:r>
            <a:r>
              <a:rPr lang="en-US" sz="1500" dirty="0">
                <a:latin typeface="Arial" panose="020B0604020202020204" pitchFamily="34" charset="0"/>
                <a:cs typeface="Arial" panose="020B0604020202020204" pitchFamily="34" charset="0"/>
              </a:rPr>
              <a:t>, M. (2021). </a:t>
            </a:r>
            <a:r>
              <a:rPr lang="en-US" sz="1500" i="1" dirty="0">
                <a:latin typeface="Arial" panose="020B0604020202020204" pitchFamily="34" charset="0"/>
                <a:cs typeface="Arial" panose="020B0604020202020204" pitchFamily="34" charset="0"/>
              </a:rPr>
              <a:t>Swansea Copper: A Global History, by Chris Evans and Louise Miskell.</a:t>
            </a:r>
          </a:p>
          <a:p>
            <a:r>
              <a:rPr lang="en-US" sz="1500" dirty="0">
                <a:latin typeface="Arial" panose="020B0604020202020204" pitchFamily="34" charset="0"/>
                <a:cs typeface="Arial" panose="020B0604020202020204" pitchFamily="34" charset="0"/>
              </a:rPr>
              <a:t>Evans, C. (2014). A World of copper: introducing Swansea, </a:t>
            </a:r>
            <a:r>
              <a:rPr lang="en-US" sz="1500" dirty="0" err="1">
                <a:latin typeface="Arial" panose="020B0604020202020204" pitchFamily="34" charset="0"/>
                <a:cs typeface="Arial" panose="020B0604020202020204" pitchFamily="34" charset="0"/>
              </a:rPr>
              <a:t>Globalisation</a:t>
            </a:r>
            <a:r>
              <a:rPr lang="en-US" sz="1500" dirty="0">
                <a:latin typeface="Arial" panose="020B0604020202020204" pitchFamily="34" charset="0"/>
                <a:cs typeface="Arial" panose="020B0604020202020204" pitchFamily="34" charset="0"/>
              </a:rPr>
              <a:t> and the Industrial Revolution. </a:t>
            </a:r>
            <a:r>
              <a:rPr lang="en-US" sz="1500" i="1" dirty="0">
                <a:latin typeface="Arial" panose="020B0604020202020204" pitchFamily="34" charset="0"/>
                <a:cs typeface="Arial" panose="020B0604020202020204" pitchFamily="34" charset="0"/>
              </a:rPr>
              <a:t>The Welsh History Review, 27</a:t>
            </a:r>
            <a:r>
              <a:rPr lang="en-US" sz="1500" dirty="0">
                <a:latin typeface="Arial" panose="020B0604020202020204" pitchFamily="34" charset="0"/>
                <a:cs typeface="Arial" panose="020B0604020202020204" pitchFamily="34" charset="0"/>
              </a:rPr>
              <a:t>(1), 85-91.</a:t>
            </a:r>
          </a:p>
          <a:p>
            <a:r>
              <a:rPr lang="en-US" sz="1500" dirty="0">
                <a:latin typeface="Arial" panose="020B0604020202020204" pitchFamily="34" charset="0"/>
                <a:cs typeface="Arial" panose="020B0604020202020204" pitchFamily="34" charset="0"/>
              </a:rPr>
              <a:t>Evans, C., &amp; Miskell, L. (2020). </a:t>
            </a:r>
            <a:r>
              <a:rPr lang="en-US" sz="1500" i="1" dirty="0">
                <a:latin typeface="Arial" panose="020B0604020202020204" pitchFamily="34" charset="0"/>
                <a:cs typeface="Arial" panose="020B0604020202020204" pitchFamily="34" charset="0"/>
              </a:rPr>
              <a:t>Swansea copper: A global history</a:t>
            </a:r>
            <a:r>
              <a:rPr lang="en-US" sz="1500" dirty="0">
                <a:latin typeface="Arial" panose="020B0604020202020204" pitchFamily="34" charset="0"/>
                <a:cs typeface="Arial" panose="020B0604020202020204" pitchFamily="34" charset="0"/>
              </a:rPr>
              <a:t>. Johns Hopkins University Press.</a:t>
            </a:r>
          </a:p>
          <a:p>
            <a:r>
              <a:rPr lang="en-US" sz="1500" dirty="0">
                <a:latin typeface="Arial" panose="020B0604020202020204" pitchFamily="34" charset="0"/>
                <a:cs typeface="Arial" panose="020B0604020202020204" pitchFamily="34" charset="0"/>
              </a:rPr>
              <a:t>Evans, C. (2020). </a:t>
            </a:r>
            <a:r>
              <a:rPr lang="en-US" sz="1500" i="1" dirty="0">
                <a:latin typeface="Arial" panose="020B0604020202020204" pitchFamily="34" charset="0"/>
                <a:cs typeface="Arial" panose="020B0604020202020204" pitchFamily="34" charset="0"/>
              </a:rPr>
              <a:t>Welsh Copper: What, When and Where?</a:t>
            </a:r>
            <a:r>
              <a:rPr lang="en-US" sz="1500" dirty="0">
                <a:latin typeface="Arial" panose="020B0604020202020204" pitchFamily="34" charset="0"/>
                <a:cs typeface="Arial" panose="020B0604020202020204" pitchFamily="34" charset="0"/>
              </a:rPr>
              <a:t>. New Perspectives in Welsh Industrial History, 25-44.</a:t>
            </a:r>
          </a:p>
          <a:p>
            <a:r>
              <a:rPr lang="en-US" sz="1500" dirty="0">
                <a:latin typeface="Arial" panose="020B0604020202020204" pitchFamily="34" charset="0"/>
                <a:cs typeface="Arial" panose="020B0604020202020204" pitchFamily="34" charset="0"/>
              </a:rPr>
              <a:t>Golding, B., &amp; Golding, S. D. (2017). Copper and coal through the ages. In </a:t>
            </a:r>
            <a:r>
              <a:rPr lang="en-US" sz="1500" i="1" dirty="0">
                <a:latin typeface="Arial" panose="020B0604020202020204" pitchFamily="34" charset="0"/>
                <a:cs typeface="Arial" panose="020B0604020202020204" pitchFamily="34" charset="0"/>
              </a:rPr>
              <a:t>Metals, energy and sustainability: The story of doctor copper and king coal (pp. 37-155)</a:t>
            </a:r>
            <a:r>
              <a:rPr lang="en-US" sz="1500" dirty="0">
                <a:latin typeface="Arial" panose="020B0604020202020204" pitchFamily="34" charset="0"/>
                <a:cs typeface="Arial" panose="020B0604020202020204" pitchFamily="34" charset="0"/>
              </a:rPr>
              <a:t>. Cham: Springer International Publishing.</a:t>
            </a:r>
          </a:p>
          <a:p>
            <a:r>
              <a:rPr lang="en-US" sz="1500" dirty="0">
                <a:latin typeface="Arial" panose="020B0604020202020204" pitchFamily="34" charset="0"/>
                <a:cs typeface="Arial" panose="020B0604020202020204" pitchFamily="34" charset="0"/>
              </a:rPr>
              <a:t>Hughes, S. (2008). The characteristics of extractive and smelting landscapes of the Industrial Revolution at Swansea and Blaenavon. </a:t>
            </a:r>
            <a:r>
              <a:rPr lang="en-US" sz="1500" i="1" dirty="0">
                <a:latin typeface="Arial" panose="020B0604020202020204" pitchFamily="34" charset="0"/>
                <a:cs typeface="Arial" panose="020B0604020202020204" pitchFamily="34" charset="0"/>
              </a:rPr>
              <a:t>Landscape History, 30</a:t>
            </a:r>
            <a:r>
              <a:rPr lang="en-US" sz="1500" dirty="0">
                <a:latin typeface="Arial" panose="020B0604020202020204" pitchFamily="34" charset="0"/>
                <a:cs typeface="Arial" panose="020B0604020202020204" pitchFamily="34" charset="0"/>
              </a:rPr>
              <a:t>(1), 21-47.</a:t>
            </a:r>
          </a:p>
          <a:p>
            <a:r>
              <a:rPr lang="en-US" sz="1500" dirty="0">
                <a:latin typeface="Arial" panose="020B0604020202020204" pitchFamily="34" charset="0"/>
                <a:cs typeface="Arial" panose="020B0604020202020204" pitchFamily="34" charset="0"/>
              </a:rPr>
              <a:t>Hong, S., </a:t>
            </a:r>
            <a:r>
              <a:rPr lang="en-US" sz="1500" dirty="0" err="1">
                <a:latin typeface="Arial" panose="020B0604020202020204" pitchFamily="34" charset="0"/>
                <a:cs typeface="Arial" panose="020B0604020202020204" pitchFamily="34" charset="0"/>
              </a:rPr>
              <a:t>Candelone</a:t>
            </a:r>
            <a:r>
              <a:rPr lang="en-US" sz="1500" dirty="0">
                <a:latin typeface="Arial" panose="020B0604020202020204" pitchFamily="34" charset="0"/>
                <a:cs typeface="Arial" panose="020B0604020202020204" pitchFamily="34" charset="0"/>
              </a:rPr>
              <a:t>, J. P., </a:t>
            </a:r>
            <a:r>
              <a:rPr lang="en-US" sz="1500" dirty="0" err="1">
                <a:latin typeface="Arial" panose="020B0604020202020204" pitchFamily="34" charset="0"/>
                <a:cs typeface="Arial" panose="020B0604020202020204" pitchFamily="34" charset="0"/>
              </a:rPr>
              <a:t>Soutif</a:t>
            </a:r>
            <a:r>
              <a:rPr lang="en-US" sz="1500" dirty="0">
                <a:latin typeface="Arial" panose="020B0604020202020204" pitchFamily="34" charset="0"/>
                <a:cs typeface="Arial" panose="020B0604020202020204" pitchFamily="34" charset="0"/>
              </a:rPr>
              <a:t>, M., &amp; </a:t>
            </a:r>
            <a:r>
              <a:rPr lang="en-US" sz="1500" dirty="0" err="1">
                <a:latin typeface="Arial" panose="020B0604020202020204" pitchFamily="34" charset="0"/>
                <a:cs typeface="Arial" panose="020B0604020202020204" pitchFamily="34" charset="0"/>
              </a:rPr>
              <a:t>Boutron</a:t>
            </a:r>
            <a:r>
              <a:rPr lang="en-US" sz="1500" dirty="0">
                <a:latin typeface="Arial" panose="020B0604020202020204" pitchFamily="34" charset="0"/>
                <a:cs typeface="Arial" panose="020B0604020202020204" pitchFamily="34" charset="0"/>
              </a:rPr>
              <a:t>, C. F. (1996). A reconstruction of changes in copper production and copper emissions to the atmosphere during the past 7000 years. </a:t>
            </a:r>
            <a:r>
              <a:rPr lang="en-US" sz="1500" i="1" dirty="0">
                <a:latin typeface="Arial" panose="020B0604020202020204" pitchFamily="34" charset="0"/>
                <a:cs typeface="Arial" panose="020B0604020202020204" pitchFamily="34" charset="0"/>
              </a:rPr>
              <a:t>Science of the Total Environment, 188</a:t>
            </a:r>
            <a:r>
              <a:rPr lang="en-US" sz="1500" dirty="0">
                <a:latin typeface="Arial" panose="020B0604020202020204" pitchFamily="34" charset="0"/>
                <a:cs typeface="Arial" panose="020B0604020202020204" pitchFamily="34" charset="0"/>
              </a:rPr>
              <a:t>(2-3), 183-193.</a:t>
            </a:r>
          </a:p>
          <a:p>
            <a:r>
              <a:rPr lang="en-US" sz="1500" dirty="0">
                <a:latin typeface="Arial" panose="020B0604020202020204" pitchFamily="34" charset="0"/>
                <a:cs typeface="Arial" panose="020B0604020202020204" pitchFamily="34" charset="0"/>
              </a:rPr>
              <a:t>Vincent, D. John Sanders, Workers of Their Own Emancipation. Working-Class Leadership and </a:t>
            </a:r>
            <a:r>
              <a:rPr lang="en-US" sz="1500" dirty="0" err="1">
                <a:latin typeface="Arial" panose="020B0604020202020204" pitchFamily="34" charset="0"/>
                <a:cs typeface="Arial" panose="020B0604020202020204" pitchFamily="34" charset="0"/>
              </a:rPr>
              <a:t>Organisation</a:t>
            </a:r>
            <a:r>
              <a:rPr lang="en-US" sz="1500" dirty="0">
                <a:latin typeface="Arial" panose="020B0604020202020204" pitchFamily="34" charset="0"/>
                <a:cs typeface="Arial" panose="020B0604020202020204" pitchFamily="34" charset="0"/>
              </a:rPr>
              <a:t> in the West Riding Textile District, 1829–1839. Breviary Stuff, London 2024. 554 pp. Ill.£ 25.00. </a:t>
            </a:r>
            <a:r>
              <a:rPr lang="en-US" sz="1500" i="1" dirty="0">
                <a:latin typeface="Arial" panose="020B0604020202020204" pitchFamily="34" charset="0"/>
                <a:cs typeface="Arial" panose="020B0604020202020204" pitchFamily="34" charset="0"/>
              </a:rPr>
              <a:t>International Review of Social History, 1-3.</a:t>
            </a:r>
            <a:endParaRPr lang="en-GB" sz="1500" i="1" dirty="0">
              <a:latin typeface="Arial" panose="020B0604020202020204" pitchFamily="34" charset="0"/>
              <a:cs typeface="Arial" panose="020B0604020202020204" pitchFamily="34" charset="0"/>
            </a:endParaRPr>
          </a:p>
        </p:txBody>
      </p:sp>
      <p:pic>
        <p:nvPicPr>
          <p:cNvPr id="14" name="Picture 13" descr="3D art of a person">
            <a:extLst>
              <a:ext uri="{FF2B5EF4-FFF2-40B4-BE49-F238E27FC236}">
                <a16:creationId xmlns:a16="http://schemas.microsoft.com/office/drawing/2014/main" id="{87C8C30A-08A6-2694-DC2C-C269ACDD22DF}"/>
              </a:ext>
            </a:extLst>
          </p:cNvPr>
          <p:cNvPicPr>
            <a:picLocks noChangeAspect="1"/>
          </p:cNvPicPr>
          <p:nvPr/>
        </p:nvPicPr>
        <p:blipFill>
          <a:blip r:embed="rId2"/>
          <a:srcRect r="11012"/>
          <a:stretch>
            <a:fillRect/>
          </a:stretch>
        </p:blipFill>
        <p:spPr>
          <a:xfrm>
            <a:off x="6096000" y="1"/>
            <a:ext cx="6102825" cy="6858000"/>
          </a:xfrm>
          <a:prstGeom prst="rect">
            <a:avLst/>
          </a:prstGeom>
        </p:spPr>
      </p:pic>
    </p:spTree>
    <p:extLst>
      <p:ext uri="{BB962C8B-B14F-4D97-AF65-F5344CB8AC3E}">
        <p14:creationId xmlns:p14="http://schemas.microsoft.com/office/powerpoint/2010/main" val="34228225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783</TotalTime>
  <Words>774</Words>
  <PresentationFormat>Widescreen</PresentationFormat>
  <Paragraphs>36</Paragraphs>
  <Slides>4</Slides>
  <Notes>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Aptos</vt:lpstr>
      <vt:lpstr>Aptos Display</vt:lpstr>
      <vt:lpstr>Arial</vt:lpstr>
      <vt:lpstr>Arial Black</vt:lpstr>
      <vt:lpstr>Office Theme</vt:lpstr>
      <vt:lpstr>Early Development of the Area</vt:lpstr>
      <vt:lpstr>Economic Value</vt:lpstr>
      <vt:lpstr>Reduction Of The Copper Industry</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2025-11-07T21:37:57Z</dcterms:created>
  <dcterms:modified xsi:type="dcterms:W3CDTF">2026-03-06T16:12:01Z</dcterms:modified>
</cp:coreProperties>
</file>