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86" r:id="rId2"/>
    <p:sldId id="298" r:id="rId3"/>
    <p:sldId id="257" r:id="rId4"/>
    <p:sldId id="620" r:id="rId5"/>
    <p:sldId id="258" r:id="rId6"/>
    <p:sldId id="621" r:id="rId7"/>
    <p:sldId id="618" r:id="rId8"/>
    <p:sldId id="622" r:id="rId9"/>
    <p:sldId id="615" r:id="rId10"/>
    <p:sldId id="616" r:id="rId11"/>
    <p:sldId id="617" r:id="rId12"/>
    <p:sldId id="623" r:id="rId13"/>
    <p:sldId id="619" r:id="rId14"/>
    <p:sldId id="30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7974" autoAdjust="0"/>
    <p:restoredTop sz="94660"/>
  </p:normalViewPr>
  <p:slideViewPr>
    <p:cSldViewPr snapToGrid="0">
      <p:cViewPr varScale="1">
        <p:scale>
          <a:sx n="73" d="100"/>
          <a:sy n="73" d="100"/>
        </p:scale>
        <p:origin x="-504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E8EE19-B548-4246-B47A-BA00FCB3733C}" type="datetimeFigureOut">
              <a:rPr lang="en-GB" smtClean="0"/>
              <a:pPr/>
              <a:t>15/07/2023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FC8682-D292-485B-BE2E-539C66EE306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67198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xmlns="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0FC0960-A5C5-42FF-86CA-A9D558C9237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xmlns="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xmlns="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xmlns="" val="2184936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xmlns="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0FC0960-A5C5-42FF-86CA-A9D558C9237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xmlns="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xmlns="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xmlns="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0FC0960-A5C5-42FF-86CA-A9D558C9237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xmlns="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xmlns="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xmlns="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xmlns="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xmlns="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xmlns="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xmlns="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xmlns="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xmlns="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xmlns="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xmlns="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xmlns="" val="9978497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xmlns="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xmlns="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xmlns="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xmlns="" val="9978497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xmlns="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xmlns="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xmlns="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xmlns="" val="9886181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xmlns="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xmlns="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xmlns="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xmlns="" val="24055490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xmlns="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xmlns="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xmlns="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xmlns="" val="14985597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xmlns="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xmlns="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xmlns="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xmlns="" val="14985597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xmlns="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0FC0960-A5C5-42FF-86CA-A9D558C9237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xmlns="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xmlns="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xmlns="" val="27960028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xmlns="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0364FC5-C09C-4222-895D-8CED6FFFE5C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xmlns="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xmlns="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xmlns="" val="2479090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18890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23894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75097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13662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15/07/2023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78670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25348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15/07/2023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10742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56070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60085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37932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15/07/2023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82893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15/07/2023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720074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xmlns="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88913"/>
            <a:ext cx="8229600" cy="1143000"/>
          </a:xfrm>
        </p:spPr>
        <p:txBody>
          <a:bodyPr/>
          <a:lstStyle/>
          <a:p>
            <a:r>
              <a:rPr lang="en-GB" altLang="en-US" b="1" dirty="0"/>
              <a:t>BUSINESS 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xmlns="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3750" y="1457326"/>
            <a:ext cx="8229600" cy="1971675"/>
          </a:xfrm>
        </p:spPr>
        <p:txBody>
          <a:bodyPr>
            <a:normAutofit fontScale="70000" lnSpcReduction="20000"/>
          </a:bodyPr>
          <a:lstStyle/>
          <a:p>
            <a:r>
              <a:rPr lang="en-GB" altLang="en-US" sz="2400" dirty="0" smtClean="0"/>
              <a:t>Title: </a:t>
            </a:r>
            <a:r>
              <a:rPr lang="en-US" sz="2400" dirty="0" err="1" smtClean="0"/>
              <a:t>Mirtia</a:t>
            </a:r>
            <a:r>
              <a:rPr lang="en-US" sz="2400" dirty="0" smtClean="0"/>
              <a:t> </a:t>
            </a:r>
            <a:r>
              <a:rPr lang="en-US" sz="2400" dirty="0" smtClean="0"/>
              <a:t>Clinic, Camden</a:t>
            </a:r>
            <a:r>
              <a:rPr lang="en-US" sz="2400" dirty="0" smtClean="0"/>
              <a:t>, London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 smtClean="0"/>
          </a:p>
          <a:p>
            <a:pPr lvl="0"/>
            <a:r>
              <a:rPr lang="en-GB" altLang="en-US" sz="2400" dirty="0" smtClean="0"/>
              <a:t>Name of the Student and ID Number: </a:t>
            </a:r>
            <a:r>
              <a:rPr lang="en-US" sz="2400" dirty="0" smtClean="0"/>
              <a:t>MIHAI MIRITA, </a:t>
            </a:r>
            <a:r>
              <a:rPr lang="en-GB" sz="2400" dirty="0" smtClean="0"/>
              <a:t>Student ID: 2109772</a:t>
            </a:r>
            <a:endParaRPr lang="en-US" sz="2400" dirty="0" smtClean="0"/>
          </a:p>
          <a:p>
            <a:endParaRPr lang="en-US" sz="2400" dirty="0" smtClean="0"/>
          </a:p>
          <a:p>
            <a:pPr>
              <a:buNone/>
            </a:pPr>
            <a:endParaRPr lang="en-GB" altLang="en-US" sz="2400" dirty="0"/>
          </a:p>
          <a:p>
            <a:r>
              <a:rPr lang="en-GB" altLang="en-US" sz="2400" dirty="0"/>
              <a:t>Lecturer  Name: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15/07/2023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xmlns="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US" sz="2800" b="1" dirty="0">
                <a:solidFill>
                  <a:prstClr val="black"/>
                </a:solidFill>
                <a:latin typeface="+mn-lt"/>
                <a:ea typeface="Arial" panose="020B0604020202020204" pitchFamily="34" charset="0"/>
                <a:cs typeface="+mn-cs"/>
              </a:rPr>
              <a:t>Introduction</a:t>
            </a:r>
            <a:endParaRPr lang="en-GB" altLang="en-US" sz="2800" b="1" dirty="0">
              <a:latin typeface="+mn-lt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xmlns="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7550" y="1470026"/>
            <a:ext cx="8229600" cy="3916363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en-US" sz="2800" dirty="0" smtClean="0"/>
              <a:t>Welcome </a:t>
            </a:r>
            <a:r>
              <a:rPr lang="en-US" altLang="en-US" sz="2800" dirty="0" smtClean="0"/>
              <a:t>to today's presentation on the business plan for </a:t>
            </a:r>
            <a:r>
              <a:rPr lang="en-US" altLang="en-US" sz="2800" dirty="0" err="1" smtClean="0"/>
              <a:t>Mirtia</a:t>
            </a:r>
            <a:r>
              <a:rPr lang="en-US" altLang="en-US" sz="2800" dirty="0" smtClean="0"/>
              <a:t> Clinic. </a:t>
            </a:r>
            <a:endParaRPr lang="en-US" altLang="en-US" sz="2800" dirty="0" smtClean="0"/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en-US" sz="2800" dirty="0" smtClean="0"/>
              <a:t>I </a:t>
            </a:r>
            <a:r>
              <a:rPr lang="en-US" altLang="en-US" sz="2800" dirty="0" smtClean="0"/>
              <a:t>am </a:t>
            </a:r>
            <a:r>
              <a:rPr lang="en-US" altLang="en-US" sz="2800" dirty="0" err="1" smtClean="0"/>
              <a:t>Mihai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Mirită</a:t>
            </a:r>
            <a:r>
              <a:rPr lang="en-US" altLang="en-US" sz="2800" dirty="0" smtClean="0"/>
              <a:t>, the founder and CEO of </a:t>
            </a:r>
            <a:r>
              <a:rPr lang="en-US" altLang="en-US" sz="2800" dirty="0" err="1" smtClean="0"/>
              <a:t>Mirtia</a:t>
            </a:r>
            <a:r>
              <a:rPr lang="en-US" altLang="en-US" sz="2800" dirty="0" smtClean="0"/>
              <a:t> Clinic. Today, I will take you through our business plan, outlining our vision, mission, and strategies for success.</a:t>
            </a: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15/07/2023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4873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xmlns="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1504" y="0"/>
            <a:ext cx="8928992" cy="1125538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200" b="1" dirty="0">
                <a:solidFill>
                  <a:prstClr val="black"/>
                </a:solidFill>
                <a:latin typeface="+mn-lt"/>
                <a:ea typeface="Arial" panose="020B0604020202020204" pitchFamily="34" charset="0"/>
                <a:cs typeface="+mn-cs"/>
              </a:rPr>
              <a:t>Overview of the business idea, product and/or service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xmlns="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504" y="1196752"/>
            <a:ext cx="9036496" cy="4392488"/>
          </a:xfrm>
        </p:spPr>
        <p:txBody>
          <a:bodyPr>
            <a:normAutofit/>
          </a:bodyPr>
          <a:lstStyle/>
          <a:p>
            <a:pPr marL="0" indent="0" algn="just">
              <a:spcAft>
                <a:spcPts val="800"/>
              </a:spcAft>
              <a:buNone/>
            </a:pPr>
            <a:r>
              <a:rPr lang="en-US" sz="2800" dirty="0">
                <a:ea typeface="Arial" panose="020B0604020202020204" pitchFamily="34" charset="0"/>
              </a:rPr>
              <a:t>In this section you need to:</a:t>
            </a:r>
          </a:p>
          <a:p>
            <a:pPr algn="just"/>
            <a:r>
              <a:rPr lang="en-GB" sz="2800" dirty="0" smtClean="0"/>
              <a:t>Business idea is to establish a mid scale </a:t>
            </a:r>
            <a:r>
              <a:rPr lang="en-GB" sz="2800" dirty="0" err="1" smtClean="0"/>
              <a:t>Lene</a:t>
            </a:r>
            <a:r>
              <a:rPr lang="en-GB" sz="2800" dirty="0" smtClean="0"/>
              <a:t> Camden, London with the name </a:t>
            </a:r>
            <a:r>
              <a:rPr lang="en-GB" sz="2800" dirty="0" err="1" smtClean="0"/>
              <a:t>Mirtia</a:t>
            </a:r>
            <a:r>
              <a:rPr lang="en-GB" sz="2800" dirty="0" smtClean="0"/>
              <a:t> Clinic. </a:t>
            </a:r>
            <a:endParaRPr lang="en-GB" sz="2800" dirty="0" smtClean="0"/>
          </a:p>
          <a:p>
            <a:pPr algn="just"/>
            <a:r>
              <a:rPr lang="en-GB" sz="2800" dirty="0" smtClean="0"/>
              <a:t>There </a:t>
            </a:r>
            <a:r>
              <a:rPr lang="en-GB" sz="2800" dirty="0" smtClean="0"/>
              <a:t>will be focus on outpatient seeking specialized wise on general Health issues and maintaining over all well being. </a:t>
            </a:r>
            <a:endParaRPr lang="en-GB" sz="2800" dirty="0" smtClean="0"/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altLang="en-US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93577" y="3907972"/>
            <a:ext cx="2904173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xmlns="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1504" y="0"/>
            <a:ext cx="8928992" cy="11255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 smtClean="0">
                <a:latin typeface="+mn-lt"/>
              </a:rPr>
              <a:t>Continue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xmlns="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504" y="1196752"/>
            <a:ext cx="9036496" cy="4392488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altLang="en-US" sz="2800" dirty="0" smtClean="0"/>
              <a:t>The services offered will include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altLang="en-US" sz="2800" dirty="0" smtClean="0"/>
              <a:t>General health consultation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altLang="en-US" sz="2800" dirty="0" smtClean="0"/>
              <a:t>Preventive care: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altLang="en-US" sz="2800" dirty="0" smtClean="0"/>
              <a:t>Health education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altLang="en-US" sz="2800" dirty="0" smtClean="0"/>
              <a:t>Referral: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altLang="en-US" sz="2800" dirty="0" smtClean="0"/>
              <a:t>Clean and welcoming environment: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altLang="en-US" sz="2800" dirty="0" smtClean="0"/>
              <a:t>Minor treatment: 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alt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xmlns="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536" y="114301"/>
            <a:ext cx="8229600" cy="679549"/>
          </a:xfrm>
        </p:spPr>
        <p:txBody>
          <a:bodyPr/>
          <a:lstStyle/>
          <a:p>
            <a:pPr eaLnBrk="1" hangingPunct="1"/>
            <a:r>
              <a:rPr lang="en-US" sz="3200" b="1" dirty="0">
                <a:latin typeface="+mn-lt"/>
                <a:ea typeface="Arial" panose="020B0604020202020204" pitchFamily="34" charset="0"/>
              </a:rPr>
              <a:t>Legal format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174" y="793850"/>
            <a:ext cx="9003322" cy="4867399"/>
          </a:xfrm>
        </p:spPr>
        <p:txBody>
          <a:bodyPr/>
          <a:lstStyle/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The legal format for the chosen business idea is sole proprietorship</a:t>
            </a:r>
            <a:r>
              <a:rPr lang="en-US" sz="2800" dirty="0" smtClean="0">
                <a:ea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 sole Proprietorship </a:t>
            </a:r>
            <a:r>
              <a:rPr lang="en-US" sz="2800" dirty="0" smtClean="0">
                <a:ea typeface="Arial" panose="020B0604020202020204" pitchFamily="34" charset="0"/>
              </a:rPr>
              <a:t>is a type of business entity where a single individual will operate an own different aspects of business (</a:t>
            </a:r>
            <a:r>
              <a:rPr lang="en-US" sz="2800" dirty="0" err="1" smtClean="0">
                <a:ea typeface="Arial" panose="020B0604020202020204" pitchFamily="34" charset="0"/>
              </a:rPr>
              <a:t>Ciampi</a:t>
            </a:r>
            <a:r>
              <a:rPr lang="en-US" sz="2800" dirty="0" smtClean="0">
                <a:ea typeface="Arial" panose="020B0604020202020204" pitchFamily="34" charset="0"/>
              </a:rPr>
              <a:t> and et.al., 2021). </a:t>
            </a:r>
            <a:endParaRPr lang="en-GB" altLang="en-US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7251" y="4048125"/>
            <a:ext cx="309562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xmlns="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536" y="114301"/>
            <a:ext cx="8229600" cy="679549"/>
          </a:xfrm>
        </p:spPr>
        <p:txBody>
          <a:bodyPr/>
          <a:lstStyle/>
          <a:p>
            <a:pPr eaLnBrk="1" hangingPunct="1"/>
            <a:r>
              <a:rPr lang="en-US" sz="3200" b="1" dirty="0">
                <a:latin typeface="+mn-lt"/>
                <a:ea typeface="Arial" panose="020B0604020202020204" pitchFamily="34" charset="0"/>
              </a:rPr>
              <a:t>Legal format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174" y="793850"/>
            <a:ext cx="9003322" cy="4867399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There are several reasons for selecting sole proprietorship for the clinic as mentioned below: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Ease of establishing: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Simplified business structure: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Tax advantages: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Risk and liabilities: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Flexibility for future change: 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62949" y="3053987"/>
            <a:ext cx="4176848" cy="25657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xmlns="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536" y="114301"/>
            <a:ext cx="8229600" cy="679549"/>
          </a:xfrm>
        </p:spPr>
        <p:txBody>
          <a:bodyPr/>
          <a:lstStyle/>
          <a:p>
            <a:pPr eaLnBrk="1" hangingPunct="1"/>
            <a:r>
              <a:rPr lang="en-US" sz="3200" b="1" dirty="0">
                <a:latin typeface="+mn-lt"/>
                <a:ea typeface="Arial" panose="020B0604020202020204" pitchFamily="34" charset="0"/>
              </a:rPr>
              <a:t>Management of Company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174" y="793850"/>
            <a:ext cx="9003322" cy="4867399"/>
          </a:xfrm>
        </p:spPr>
        <p:txBody>
          <a:bodyPr/>
          <a:lstStyle/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Management of the company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Manager: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Healthcare expert: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Junior doctor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39543" y="2812461"/>
            <a:ext cx="5107441" cy="23556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3938541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xmlns="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536" y="114301"/>
            <a:ext cx="8229600" cy="679549"/>
          </a:xfrm>
        </p:spPr>
        <p:txBody>
          <a:bodyPr/>
          <a:lstStyle/>
          <a:p>
            <a:pPr eaLnBrk="1" hangingPunct="1"/>
            <a:r>
              <a:rPr lang="en-US" sz="3200" b="1" dirty="0">
                <a:latin typeface="+mn-lt"/>
                <a:ea typeface="Arial" panose="020B0604020202020204" pitchFamily="34" charset="0"/>
              </a:rPr>
              <a:t>Management of Company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174" y="793850"/>
            <a:ext cx="9003322" cy="4867399"/>
          </a:xfrm>
        </p:spPr>
        <p:txBody>
          <a:bodyPr/>
          <a:lstStyle/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Other staff: Further other employees will be employed to maintain the hygiene and cleanliness aspect of the clinic premises.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External professionals: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Legal advisor: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Financial advisor or accountant: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IT support: 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86595" y="2520996"/>
            <a:ext cx="4583696" cy="1946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393854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xmlns="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536" y="114301"/>
            <a:ext cx="8229600" cy="679549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3200" b="1" dirty="0">
                <a:latin typeface="+mn-lt"/>
                <a:ea typeface="Arial" panose="020B0604020202020204" pitchFamily="34" charset="0"/>
              </a:rPr>
              <a:t>USP and Reasons for starting your business.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174" y="793850"/>
            <a:ext cx="9003322" cy="4867399"/>
          </a:xfrm>
        </p:spPr>
        <p:txBody>
          <a:bodyPr/>
          <a:lstStyle/>
          <a:p>
            <a:pPr algn="just">
              <a:lnSpc>
                <a:spcPct val="150000"/>
              </a:lnSpc>
              <a:buNone/>
            </a:pPr>
            <a:r>
              <a:rPr lang="en-US" sz="2800" dirty="0" smtClean="0">
                <a:ea typeface="Arial" panose="020B0604020202020204" pitchFamily="34" charset="0"/>
              </a:rPr>
              <a:t>The </a:t>
            </a:r>
            <a:r>
              <a:rPr lang="en-US" sz="2800" dirty="0" smtClean="0">
                <a:ea typeface="Arial" panose="020B0604020202020204" pitchFamily="34" charset="0"/>
              </a:rPr>
              <a:t>unique selling proposition of </a:t>
            </a:r>
            <a:r>
              <a:rPr lang="en-US" sz="2800" dirty="0" err="1" smtClean="0">
                <a:ea typeface="Arial" panose="020B0604020202020204" pitchFamily="34" charset="0"/>
              </a:rPr>
              <a:t>Mirtia</a:t>
            </a:r>
            <a:r>
              <a:rPr lang="en-US" sz="2800" dirty="0" smtClean="0">
                <a:ea typeface="Arial" panose="020B0604020202020204" pitchFamily="34" charset="0"/>
              </a:rPr>
              <a:t> Clinic will help the brand to differentiate in healthcare market of London as per below mention key attributes: 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Comprehensive general health care services: 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Convenience of operating hours: 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Affordable pricing: 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800" dirty="0" smtClean="0">
                <a:ea typeface="Arial" panose="020B0604020202020204" pitchFamily="34" charset="0"/>
              </a:rPr>
              <a:t>Non discriminative environment: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612369" y="3603852"/>
            <a:ext cx="2752725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6681642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xmlns="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536" y="114301"/>
            <a:ext cx="8229600" cy="679549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200" b="1" dirty="0">
                <a:latin typeface="Arial" panose="020B0604020202020204" pitchFamily="34" charset="0"/>
                <a:ea typeface="Arial" panose="020B0604020202020204" pitchFamily="34" charset="0"/>
              </a:rPr>
              <a:t>Investment required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174" y="793850"/>
            <a:ext cx="9003322" cy="4867399"/>
          </a:xfrm>
        </p:spPr>
        <p:txBody>
          <a:bodyPr/>
          <a:lstStyle/>
          <a:p>
            <a:pPr eaLnBrk="1" hangingPunct="1">
              <a:buNone/>
            </a:pPr>
            <a:r>
              <a:rPr lang="en-US" sz="2800" dirty="0">
                <a:ea typeface="Arial" panose="020B0604020202020204" pitchFamily="34" charset="0"/>
              </a:rPr>
              <a:t>In this section you need to:</a:t>
            </a:r>
          </a:p>
          <a:p>
            <a:pPr eaLnBrk="1" hangingPunct="1">
              <a:buNone/>
            </a:pPr>
            <a:endParaRPr lang="en-US" sz="2800" dirty="0"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800" dirty="0" smtClean="0"/>
              <a:t>There is estimated cost of establishing and operating the </a:t>
            </a:r>
            <a:r>
              <a:rPr lang="en-GB" sz="2800" dirty="0" err="1" smtClean="0"/>
              <a:t>Mirtia</a:t>
            </a:r>
            <a:r>
              <a:rPr lang="en-GB" sz="2800" dirty="0" smtClean="0"/>
              <a:t> Clinic in </a:t>
            </a:r>
            <a:r>
              <a:rPr lang="en-GB" sz="2800" dirty="0" err="1" smtClean="0"/>
              <a:t>camden</a:t>
            </a:r>
            <a:r>
              <a:rPr lang="en-GB" sz="2800" dirty="0" smtClean="0"/>
              <a:t> </a:t>
            </a:r>
            <a:r>
              <a:rPr lang="en-GB" sz="2800" dirty="0" smtClean="0"/>
              <a:t>London for one year is 25000 pounds.</a:t>
            </a:r>
            <a:endParaRPr lang="en-US" sz="2800" dirty="0">
              <a:ea typeface="Arial" panose="020B0604020202020204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04947" y="3638415"/>
            <a:ext cx="229552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4525408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xmlns="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536" y="114301"/>
            <a:ext cx="8229600" cy="679549"/>
          </a:xfrm>
        </p:spPr>
        <p:txBody>
          <a:bodyPr>
            <a:normAutofit/>
          </a:bodyPr>
          <a:lstStyle/>
          <a:p>
            <a:pPr marR="102235"/>
            <a:r>
              <a:rPr lang="en-US" sz="3200" b="1" dirty="0">
                <a:latin typeface="Arial" panose="020B0604020202020204" pitchFamily="34" charset="0"/>
                <a:ea typeface="Arial" panose="020B0604020202020204" pitchFamily="34" charset="0"/>
              </a:rPr>
              <a:t>Competition (Local/ International) </a:t>
            </a:r>
            <a:endParaRPr lang="en-GB" sz="3200" b="1" dirty="0"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174" y="793850"/>
            <a:ext cx="9003322" cy="4867399"/>
          </a:xfrm>
        </p:spPr>
        <p:txBody>
          <a:bodyPr/>
          <a:lstStyle/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800" dirty="0" smtClean="0"/>
              <a:t>The healthcare market of London is having several competitors ranging from large hospitals to smaller clinic and private practices. </a:t>
            </a:r>
            <a:endParaRPr lang="en-US" sz="2800" dirty="0" smtClean="0"/>
          </a:p>
          <a:p>
            <a:pPr lvl="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800" dirty="0" smtClean="0"/>
              <a:t>Major hospitals </a:t>
            </a:r>
            <a:endParaRPr lang="en-US" sz="2800" dirty="0" smtClean="0"/>
          </a:p>
          <a:p>
            <a:pPr lvl="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800" dirty="0" smtClean="0"/>
              <a:t>Private urgent care centres </a:t>
            </a:r>
            <a:endParaRPr lang="en-US" sz="2800" dirty="0" smtClean="0"/>
          </a:p>
          <a:p>
            <a:pPr lvl="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800" dirty="0" smtClean="0"/>
              <a:t>Online telemedicine service  </a:t>
            </a:r>
            <a:endParaRPr lang="en-US" sz="28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32320" y="2304505"/>
            <a:ext cx="4396333" cy="307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7168407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xmlns="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536" y="114301"/>
            <a:ext cx="8229600" cy="679549"/>
          </a:xfrm>
        </p:spPr>
        <p:txBody>
          <a:bodyPr>
            <a:normAutofit/>
          </a:bodyPr>
          <a:lstStyle/>
          <a:p>
            <a:pPr marR="102235"/>
            <a:r>
              <a:rPr lang="en-US" sz="3200" b="1" dirty="0" smtClean="0">
                <a:latin typeface="Arial" panose="020B0604020202020204" pitchFamily="34" charset="0"/>
                <a:ea typeface="Arial" panose="020B0604020202020204" pitchFamily="34" charset="0"/>
              </a:rPr>
              <a:t>Conclusion </a:t>
            </a:r>
            <a:endParaRPr lang="en-GB" sz="3200" b="1" dirty="0"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174" y="793850"/>
            <a:ext cx="9003322" cy="4867399"/>
          </a:xfrm>
        </p:spPr>
        <p:txBody>
          <a:bodyPr/>
          <a:lstStyle/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800" dirty="0" smtClean="0"/>
              <a:t>It is concluded from the discussed statement that the clinic is focussed to provide outstanding healthcare services to residents of London. </a:t>
            </a:r>
            <a:endParaRPr lang="en-GB" sz="2800" dirty="0" smtClean="0"/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800" dirty="0" smtClean="0"/>
              <a:t>By </a:t>
            </a:r>
            <a:r>
              <a:rPr lang="en-GB" sz="2800" dirty="0" smtClean="0"/>
              <a:t>offering general consultations and medical advices to public the clinic seeks to become preferred choice for regular checkups and healthcare guidance.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3716840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xmlns="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US" altLang="en-US" sz="2800" b="1" dirty="0">
                <a:solidFill>
                  <a:prstClr val="black"/>
                </a:solidFill>
                <a:latin typeface="+mn-lt"/>
                <a:cs typeface="+mn-cs"/>
              </a:rPr>
              <a:t>Thank you</a:t>
            </a:r>
            <a:endParaRPr lang="en-GB" altLang="en-US" sz="2800" b="1" dirty="0">
              <a:latin typeface="+mn-lt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xmlns="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7550" y="1470026"/>
            <a:ext cx="8229600" cy="3916363"/>
          </a:xfrm>
        </p:spPr>
        <p:txBody>
          <a:bodyPr/>
          <a:lstStyle/>
          <a:p>
            <a:pPr marL="0" indent="0">
              <a:spcAft>
                <a:spcPts val="800"/>
              </a:spcAft>
              <a:buNone/>
            </a:pPr>
            <a:endParaRPr lang="en-US" altLang="en-US" sz="2800" dirty="0"/>
          </a:p>
          <a:p>
            <a:pPr marL="0" indent="0">
              <a:spcAft>
                <a:spcPts val="800"/>
              </a:spcAft>
              <a:buNone/>
            </a:pPr>
            <a:endParaRPr lang="en-US" altLang="en-US" sz="2800" dirty="0"/>
          </a:p>
          <a:p>
            <a:pPr marL="0" indent="0" algn="ctr">
              <a:spcAft>
                <a:spcPts val="800"/>
              </a:spcAft>
              <a:buNone/>
            </a:pPr>
            <a:r>
              <a:rPr lang="en-US" altLang="en-US" sz="2800" dirty="0"/>
              <a:t>Thank you &amp; any questions</a:t>
            </a: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15/07/2023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0850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xmlns="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14301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200" b="1" dirty="0"/>
              <a:t>References</a:t>
            </a:r>
            <a:endParaRPr lang="en-GB" altLang="en-US" sz="3200" dirty="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xmlns="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7528" y="980729"/>
            <a:ext cx="8363272" cy="4464397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lnSpc>
                <a:spcPct val="90000"/>
              </a:lnSpc>
              <a:buNone/>
            </a:pPr>
            <a:endParaRPr lang="en-GB" altLang="en-US" dirty="0"/>
          </a:p>
          <a:p>
            <a:pPr marL="0" indent="0" algn="ctr">
              <a:lnSpc>
                <a:spcPct val="90000"/>
              </a:lnSpc>
              <a:buNone/>
            </a:pPr>
            <a:endParaRPr lang="en-GB" altLang="en-US" dirty="0"/>
          </a:p>
          <a:p>
            <a:pPr marL="0" indent="0" algn="ctr">
              <a:lnSpc>
                <a:spcPct val="90000"/>
              </a:lnSpc>
              <a:buNone/>
            </a:pPr>
            <a:endParaRPr lang="en-GB" altLang="en-US" dirty="0"/>
          </a:p>
          <a:p>
            <a:r>
              <a:rPr lang="en-GB" dirty="0" err="1" smtClean="0"/>
              <a:t>Pieroni</a:t>
            </a:r>
            <a:r>
              <a:rPr lang="en-GB" dirty="0" smtClean="0"/>
              <a:t>, M.P., </a:t>
            </a:r>
            <a:r>
              <a:rPr lang="en-GB" dirty="0" err="1" smtClean="0"/>
              <a:t>McAloone</a:t>
            </a:r>
            <a:r>
              <a:rPr lang="en-GB" dirty="0" smtClean="0"/>
              <a:t>, T.C. and </a:t>
            </a:r>
            <a:r>
              <a:rPr lang="en-GB" dirty="0" err="1" smtClean="0"/>
              <a:t>Pigosso</a:t>
            </a:r>
            <a:r>
              <a:rPr lang="en-GB" dirty="0" smtClean="0"/>
              <a:t>, D.C., 2019. Business model innovation for circular economy and sustainability: A review of approaches. </a:t>
            </a:r>
            <a:r>
              <a:rPr lang="en-US" i="1" dirty="0" smtClean="0"/>
              <a:t>Journal of cleaner production</a:t>
            </a:r>
            <a:r>
              <a:rPr lang="en-US" dirty="0" smtClean="0"/>
              <a:t>, </a:t>
            </a:r>
            <a:r>
              <a:rPr lang="en-US" i="1" dirty="0" smtClean="0"/>
              <a:t>215</a:t>
            </a:r>
            <a:r>
              <a:rPr lang="en-US" dirty="0" smtClean="0"/>
              <a:t>, pp.198-216.</a:t>
            </a:r>
          </a:p>
          <a:p>
            <a:r>
              <a:rPr lang="en-GB" dirty="0" err="1" smtClean="0"/>
              <a:t>Müller</a:t>
            </a:r>
            <a:r>
              <a:rPr lang="en-GB" dirty="0" smtClean="0"/>
              <a:t>, J.M., 2019. Business model innovation in small-and medium-sized enterprises: Strategies for industry 4.0 providers and users. </a:t>
            </a:r>
            <a:r>
              <a:rPr lang="en-US" i="1" dirty="0" smtClean="0"/>
              <a:t>Journal of Manufacturing Technology Management</a:t>
            </a:r>
            <a:r>
              <a:rPr lang="en-US" dirty="0" smtClean="0"/>
              <a:t>, </a:t>
            </a:r>
            <a:r>
              <a:rPr lang="en-US" i="1" dirty="0" smtClean="0"/>
              <a:t>30</a:t>
            </a:r>
            <a:r>
              <a:rPr lang="en-US" dirty="0" smtClean="0"/>
              <a:t>(8), pp.1127-1142.</a:t>
            </a:r>
          </a:p>
          <a:p>
            <a:r>
              <a:rPr lang="en-GB" dirty="0" smtClean="0"/>
              <a:t>Kraus, S., </a:t>
            </a:r>
            <a:r>
              <a:rPr lang="en-GB" dirty="0" err="1" smtClean="0"/>
              <a:t>Kanbach</a:t>
            </a:r>
            <a:r>
              <a:rPr lang="en-GB" dirty="0" smtClean="0"/>
              <a:t>, D.K., </a:t>
            </a:r>
            <a:r>
              <a:rPr lang="en-GB" dirty="0" err="1" smtClean="0"/>
              <a:t>Krysta</a:t>
            </a:r>
            <a:r>
              <a:rPr lang="en-GB" dirty="0" smtClean="0"/>
              <a:t>, P.M., Steinhoff, M.M. and </a:t>
            </a:r>
            <a:r>
              <a:rPr lang="en-GB" dirty="0" err="1" smtClean="0"/>
              <a:t>Tomini</a:t>
            </a:r>
            <a:r>
              <a:rPr lang="en-GB" dirty="0" smtClean="0"/>
              <a:t>, N., 2022. </a:t>
            </a:r>
            <a:r>
              <a:rPr lang="en-GB" dirty="0" err="1" smtClean="0"/>
              <a:t>Facebook</a:t>
            </a:r>
            <a:r>
              <a:rPr lang="en-GB" dirty="0" smtClean="0"/>
              <a:t> and the creation of the </a:t>
            </a:r>
            <a:r>
              <a:rPr lang="en-GB" dirty="0" err="1" smtClean="0"/>
              <a:t>metaverse</a:t>
            </a:r>
            <a:r>
              <a:rPr lang="en-GB" dirty="0" smtClean="0"/>
              <a:t>: radical business model innovation or incremental transformation?. </a:t>
            </a:r>
            <a:r>
              <a:rPr lang="en-US" i="1" dirty="0" smtClean="0"/>
              <a:t>International Journal of Entrepreneurial Behavior &amp; Research</a:t>
            </a:r>
            <a:r>
              <a:rPr lang="en-US" dirty="0" smtClean="0"/>
              <a:t>, </a:t>
            </a:r>
            <a:r>
              <a:rPr lang="en-US" i="1" dirty="0" smtClean="0"/>
              <a:t>28</a:t>
            </a:r>
            <a:r>
              <a:rPr lang="en-US" dirty="0" smtClean="0"/>
              <a:t>(9), pp.52-77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xmlns="" val="25464933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500</Words>
  <Application>Microsoft Office PowerPoint</Application>
  <PresentationFormat>Custom</PresentationFormat>
  <Paragraphs>88</Paragraphs>
  <Slides>14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20140311PresentationUWTSDTemplate</vt:lpstr>
      <vt:lpstr>BUSINESS PLAN</vt:lpstr>
      <vt:lpstr>Introduction</vt:lpstr>
      <vt:lpstr>Overview of the business idea, product and/or service</vt:lpstr>
      <vt:lpstr>Continue</vt:lpstr>
      <vt:lpstr>Legal format</vt:lpstr>
      <vt:lpstr>Legal format</vt:lpstr>
      <vt:lpstr>Management of Company</vt:lpstr>
      <vt:lpstr>Management of Company</vt:lpstr>
      <vt:lpstr>USP and Reasons for starting your business.</vt:lpstr>
      <vt:lpstr>Investment required</vt:lpstr>
      <vt:lpstr>Competition (Local/ International) </vt:lpstr>
      <vt:lpstr>Conclusion </vt:lpstr>
      <vt:lpstr>Thank you</vt:lpstr>
      <vt:lpstr>References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</dc:title>
  <dc:creator>Vasilios Tavlaridis</dc:creator>
  <cp:lastModifiedBy>hp</cp:lastModifiedBy>
  <cp:revision>2</cp:revision>
  <dcterms:created xsi:type="dcterms:W3CDTF">2023-07-03T10:56:25Z</dcterms:created>
  <dcterms:modified xsi:type="dcterms:W3CDTF">2023-07-15T12:36:37Z</dcterms:modified>
</cp:coreProperties>
</file>