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12"/>
  </p:notesMasterIdLst>
  <p:handoutMasterIdLst>
    <p:handoutMasterId r:id="rId13"/>
  </p:handoutMasterIdLst>
  <p:sldIdLst>
    <p:sldId id="256" r:id="rId5"/>
    <p:sldId id="257" r:id="rId6"/>
    <p:sldId id="259" r:id="rId7"/>
    <p:sldId id="258"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054" autoAdjust="0"/>
  </p:normalViewPr>
  <p:slideViewPr>
    <p:cSldViewPr snapToGrid="0">
      <p:cViewPr varScale="1">
        <p:scale>
          <a:sx n="51" d="100"/>
          <a:sy n="51" d="100"/>
        </p:scale>
        <p:origin x="1256" y="44"/>
      </p:cViewPr>
      <p:guideLst/>
    </p:cSldViewPr>
  </p:slideViewPr>
  <p:notesTextViewPr>
    <p:cViewPr>
      <p:scale>
        <a:sx n="1" d="1"/>
        <a:sy n="1" d="1"/>
      </p:scale>
      <p:origin x="0" y="0"/>
    </p:cViewPr>
  </p:notesTextViewPr>
  <p:notesViewPr>
    <p:cSldViewPr snapToGrid="0">
      <p:cViewPr varScale="1">
        <p:scale>
          <a:sx n="60" d="100"/>
          <a:sy n="60" d="100"/>
        </p:scale>
        <p:origin x="1670"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9B3372-74CF-4E21-A4D4-286B22AA5A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3762BE-D43C-49F5-99A5-BF49C69592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85766F-5EC0-4797-B4D1-777FCB005B11}" type="datetimeFigureOut">
              <a:rPr lang="en-US" smtClean="0"/>
              <a:t>6/19/2026</a:t>
            </a:fld>
            <a:endParaRPr lang="en-US" dirty="0"/>
          </a:p>
        </p:txBody>
      </p:sp>
      <p:sp>
        <p:nvSpPr>
          <p:cNvPr id="4" name="Footer Placeholder 3">
            <a:extLst>
              <a:ext uri="{FF2B5EF4-FFF2-40B4-BE49-F238E27FC236}">
                <a16:creationId xmlns:a16="http://schemas.microsoft.com/office/drawing/2014/main" id="{1989E452-9BCA-4AF5-9A9C-233BF410EA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6BF9F63-CE4F-44E2-A07D-7E654DE9F5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0AC76B-F5B1-4D6E-BACD-2A80744AC929}" type="slidenum">
              <a:rPr lang="en-US" smtClean="0"/>
              <a:t>‹#›</a:t>
            </a:fld>
            <a:endParaRPr lang="en-US" dirty="0"/>
          </a:p>
        </p:txBody>
      </p:sp>
    </p:spTree>
    <p:extLst>
      <p:ext uri="{BB962C8B-B14F-4D97-AF65-F5344CB8AC3E}">
        <p14:creationId xmlns:p14="http://schemas.microsoft.com/office/powerpoint/2010/main" val="3205145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4B5EC-152C-4627-80C0-63B10D5574EF}" type="datetimeFigureOut">
              <a:rPr lang="en-US" smtClean="0"/>
              <a:t>6/19/2026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EE60E-651F-40CC-AD73-C00F10CE42B6}" type="slidenum">
              <a:rPr lang="en-US" smtClean="0"/>
              <a:t>‹#›</a:t>
            </a:fld>
            <a:endParaRPr lang="en-US" dirty="0"/>
          </a:p>
        </p:txBody>
      </p:sp>
    </p:spTree>
    <p:extLst>
      <p:ext uri="{BB962C8B-B14F-4D97-AF65-F5344CB8AC3E}">
        <p14:creationId xmlns:p14="http://schemas.microsoft.com/office/powerpoint/2010/main" val="2025417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Teamwork is about individuals using their skills, knowledge and experience to work to a team goal. There are many complex needs of service users in health and social care settings, which require a multi-professional response. Teamwork establishes trust, communication and collaboration.</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2</a:t>
            </a:fld>
            <a:endParaRPr lang="en-US" dirty="0"/>
          </a:p>
        </p:txBody>
      </p:sp>
    </p:spTree>
    <p:extLst>
      <p:ext uri="{BB962C8B-B14F-4D97-AF65-F5344CB8AC3E}">
        <p14:creationId xmlns:p14="http://schemas.microsoft.com/office/powerpoint/2010/main" val="3738998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per the Tuckman's model, a successful team goes through various phases. Individuals working as a team gain the ability to communicate and collaborate, which makes them more productive and effective. This model can account for the evolution of teamwork over time.</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3</a:t>
            </a:fld>
            <a:endParaRPr lang="en-US" dirty="0"/>
          </a:p>
        </p:txBody>
      </p:sp>
    </p:spTree>
    <p:extLst>
      <p:ext uri="{BB962C8B-B14F-4D97-AF65-F5344CB8AC3E}">
        <p14:creationId xmlns:p14="http://schemas.microsoft.com/office/powerpoint/2010/main" val="3899009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Health and social care staff may have to communicate with members of a multidisciplinary team. Collaboration can help ensure that professionals make well-informed decisions and avoid errors. This results in improved and safer care for service users.</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4</a:t>
            </a:fld>
            <a:endParaRPr lang="en-US" dirty="0"/>
          </a:p>
        </p:txBody>
      </p:sp>
    </p:spTree>
    <p:extLst>
      <p:ext uri="{BB962C8B-B14F-4D97-AF65-F5344CB8AC3E}">
        <p14:creationId xmlns:p14="http://schemas.microsoft.com/office/powerpoint/2010/main" val="3930583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is an example of how team working is put into practice in day to day healthcare practice. Each professional brings their area of expertise and everyone is working in the same direction towards a shared objective. The patient is offered a complete, effective support through collaboration and communication.</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5</a:t>
            </a:fld>
            <a:endParaRPr lang="en-US" dirty="0"/>
          </a:p>
        </p:txBody>
      </p:sp>
    </p:spTree>
    <p:extLst>
      <p:ext uri="{BB962C8B-B14F-4D97-AF65-F5344CB8AC3E}">
        <p14:creationId xmlns:p14="http://schemas.microsoft.com/office/powerpoint/2010/main" val="1064339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conclude, working collaboratively is a vital aspect of delivering good quality health and social care. It helps professionals exchange knowledge, solve problems and provide effective service to users. Finally, good team working results in better care and better outcomes.</a:t>
            </a:r>
            <a:endParaRPr lang="en-PK" dirty="0"/>
          </a:p>
        </p:txBody>
      </p:sp>
      <p:sp>
        <p:nvSpPr>
          <p:cNvPr id="4" name="Slide Number Placeholder 3"/>
          <p:cNvSpPr>
            <a:spLocks noGrp="1"/>
          </p:cNvSpPr>
          <p:nvPr>
            <p:ph type="sldNum" sz="quarter" idx="5"/>
          </p:nvPr>
        </p:nvSpPr>
        <p:spPr/>
        <p:txBody>
          <a:bodyPr/>
          <a:lstStyle/>
          <a:p>
            <a:fld id="{41EEE60E-651F-40CC-AD73-C00F10CE42B6}" type="slidenum">
              <a:rPr lang="en-US" smtClean="0"/>
              <a:t>6</a:t>
            </a:fld>
            <a:endParaRPr lang="en-US" dirty="0"/>
          </a:p>
        </p:txBody>
      </p:sp>
    </p:spTree>
    <p:extLst>
      <p:ext uri="{BB962C8B-B14F-4D97-AF65-F5344CB8AC3E}">
        <p14:creationId xmlns:p14="http://schemas.microsoft.com/office/powerpoint/2010/main" val="2360809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AF84A-E33C-0337-7E8C-133B73FD34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1CCAD2-6D66-4E65-4D38-BDCFEAA8E7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5BA01D-ED4E-EBD8-9122-FEE8CD3F3B97}"/>
              </a:ext>
            </a:extLst>
          </p:cNvPr>
          <p:cNvSpPr>
            <a:spLocks noGrp="1"/>
          </p:cNvSpPr>
          <p:nvPr>
            <p:ph type="body" idx="1"/>
          </p:nvPr>
        </p:nvSpPr>
        <p:spPr/>
        <p:txBody>
          <a:bodyPr/>
          <a:lstStyle/>
          <a:p>
            <a:endParaRPr lang="en-PK" dirty="0"/>
          </a:p>
        </p:txBody>
      </p:sp>
      <p:sp>
        <p:nvSpPr>
          <p:cNvPr id="4" name="Slide Number Placeholder 3">
            <a:extLst>
              <a:ext uri="{FF2B5EF4-FFF2-40B4-BE49-F238E27FC236}">
                <a16:creationId xmlns:a16="http://schemas.microsoft.com/office/drawing/2014/main" id="{CEAB8CBD-8D46-F623-D80B-B679CB33C3B1}"/>
              </a:ext>
            </a:extLst>
          </p:cNvPr>
          <p:cNvSpPr>
            <a:spLocks noGrp="1"/>
          </p:cNvSpPr>
          <p:nvPr>
            <p:ph type="sldNum" sz="quarter" idx="5"/>
          </p:nvPr>
        </p:nvSpPr>
        <p:spPr/>
        <p:txBody>
          <a:bodyPr/>
          <a:lstStyle/>
          <a:p>
            <a:fld id="{41EEE60E-651F-40CC-AD73-C00F10CE42B6}" type="slidenum">
              <a:rPr lang="en-US" smtClean="0"/>
              <a:t>7</a:t>
            </a:fld>
            <a:endParaRPr lang="en-US" dirty="0"/>
          </a:p>
        </p:txBody>
      </p:sp>
    </p:spTree>
    <p:extLst>
      <p:ext uri="{BB962C8B-B14F-4D97-AF65-F5344CB8AC3E}">
        <p14:creationId xmlns:p14="http://schemas.microsoft.com/office/powerpoint/2010/main" val="7690569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PK"/>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PK"/>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PK"/>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PK"/>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4254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08808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74279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61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2054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662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414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9401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4255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328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2454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05272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553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69605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016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6053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706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PK"/>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PK"/>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PK"/>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PK"/>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PK"/>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6/19/2026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6098732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ctrTitle"/>
          </p:nvPr>
        </p:nvSpPr>
        <p:spPr/>
        <p:txBody>
          <a:bodyPr>
            <a:normAutofit/>
          </a:bodyPr>
          <a:lstStyle/>
          <a:p>
            <a:pPr algn="ctr"/>
            <a:r>
              <a:rPr lang="en-US" sz="5400" dirty="0"/>
              <a:t>Working in Teams </a:t>
            </a:r>
            <a:r>
              <a:rPr lang="en-GB" sz="5400" dirty="0"/>
              <a:t>in Health and Social Care</a:t>
            </a:r>
            <a:endParaRPr lang="en-US" sz="5400" dirty="0">
              <a:latin typeface="Rockwell" panose="02060603020205020403" pitchFamily="18" charset="0"/>
            </a:endParaRPr>
          </a:p>
        </p:txBody>
      </p:sp>
      <p:sp>
        <p:nvSpPr>
          <p:cNvPr id="3" name="Subtitle 2">
            <a:extLst>
              <a:ext uri="{FF2B5EF4-FFF2-40B4-BE49-F238E27FC236}">
                <a16:creationId xmlns:a16="http://schemas.microsoft.com/office/drawing/2014/main" id="{2E78725B-6E40-4D82-B375-7831D81C29EE}"/>
              </a:ext>
            </a:extLst>
          </p:cNvPr>
          <p:cNvSpPr>
            <a:spLocks noGrp="1"/>
          </p:cNvSpPr>
          <p:nvPr>
            <p:ph type="subTitle" idx="1"/>
          </p:nvPr>
        </p:nvSpPr>
        <p:spPr/>
        <p:txBody>
          <a:bodyPr>
            <a:normAutofit fontScale="92500" lnSpcReduction="10000"/>
          </a:bodyPr>
          <a:lstStyle/>
          <a:p>
            <a:pPr algn="ctr"/>
            <a:r>
              <a:rPr lang="en-GB" sz="2400" dirty="0">
                <a:latin typeface="Times New Roman" panose="02020603050405020304" pitchFamily="18" charset="0"/>
                <a:cs typeface="Times New Roman" panose="02020603050405020304" pitchFamily="18" charset="0"/>
              </a:rPr>
              <a:t>Module: Psychology in Health and Social Care </a:t>
            </a:r>
            <a:r>
              <a:rPr lang="en-GB" sz="2400">
                <a:latin typeface="Times New Roman" panose="02020603050405020304" pitchFamily="18" charset="0"/>
                <a:cs typeface="Times New Roman" panose="02020603050405020304" pitchFamily="18" charset="0"/>
              </a:rPr>
              <a:t>(LCHS4009)</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Name: ____________________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ID: ____________________</a:t>
            </a:r>
            <a:endParaRPr lang="en-US" sz="24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19359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877388" y="616636"/>
            <a:ext cx="9905998" cy="996360"/>
          </a:xfrm>
        </p:spPr>
        <p:txBody>
          <a:bodyPr>
            <a:normAutofit/>
          </a:bodyPr>
          <a:lstStyle/>
          <a:p>
            <a:r>
              <a:rPr lang="en-US" sz="4000" b="1" cap="none" dirty="0">
                <a:latin typeface="Times New Roman" panose="02020603050405020304" pitchFamily="18" charset="0"/>
                <a:cs typeface="Times New Roman" panose="02020603050405020304" pitchFamily="18" charset="0"/>
              </a:rPr>
              <a:t>Working In Teams</a:t>
            </a:r>
          </a:p>
        </p:txBody>
      </p:sp>
      <p:sp>
        <p:nvSpPr>
          <p:cNvPr id="10" name="Title 1">
            <a:extLst>
              <a:ext uri="{FF2B5EF4-FFF2-40B4-BE49-F238E27FC236}">
                <a16:creationId xmlns:a16="http://schemas.microsoft.com/office/drawing/2014/main" id="{B7C33D79-F68C-5DFE-FEA9-804622D25AEC}"/>
              </a:ext>
            </a:extLst>
          </p:cNvPr>
          <p:cNvSpPr txBox="1">
            <a:spLocks/>
          </p:cNvSpPr>
          <p:nvPr/>
        </p:nvSpPr>
        <p:spPr>
          <a:xfrm>
            <a:off x="1141413" y="1841863"/>
            <a:ext cx="4854438" cy="40439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endParaRPr lang="en-US" sz="4000" b="1" cap="none"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F5E86AD-F41B-EBCE-8C6B-A25FBB75FE7E}"/>
              </a:ext>
            </a:extLst>
          </p:cNvPr>
          <p:cNvSpPr txBox="1"/>
          <p:nvPr/>
        </p:nvSpPr>
        <p:spPr>
          <a:xfrm>
            <a:off x="877388" y="1794674"/>
            <a:ext cx="5035731" cy="3268652"/>
          </a:xfrm>
          <a:prstGeom prst="rect">
            <a:avLst/>
          </a:prstGeom>
          <a:noFill/>
        </p:spPr>
        <p:txBody>
          <a:bodyPr wrap="square">
            <a:spAutoFit/>
          </a:bodyPr>
          <a:lstStyle/>
          <a:p>
            <a:pPr algn="just">
              <a:lnSpc>
                <a:spcPct val="150000"/>
              </a:lnSpc>
            </a:pPr>
            <a:r>
              <a:rPr lang="en-GB" sz="2000" dirty="0">
                <a:latin typeface="Times New Roman" panose="02020603050405020304" pitchFamily="18" charset="0"/>
                <a:cs typeface="Times New Roman" panose="02020603050405020304" pitchFamily="18" charset="0"/>
              </a:rPr>
              <a:t>Working in teams is defined as people working together and sharing tasks to meet a shared objective. Health and social care workers collaborate with those in other care professions to enhance the care and support they provide to service users and to ensure a positive outcome for those who come into care.</a:t>
            </a:r>
            <a:endParaRPr lang="en-PK"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BCF964B-504C-CF3E-387F-282D43114A2C}"/>
              </a:ext>
            </a:extLst>
          </p:cNvPr>
          <p:cNvPicPr>
            <a:picLocks noChangeAspect="1"/>
          </p:cNvPicPr>
          <p:nvPr/>
        </p:nvPicPr>
        <p:blipFill>
          <a:blip r:embed="rId3"/>
          <a:stretch>
            <a:fillRect/>
          </a:stretch>
        </p:blipFill>
        <p:spPr>
          <a:xfrm>
            <a:off x="5995851" y="1612996"/>
            <a:ext cx="6091765" cy="4043920"/>
          </a:xfrm>
          <a:prstGeom prst="rect">
            <a:avLst/>
          </a:prstGeom>
        </p:spPr>
      </p:pic>
    </p:spTree>
    <p:extLst>
      <p:ext uri="{BB962C8B-B14F-4D97-AF65-F5344CB8AC3E}">
        <p14:creationId xmlns:p14="http://schemas.microsoft.com/office/powerpoint/2010/main" val="325368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552759" y="419148"/>
            <a:ext cx="11086482" cy="979901"/>
          </a:xfrm>
        </p:spPr>
        <p:txBody>
          <a:bodyPr vert="horz" lIns="91440" tIns="45720" rIns="91440" bIns="45720" rtlCol="0" anchor="ctr">
            <a:noAutofit/>
          </a:bodyPr>
          <a:lstStyle/>
          <a:p>
            <a:r>
              <a:rPr lang="en-US" sz="4000" b="1" cap="none" dirty="0">
                <a:latin typeface="Times New Roman" panose="02020603050405020304" pitchFamily="18" charset="0"/>
                <a:cs typeface="Times New Roman" panose="02020603050405020304" pitchFamily="18" charset="0"/>
              </a:rPr>
              <a:t>Tuckman's Team Development Model</a:t>
            </a:r>
            <a:endParaRPr lang="en-US" sz="4000" b="1" kern="1200" cap="none" baseline="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A6126C7-111F-95FB-C94E-0A43159F8352}"/>
              </a:ext>
            </a:extLst>
          </p:cNvPr>
          <p:cNvSpPr txBox="1"/>
          <p:nvPr/>
        </p:nvSpPr>
        <p:spPr>
          <a:xfrm>
            <a:off x="628457" y="1625833"/>
            <a:ext cx="5222751" cy="5773657"/>
          </a:xfrm>
          <a:prstGeom prst="rect">
            <a:avLst/>
          </a:prstGeom>
        </p:spPr>
        <p:txBody>
          <a:bodyPr vert="horz" lIns="91440" tIns="45720" rIns="91440" bIns="45720" rtlCol="0">
            <a:noAutofit/>
          </a:bodyPr>
          <a:lstStyle/>
          <a:p>
            <a:pPr algn="just" defTabSz="914400">
              <a:lnSpc>
                <a:spcPct val="150000"/>
              </a:lnSpc>
              <a:spcBef>
                <a:spcPts val="1000"/>
              </a:spcBef>
              <a:buSzPct val="125000"/>
            </a:pPr>
            <a:r>
              <a:rPr lang="en-GB" sz="2000" dirty="0">
                <a:latin typeface="Times New Roman" panose="02020603050405020304" pitchFamily="18" charset="0"/>
                <a:cs typeface="Times New Roman" panose="02020603050405020304" pitchFamily="18" charset="0"/>
              </a:rPr>
              <a:t>The Tuckman's Team Development Model describes the process of team development over time. The five stages are Forming, Storming, Norming, Performing and Adjourning. By grasping these phases, teams can enhance their working together and better meet their objectives.</a:t>
            </a:r>
            <a:endParaRPr lang="en-US" sz="2000" dirty="0">
              <a:latin typeface="Times New Roman" panose="020206030504050203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3E046D2C-5D93-A214-6097-811916569A1D}"/>
              </a:ext>
            </a:extLst>
          </p:cNvPr>
          <p:cNvSpPr txBox="1">
            <a:spLocks/>
          </p:cNvSpPr>
          <p:nvPr/>
        </p:nvSpPr>
        <p:spPr>
          <a:xfrm>
            <a:off x="628457" y="1731029"/>
            <a:ext cx="11086482" cy="2057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endParaRPr lang="en-US" sz="4400" b="1" cap="none" dirty="0">
              <a:latin typeface="Times New Roman" panose="02020603050405020304" pitchFamily="18" charset="0"/>
              <a:cs typeface="Times New Roman" panose="02020603050405020304" pitchFamily="18" charset="0"/>
            </a:endParaRPr>
          </a:p>
        </p:txBody>
      </p:sp>
      <p:sp>
        <p:nvSpPr>
          <p:cNvPr id="3" name="Title 1">
            <a:extLst>
              <a:ext uri="{FF2B5EF4-FFF2-40B4-BE49-F238E27FC236}">
                <a16:creationId xmlns:a16="http://schemas.microsoft.com/office/drawing/2014/main" id="{9AF86A64-CDD2-B29B-145A-CEEFC0EE15F5}"/>
              </a:ext>
            </a:extLst>
          </p:cNvPr>
          <p:cNvSpPr txBox="1">
            <a:spLocks/>
          </p:cNvSpPr>
          <p:nvPr/>
        </p:nvSpPr>
        <p:spPr>
          <a:xfrm>
            <a:off x="552759" y="1731028"/>
            <a:ext cx="5298449" cy="38430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endParaRPr lang="en-US" sz="4400" b="1" cap="none"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405232E7-F291-894F-9000-B4C083A516A5}"/>
              </a:ext>
            </a:extLst>
          </p:cNvPr>
          <p:cNvPicPr>
            <a:picLocks noChangeAspect="1"/>
          </p:cNvPicPr>
          <p:nvPr/>
        </p:nvPicPr>
        <p:blipFill>
          <a:blip r:embed="rId3"/>
          <a:stretch>
            <a:fillRect/>
          </a:stretch>
        </p:blipFill>
        <p:spPr>
          <a:xfrm>
            <a:off x="5851208" y="1761003"/>
            <a:ext cx="6048518" cy="4508018"/>
          </a:xfrm>
          <a:prstGeom prst="rect">
            <a:avLst/>
          </a:prstGeom>
        </p:spPr>
      </p:pic>
    </p:spTree>
    <p:extLst>
      <p:ext uri="{BB962C8B-B14F-4D97-AF65-F5344CB8AC3E}">
        <p14:creationId xmlns:p14="http://schemas.microsoft.com/office/powerpoint/2010/main" val="1193417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066800" y="307453"/>
            <a:ext cx="9905998" cy="1478570"/>
          </a:xfrm>
        </p:spPr>
        <p:txBody>
          <a:bodyPr anchor="ctr">
            <a:normAutofit/>
          </a:bodyPr>
          <a:lstStyle/>
          <a:p>
            <a:r>
              <a:rPr lang="en-GB" sz="4000" b="1" cap="none" dirty="0">
                <a:latin typeface="Times New Roman" panose="02020603050405020304" pitchFamily="18" charset="0"/>
                <a:cs typeface="Times New Roman" panose="02020603050405020304" pitchFamily="18" charset="0"/>
              </a:rPr>
              <a:t>Importance Of Teamwork In Health And Social Care</a:t>
            </a:r>
            <a:endParaRPr lang="en-US" sz="40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sz="half" idx="1"/>
          </p:nvPr>
        </p:nvSpPr>
        <p:spPr>
          <a:xfrm>
            <a:off x="1066800" y="1798549"/>
            <a:ext cx="5747905" cy="3888267"/>
          </a:xfrm>
        </p:spPr>
        <p:txBody>
          <a:bodyPr>
            <a:no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Teamwork is significant because it allows professionals to share information, to make informed decisions together and to coordinate support. It minimises misunderstandings, enhances patient safety and delivers comprehensive and quality services to service users.</a:t>
            </a:r>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22C1906-5350-221E-EE57-D29CCC1D0A45}"/>
              </a:ext>
            </a:extLst>
          </p:cNvPr>
          <p:cNvPicPr>
            <a:picLocks noChangeAspect="1"/>
          </p:cNvPicPr>
          <p:nvPr/>
        </p:nvPicPr>
        <p:blipFill>
          <a:blip r:embed="rId3"/>
          <a:stretch>
            <a:fillRect/>
          </a:stretch>
        </p:blipFill>
        <p:spPr>
          <a:xfrm>
            <a:off x="6814705" y="1786023"/>
            <a:ext cx="5377295" cy="4264048"/>
          </a:xfrm>
          <a:prstGeom prst="rect">
            <a:avLst/>
          </a:prstGeom>
        </p:spPr>
      </p:pic>
    </p:spTree>
    <p:extLst>
      <p:ext uri="{BB962C8B-B14F-4D97-AF65-F5344CB8AC3E}">
        <p14:creationId xmlns:p14="http://schemas.microsoft.com/office/powerpoint/2010/main" val="217217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672310" y="764088"/>
            <a:ext cx="9905998" cy="764088"/>
          </a:xfrm>
        </p:spPr>
        <p:txBody>
          <a:bodyPr>
            <a:normAutofit/>
          </a:bodyPr>
          <a:lstStyle/>
          <a:p>
            <a:r>
              <a:rPr lang="en-GB" sz="4000" b="1" cap="none" dirty="0">
                <a:latin typeface="Times New Roman" panose="02020603050405020304" pitchFamily="18" charset="0"/>
                <a:cs typeface="Times New Roman" panose="02020603050405020304" pitchFamily="18" charset="0"/>
              </a:rPr>
              <a:t>Practical Application Of Team Work</a:t>
            </a:r>
            <a:endParaRPr lang="en-US" sz="40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sz="half" idx="1"/>
          </p:nvPr>
        </p:nvSpPr>
        <p:spPr>
          <a:xfrm>
            <a:off x="250521" y="1766172"/>
            <a:ext cx="10571967" cy="2931090"/>
          </a:xfrm>
        </p:spPr>
        <p:txBody>
          <a:bodyPr>
            <a:noAutofit/>
          </a:bodyPr>
          <a:lstStyle/>
          <a:p>
            <a:pPr marL="457200" lvl="1" indent="0" algn="just">
              <a:lnSpc>
                <a:spcPct val="150000"/>
              </a:lnSpc>
              <a:buNone/>
            </a:pPr>
            <a:r>
              <a:rPr lang="en-GB" dirty="0">
                <a:latin typeface="Times New Roman" panose="02020603050405020304" pitchFamily="18" charset="0"/>
                <a:cs typeface="Times New Roman" panose="02020603050405020304" pitchFamily="18" charset="0"/>
              </a:rPr>
              <a:t>A multidisciplinary team of people working with a stroke patient could include a doctor, nurse, physiotherapist and social worker. The team can work together to put in place an effective care plan, which will assist the patient to be independent and recover.</a:t>
            </a:r>
            <a:endParaRPr lang="en-US"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139841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978574" y="250520"/>
            <a:ext cx="9905998" cy="1127343"/>
          </a:xfrm>
        </p:spPr>
        <p:txBody>
          <a:bodyPr>
            <a:normAutofit/>
          </a:bodyPr>
          <a:lstStyle/>
          <a:p>
            <a:r>
              <a:rPr lang="en-US" sz="4000" b="1" cap="none" dirty="0">
                <a:latin typeface="Times New Roman" panose="02020603050405020304" pitchFamily="18" charset="0"/>
                <a:cs typeface="Times New Roman" panose="02020603050405020304" pitchFamily="18" charset="0"/>
              </a:rPr>
              <a:t>Conclusion</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a:xfrm>
            <a:off x="564742" y="1490596"/>
            <a:ext cx="10458162" cy="3006248"/>
          </a:xfrm>
        </p:spPr>
        <p:txBody>
          <a:bodyPr>
            <a:noAutofit/>
          </a:bodyPr>
          <a:lstStyle/>
          <a:p>
            <a:pPr marL="457200" lvl="1" indent="0" algn="just">
              <a:lnSpc>
                <a:spcPct val="150000"/>
              </a:lnSpc>
              <a:buNone/>
            </a:pPr>
            <a:r>
              <a:rPr lang="en-GB" dirty="0">
                <a:latin typeface="Times New Roman" panose="02020603050405020304" pitchFamily="18" charset="0"/>
                <a:cs typeface="Times New Roman" panose="02020603050405020304" pitchFamily="18" charset="0"/>
              </a:rPr>
              <a:t>Team working is an essential aspect of health &amp; social care and helps to enhance communication, collaboration and outcomes for those who use services. Good teamwork enables safe, person-centred care and maximises the effectiveness of professionals for those they care for.</a:t>
            </a:r>
            <a:br>
              <a:rPr lang="en-GB"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1348318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83054-40A3-07F5-61B3-3E8A3209E0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45B972-E5FB-EF2F-2980-C9C14D44B3A4}"/>
              </a:ext>
            </a:extLst>
          </p:cNvPr>
          <p:cNvSpPr>
            <a:spLocks noGrp="1"/>
          </p:cNvSpPr>
          <p:nvPr>
            <p:ph type="title"/>
          </p:nvPr>
        </p:nvSpPr>
        <p:spPr/>
        <p:txBody>
          <a:bodyPr>
            <a:normAutofit/>
          </a:bodyPr>
          <a:lstStyle/>
          <a:p>
            <a:r>
              <a:rPr lang="en-US" sz="4000" b="1" cap="none" dirty="0">
                <a:latin typeface="Times New Roman" panose="02020603050405020304" pitchFamily="18" charset="0"/>
                <a:cs typeface="Times New Roman" panose="02020603050405020304" pitchFamily="18" charset="0"/>
              </a:rPr>
              <a:t>References</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CD4416D-1D93-0ECE-9BD4-138029E180EF}"/>
              </a:ext>
            </a:extLst>
          </p:cNvPr>
          <p:cNvSpPr>
            <a:spLocks noGrp="1"/>
          </p:cNvSpPr>
          <p:nvPr>
            <p:ph idx="1"/>
          </p:nvPr>
        </p:nvSpPr>
        <p:spPr>
          <a:xfrm>
            <a:off x="749527" y="2197236"/>
            <a:ext cx="9905999" cy="3541714"/>
          </a:xfrm>
        </p:spPr>
        <p:txBody>
          <a:bodyPr>
            <a:normAutofit/>
          </a:bodyPr>
          <a:lstStyle/>
          <a:p>
            <a:pPr marL="457200" indent="-457200" algn="just">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Tuckman, B.W. (1965) </a:t>
            </a:r>
            <a:r>
              <a:rPr lang="en-US" sz="2200" i="1" dirty="0">
                <a:latin typeface="Times New Roman" panose="02020603050405020304" pitchFamily="18" charset="0"/>
                <a:cs typeface="Times New Roman" panose="02020603050405020304" pitchFamily="18" charset="0"/>
              </a:rPr>
              <a:t>Developmental Sequence in Small Groups</a:t>
            </a:r>
            <a:r>
              <a:rPr lang="en-US" sz="2200" dirty="0">
                <a:latin typeface="Times New Roman" panose="02020603050405020304" pitchFamily="18" charset="0"/>
                <a:cs typeface="Times New Roman" panose="02020603050405020304" pitchFamily="18" charset="0"/>
              </a:rPr>
              <a:t>. Psychological Bulletin, 63(6), pp. 384–399.</a:t>
            </a:r>
          </a:p>
          <a:p>
            <a:pPr marL="457200" indent="-457200" algn="just">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West, M.A. (2012) </a:t>
            </a:r>
            <a:r>
              <a:rPr lang="en-US" sz="2200" i="1" dirty="0">
                <a:latin typeface="Times New Roman" panose="02020603050405020304" pitchFamily="18" charset="0"/>
                <a:cs typeface="Times New Roman" panose="02020603050405020304" pitchFamily="18" charset="0"/>
              </a:rPr>
              <a:t>Effective Teamwork: Practical Lessons from </a:t>
            </a:r>
            <a:r>
              <a:rPr lang="en-US" sz="2200" i="1" dirty="0" err="1">
                <a:latin typeface="Times New Roman" panose="02020603050405020304" pitchFamily="18" charset="0"/>
                <a:cs typeface="Times New Roman" panose="02020603050405020304" pitchFamily="18" charset="0"/>
              </a:rPr>
              <a:t>Organisational</a:t>
            </a:r>
            <a:r>
              <a:rPr lang="en-US" sz="2200" i="1" dirty="0">
                <a:latin typeface="Times New Roman" panose="02020603050405020304" pitchFamily="18" charset="0"/>
                <a:cs typeface="Times New Roman" panose="02020603050405020304" pitchFamily="18" charset="0"/>
              </a:rPr>
              <a:t> Research</a:t>
            </a:r>
            <a:r>
              <a:rPr lang="en-US" sz="2200" dirty="0">
                <a:latin typeface="Times New Roman" panose="02020603050405020304" pitchFamily="18" charset="0"/>
                <a:cs typeface="Times New Roman" panose="02020603050405020304" pitchFamily="18" charset="0"/>
              </a:rPr>
              <a:t>. 3rd </a:t>
            </a:r>
            <a:r>
              <a:rPr lang="en-US" sz="2200" dirty="0" err="1">
                <a:latin typeface="Times New Roman" panose="02020603050405020304" pitchFamily="18" charset="0"/>
                <a:cs typeface="Times New Roman" panose="02020603050405020304" pitchFamily="18" charset="0"/>
              </a:rPr>
              <a:t>edn</a:t>
            </a:r>
            <a:r>
              <a:rPr lang="en-US" sz="2200" dirty="0">
                <a:latin typeface="Times New Roman" panose="02020603050405020304" pitchFamily="18" charset="0"/>
                <a:cs typeface="Times New Roman" panose="02020603050405020304" pitchFamily="18" charset="0"/>
              </a:rPr>
              <a:t>. Oxford: Wiley-Blackwell.</a:t>
            </a:r>
          </a:p>
          <a:p>
            <a:pPr marL="457200" indent="-457200" algn="just">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NHS England (2024) </a:t>
            </a:r>
            <a:r>
              <a:rPr lang="en-US" sz="2200" i="1" dirty="0">
                <a:latin typeface="Times New Roman" panose="02020603050405020304" pitchFamily="18" charset="0"/>
                <a:cs typeface="Times New Roman" panose="02020603050405020304" pitchFamily="18" charset="0"/>
              </a:rPr>
              <a:t>Working Together to Improve Patient Care</a:t>
            </a:r>
            <a:r>
              <a:rPr lang="en-US" sz="2200" dirty="0">
                <a:latin typeface="Times New Roman" panose="02020603050405020304" pitchFamily="18" charset="0"/>
                <a:cs typeface="Times New Roman" panose="02020603050405020304" pitchFamily="18" charset="0"/>
              </a:rPr>
              <a:t>.</a:t>
            </a:r>
            <a:br>
              <a:rPr lang="en-GB" sz="2400" dirty="0"/>
            </a:br>
            <a:endParaRPr lang="en-US" sz="24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34007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TF77815013_Problem-solution cycle_RVA_v3" id="{20834410-FC37-46AC-ACB7-FB202F8C4BA9}" vid="{1ED24379-BFF7-4E2F-B7EC-A47C906E21A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866CFD-F94E-4AE5-ACEA-86FEC0F48A1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579702B-25C7-40D7-9E29-7686B11A9660}">
  <ds:schemaRefs>
    <ds:schemaRef ds:uri="http://schemas.microsoft.com/sharepoint/v3/contenttype/forms"/>
  </ds:schemaRefs>
</ds:datastoreItem>
</file>

<file path=customXml/itemProps3.xml><?xml version="1.0" encoding="utf-8"?>
<ds:datastoreItem xmlns:ds="http://schemas.openxmlformats.org/officeDocument/2006/customXml" ds:itemID="{A7C0B241-13E5-418D-8920-D23491E2D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Problemsolution cycle </Template>
  <TotalTime>353</TotalTime>
  <Words>582</Words>
  <Application>Microsoft Office PowerPoint</Application>
  <PresentationFormat>Widescreen</PresentationFormat>
  <Paragraphs>27</Paragraphs>
  <Slides>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Rockwell</vt:lpstr>
      <vt:lpstr>Tahoma</vt:lpstr>
      <vt:lpstr>Times New Roman</vt:lpstr>
      <vt:lpstr>Tw Cen MT</vt:lpstr>
      <vt:lpstr>Circuit</vt:lpstr>
      <vt:lpstr>Working in Teams in Health and Social Care</vt:lpstr>
      <vt:lpstr>Working In Teams</vt:lpstr>
      <vt:lpstr>Tuckman's Team Development Model</vt:lpstr>
      <vt:lpstr>Importance Of Teamwork In Health And Social Care</vt:lpstr>
      <vt:lpstr>Practical Application Of Team Work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Tooba Ashraf</dc:creator>
  <cp:lastModifiedBy>Tooba Ashraf</cp:lastModifiedBy>
  <cp:revision>7</cp:revision>
  <dcterms:created xsi:type="dcterms:W3CDTF">2026-06-12T10:41:51Z</dcterms:created>
  <dcterms:modified xsi:type="dcterms:W3CDTF">2026-06-19T09:22:45Z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