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9" r:id="rId2"/>
    <p:sldId id="256" r:id="rId3"/>
    <p:sldId id="260" r:id="rId4"/>
  </p:sldIdLst>
  <p:sldSz cx="21374100" cy="15113000"/>
  <p:notesSz cx="6858000" cy="9144000"/>
  <p:embeddedFontLst>
    <p:embeddedFont>
      <p:font typeface="Kelvinch Italics" panose="020B0604020202020204" charset="0"/>
      <p:regular r:id="rId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C99740F-FB42-5F22-1EB2-A2A9A219A645}" v="12" dt="2026-10-11T02:10:55.4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autoAdjust="0"/>
    <p:restoredTop sz="94622" autoAdjust="0"/>
  </p:normalViewPr>
  <p:slideViewPr>
    <p:cSldViewPr>
      <p:cViewPr varScale="1">
        <p:scale>
          <a:sx n="31" d="100"/>
          <a:sy n="31" d="100"/>
        </p:scale>
        <p:origin x="1120" y="6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font" Target="fonts/font1.fntdata"/><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reen Akhtar (2214675)" userId="S::2214675@student.uwtsd.ac.uk::1b771cbc-eacf-4dd9-9a1b-3b5fca253d84" providerId="AD" clId="Web-{BC99740F-FB42-5F22-1EB2-A2A9A219A645}"/>
    <pc:docChg chg="modSld">
      <pc:chgData name="Amreen Akhtar (2214675)" userId="S::2214675@student.uwtsd.ac.uk::1b771cbc-eacf-4dd9-9a1b-3b5fca253d84" providerId="AD" clId="Web-{BC99740F-FB42-5F22-1EB2-A2A9A219A645}" dt="2026-10-11T02:10:55.481" v="11" actId="20577"/>
      <pc:docMkLst>
        <pc:docMk/>
      </pc:docMkLst>
      <pc:sldChg chg="modSp">
        <pc:chgData name="Amreen Akhtar (2214675)" userId="S::2214675@student.uwtsd.ac.uk::1b771cbc-eacf-4dd9-9a1b-3b5fca253d84" providerId="AD" clId="Web-{BC99740F-FB42-5F22-1EB2-A2A9A219A645}" dt="2026-10-11T02:10:55.481" v="11" actId="20577"/>
        <pc:sldMkLst>
          <pc:docMk/>
          <pc:sldMk cId="537980220" sldId="259"/>
        </pc:sldMkLst>
        <pc:spChg chg="mod">
          <ac:chgData name="Amreen Akhtar (2214675)" userId="S::2214675@student.uwtsd.ac.uk::1b771cbc-eacf-4dd9-9a1b-3b5fca253d84" providerId="AD" clId="Web-{BC99740F-FB42-5F22-1EB2-A2A9A219A645}" dt="2026-10-11T02:10:55.481" v="11" actId="20577"/>
          <ac:spMkLst>
            <pc:docMk/>
            <pc:sldMk cId="537980220" sldId="259"/>
            <ac:spMk id="6" creationId="{F47C0C98-9DB3-D0C5-DF62-1C5B7F625AE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10/10/2026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10/10/2026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F47C0C98-9DB3-D0C5-DF62-1C5B7F625AEF}"/>
              </a:ext>
            </a:extLst>
          </p:cNvPr>
          <p:cNvSpPr/>
          <p:nvPr/>
        </p:nvSpPr>
        <p:spPr>
          <a:xfrm>
            <a:off x="468894" y="8013700"/>
            <a:ext cx="19653485" cy="2810399"/>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3600" dirty="0">
                <a:solidFill>
                  <a:schemeClr val="tx1"/>
                </a:solidFill>
              </a:rPr>
              <a:t>Student </a:t>
            </a:r>
            <a:r>
              <a:rPr lang="en-GB" sz="3600" dirty="0" err="1">
                <a:solidFill>
                  <a:schemeClr val="tx1"/>
                </a:solidFill>
              </a:rPr>
              <a:t>Name:Amreen</a:t>
            </a:r>
            <a:r>
              <a:rPr lang="en-GB" sz="3600" dirty="0">
                <a:solidFill>
                  <a:schemeClr val="tx1"/>
                </a:solidFill>
              </a:rPr>
              <a:t> Akhtar</a:t>
            </a:r>
          </a:p>
          <a:p>
            <a:endParaRPr lang="en-GB" sz="3600" dirty="0">
              <a:solidFill>
                <a:schemeClr val="tx1"/>
              </a:solidFill>
            </a:endParaRPr>
          </a:p>
          <a:p>
            <a:r>
              <a:rPr lang="en-GB" sz="3600">
                <a:solidFill>
                  <a:schemeClr val="tx1"/>
                </a:solidFill>
              </a:rPr>
              <a:t>ID:2214675   </a:t>
            </a:r>
            <a:endParaRPr lang="en-GB" sz="3600">
              <a:solidFill>
                <a:schemeClr val="tx1"/>
              </a:solidFill>
              <a:ea typeface="Calibri"/>
              <a:cs typeface="Calibri"/>
            </a:endParaRPr>
          </a:p>
        </p:txBody>
      </p:sp>
      <p:sp>
        <p:nvSpPr>
          <p:cNvPr id="8" name="Rectangle: Rounded Corners 7">
            <a:extLst>
              <a:ext uri="{FF2B5EF4-FFF2-40B4-BE49-F238E27FC236}">
                <a16:creationId xmlns:a16="http://schemas.microsoft.com/office/drawing/2014/main" id="{7688054F-F214-F309-B403-27096C412965}"/>
              </a:ext>
            </a:extLst>
          </p:cNvPr>
          <p:cNvSpPr/>
          <p:nvPr/>
        </p:nvSpPr>
        <p:spPr>
          <a:xfrm>
            <a:off x="468894" y="1308100"/>
            <a:ext cx="19653485" cy="2667000"/>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800" dirty="0">
                <a:solidFill>
                  <a:schemeClr val="tx1"/>
                </a:solidFill>
              </a:rPr>
              <a:t>LCHS7008 </a:t>
            </a:r>
          </a:p>
          <a:p>
            <a:pPr algn="ctr"/>
            <a:r>
              <a:rPr lang="en-US" sz="4800" dirty="0">
                <a:solidFill>
                  <a:schemeClr val="tx1"/>
                </a:solidFill>
              </a:rPr>
              <a:t>Practice-Based Research </a:t>
            </a:r>
          </a:p>
          <a:p>
            <a:pPr algn="ctr"/>
            <a:r>
              <a:rPr lang="en-US" sz="4800" dirty="0">
                <a:solidFill>
                  <a:schemeClr val="tx1"/>
                </a:solidFill>
              </a:rPr>
              <a:t>Component 1 Poster Presentation</a:t>
            </a:r>
          </a:p>
          <a:p>
            <a:endParaRPr lang="en-GB" sz="3156" dirty="0">
              <a:solidFill>
                <a:schemeClr val="tx1"/>
              </a:solidFill>
            </a:endParaRPr>
          </a:p>
        </p:txBody>
      </p:sp>
      <p:sp>
        <p:nvSpPr>
          <p:cNvPr id="9" name="Rectangle: Rounded Corners 8">
            <a:extLst>
              <a:ext uri="{FF2B5EF4-FFF2-40B4-BE49-F238E27FC236}">
                <a16:creationId xmlns:a16="http://schemas.microsoft.com/office/drawing/2014/main" id="{6E88BE97-5180-972C-808D-40C2D1F954DA}"/>
              </a:ext>
            </a:extLst>
          </p:cNvPr>
          <p:cNvSpPr/>
          <p:nvPr/>
        </p:nvSpPr>
        <p:spPr>
          <a:xfrm>
            <a:off x="468894" y="4508500"/>
            <a:ext cx="19653485" cy="2666999"/>
          </a:xfrm>
          <a:prstGeom prst="roundRect">
            <a:avLst/>
          </a:prstGeom>
          <a:solidFill>
            <a:schemeClr val="bg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400" dirty="0">
                <a:solidFill>
                  <a:schemeClr val="tx1"/>
                </a:solidFill>
              </a:rPr>
              <a:t>Topic: </a:t>
            </a:r>
            <a:r>
              <a:rPr lang="en-US" sz="4400" dirty="0">
                <a:solidFill>
                  <a:schemeClr val="tx1"/>
                </a:solidFill>
              </a:rPr>
              <a:t>The Impact of the Cost-of-Living Crisis on the Emotional Well-being of Single Mothers Aged 20–40 in the UK</a:t>
            </a:r>
            <a:endParaRPr lang="en-GB" sz="4400" dirty="0">
              <a:solidFill>
                <a:schemeClr val="tx1"/>
              </a:solidFill>
            </a:endParaRPr>
          </a:p>
        </p:txBody>
      </p:sp>
    </p:spTree>
    <p:extLst>
      <p:ext uri="{BB962C8B-B14F-4D97-AF65-F5344CB8AC3E}">
        <p14:creationId xmlns:p14="http://schemas.microsoft.com/office/powerpoint/2010/main" val="5379802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D1E8F3"/>
        </a:solidFill>
        <a:effectLst/>
      </p:bgPr>
    </p:bg>
    <p:spTree>
      <p:nvGrpSpPr>
        <p:cNvPr id="1" name=""/>
        <p:cNvGrpSpPr/>
        <p:nvPr/>
      </p:nvGrpSpPr>
      <p:grpSpPr>
        <a:xfrm>
          <a:off x="0" y="0"/>
          <a:ext cx="0" cy="0"/>
          <a:chOff x="0" y="0"/>
          <a:chExt cx="0" cy="0"/>
        </a:xfrm>
      </p:grpSpPr>
      <p:sp>
        <p:nvSpPr>
          <p:cNvPr id="5" name="AutoShape 5"/>
          <p:cNvSpPr/>
          <p:nvPr/>
        </p:nvSpPr>
        <p:spPr>
          <a:xfrm>
            <a:off x="31141" y="12700"/>
            <a:ext cx="21342959" cy="2794099"/>
          </a:xfrm>
          <a:prstGeom prst="rect">
            <a:avLst/>
          </a:prstGeom>
          <a:solidFill>
            <a:srgbClr val="FFFFFF"/>
          </a:solidFill>
        </p:spPr>
      </p:sp>
      <p:sp>
        <p:nvSpPr>
          <p:cNvPr id="6" name="AutoShape 6"/>
          <p:cNvSpPr/>
          <p:nvPr/>
        </p:nvSpPr>
        <p:spPr>
          <a:xfrm>
            <a:off x="271455" y="2984500"/>
            <a:ext cx="20806090" cy="0"/>
          </a:xfrm>
          <a:prstGeom prst="line">
            <a:avLst/>
          </a:prstGeom>
          <a:ln w="19050" cap="flat">
            <a:solidFill>
              <a:srgbClr val="16225D"/>
            </a:solidFill>
            <a:prstDash val="solid"/>
            <a:headEnd type="none" w="sm" len="sm"/>
            <a:tailEnd type="none" w="sm" len="sm"/>
          </a:ln>
        </p:spPr>
      </p:sp>
      <p:sp>
        <p:nvSpPr>
          <p:cNvPr id="8" name="AutoShape 8"/>
          <p:cNvSpPr/>
          <p:nvPr/>
        </p:nvSpPr>
        <p:spPr>
          <a:xfrm rot="5400000">
            <a:off x="1908854" y="8352427"/>
            <a:ext cx="10801804" cy="65952"/>
          </a:xfrm>
          <a:prstGeom prst="line">
            <a:avLst/>
          </a:prstGeom>
          <a:ln w="19050" cap="flat">
            <a:solidFill>
              <a:srgbClr val="16225D"/>
            </a:solidFill>
            <a:prstDash val="solid"/>
            <a:headEnd type="none" w="sm" len="sm"/>
            <a:tailEnd type="none" w="sm" len="sm"/>
          </a:ln>
        </p:spPr>
      </p:sp>
      <p:sp>
        <p:nvSpPr>
          <p:cNvPr id="13" name="AutoShape 13"/>
          <p:cNvSpPr/>
          <p:nvPr/>
        </p:nvSpPr>
        <p:spPr>
          <a:xfrm>
            <a:off x="0" y="6642100"/>
            <a:ext cx="7060339" cy="0"/>
          </a:xfrm>
          <a:prstGeom prst="line">
            <a:avLst/>
          </a:prstGeom>
          <a:ln w="19050" cap="flat">
            <a:solidFill>
              <a:srgbClr val="16225D"/>
            </a:solidFill>
            <a:prstDash val="solid"/>
            <a:headEnd type="none" w="sm" len="sm"/>
            <a:tailEnd type="none" w="sm" len="sm"/>
          </a:ln>
        </p:spPr>
      </p:sp>
      <p:sp>
        <p:nvSpPr>
          <p:cNvPr id="33" name="TextBox 33"/>
          <p:cNvSpPr txBox="1"/>
          <p:nvPr/>
        </p:nvSpPr>
        <p:spPr>
          <a:xfrm>
            <a:off x="1162050" y="419775"/>
            <a:ext cx="19278600" cy="2031325"/>
          </a:xfrm>
          <a:prstGeom prst="rect">
            <a:avLst/>
          </a:prstGeom>
        </p:spPr>
        <p:txBody>
          <a:bodyPr wrap="square" lIns="0" tIns="0" rIns="0" bIns="0" rtlCol="0" anchor="t">
            <a:spAutoFit/>
          </a:bodyPr>
          <a:lstStyle/>
          <a:p>
            <a:pPr algn="ctr"/>
            <a:r>
              <a:rPr lang="en-US" sz="6600" dirty="0"/>
              <a:t>The Impact of the Cost-of-Living Crisis on the Emotional Well-being of Single Mothers Aged 20–40 in the UK</a:t>
            </a:r>
            <a:endParaRPr lang="en-GB" sz="6600" dirty="0"/>
          </a:p>
        </p:txBody>
      </p:sp>
      <p:grpSp>
        <p:nvGrpSpPr>
          <p:cNvPr id="35" name="Group 35"/>
          <p:cNvGrpSpPr/>
          <p:nvPr/>
        </p:nvGrpSpPr>
        <p:grpSpPr>
          <a:xfrm>
            <a:off x="140019" y="3405743"/>
            <a:ext cx="7118237" cy="5293757"/>
            <a:chOff x="-287118" y="-1745408"/>
            <a:chExt cx="7504834" cy="7058343"/>
          </a:xfrm>
        </p:grpSpPr>
        <p:sp>
          <p:nvSpPr>
            <p:cNvPr id="36" name="TextBox 36"/>
            <p:cNvSpPr txBox="1"/>
            <p:nvPr/>
          </p:nvSpPr>
          <p:spPr>
            <a:xfrm>
              <a:off x="-287118" y="-1745408"/>
              <a:ext cx="7217716" cy="7058343"/>
            </a:xfrm>
            <a:prstGeom prst="rect">
              <a:avLst/>
            </a:prstGeom>
          </p:spPr>
          <p:txBody>
            <a:bodyPr lIns="0" tIns="0" rIns="0" bIns="0" rtlCol="0" anchor="t">
              <a:spAutoFit/>
            </a:bodyPr>
            <a:lstStyle/>
            <a:p>
              <a:pPr lvl="0">
                <a:spcBef>
                  <a:spcPct val="0"/>
                </a:spcBef>
              </a:pPr>
              <a:r>
                <a:rPr lang="en-US" sz="2800" b="1" i="1" spc="73" dirty="0">
                  <a:solidFill>
                    <a:srgbClr val="000001"/>
                  </a:solidFill>
                  <a:latin typeface="Kelvinch Italics"/>
                  <a:ea typeface="Kelvinch Italics"/>
                  <a:cs typeface="Kelvinch Italics"/>
                  <a:sym typeface="Kelvinch Italics"/>
                </a:rPr>
                <a:t>Prevalence</a:t>
              </a:r>
              <a:endParaRPr lang="en-US" sz="1400" i="1" spc="73" dirty="0">
                <a:latin typeface="Times New Roman" panose="02020603050405020304" pitchFamily="18" charset="0"/>
                <a:ea typeface="Kelvinch Italics"/>
                <a:cs typeface="Times New Roman" panose="02020603050405020304" pitchFamily="18" charset="0"/>
                <a:sym typeface="Kelvinch Italics"/>
              </a:endParaRPr>
            </a:p>
            <a:p>
              <a:pPr>
                <a:spcBef>
                  <a:spcPct val="0"/>
                </a:spcBef>
              </a:pPr>
              <a:endParaRPr lang="en-GB" sz="1600" dirty="0">
                <a:latin typeface="Times New Roman" panose="02020603050405020304" pitchFamily="18" charset="0"/>
                <a:cs typeface="Times New Roman" panose="02020603050405020304" pitchFamily="18" charset="0"/>
              </a:endParaRPr>
            </a:p>
            <a:p>
              <a:pPr>
                <a:spcBef>
                  <a:spcPct val="0"/>
                </a:spcBef>
              </a:pPr>
              <a:r>
                <a:rPr lang="en-GB" sz="1600" dirty="0">
                  <a:latin typeface="Times New Roman" panose="02020603050405020304" pitchFamily="18" charset="0"/>
                  <a:cs typeface="Times New Roman" panose="02020603050405020304" pitchFamily="18" charset="0"/>
                </a:rPr>
                <a:t>Financial insecurity is a significant challenge for UK households due to the cost of living crisis, and is especially concerning for single-parent families. There were some 3.2 million single-parent households in the UK in 2024, with 84.6% of single parents in 2025 being female (ONS, 2026). In contrast, evidence from ONS shows that 27% of households, but 55% of single-parent households with dependent children, were not prepared for a 25% drop in their employment income. Just under a third of all single parents (29.4%) were concerned about the increasing essential costs of living, with 43% stating that they had mental health and wellbeing issues. More recent evidence shows a strong link between financial difficulties and psychological distress during the cost of living crisis (Jackson et al., 2025).</a:t>
              </a:r>
              <a:endParaRPr lang="en-US" sz="2800" spc="73" dirty="0">
                <a:solidFill>
                  <a:srgbClr val="000001"/>
                </a:solidFill>
                <a:latin typeface="Kelvinch Italics"/>
                <a:ea typeface="Kelvinch Italics"/>
                <a:cs typeface="Kelvinch Italics"/>
                <a:sym typeface="Kelvinch Italics"/>
              </a:endParaRPr>
            </a:p>
            <a:p>
              <a:pPr lvl="0">
                <a:spcBef>
                  <a:spcPct val="0"/>
                </a:spcBef>
              </a:pPr>
              <a:endParaRPr lang="en-US" sz="2800" i="1" spc="73" dirty="0">
                <a:solidFill>
                  <a:srgbClr val="000001"/>
                </a:solidFill>
                <a:latin typeface="Kelvinch Italics"/>
                <a:ea typeface="Kelvinch Italics"/>
                <a:cs typeface="Kelvinch Italics"/>
                <a:sym typeface="Kelvinch Italics"/>
              </a:endParaRPr>
            </a:p>
            <a:p>
              <a:pPr lvl="0">
                <a:spcBef>
                  <a:spcPct val="0"/>
                </a:spcBef>
              </a:pPr>
              <a:endParaRPr lang="en-US" sz="2800" i="1" spc="73" dirty="0">
                <a:solidFill>
                  <a:srgbClr val="000001"/>
                </a:solidFill>
                <a:latin typeface="Kelvinch Italics"/>
                <a:ea typeface="Kelvinch Italics"/>
                <a:cs typeface="Kelvinch Italics"/>
                <a:sym typeface="Kelvinch Italics"/>
              </a:endParaRPr>
            </a:p>
            <a:p>
              <a:pPr lvl="0">
                <a:spcBef>
                  <a:spcPct val="0"/>
                </a:spcBef>
              </a:pPr>
              <a:endParaRPr lang="en-US" sz="2800" i="1" spc="73" dirty="0">
                <a:solidFill>
                  <a:srgbClr val="000001"/>
                </a:solidFill>
                <a:latin typeface="Kelvinch Italics"/>
                <a:ea typeface="Kelvinch Italics"/>
                <a:cs typeface="Kelvinch Italics"/>
                <a:sym typeface="Kelvinch Italics"/>
              </a:endParaRPr>
            </a:p>
            <a:p>
              <a:pPr lvl="0">
                <a:spcBef>
                  <a:spcPct val="0"/>
                </a:spcBef>
              </a:pPr>
              <a:endParaRPr lang="en-US" sz="2800" i="1" spc="73" dirty="0">
                <a:solidFill>
                  <a:srgbClr val="000001"/>
                </a:solidFill>
                <a:latin typeface="Kelvinch Italics"/>
                <a:ea typeface="Kelvinch Italics"/>
                <a:cs typeface="Kelvinch Italics"/>
                <a:sym typeface="Kelvinch Italics"/>
              </a:endParaRPr>
            </a:p>
            <a:p>
              <a:pPr lvl="0">
                <a:spcBef>
                  <a:spcPct val="0"/>
                </a:spcBef>
              </a:pPr>
              <a:endParaRPr lang="en-US" sz="2800" i="1" spc="73" dirty="0">
                <a:solidFill>
                  <a:srgbClr val="000001"/>
                </a:solidFill>
                <a:latin typeface="Kelvinch Italics"/>
                <a:ea typeface="Kelvinch Italics"/>
                <a:cs typeface="Kelvinch Italics"/>
                <a:sym typeface="Kelvinch Italics"/>
              </a:endParaRPr>
            </a:p>
          </p:txBody>
        </p:sp>
        <p:sp>
          <p:nvSpPr>
            <p:cNvPr id="37" name="TextBox 37"/>
            <p:cNvSpPr txBox="1"/>
            <p:nvPr/>
          </p:nvSpPr>
          <p:spPr>
            <a:xfrm>
              <a:off x="0" y="621628"/>
              <a:ext cx="7217716" cy="274179"/>
            </a:xfrm>
            <a:prstGeom prst="rect">
              <a:avLst/>
            </a:prstGeom>
          </p:spPr>
          <p:txBody>
            <a:bodyPr lIns="0" tIns="0" rIns="0" bIns="0" rtlCol="0" anchor="t">
              <a:spAutoFit/>
            </a:bodyPr>
            <a:lstStyle/>
            <a:p>
              <a:pPr lvl="0" algn="just">
                <a:lnSpc>
                  <a:spcPts val="1690"/>
                </a:lnSpc>
              </a:pPr>
              <a:endParaRPr lang="en-US" sz="1400" spc="10" dirty="0">
                <a:latin typeface="Times New Roman" panose="02020603050405020304" pitchFamily="18" charset="0"/>
                <a:ea typeface="Noto Sans"/>
                <a:cs typeface="Times New Roman" panose="02020603050405020304" pitchFamily="18" charset="0"/>
                <a:sym typeface="Noto Sans"/>
              </a:endParaRPr>
            </a:p>
          </p:txBody>
        </p:sp>
      </p:grpSp>
      <p:sp>
        <p:nvSpPr>
          <p:cNvPr id="68" name="Rectangle 67"/>
          <p:cNvSpPr/>
          <p:nvPr/>
        </p:nvSpPr>
        <p:spPr>
          <a:xfrm>
            <a:off x="103982" y="11998422"/>
            <a:ext cx="7186446" cy="307777"/>
          </a:xfrm>
          <a:prstGeom prst="rect">
            <a:avLst/>
          </a:prstGeom>
        </p:spPr>
        <p:txBody>
          <a:bodyPr wrap="square">
            <a:spAutoFit/>
          </a:bodyPr>
          <a:lstStyle/>
          <a:p>
            <a:pPr algn="just"/>
            <a:r>
              <a:rPr lang="en-US" sz="1400" dirty="0">
                <a:latin typeface="Times New Roman" panose="02020603050405020304" pitchFamily="18" charset="0"/>
                <a:cs typeface="Times New Roman" panose="02020603050405020304" pitchFamily="18" charset="0"/>
              </a:rPr>
              <a:t>.</a:t>
            </a:r>
          </a:p>
        </p:txBody>
      </p:sp>
      <p:sp>
        <p:nvSpPr>
          <p:cNvPr id="69" name="TextBox 55"/>
          <p:cNvSpPr txBox="1"/>
          <p:nvPr/>
        </p:nvSpPr>
        <p:spPr>
          <a:xfrm>
            <a:off x="140020" y="6870700"/>
            <a:ext cx="7118237" cy="5216813"/>
          </a:xfrm>
          <a:prstGeom prst="rect">
            <a:avLst/>
          </a:prstGeom>
        </p:spPr>
        <p:txBody>
          <a:bodyPr lIns="0" tIns="0" rIns="0" bIns="0" rtlCol="0" anchor="t">
            <a:spAutoFit/>
          </a:bodyPr>
          <a:lstStyle/>
          <a:p>
            <a:pPr lvl="0">
              <a:spcBef>
                <a:spcPct val="0"/>
              </a:spcBef>
            </a:pPr>
            <a:r>
              <a:rPr lang="en-US" sz="2400" b="1" i="1" spc="69" dirty="0">
                <a:latin typeface="Kelvinch Italics"/>
                <a:ea typeface="Kelvinch Italics"/>
                <a:cs typeface="Kelvinch Italics"/>
                <a:sym typeface="Kelvinch Italics"/>
              </a:rPr>
              <a:t>Rationale</a:t>
            </a:r>
          </a:p>
          <a:p>
            <a:pPr lvl="0">
              <a:spcBef>
                <a:spcPct val="0"/>
              </a:spcBef>
            </a:pPr>
            <a:endParaRPr lang="en-US" sz="2400" i="1" spc="69" dirty="0">
              <a:latin typeface="Kelvinch Italics"/>
              <a:ea typeface="Kelvinch Italics"/>
              <a:cs typeface="Kelvinch Italics"/>
              <a:sym typeface="Kelvinch Italics"/>
            </a:endParaRPr>
          </a:p>
          <a:p>
            <a:pPr lvl="0">
              <a:spcBef>
                <a:spcPct val="0"/>
              </a:spcBef>
            </a:pPr>
            <a:endParaRPr lang="en-US" sz="1400" i="1" spc="69" dirty="0">
              <a:latin typeface="Kelvinch Italics"/>
              <a:ea typeface="Kelvinch Italics"/>
              <a:cs typeface="Kelvinch Italics"/>
              <a:sym typeface="Kelvinch Italics"/>
            </a:endParaRPr>
          </a:p>
          <a:p>
            <a:pPr lvl="0">
              <a:spcBef>
                <a:spcPct val="0"/>
              </a:spcBef>
            </a:pPr>
            <a:r>
              <a:rPr lang="en-US" sz="1400" spc="69" dirty="0">
                <a:latin typeface="Times New Roman" panose="02020603050405020304" pitchFamily="18" charset="0"/>
                <a:ea typeface="Kelvinch Italics"/>
                <a:cs typeface="Times New Roman" panose="02020603050405020304" pitchFamily="18" charset="0"/>
                <a:sym typeface="Kelvinch Italics"/>
              </a:rPr>
              <a:t>Single mothers may find they are facing multiple pressures as both caregivers and primary earners in the household. Inflating costs of food, energy, housing and childcare can lead to feeling less financially secure and more worried, stressed, guilty and lonely. A single parent with two children employed on the National Living Wage would only be able to afford 69% of the Minimum Income Standard, according to JRF (2025). Previous studies also report on financial distress indicators like emotional distress and sacrifices made by single parents (Hill et al., 2018).</a:t>
            </a:r>
          </a:p>
          <a:p>
            <a:pPr lvl="0">
              <a:spcBef>
                <a:spcPct val="0"/>
              </a:spcBef>
            </a:pPr>
            <a:endParaRPr lang="en-US" sz="1400" spc="69" dirty="0">
              <a:latin typeface="Times New Roman" panose="02020603050405020304" pitchFamily="18" charset="0"/>
              <a:ea typeface="Kelvinch Italics"/>
              <a:cs typeface="Times New Roman" panose="02020603050405020304" pitchFamily="18" charset="0"/>
              <a:sym typeface="Kelvinch Italics"/>
            </a:endParaRPr>
          </a:p>
          <a:p>
            <a:pPr lvl="0">
              <a:spcBef>
                <a:spcPct val="0"/>
              </a:spcBef>
            </a:pPr>
            <a:r>
              <a:rPr lang="en-US" sz="1400" spc="69" dirty="0">
                <a:latin typeface="Times New Roman" panose="02020603050405020304" pitchFamily="18" charset="0"/>
                <a:ea typeface="Kelvinch Italics"/>
                <a:cs typeface="Times New Roman" panose="02020603050405020304" pitchFamily="18" charset="0"/>
                <a:sym typeface="Kelvinch Italics"/>
              </a:rPr>
              <a:t>The issue is also pertinent to health inequalities, as financial hardship is not the same for all families. Single mothers might not have as much opportunity to boost family income as others due to the competing demands of working and caring for children. Financial insecurity may then increase emotional distress, and emotional distress can make it more difficult to be employed, a parent, or engaged in services, all of which can raise living costs. Knowing this relationship is significant for public health because early intervention can potentially help to prevent worsening of psychological distress and related social issues. A robust evidence base can also inform services to provide more accessible, coordinated, preventative support to single parents.</a:t>
            </a:r>
          </a:p>
          <a:p>
            <a:pPr lvl="0">
              <a:spcBef>
                <a:spcPct val="0"/>
              </a:spcBef>
            </a:pPr>
            <a:r>
              <a:rPr lang="en-US" sz="1400" spc="69" dirty="0">
                <a:latin typeface="Times New Roman" panose="02020603050405020304" pitchFamily="18" charset="0"/>
                <a:ea typeface="Kelvinch Italics"/>
                <a:cs typeface="Times New Roman" panose="02020603050405020304" pitchFamily="18" charset="0"/>
                <a:sym typeface="Kelvinch Italics"/>
              </a:rPr>
              <a:t>Further research specifically on women aged 20-40 is also important, as they may face a dual burden of employment and pressures on childcare and household finances.</a:t>
            </a:r>
            <a:endParaRPr lang="en-US" sz="1400" i="1" spc="69" dirty="0">
              <a:latin typeface="Times New Roman" panose="02020603050405020304" pitchFamily="18" charset="0"/>
              <a:ea typeface="Kelvinch Italics"/>
              <a:cs typeface="Times New Roman" panose="02020603050405020304" pitchFamily="18" charset="0"/>
              <a:sym typeface="Kelvinch Italics"/>
            </a:endParaRPr>
          </a:p>
          <a:p>
            <a:pPr lvl="0">
              <a:spcBef>
                <a:spcPct val="0"/>
              </a:spcBef>
            </a:pPr>
            <a:endParaRPr lang="en-US" sz="1200" i="1" spc="69" dirty="0">
              <a:latin typeface="Times New Roman" panose="02020603050405020304" pitchFamily="18" charset="0"/>
              <a:ea typeface="Kelvinch Italics"/>
              <a:cs typeface="Times New Roman" panose="02020603050405020304" pitchFamily="18" charset="0"/>
              <a:sym typeface="Kelvinch Italics"/>
            </a:endParaRPr>
          </a:p>
        </p:txBody>
      </p:sp>
      <p:sp>
        <p:nvSpPr>
          <p:cNvPr id="70" name="Rectangle 69"/>
          <p:cNvSpPr/>
          <p:nvPr/>
        </p:nvSpPr>
        <p:spPr>
          <a:xfrm>
            <a:off x="31141" y="12128500"/>
            <a:ext cx="7227116" cy="2831544"/>
          </a:xfrm>
          <a:prstGeom prst="rect">
            <a:avLst/>
          </a:prstGeom>
        </p:spPr>
        <p:txBody>
          <a:bodyPr wrap="square">
            <a:spAutoFit/>
          </a:bodyPr>
          <a:lstStyle/>
          <a:p>
            <a:r>
              <a:rPr lang="en-GB" sz="2400" b="1" dirty="0">
                <a:latin typeface="Times New Roman" panose="02020603050405020304" pitchFamily="18" charset="0"/>
                <a:cs typeface="Times New Roman" panose="02020603050405020304" pitchFamily="18" charset="0"/>
              </a:rPr>
              <a:t>Research Impact</a:t>
            </a:r>
          </a:p>
          <a:p>
            <a:endParaRPr lang="en-GB" sz="2000" b="1" dirty="0">
              <a:latin typeface="Times New Roman" panose="02020603050405020304" pitchFamily="18"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a:p>
            <a:r>
              <a:rPr lang="en-GB" sz="1400" dirty="0">
                <a:latin typeface="Times New Roman" panose="02020603050405020304" pitchFamily="18" charset="0"/>
                <a:cs typeface="Times New Roman" panose="02020603050405020304" pitchFamily="18" charset="0"/>
              </a:rPr>
              <a:t>The study may help inform the understanding of the relationship between economic struggles and emotional stress for single mothers. Results may inform specific financial guidance, practical mental health intervention and care, affordable childcare and preventative social-care measures. Evidence can also be used by policymakers in designing a response to poverty, household financial insecurity and health inequalities.</a:t>
            </a:r>
            <a:endParaRPr lang="en-US" sz="1400" dirty="0">
              <a:latin typeface="Times New Roman" panose="02020603050405020304" pitchFamily="18" charset="0"/>
              <a:cs typeface="Times New Roman" panose="02020603050405020304" pitchFamily="18" charset="0"/>
            </a:endParaRPr>
          </a:p>
          <a:p>
            <a:pPr algn="just"/>
            <a:endParaRPr lang="en-US" sz="2400" dirty="0">
              <a:latin typeface="Times New Roman" panose="02020603050405020304" pitchFamily="18" charset="0"/>
              <a:ea typeface="Kelvinch Italics" panose="020B0604020202020204"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p:txBody>
      </p:sp>
      <p:sp>
        <p:nvSpPr>
          <p:cNvPr id="2" name="Rectangle 1"/>
          <p:cNvSpPr/>
          <p:nvPr/>
        </p:nvSpPr>
        <p:spPr>
          <a:xfrm>
            <a:off x="7678777" y="3289300"/>
            <a:ext cx="13398768" cy="5304016"/>
          </a:xfrm>
          <a:prstGeom prst="rect">
            <a:avLst/>
          </a:prstGeom>
        </p:spPr>
        <p:txBody>
          <a:bodyPr wrap="square">
            <a:spAutoFit/>
          </a:bodyPr>
          <a:lstStyle/>
          <a:p>
            <a:pPr>
              <a:spcAft>
                <a:spcPts val="800"/>
              </a:spcAft>
            </a:pPr>
            <a:r>
              <a:rPr lang="en-GB" sz="3200" b="1" dirty="0">
                <a:latin typeface="Times New Roman" panose="02020603050405020304" pitchFamily="18" charset="0"/>
                <a:ea typeface="Times New Roman" panose="02020603050405020304" pitchFamily="18" charset="0"/>
                <a:cs typeface="Times New Roman" panose="02020603050405020304" pitchFamily="18" charset="0"/>
              </a:rPr>
              <a:t>Research Question</a:t>
            </a:r>
            <a:endParaRPr lang="en-US" sz="3200" b="1" dirty="0">
              <a:latin typeface="Times New Roman" panose="02020603050405020304" pitchFamily="18" charset="0"/>
              <a:ea typeface="Calibri" panose="020F0502020204030204" pitchFamily="34" charset="0"/>
              <a:cs typeface="Times New Roman" panose="02020603050405020304" pitchFamily="18" charset="0"/>
            </a:endParaRPr>
          </a:p>
          <a:p>
            <a:pPr>
              <a:spcAft>
                <a:spcPts val="800"/>
              </a:spcAft>
            </a:pPr>
            <a:r>
              <a:rPr lang="en-GB" sz="2800" dirty="0">
                <a:latin typeface="Times New Roman" panose="02020603050405020304" pitchFamily="18" charset="0"/>
                <a:ea typeface="Calibri" panose="020F0502020204030204" pitchFamily="34" charset="0"/>
                <a:cs typeface="Times New Roman" panose="02020603050405020304" pitchFamily="18" charset="0"/>
              </a:rPr>
              <a:t>What impact does the cost of living crisis have on single mothers between the ages of 20-40 in the UK?</a:t>
            </a: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3200" b="1" dirty="0">
                <a:latin typeface="Times New Roman" panose="02020603050405020304" pitchFamily="18" charset="0"/>
                <a:ea typeface="Times New Roman" panose="02020603050405020304" pitchFamily="18" charset="0"/>
                <a:cs typeface="Times New Roman" panose="02020603050405020304" pitchFamily="18" charset="0"/>
              </a:rPr>
              <a:t>Aim</a:t>
            </a:r>
            <a:endParaRPr lang="en-US" sz="3200" b="1" dirty="0">
              <a:latin typeface="Times New Roman" panose="02020603050405020304" pitchFamily="18" charset="0"/>
              <a:ea typeface="Calibri" panose="020F0502020204030204" pitchFamily="34" charset="0"/>
              <a:cs typeface="Times New Roman" panose="02020603050405020304" pitchFamily="18" charset="0"/>
            </a:endParaRPr>
          </a:p>
          <a:p>
            <a:pPr>
              <a:spcAft>
                <a:spcPts val="800"/>
              </a:spcAft>
            </a:pPr>
            <a:r>
              <a:rPr lang="en-GB" sz="2800" dirty="0">
                <a:latin typeface="Times New Roman" panose="02020603050405020304" pitchFamily="18" charset="0"/>
                <a:ea typeface="Calibri" panose="020F0502020204030204" pitchFamily="34" charset="0"/>
                <a:cs typeface="Times New Roman" panose="02020603050405020304" pitchFamily="18" charset="0"/>
              </a:rPr>
              <a:t>To critically analyse the link between cost-of-living pressures and the emotional health of single mothers (20-40) in the UK through secondary evidence.</a:t>
            </a: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3200" b="1" dirty="0">
                <a:latin typeface="Times New Roman" panose="02020603050405020304" pitchFamily="18" charset="0"/>
                <a:ea typeface="Times New Roman" panose="02020603050405020304" pitchFamily="18" charset="0"/>
                <a:cs typeface="Times New Roman" panose="02020603050405020304" pitchFamily="18" charset="0"/>
              </a:rPr>
              <a:t>Objectives</a:t>
            </a:r>
            <a:endParaRPr lang="en-US" sz="3200" b="1" dirty="0">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spcBef>
                <a:spcPts val="0"/>
              </a:spcBef>
              <a:spcAft>
                <a:spcPts val="800"/>
              </a:spcAft>
              <a:buFont typeface="+mj-lt"/>
              <a:buAutoNum type="arabicPeriod"/>
              <a:tabLst>
                <a:tab pos="457200" algn="l"/>
              </a:tabLst>
            </a:pPr>
            <a:r>
              <a:rPr lang="en-GB" sz="2800" dirty="0">
                <a:latin typeface="Times New Roman" panose="02020603050405020304" pitchFamily="18" charset="0"/>
                <a:ea typeface="Times New Roman" panose="02020603050405020304" pitchFamily="18" charset="0"/>
                <a:cs typeface="Times New Roman" panose="02020603050405020304" pitchFamily="18" charset="0"/>
              </a:rPr>
              <a:t>To review data on financial pressure faced by single mothers (20-40 years). </a:t>
            </a: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800"/>
              </a:spcAft>
              <a:buFont typeface="+mj-lt"/>
              <a:buAutoNum type="arabicPeriod"/>
              <a:tabLst>
                <a:tab pos="457200" algn="l"/>
              </a:tabLst>
            </a:pPr>
            <a:r>
              <a:rPr lang="en-GB" sz="2800" dirty="0">
                <a:latin typeface="Times New Roman" panose="02020603050405020304" pitchFamily="18" charset="0"/>
                <a:ea typeface="Times New Roman" panose="02020603050405020304" pitchFamily="18" charset="0"/>
                <a:cs typeface="Times New Roman" panose="02020603050405020304" pitchFamily="18" charset="0"/>
              </a:rPr>
              <a:t>To analyse how financial insecurity influences emotional well-being. </a:t>
            </a:r>
            <a:endParaRPr lang="en-US" sz="2400" dirty="0">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spcBef>
                <a:spcPts val="0"/>
              </a:spcBef>
              <a:spcAft>
                <a:spcPts val="800"/>
              </a:spcAft>
              <a:buFont typeface="+mj-lt"/>
              <a:buAutoNum type="arabicPeriod"/>
              <a:tabLst>
                <a:tab pos="457200" algn="l"/>
              </a:tabLst>
            </a:pPr>
            <a:r>
              <a:rPr lang="en-GB" sz="2800" dirty="0">
                <a:latin typeface="Times New Roman" panose="02020603050405020304" pitchFamily="18" charset="0"/>
                <a:ea typeface="Times New Roman" panose="02020603050405020304" pitchFamily="18" charset="0"/>
                <a:cs typeface="Times New Roman" panose="02020603050405020304" pitchFamily="18" charset="0"/>
              </a:rPr>
              <a:t>To identify implications for public health and social care support. </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 name="Picture 2"/>
          <p:cNvPicPr>
            <a:picLocks noChangeAspect="1"/>
          </p:cNvPicPr>
          <p:nvPr/>
        </p:nvPicPr>
        <p:blipFill>
          <a:blip r:embed="rId2"/>
          <a:stretch>
            <a:fillRect/>
          </a:stretch>
        </p:blipFill>
        <p:spPr>
          <a:xfrm>
            <a:off x="7562850" y="8699500"/>
            <a:ext cx="6913762" cy="5638800"/>
          </a:xfrm>
          <a:prstGeom prst="rect">
            <a:avLst/>
          </a:prstGeom>
        </p:spPr>
      </p:pic>
      <p:pic>
        <p:nvPicPr>
          <p:cNvPr id="4" name="Picture 3"/>
          <p:cNvPicPr>
            <a:picLocks noChangeAspect="1"/>
          </p:cNvPicPr>
          <p:nvPr/>
        </p:nvPicPr>
        <p:blipFill>
          <a:blip r:embed="rId3"/>
          <a:stretch>
            <a:fillRect/>
          </a:stretch>
        </p:blipFill>
        <p:spPr>
          <a:xfrm>
            <a:off x="14801850" y="8699500"/>
            <a:ext cx="6414454" cy="56388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0E5DB6-82A8-E51B-E71E-ABCC67A3D2DC}"/>
            </a:ext>
          </a:extLst>
        </p:cNvPr>
        <p:cNvGrpSpPr/>
        <p:nvPr/>
      </p:nvGrpSpPr>
      <p:grpSpPr>
        <a:xfrm>
          <a:off x="0" y="0"/>
          <a:ext cx="0" cy="0"/>
          <a:chOff x="0" y="0"/>
          <a:chExt cx="0" cy="0"/>
        </a:xfrm>
      </p:grpSpPr>
      <p:sp>
        <p:nvSpPr>
          <p:cNvPr id="5" name="Rectangle 2"/>
          <p:cNvSpPr>
            <a:spLocks noGrp="1" noChangeArrowheads="1"/>
          </p:cNvSpPr>
          <p:nvPr>
            <p:ph idx="1"/>
          </p:nvPr>
        </p:nvSpPr>
        <p:spPr bwMode="auto">
          <a:xfrm>
            <a:off x="247650" y="692839"/>
            <a:ext cx="20878800" cy="139502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160306" tIns="80153" rIns="160306" bIns="80153" numCol="1" rtlCol="0" anchor="ctr" anchorCtr="0" compatLnSpc="1">
            <a:prstTxWarp prst="textNoShape">
              <a:avLst/>
            </a:prstTxWarp>
            <a:spAutoFit/>
          </a:bodyPr>
          <a:lstStyle/>
          <a:p>
            <a:pPr marL="0" indent="0">
              <a:buNone/>
            </a:pPr>
            <a:r>
              <a:rPr lang="en-GB" b="1" dirty="0"/>
              <a:t>References</a:t>
            </a:r>
            <a:endParaRPr lang="en-US" dirty="0"/>
          </a:p>
          <a:p>
            <a:pPr lvl="0"/>
            <a:r>
              <a:rPr lang="en-GB" dirty="0"/>
              <a:t>Gingerbread (2024) </a:t>
            </a:r>
            <a:r>
              <a:rPr lang="en-GB" i="1" dirty="0"/>
              <a:t>Impact report 2023/24</a:t>
            </a:r>
            <a:r>
              <a:rPr lang="en-GB" dirty="0"/>
              <a:t>. London: Gingerbread. Available at: </a:t>
            </a:r>
            <a:r>
              <a:rPr lang="en-GB" u="sng" dirty="0"/>
              <a:t>https://www.gingerbread.org.uk/our-work/our-impact-and-accounts/</a:t>
            </a:r>
            <a:r>
              <a:rPr lang="en-GB" dirty="0"/>
              <a:t> (Accessed: 7 October 2026). </a:t>
            </a:r>
            <a:endParaRPr lang="en-US" dirty="0"/>
          </a:p>
          <a:p>
            <a:pPr lvl="0"/>
            <a:r>
              <a:rPr lang="en-GB" dirty="0"/>
              <a:t>Hill, L., Gennetian, L.A., Macartney, S. and Meyer, D.R. (2018) ‘The impact of financial hardship on single parents: An exploration of the journey from social distress to seeking help’, </a:t>
            </a:r>
            <a:r>
              <a:rPr lang="en-GB" i="1" dirty="0"/>
              <a:t>Journal of Family and Economic Issues</a:t>
            </a:r>
            <a:r>
              <a:rPr lang="en-GB" dirty="0"/>
              <a:t>, 39, pp. 233–248. </a:t>
            </a:r>
            <a:endParaRPr lang="en-US" dirty="0"/>
          </a:p>
          <a:p>
            <a:pPr lvl="0"/>
            <a:r>
              <a:rPr lang="en-GB" dirty="0"/>
              <a:t>Jackson, S.E., Cox, S., Holmes, J., Angus, C., Robson, D., Brose, L. and Brown, J. (2025) ‘Paying the price: Financial hardship and its association with psychological distress among different population groups in the midst of Great Britain’s cost-of-living crisis’, </a:t>
            </a:r>
            <a:r>
              <a:rPr lang="en-GB" i="1" dirty="0"/>
              <a:t>Social Science &amp; Medicine</a:t>
            </a:r>
            <a:r>
              <a:rPr lang="en-GB" dirty="0"/>
              <a:t>, 364, 117561. </a:t>
            </a:r>
            <a:endParaRPr lang="en-US" dirty="0"/>
          </a:p>
          <a:p>
            <a:pPr lvl="0"/>
            <a:r>
              <a:rPr lang="en-GB" dirty="0"/>
              <a:t>Joseph Rowntree Foundation (2025) </a:t>
            </a:r>
            <a:r>
              <a:rPr lang="en-GB" i="1" dirty="0"/>
              <a:t>A Minimum Income Standard for the United Kingdom in 2025</a:t>
            </a:r>
            <a:r>
              <a:rPr lang="en-GB" dirty="0"/>
              <a:t>. York: JRF. </a:t>
            </a:r>
            <a:endParaRPr lang="en-US" dirty="0"/>
          </a:p>
          <a:p>
            <a:pPr lvl="0"/>
            <a:r>
              <a:rPr lang="en-GB" dirty="0"/>
              <a:t>Joseph Rowntree Foundation (2026) </a:t>
            </a:r>
            <a:r>
              <a:rPr lang="en-GB" i="1" dirty="0"/>
              <a:t>Overall poverty rates for children, working-age adults and pensioners. Available at: </a:t>
            </a:r>
            <a:r>
              <a:rPr lang="en-GB" i="1" u="sng" dirty="0"/>
              <a:t>https://www.jrf.org.uk/uk-poverty-statistics/overall-poverty-rates-for-children-working-age-adults-and-pensioners</a:t>
            </a:r>
            <a:r>
              <a:rPr lang="en-GB" i="1" dirty="0"/>
              <a:t> </a:t>
            </a:r>
            <a:r>
              <a:rPr lang="en-GB" dirty="0"/>
              <a:t> (Accessed: 7 October 2026). </a:t>
            </a:r>
            <a:endParaRPr lang="en-US" dirty="0"/>
          </a:p>
          <a:p>
            <a:pPr lvl="0"/>
            <a:r>
              <a:rPr lang="en-GB" dirty="0"/>
              <a:t>Mental Health Foundation (2024) </a:t>
            </a:r>
            <a:r>
              <a:rPr lang="en-GB" i="1" dirty="0"/>
              <a:t>Cost of living and mental health</a:t>
            </a:r>
            <a:r>
              <a:rPr lang="en-GB" dirty="0"/>
              <a:t>. London: Mental Health Foundation. </a:t>
            </a:r>
            <a:endParaRPr lang="en-US" dirty="0"/>
          </a:p>
          <a:p>
            <a:pPr lvl="0"/>
            <a:r>
              <a:rPr lang="en-GB" dirty="0"/>
              <a:t>Mental Health Foundation (2022) </a:t>
            </a:r>
            <a:r>
              <a:rPr lang="en-GB" i="1" dirty="0"/>
              <a:t>Mental health and the cost-of-living crisis report</a:t>
            </a:r>
            <a:r>
              <a:rPr lang="en-GB" dirty="0"/>
              <a:t>. London: Mental Health Foundation. </a:t>
            </a:r>
            <a:endParaRPr lang="en-US" dirty="0"/>
          </a:p>
          <a:p>
            <a:pPr lvl="0"/>
            <a:r>
              <a:rPr lang="en-GB" dirty="0"/>
              <a:t>Office for National Statistics (2023) </a:t>
            </a:r>
            <a:r>
              <a:rPr lang="en-GB" i="1" dirty="0"/>
              <a:t>Impact of increased cost of living on adults across Great Britain: July to October 2023</a:t>
            </a:r>
            <a:r>
              <a:rPr lang="en-GB" dirty="0"/>
              <a:t>. Newport: ONS. </a:t>
            </a:r>
            <a:endParaRPr lang="en-US" dirty="0"/>
          </a:p>
          <a:p>
            <a:pPr lvl="0"/>
            <a:r>
              <a:rPr lang="en-GB" dirty="0"/>
              <a:t>Office for National Statistics (2025) </a:t>
            </a:r>
            <a:r>
              <a:rPr lang="en-GB" i="1" dirty="0"/>
              <a:t>Average household income, UK: financial year ending 2024</a:t>
            </a:r>
            <a:r>
              <a:rPr lang="en-GB" dirty="0"/>
              <a:t>. Newport: ONS. </a:t>
            </a:r>
            <a:endParaRPr lang="en-US" dirty="0"/>
          </a:p>
          <a:p>
            <a:pPr lvl="0"/>
            <a:r>
              <a:rPr lang="en-GB" dirty="0"/>
              <a:t>Office for National Statistics (2025) </a:t>
            </a:r>
            <a:r>
              <a:rPr lang="en-GB" i="1" dirty="0"/>
              <a:t>Families and households in the UK: 2024</a:t>
            </a:r>
            <a:r>
              <a:rPr lang="en-GB" dirty="0"/>
              <a:t>. Newport: ONS. </a:t>
            </a:r>
            <a:endParaRPr lang="en-US" dirty="0"/>
          </a:p>
          <a:p>
            <a:pPr lvl="0"/>
            <a:r>
              <a:rPr lang="en-GB" dirty="0"/>
              <a:t>Office for National Statistics (2025) </a:t>
            </a:r>
            <a:r>
              <a:rPr lang="en-GB" i="1" dirty="0"/>
              <a:t>Effects of taxes and benefits on UK household income: financial year ending 2024</a:t>
            </a:r>
            <a:r>
              <a:rPr lang="en-GB" dirty="0"/>
              <a:t>. Newport: ONS. </a:t>
            </a:r>
            <a:endParaRPr lang="en-US" dirty="0"/>
          </a:p>
          <a:p>
            <a:pPr lvl="0"/>
            <a:r>
              <a:rPr lang="en-GB" dirty="0"/>
              <a:t>Office for National Statistics (2026) </a:t>
            </a:r>
            <a:r>
              <a:rPr lang="en-GB" i="1" dirty="0"/>
              <a:t>Families and households in the UK: 2025</a:t>
            </a:r>
            <a:r>
              <a:rPr lang="en-GB" dirty="0"/>
              <a:t>. Newport: ONS. </a:t>
            </a:r>
            <a:endParaRPr lang="en-US" dirty="0"/>
          </a:p>
          <a:p>
            <a:pPr lvl="0"/>
            <a:r>
              <a:rPr lang="en-GB" dirty="0"/>
              <a:t>Office for National Statistics (2026) </a:t>
            </a:r>
            <a:r>
              <a:rPr lang="en-GB" i="1" dirty="0"/>
              <a:t>Average household income, UK: financial year ending 2025</a:t>
            </a:r>
            <a:r>
              <a:rPr lang="en-GB" dirty="0"/>
              <a:t>. Newport: ONS. </a:t>
            </a:r>
            <a:endParaRPr lang="en-US" dirty="0"/>
          </a:p>
          <a:p>
            <a:pPr lvl="0"/>
            <a:r>
              <a:rPr lang="en-GB" dirty="0"/>
              <a:t>Department for Education (2025) </a:t>
            </a:r>
            <a:r>
              <a:rPr lang="en-GB" i="1" dirty="0"/>
              <a:t>Childcare and early years survey of parents: 2024</a:t>
            </a:r>
            <a:r>
              <a:rPr lang="en-GB" dirty="0"/>
              <a:t>. London: Department for Education. </a:t>
            </a:r>
            <a:endParaRPr lang="en-US" dirty="0"/>
          </a:p>
          <a:p>
            <a:pPr lvl="0"/>
            <a:r>
              <a:rPr lang="en-GB" dirty="0"/>
              <a:t>Younis, S. and </a:t>
            </a:r>
            <a:r>
              <a:rPr lang="en-GB" dirty="0" err="1"/>
              <a:t>Eberhardt</a:t>
            </a:r>
            <a:r>
              <a:rPr lang="en-GB" dirty="0"/>
              <a:t>, J. (2025) ‘Heat or Eat: Exploring the impact of the cost-of-living crisis on single parents’ mental wellbeing in the United Kingdom’, </a:t>
            </a:r>
            <a:r>
              <a:rPr lang="en-GB" i="1" dirty="0"/>
              <a:t>Journal of Poverty</a:t>
            </a:r>
            <a:r>
              <a:rPr lang="en-GB" dirty="0"/>
              <a:t>, 29(3), pp. 176–200.</a:t>
            </a:r>
            <a:endParaRPr lang="en-US" dirty="0"/>
          </a:p>
        </p:txBody>
      </p:sp>
    </p:spTree>
    <p:extLst>
      <p:ext uri="{BB962C8B-B14F-4D97-AF65-F5344CB8AC3E}">
        <p14:creationId xmlns:p14="http://schemas.microsoft.com/office/powerpoint/2010/main" val="28342487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112</TotalTime>
  <Words>1078</Words>
  <Application>Microsoft Office PowerPoint</Application>
  <PresentationFormat>Custom</PresentationFormat>
  <Paragraphs>49</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47</cp:revision>
  <dcterms:created xsi:type="dcterms:W3CDTF">2006-08-16T00:00:00Z</dcterms:created>
  <dcterms:modified xsi:type="dcterms:W3CDTF">2026-10-11T02:10:55Z</dcterms:modified>
  <dc:identifier>DAGsTneiy7I</dc:identifier>
</cp:coreProperties>
</file>