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9"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4D2"/>
    <a:srgbClr val="FFFC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738"/>
    <p:restoredTop sz="94664"/>
  </p:normalViewPr>
  <p:slideViewPr>
    <p:cSldViewPr snapToGrid="0">
      <p:cViewPr>
        <p:scale>
          <a:sx n="159" d="100"/>
          <a:sy n="159" d="100"/>
        </p:scale>
        <p:origin x="-1256" y="152"/>
      </p:cViewPr>
      <p:guideLst/>
    </p:cSldViewPr>
  </p:slideViewPr>
  <p:notesTextViewPr>
    <p:cViewPr>
      <p:scale>
        <a:sx n="20" d="100"/>
        <a:sy n="20" d="100"/>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ys Jones (2306769)" userId="72ba0ea9-0030-4798-9f21-f2e8910d99a7" providerId="ADAL" clId="{29BFABF3-041B-B94A-95B9-1A2926DB706A}"/>
    <pc:docChg chg="modSld">
      <pc:chgData name="Alys Jones (2306769)" userId="72ba0ea9-0030-4798-9f21-f2e8910d99a7" providerId="ADAL" clId="{29BFABF3-041B-B94A-95B9-1A2926DB706A}" dt="2025-05-15T19:46:19.563" v="101" actId="1076"/>
      <pc:docMkLst>
        <pc:docMk/>
      </pc:docMkLst>
      <pc:sldChg chg="modSp mod">
        <pc:chgData name="Alys Jones (2306769)" userId="72ba0ea9-0030-4798-9f21-f2e8910d99a7" providerId="ADAL" clId="{29BFABF3-041B-B94A-95B9-1A2926DB706A}" dt="2025-05-15T19:46:19.563" v="101" actId="1076"/>
        <pc:sldMkLst>
          <pc:docMk/>
          <pc:sldMk cId="888882749" sldId="256"/>
        </pc:sldMkLst>
        <pc:spChg chg="mod">
          <ac:chgData name="Alys Jones (2306769)" userId="72ba0ea9-0030-4798-9f21-f2e8910d99a7" providerId="ADAL" clId="{29BFABF3-041B-B94A-95B9-1A2926DB706A}" dt="2025-05-15T19:46:19.563" v="101" actId="1076"/>
          <ac:spMkLst>
            <pc:docMk/>
            <pc:sldMk cId="888882749" sldId="256"/>
            <ac:spMk id="5" creationId="{653D74C0-9C0B-40CC-FA90-644C850CA78E}"/>
          </ac:spMkLst>
        </pc:spChg>
        <pc:spChg chg="mod">
          <ac:chgData name="Alys Jones (2306769)" userId="72ba0ea9-0030-4798-9f21-f2e8910d99a7" providerId="ADAL" clId="{29BFABF3-041B-B94A-95B9-1A2926DB706A}" dt="2025-05-15T19:43:36.688" v="76" actId="20577"/>
          <ac:spMkLst>
            <pc:docMk/>
            <pc:sldMk cId="888882749" sldId="256"/>
            <ac:spMk id="8" creationId="{378235C4-E905-E040-46EA-82231F281C6B}"/>
          </ac:spMkLst>
        </pc:spChg>
        <pc:spChg chg="mod">
          <ac:chgData name="Alys Jones (2306769)" userId="72ba0ea9-0030-4798-9f21-f2e8910d99a7" providerId="ADAL" clId="{29BFABF3-041B-B94A-95B9-1A2926DB706A}" dt="2025-05-15T19:44:28.062" v="99" actId="20577"/>
          <ac:spMkLst>
            <pc:docMk/>
            <pc:sldMk cId="888882749" sldId="256"/>
            <ac:spMk id="10" creationId="{86D8C171-B172-256C-C6D5-01E6C61BCC52}"/>
          </ac:spMkLst>
        </pc:spChg>
        <pc:spChg chg="mod">
          <ac:chgData name="Alys Jones (2306769)" userId="72ba0ea9-0030-4798-9f21-f2e8910d99a7" providerId="ADAL" clId="{29BFABF3-041B-B94A-95B9-1A2926DB706A}" dt="2025-05-15T19:38:43.401" v="22" actId="1076"/>
          <ac:spMkLst>
            <pc:docMk/>
            <pc:sldMk cId="888882749" sldId="256"/>
            <ac:spMk id="12" creationId="{7ED0A5F0-4504-649F-FE29-9698182148BA}"/>
          </ac:spMkLst>
        </pc:spChg>
        <pc:spChg chg="mod">
          <ac:chgData name="Alys Jones (2306769)" userId="72ba0ea9-0030-4798-9f21-f2e8910d99a7" providerId="ADAL" clId="{29BFABF3-041B-B94A-95B9-1A2926DB706A}" dt="2025-05-15T19:40:04.289" v="31" actId="207"/>
          <ac:spMkLst>
            <pc:docMk/>
            <pc:sldMk cId="888882749" sldId="256"/>
            <ac:spMk id="14" creationId="{2628344D-B32E-AFCD-AD38-486F3A1E1F06}"/>
          </ac:spMkLst>
        </pc:spChg>
        <pc:spChg chg="mod">
          <ac:chgData name="Alys Jones (2306769)" userId="72ba0ea9-0030-4798-9f21-f2e8910d99a7" providerId="ADAL" clId="{29BFABF3-041B-B94A-95B9-1A2926DB706A}" dt="2025-05-15T19:42:19.532" v="55" actId="1076"/>
          <ac:spMkLst>
            <pc:docMk/>
            <pc:sldMk cId="888882749" sldId="256"/>
            <ac:spMk id="18" creationId="{2DBEB280-AED3-1245-D92E-511FB2E7EEA3}"/>
          </ac:spMkLst>
        </pc:spChg>
        <pc:spChg chg="mod">
          <ac:chgData name="Alys Jones (2306769)" userId="72ba0ea9-0030-4798-9f21-f2e8910d99a7" providerId="ADAL" clId="{29BFABF3-041B-B94A-95B9-1A2926DB706A}" dt="2025-05-15T19:42:28.256" v="56" actId="2711"/>
          <ac:spMkLst>
            <pc:docMk/>
            <pc:sldMk cId="888882749" sldId="256"/>
            <ac:spMk id="19" creationId="{7BAB3F8D-5969-C55B-45DA-517C351CAEB8}"/>
          </ac:spMkLst>
        </pc:spChg>
        <pc:spChg chg="mod">
          <ac:chgData name="Alys Jones (2306769)" userId="72ba0ea9-0030-4798-9f21-f2e8910d99a7" providerId="ADAL" clId="{29BFABF3-041B-B94A-95B9-1A2926DB706A}" dt="2025-05-15T19:41:07.199" v="46" actId="14100"/>
          <ac:spMkLst>
            <pc:docMk/>
            <pc:sldMk cId="888882749" sldId="256"/>
            <ac:spMk id="20" creationId="{E93A3167-7928-2CF3-8B57-AF7DE577947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2725C3-8D4C-EF47-82B0-8BC939989154}" type="datetimeFigureOut">
              <a:rPr lang="en-US" smtClean="0"/>
              <a:t>5/15/25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B75D28-3E1A-6146-8FF0-67DCACFE2839}" type="slidenum">
              <a:rPr lang="en-US" smtClean="0"/>
              <a:t>‹#›</a:t>
            </a:fld>
            <a:endParaRPr lang="en-US"/>
          </a:p>
        </p:txBody>
      </p:sp>
    </p:spTree>
    <p:extLst>
      <p:ext uri="{BB962C8B-B14F-4D97-AF65-F5344CB8AC3E}">
        <p14:creationId xmlns:p14="http://schemas.microsoft.com/office/powerpoint/2010/main" val="478979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8B75D28-3E1A-6146-8FF0-67DCACFE2839}" type="slidenum">
              <a:rPr lang="en-US" smtClean="0"/>
              <a:t>1</a:t>
            </a:fld>
            <a:endParaRPr lang="en-US"/>
          </a:p>
        </p:txBody>
      </p:sp>
    </p:spTree>
    <p:extLst>
      <p:ext uri="{BB962C8B-B14F-4D97-AF65-F5344CB8AC3E}">
        <p14:creationId xmlns:p14="http://schemas.microsoft.com/office/powerpoint/2010/main" val="3051055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784DA-E3E0-4099-8BC4-1813584CD794}"/>
              </a:ext>
            </a:extLst>
          </p:cNvPr>
          <p:cNvSpPr>
            <a:spLocks noGrp="1"/>
          </p:cNvSpPr>
          <p:nvPr>
            <p:ph type="ctrTitle"/>
          </p:nvPr>
        </p:nvSpPr>
        <p:spPr>
          <a:xfrm>
            <a:off x="1246415" y="800100"/>
            <a:ext cx="8447314" cy="3314694"/>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E1BD63B-9405-4E42-9E2F-07573F9B15A9}"/>
              </a:ext>
            </a:extLst>
          </p:cNvPr>
          <p:cNvSpPr>
            <a:spLocks noGrp="1"/>
          </p:cNvSpPr>
          <p:nvPr>
            <p:ph type="subTitle" idx="1"/>
          </p:nvPr>
        </p:nvSpPr>
        <p:spPr>
          <a:xfrm>
            <a:off x="1246415" y="4909459"/>
            <a:ext cx="8292874" cy="914395"/>
          </a:xfrm>
        </p:spPr>
        <p:txBody>
          <a:bodyPr anchor="ctr">
            <a:normAutofit/>
          </a:bodyPr>
          <a:lstStyle>
            <a:lvl1pPr marL="0" indent="0" algn="l">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568D03A-9A11-476C-B52A-593F3C019230}"/>
              </a:ext>
            </a:extLst>
          </p:cNvPr>
          <p:cNvSpPr>
            <a:spLocks noGrp="1"/>
          </p:cNvSpPr>
          <p:nvPr>
            <p:ph type="dt" sz="half" idx="10"/>
          </p:nvPr>
        </p:nvSpPr>
        <p:spPr/>
        <p:txBody>
          <a:bodyPr/>
          <a:lstStyle/>
          <a:p>
            <a:fld id="{098A0168-EB40-45AF-89A1-87DE0A55FFC6}" type="datetime1">
              <a:rPr lang="en-US" smtClean="0"/>
              <a:t>5/15/25</a:t>
            </a:fld>
            <a:endParaRPr lang="en-US"/>
          </a:p>
        </p:txBody>
      </p:sp>
      <p:sp>
        <p:nvSpPr>
          <p:cNvPr id="5" name="Footer Placeholder 4">
            <a:extLst>
              <a:ext uri="{FF2B5EF4-FFF2-40B4-BE49-F238E27FC236}">
                <a16:creationId xmlns:a16="http://schemas.microsoft.com/office/drawing/2014/main" id="{DA950CD1-7906-4885-9A4D-B764220DD9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DECA96-1AD5-41FE-AB5C-68ABD652299C}"/>
              </a:ext>
            </a:extLst>
          </p:cNvPr>
          <p:cNvSpPr>
            <a:spLocks noGrp="1"/>
          </p:cNvSpPr>
          <p:nvPr>
            <p:ph type="sldNum" sz="quarter" idx="12"/>
          </p:nvPr>
        </p:nvSpPr>
        <p:spPr/>
        <p:txBody>
          <a:bodyPr/>
          <a:lstStyle/>
          <a:p>
            <a:fld id="{81D2C36F-4504-47C0-B82F-A167342A2754}" type="slidenum">
              <a:rPr lang="en-US" smtClean="0"/>
              <a:t>‹#›</a:t>
            </a:fld>
            <a:endParaRPr lang="en-US"/>
          </a:p>
        </p:txBody>
      </p:sp>
      <p:cxnSp>
        <p:nvCxnSpPr>
          <p:cNvPr id="7" name="Straight Connector 6">
            <a:extLst>
              <a:ext uri="{FF2B5EF4-FFF2-40B4-BE49-F238E27FC236}">
                <a16:creationId xmlns:a16="http://schemas.microsoft.com/office/drawing/2014/main" id="{0A09E39A-DA3F-4BDC-A89A-6545C1DD3721}"/>
              </a:ext>
            </a:extLst>
          </p:cNvPr>
          <p:cNvCxnSpPr>
            <a:cxnSpLocks/>
          </p:cNvCxnSpPr>
          <p:nvPr/>
        </p:nvCxnSpPr>
        <p:spPr>
          <a:xfrm>
            <a:off x="360154" y="4602664"/>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3784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2BEE8-2E4A-4A4A-833E-89D8D794E5BB}"/>
              </a:ext>
            </a:extLst>
          </p:cNvPr>
          <p:cNvSpPr>
            <a:spLocks noGrp="1"/>
          </p:cNvSpPr>
          <p:nvPr>
            <p:ph type="title"/>
          </p:nvPr>
        </p:nvSpPr>
        <p:spPr>
          <a:xfrm>
            <a:off x="838199" y="545914"/>
            <a:ext cx="9527275" cy="1241944"/>
          </a:xfr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46CFDA-CDBF-4B24-9EC3-827F540F71D4}"/>
              </a:ext>
            </a:extLst>
          </p:cNvPr>
          <p:cNvSpPr>
            <a:spLocks noGrp="1"/>
          </p:cNvSpPr>
          <p:nvPr>
            <p:ph idx="1"/>
          </p:nvPr>
        </p:nvSpPr>
        <p:spPr>
          <a:xfrm>
            <a:off x="838199" y="2108595"/>
            <a:ext cx="9527275" cy="3643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525871D-4A14-4A17-A0ED-7DDA7752B54D}"/>
              </a:ext>
            </a:extLst>
          </p:cNvPr>
          <p:cNvSpPr>
            <a:spLocks noGrp="1"/>
          </p:cNvSpPr>
          <p:nvPr>
            <p:ph type="dt" sz="half" idx="10"/>
          </p:nvPr>
        </p:nvSpPr>
        <p:spPr/>
        <p:txBody>
          <a:bodyPr/>
          <a:lstStyle/>
          <a:p>
            <a:fld id="{BE0A88F0-556B-4BB7-8AAB-D63AEB65C662}" type="datetime1">
              <a:rPr lang="en-US" smtClean="0"/>
              <a:t>5/15/25</a:t>
            </a:fld>
            <a:endParaRPr lang="en-US"/>
          </a:p>
        </p:txBody>
      </p:sp>
      <p:sp>
        <p:nvSpPr>
          <p:cNvPr id="5" name="Footer Placeholder 4">
            <a:extLst>
              <a:ext uri="{FF2B5EF4-FFF2-40B4-BE49-F238E27FC236}">
                <a16:creationId xmlns:a16="http://schemas.microsoft.com/office/drawing/2014/main" id="{DD5BD654-899B-4DAF-93B9-1CBCAB5F6D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5F7FCA-B968-443D-90A7-E0F3C6D64EFE}"/>
              </a:ext>
            </a:extLst>
          </p:cNvPr>
          <p:cNvSpPr>
            <a:spLocks noGrp="1"/>
          </p:cNvSpPr>
          <p:nvPr>
            <p:ph type="sldNum" sz="quarter" idx="12"/>
          </p:nvPr>
        </p:nvSpPr>
        <p:spPr/>
        <p:txBody>
          <a:bodyPr/>
          <a:lstStyle/>
          <a:p>
            <a:fld id="{81D2C36F-4504-47C0-B82F-A167342A2754}" type="slidenum">
              <a:rPr lang="en-US" smtClean="0"/>
              <a:t>‹#›</a:t>
            </a:fld>
            <a:endParaRPr lang="en-US"/>
          </a:p>
        </p:txBody>
      </p:sp>
      <p:cxnSp>
        <p:nvCxnSpPr>
          <p:cNvPr id="9" name="Straight Connector 8">
            <a:extLst>
              <a:ext uri="{FF2B5EF4-FFF2-40B4-BE49-F238E27FC236}">
                <a16:creationId xmlns:a16="http://schemas.microsoft.com/office/drawing/2014/main" id="{C7F5CC56-CBE8-4152-AD5E-982DD286AA28}"/>
              </a:ext>
            </a:extLst>
          </p:cNvPr>
          <p:cNvCxnSpPr>
            <a:cxnSpLocks/>
          </p:cNvCxnSpPr>
          <p:nvPr/>
        </p:nvCxnSpPr>
        <p:spPr>
          <a:xfrm>
            <a:off x="386707"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1907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895B8-786F-418B-9367-52B19526828B}"/>
              </a:ext>
            </a:extLst>
          </p:cNvPr>
          <p:cNvSpPr>
            <a:spLocks noGrp="1"/>
          </p:cNvSpPr>
          <p:nvPr>
            <p:ph type="title"/>
          </p:nvPr>
        </p:nvSpPr>
        <p:spPr>
          <a:xfrm>
            <a:off x="831850" y="1073426"/>
            <a:ext cx="8840344" cy="3489049"/>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1BCF574-9044-4964-B6AE-A3983D595C9B}"/>
              </a:ext>
            </a:extLst>
          </p:cNvPr>
          <p:cNvSpPr>
            <a:spLocks noGrp="1"/>
          </p:cNvSpPr>
          <p:nvPr>
            <p:ph type="body" idx="1"/>
          </p:nvPr>
        </p:nvSpPr>
        <p:spPr>
          <a:xfrm>
            <a:off x="831850" y="4818488"/>
            <a:ext cx="8840344" cy="900772"/>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D2A109-E9F9-428E-858A-38375BF1D978}"/>
              </a:ext>
            </a:extLst>
          </p:cNvPr>
          <p:cNvSpPr>
            <a:spLocks noGrp="1"/>
          </p:cNvSpPr>
          <p:nvPr>
            <p:ph type="dt" sz="half" idx="10"/>
          </p:nvPr>
        </p:nvSpPr>
        <p:spPr/>
        <p:txBody>
          <a:bodyPr/>
          <a:lstStyle/>
          <a:p>
            <a:fld id="{60E05506-6815-4E0E-B1DE-ECA35C2016DF}" type="datetime1">
              <a:rPr lang="en-US" smtClean="0"/>
              <a:t>5/15/25</a:t>
            </a:fld>
            <a:endParaRPr lang="en-US"/>
          </a:p>
        </p:txBody>
      </p:sp>
      <p:sp>
        <p:nvSpPr>
          <p:cNvPr id="5" name="Footer Placeholder 4">
            <a:extLst>
              <a:ext uri="{FF2B5EF4-FFF2-40B4-BE49-F238E27FC236}">
                <a16:creationId xmlns:a16="http://schemas.microsoft.com/office/drawing/2014/main" id="{4DD9BA6F-665B-4D62-84D1-23E03428CB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A1A2D7-4390-4B51-90D4-900EAAB13CBC}"/>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4015241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166EE-5127-48B4-A6F6-F5F6B38DB27A}"/>
              </a:ext>
            </a:extLst>
          </p:cNvPr>
          <p:cNvSpPr>
            <a:spLocks noGrp="1"/>
          </p:cNvSpPr>
          <p:nvPr>
            <p:ph type="title"/>
          </p:nvPr>
        </p:nvSpPr>
        <p:spPr>
          <a:xfrm>
            <a:off x="838199" y="587828"/>
            <a:ext cx="9578683" cy="990601"/>
          </a:xfr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E57B8A9-5914-49F9-8E0E-C8723C5339D3}"/>
              </a:ext>
            </a:extLst>
          </p:cNvPr>
          <p:cNvSpPr>
            <a:spLocks noGrp="1"/>
          </p:cNvSpPr>
          <p:nvPr>
            <p:ph sz="half" idx="1"/>
          </p:nvPr>
        </p:nvSpPr>
        <p:spPr>
          <a:xfrm>
            <a:off x="838201" y="2057407"/>
            <a:ext cx="4318906" cy="37251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9E7D0C2-CAEA-4E31-8FA6-D866315DF61C}"/>
              </a:ext>
            </a:extLst>
          </p:cNvPr>
          <p:cNvSpPr>
            <a:spLocks noGrp="1"/>
          </p:cNvSpPr>
          <p:nvPr>
            <p:ph sz="half" idx="2"/>
          </p:nvPr>
        </p:nvSpPr>
        <p:spPr>
          <a:xfrm>
            <a:off x="5969577" y="2057407"/>
            <a:ext cx="4405746" cy="37251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51E5DE2-0BD6-45B3-BDB1-675BA058BF2E}"/>
              </a:ext>
            </a:extLst>
          </p:cNvPr>
          <p:cNvSpPr>
            <a:spLocks noGrp="1"/>
          </p:cNvSpPr>
          <p:nvPr>
            <p:ph type="dt" sz="half" idx="10"/>
          </p:nvPr>
        </p:nvSpPr>
        <p:spPr/>
        <p:txBody>
          <a:bodyPr/>
          <a:lstStyle/>
          <a:p>
            <a:fld id="{FC6E85F7-A724-48A4-9D33-CEBC5174E865}" type="datetime1">
              <a:rPr lang="en-US" smtClean="0"/>
              <a:t>5/15/25</a:t>
            </a:fld>
            <a:endParaRPr lang="en-US"/>
          </a:p>
        </p:txBody>
      </p:sp>
      <p:sp>
        <p:nvSpPr>
          <p:cNvPr id="6" name="Footer Placeholder 5">
            <a:extLst>
              <a:ext uri="{FF2B5EF4-FFF2-40B4-BE49-F238E27FC236}">
                <a16:creationId xmlns:a16="http://schemas.microsoft.com/office/drawing/2014/main" id="{082622B7-97C1-4C72-BCA9-290DC716FE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957BEE3-B3AE-45B6-924A-08ABC95181D7}"/>
              </a:ext>
            </a:extLst>
          </p:cNvPr>
          <p:cNvSpPr>
            <a:spLocks noGrp="1"/>
          </p:cNvSpPr>
          <p:nvPr>
            <p:ph type="sldNum" sz="quarter" idx="12"/>
          </p:nvPr>
        </p:nvSpPr>
        <p:spPr/>
        <p:txBody>
          <a:bodyPr/>
          <a:lstStyle/>
          <a:p>
            <a:fld id="{81D2C36F-4504-47C0-B82F-A167342A2754}" type="slidenum">
              <a:rPr lang="en-US" smtClean="0"/>
              <a:t>‹#›</a:t>
            </a:fld>
            <a:endParaRPr lang="en-US"/>
          </a:p>
        </p:txBody>
      </p:sp>
      <p:cxnSp>
        <p:nvCxnSpPr>
          <p:cNvPr id="8" name="Straight Connector 7">
            <a:extLst>
              <a:ext uri="{FF2B5EF4-FFF2-40B4-BE49-F238E27FC236}">
                <a16:creationId xmlns:a16="http://schemas.microsoft.com/office/drawing/2014/main" id="{6610397D-8A25-4307-B58D-8DE617EFD26D}"/>
              </a:ext>
            </a:extLst>
          </p:cNvPr>
          <p:cNvCxnSpPr>
            <a:cxnSpLocks/>
          </p:cNvCxnSpPr>
          <p:nvPr/>
        </p:nvCxnSpPr>
        <p:spPr>
          <a:xfrm>
            <a:off x="375523" y="1760404"/>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9B747697-5C57-4DA6-8ED6-CAB14CDD220A}"/>
              </a:ext>
            </a:extLst>
          </p:cNvPr>
          <p:cNvCxnSpPr>
            <a:cxnSpLocks/>
          </p:cNvCxnSpPr>
          <p:nvPr/>
        </p:nvCxnSpPr>
        <p:spPr>
          <a:xfrm>
            <a:off x="5563342" y="1752600"/>
            <a:ext cx="0" cy="4300105"/>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7224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22296-2B01-4044-AD7B-497BAC8AEA68}"/>
              </a:ext>
            </a:extLst>
          </p:cNvPr>
          <p:cNvSpPr>
            <a:spLocks noGrp="1"/>
          </p:cNvSpPr>
          <p:nvPr>
            <p:ph type="title"/>
          </p:nvPr>
        </p:nvSpPr>
        <p:spPr>
          <a:xfrm>
            <a:off x="839788" y="609600"/>
            <a:ext cx="10515600" cy="951491"/>
          </a:xfrm>
        </p:spPr>
        <p:txBody>
          <a:bodyPr anchor="ct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CF08880-DE5D-4299-BAC3-D45377C49993}"/>
              </a:ext>
            </a:extLst>
          </p:cNvPr>
          <p:cNvSpPr>
            <a:spLocks noGrp="1"/>
          </p:cNvSpPr>
          <p:nvPr>
            <p:ph type="body" idx="1"/>
          </p:nvPr>
        </p:nvSpPr>
        <p:spPr>
          <a:xfrm>
            <a:off x="839789" y="1989859"/>
            <a:ext cx="4381644" cy="602671"/>
          </a:xfrm>
        </p:spPr>
        <p:txBody>
          <a:bodyPr anchor="b">
            <a:noAutofit/>
          </a:bodyPr>
          <a:lstStyle>
            <a:lvl1pPr marL="0" indent="0">
              <a:lnSpc>
                <a:spcPct val="100000"/>
              </a:lnSpc>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2A655D-7A3A-4BA5-B82A-744276BE2586}"/>
              </a:ext>
            </a:extLst>
          </p:cNvPr>
          <p:cNvSpPr>
            <a:spLocks noGrp="1"/>
          </p:cNvSpPr>
          <p:nvPr>
            <p:ph sz="half" idx="2"/>
          </p:nvPr>
        </p:nvSpPr>
        <p:spPr>
          <a:xfrm>
            <a:off x="839789" y="2713126"/>
            <a:ext cx="4381644" cy="31213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2037933-BDAC-4317-9B7E-E30CF0B42ECE}"/>
              </a:ext>
            </a:extLst>
          </p:cNvPr>
          <p:cNvSpPr>
            <a:spLocks noGrp="1"/>
          </p:cNvSpPr>
          <p:nvPr>
            <p:ph type="body" sz="quarter" idx="3"/>
          </p:nvPr>
        </p:nvSpPr>
        <p:spPr>
          <a:xfrm>
            <a:off x="5950530" y="1989859"/>
            <a:ext cx="4487137" cy="602671"/>
          </a:xfrm>
        </p:spPr>
        <p:txBody>
          <a:bodyPr anchor="b">
            <a:noAutofit/>
          </a:bodyPr>
          <a:lstStyle>
            <a:lvl1pPr marL="0" indent="0">
              <a:lnSpc>
                <a:spcPct val="100000"/>
              </a:lnSpc>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A5878F-AE56-4F8C-A84A-A8534180DE41}"/>
              </a:ext>
            </a:extLst>
          </p:cNvPr>
          <p:cNvSpPr>
            <a:spLocks noGrp="1"/>
          </p:cNvSpPr>
          <p:nvPr>
            <p:ph sz="quarter" idx="4"/>
          </p:nvPr>
        </p:nvSpPr>
        <p:spPr>
          <a:xfrm>
            <a:off x="5950531" y="2713127"/>
            <a:ext cx="4487136" cy="31213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BFFF249A-9D93-4A8E-9284-5AB19AC0AC12}"/>
              </a:ext>
            </a:extLst>
          </p:cNvPr>
          <p:cNvSpPr>
            <a:spLocks noGrp="1"/>
          </p:cNvSpPr>
          <p:nvPr>
            <p:ph type="dt" sz="half" idx="10"/>
          </p:nvPr>
        </p:nvSpPr>
        <p:spPr/>
        <p:txBody>
          <a:bodyPr/>
          <a:lstStyle/>
          <a:p>
            <a:fld id="{42806E7A-BDD3-46A3-BEE2-EB821F9236B4}" type="datetime1">
              <a:rPr lang="en-US" smtClean="0"/>
              <a:t>5/15/25</a:t>
            </a:fld>
            <a:endParaRPr lang="en-US"/>
          </a:p>
        </p:txBody>
      </p:sp>
      <p:sp>
        <p:nvSpPr>
          <p:cNvPr id="8" name="Footer Placeholder 7">
            <a:extLst>
              <a:ext uri="{FF2B5EF4-FFF2-40B4-BE49-F238E27FC236}">
                <a16:creationId xmlns:a16="http://schemas.microsoft.com/office/drawing/2014/main" id="{B5563883-9438-44C9-877E-EC771D1B318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E5ED3CC-D7BA-43BD-973A-B09921FEDEA8}"/>
              </a:ext>
            </a:extLst>
          </p:cNvPr>
          <p:cNvSpPr>
            <a:spLocks noGrp="1"/>
          </p:cNvSpPr>
          <p:nvPr>
            <p:ph type="sldNum" sz="quarter" idx="12"/>
          </p:nvPr>
        </p:nvSpPr>
        <p:spPr/>
        <p:txBody>
          <a:bodyPr/>
          <a:lstStyle/>
          <a:p>
            <a:fld id="{81D2C36F-4504-47C0-B82F-A167342A2754}" type="slidenum">
              <a:rPr lang="en-US" smtClean="0"/>
              <a:t>‹#›</a:t>
            </a:fld>
            <a:endParaRPr lang="en-US"/>
          </a:p>
        </p:txBody>
      </p:sp>
      <p:cxnSp>
        <p:nvCxnSpPr>
          <p:cNvPr id="10" name="Straight Connector 9">
            <a:extLst>
              <a:ext uri="{FF2B5EF4-FFF2-40B4-BE49-F238E27FC236}">
                <a16:creationId xmlns:a16="http://schemas.microsoft.com/office/drawing/2014/main" id="{14B03ADF-AEED-49C1-9CF7-7749387E2A4F}"/>
              </a:ext>
            </a:extLst>
          </p:cNvPr>
          <p:cNvCxnSpPr>
            <a:cxnSpLocks/>
          </p:cNvCxnSpPr>
          <p:nvPr/>
        </p:nvCxnSpPr>
        <p:spPr>
          <a:xfrm>
            <a:off x="378503" y="17526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B5345CA-2FC8-42B9-85F7-84F77724D011}"/>
              </a:ext>
            </a:extLst>
          </p:cNvPr>
          <p:cNvCxnSpPr>
            <a:cxnSpLocks/>
          </p:cNvCxnSpPr>
          <p:nvPr/>
        </p:nvCxnSpPr>
        <p:spPr>
          <a:xfrm>
            <a:off x="5563342" y="1752600"/>
            <a:ext cx="0" cy="4300105"/>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8288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8770-E2EE-4C9B-9F89-128DAC6618AF}"/>
              </a:ext>
            </a:extLst>
          </p:cNvPr>
          <p:cNvSpPr>
            <a:spLocks noGrp="1"/>
          </p:cNvSpPr>
          <p:nvPr>
            <p:ph type="title"/>
          </p:nvPr>
        </p:nvSpPr>
        <p:spPr>
          <a:xfrm>
            <a:off x="785116" y="703687"/>
            <a:ext cx="9406190" cy="1722589"/>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A91CE391-8E22-4716-8A8B-C39BA61A7726}"/>
              </a:ext>
            </a:extLst>
          </p:cNvPr>
          <p:cNvSpPr>
            <a:spLocks noGrp="1"/>
          </p:cNvSpPr>
          <p:nvPr>
            <p:ph type="dt" sz="half" idx="10"/>
          </p:nvPr>
        </p:nvSpPr>
        <p:spPr/>
        <p:txBody>
          <a:bodyPr/>
          <a:lstStyle/>
          <a:p>
            <a:fld id="{9ED1540C-9440-4E7A-B71A-BEFEE06869E3}" type="datetime1">
              <a:rPr lang="en-US" smtClean="0"/>
              <a:t>5/15/25</a:t>
            </a:fld>
            <a:endParaRPr lang="en-US"/>
          </a:p>
        </p:txBody>
      </p:sp>
      <p:sp>
        <p:nvSpPr>
          <p:cNvPr id="4" name="Footer Placeholder 3">
            <a:extLst>
              <a:ext uri="{FF2B5EF4-FFF2-40B4-BE49-F238E27FC236}">
                <a16:creationId xmlns:a16="http://schemas.microsoft.com/office/drawing/2014/main" id="{1A6C042F-179F-4DBC-80B7-34B89EA270B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D386EA4-4BE5-4D17-A1DC-196FEA972B8C}"/>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875382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649B6B-2C1C-452D-9F93-BD9A6F2B08D4}"/>
              </a:ext>
            </a:extLst>
          </p:cNvPr>
          <p:cNvSpPr>
            <a:spLocks noGrp="1"/>
          </p:cNvSpPr>
          <p:nvPr>
            <p:ph type="dt" sz="half" idx="10"/>
          </p:nvPr>
        </p:nvSpPr>
        <p:spPr/>
        <p:txBody>
          <a:bodyPr/>
          <a:lstStyle/>
          <a:p>
            <a:fld id="{E0318DDB-88AC-4039-B59C-B05DC4C9C16C}" type="datetime1">
              <a:rPr lang="en-US" smtClean="0"/>
              <a:t>5/15/25</a:t>
            </a:fld>
            <a:endParaRPr lang="en-US"/>
          </a:p>
        </p:txBody>
      </p:sp>
      <p:sp>
        <p:nvSpPr>
          <p:cNvPr id="3" name="Footer Placeholder 2">
            <a:extLst>
              <a:ext uri="{FF2B5EF4-FFF2-40B4-BE49-F238E27FC236}">
                <a16:creationId xmlns:a16="http://schemas.microsoft.com/office/drawing/2014/main" id="{647CA8ED-78AC-4474-8874-E4C424297D2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B90B764-0B68-4801-ADE7-931059129F2A}"/>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17178299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E717A-ED7D-43FE-881F-9407FF220457}"/>
              </a:ext>
            </a:extLst>
          </p:cNvPr>
          <p:cNvSpPr>
            <a:spLocks noGrp="1"/>
          </p:cNvSpPr>
          <p:nvPr>
            <p:ph type="title"/>
          </p:nvPr>
        </p:nvSpPr>
        <p:spPr>
          <a:xfrm>
            <a:off x="839788" y="597476"/>
            <a:ext cx="3932237" cy="1693717"/>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36FE954-332E-4D66-AFFD-A15389A769C2}"/>
              </a:ext>
            </a:extLst>
          </p:cNvPr>
          <p:cNvSpPr>
            <a:spLocks noGrp="1"/>
          </p:cNvSpPr>
          <p:nvPr>
            <p:ph idx="1"/>
          </p:nvPr>
        </p:nvSpPr>
        <p:spPr>
          <a:xfrm>
            <a:off x="5183188" y="597475"/>
            <a:ext cx="5140180" cy="5263575"/>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59D15CDA-9FC3-4F17-963C-DD9E226ECC28}"/>
              </a:ext>
            </a:extLst>
          </p:cNvPr>
          <p:cNvSpPr>
            <a:spLocks noGrp="1"/>
          </p:cNvSpPr>
          <p:nvPr>
            <p:ph type="body" sz="half" idx="2"/>
          </p:nvPr>
        </p:nvSpPr>
        <p:spPr>
          <a:xfrm>
            <a:off x="839788" y="2291194"/>
            <a:ext cx="3932237" cy="357779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CC30BE-8EE8-4A41-B20E-ACEFC980C039}"/>
              </a:ext>
            </a:extLst>
          </p:cNvPr>
          <p:cNvSpPr>
            <a:spLocks noGrp="1"/>
          </p:cNvSpPr>
          <p:nvPr>
            <p:ph type="dt" sz="half" idx="10"/>
          </p:nvPr>
        </p:nvSpPr>
        <p:spPr/>
        <p:txBody>
          <a:bodyPr/>
          <a:lstStyle/>
          <a:p>
            <a:fld id="{E082ABFB-60E7-4BA1-866A-7059F058065B}" type="datetime1">
              <a:rPr lang="en-US" smtClean="0"/>
              <a:t>5/15/25</a:t>
            </a:fld>
            <a:endParaRPr lang="en-US"/>
          </a:p>
        </p:txBody>
      </p:sp>
      <p:sp>
        <p:nvSpPr>
          <p:cNvPr id="6" name="Footer Placeholder 5">
            <a:extLst>
              <a:ext uri="{FF2B5EF4-FFF2-40B4-BE49-F238E27FC236}">
                <a16:creationId xmlns:a16="http://schemas.microsoft.com/office/drawing/2014/main" id="{644B6719-F550-42EF-B377-8E41A46D00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97A6636-5EF9-499C-A3A0-3021812D0D06}"/>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1050925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038CB-27F1-47CF-B05A-CC0688301831}"/>
              </a:ext>
            </a:extLst>
          </p:cNvPr>
          <p:cNvSpPr>
            <a:spLocks noGrp="1"/>
          </p:cNvSpPr>
          <p:nvPr>
            <p:ph type="title"/>
          </p:nvPr>
        </p:nvSpPr>
        <p:spPr>
          <a:xfrm>
            <a:off x="839788" y="659822"/>
            <a:ext cx="3932237" cy="1652154"/>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89C67EA-3155-4708-9B86-D7B2B54FC2BB}"/>
              </a:ext>
            </a:extLst>
          </p:cNvPr>
          <p:cNvSpPr>
            <a:spLocks noGrp="1"/>
          </p:cNvSpPr>
          <p:nvPr>
            <p:ph type="pic" idx="1"/>
          </p:nvPr>
        </p:nvSpPr>
        <p:spPr>
          <a:xfrm>
            <a:off x="5183188" y="703687"/>
            <a:ext cx="5212917" cy="496901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7B434F1-C813-4E9B-98A4-B0B372CE2767}"/>
              </a:ext>
            </a:extLst>
          </p:cNvPr>
          <p:cNvSpPr>
            <a:spLocks noGrp="1"/>
          </p:cNvSpPr>
          <p:nvPr>
            <p:ph type="body" sz="half" idx="2"/>
          </p:nvPr>
        </p:nvSpPr>
        <p:spPr>
          <a:xfrm>
            <a:off x="839788" y="2426277"/>
            <a:ext cx="3932237" cy="324642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22A0B8-75E7-465D-84CB-BC9C3FB2F5CA}"/>
              </a:ext>
            </a:extLst>
          </p:cNvPr>
          <p:cNvSpPr>
            <a:spLocks noGrp="1"/>
          </p:cNvSpPr>
          <p:nvPr>
            <p:ph type="dt" sz="half" idx="10"/>
          </p:nvPr>
        </p:nvSpPr>
        <p:spPr/>
        <p:txBody>
          <a:bodyPr/>
          <a:lstStyle/>
          <a:p>
            <a:fld id="{2694112F-55F4-4776-A323-7418930321C8}" type="datetime1">
              <a:rPr lang="en-US" smtClean="0"/>
              <a:t>5/15/25</a:t>
            </a:fld>
            <a:endParaRPr lang="en-US"/>
          </a:p>
        </p:txBody>
      </p:sp>
      <p:sp>
        <p:nvSpPr>
          <p:cNvPr id="6" name="Footer Placeholder 5">
            <a:extLst>
              <a:ext uri="{FF2B5EF4-FFF2-40B4-BE49-F238E27FC236}">
                <a16:creationId xmlns:a16="http://schemas.microsoft.com/office/drawing/2014/main" id="{1C3879C9-B751-43BD-8B27-FA18290E11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1998FB-27B9-46E5-90E3-09B108B0E807}"/>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2512489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B4882-AC48-4F1E-837D-E154BEEDC958}"/>
              </a:ext>
            </a:extLst>
          </p:cNvPr>
          <p:cNvSpPr>
            <a:spLocks noGrp="1"/>
          </p:cNvSpPr>
          <p:nvPr>
            <p:ph type="title"/>
          </p:nvPr>
        </p:nvSpPr>
        <p:spPr>
          <a:xfrm>
            <a:off x="838200" y="525439"/>
            <a:ext cx="9613106" cy="1282889"/>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FD34B7-C335-425E-BF89-DB1A0C235373}"/>
              </a:ext>
            </a:extLst>
          </p:cNvPr>
          <p:cNvSpPr>
            <a:spLocks noGrp="1"/>
          </p:cNvSpPr>
          <p:nvPr>
            <p:ph type="body" orient="vert" idx="1"/>
          </p:nvPr>
        </p:nvSpPr>
        <p:spPr>
          <a:xfrm>
            <a:off x="838200" y="1914525"/>
            <a:ext cx="9613106" cy="3883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D63754-C885-4DC6-962D-C861267B64D4}"/>
              </a:ext>
            </a:extLst>
          </p:cNvPr>
          <p:cNvSpPr>
            <a:spLocks noGrp="1"/>
          </p:cNvSpPr>
          <p:nvPr>
            <p:ph type="dt" sz="half" idx="10"/>
          </p:nvPr>
        </p:nvSpPr>
        <p:spPr/>
        <p:txBody>
          <a:bodyPr/>
          <a:lstStyle/>
          <a:p>
            <a:fld id="{8F8CA68F-747D-436A-B5BB-2EBC3ED499E4}" type="datetime1">
              <a:rPr lang="en-US" smtClean="0"/>
              <a:t>5/15/25</a:t>
            </a:fld>
            <a:endParaRPr lang="en-US"/>
          </a:p>
        </p:txBody>
      </p:sp>
      <p:sp>
        <p:nvSpPr>
          <p:cNvPr id="5" name="Footer Placeholder 4">
            <a:extLst>
              <a:ext uri="{FF2B5EF4-FFF2-40B4-BE49-F238E27FC236}">
                <a16:creationId xmlns:a16="http://schemas.microsoft.com/office/drawing/2014/main" id="{B6EC9693-03CD-4EBD-A3D7-BE310CD5FD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CBBD01-5E50-4FF1-A1D6-B24B7B75E857}"/>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4210725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EA1D39-AB23-4CEE-BBAA-55B29415D413}"/>
              </a:ext>
            </a:extLst>
          </p:cNvPr>
          <p:cNvSpPr>
            <a:spLocks noGrp="1"/>
          </p:cNvSpPr>
          <p:nvPr>
            <p:ph type="title" orient="vert"/>
          </p:nvPr>
        </p:nvSpPr>
        <p:spPr>
          <a:xfrm>
            <a:off x="8724900" y="578644"/>
            <a:ext cx="1912144" cy="527208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CC20688-FA9B-4ABD-9E9E-C7EADE949A9D}"/>
              </a:ext>
            </a:extLst>
          </p:cNvPr>
          <p:cNvSpPr>
            <a:spLocks noGrp="1"/>
          </p:cNvSpPr>
          <p:nvPr>
            <p:ph type="body" orient="vert" idx="1"/>
          </p:nvPr>
        </p:nvSpPr>
        <p:spPr>
          <a:xfrm>
            <a:off x="628652" y="578643"/>
            <a:ext cx="7943848" cy="52720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16B1A6B-AE19-4BD4-AE49-43E78CC0B058}"/>
              </a:ext>
            </a:extLst>
          </p:cNvPr>
          <p:cNvSpPr>
            <a:spLocks noGrp="1"/>
          </p:cNvSpPr>
          <p:nvPr>
            <p:ph type="dt" sz="half" idx="10"/>
          </p:nvPr>
        </p:nvSpPr>
        <p:spPr/>
        <p:txBody>
          <a:bodyPr/>
          <a:lstStyle/>
          <a:p>
            <a:fld id="{6DD8DC11-9E39-40A0-B3DC-E3F2AD04A616}" type="datetime1">
              <a:rPr lang="en-US" smtClean="0"/>
              <a:t>5/15/25</a:t>
            </a:fld>
            <a:endParaRPr lang="en-US"/>
          </a:p>
        </p:txBody>
      </p:sp>
      <p:sp>
        <p:nvSpPr>
          <p:cNvPr id="5" name="Footer Placeholder 4">
            <a:extLst>
              <a:ext uri="{FF2B5EF4-FFF2-40B4-BE49-F238E27FC236}">
                <a16:creationId xmlns:a16="http://schemas.microsoft.com/office/drawing/2014/main" id="{F6862144-27EE-4CE0-B167-F5DBA41B38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8A40B2-EFB0-47EA-878B-6405E1DC189B}"/>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2693846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FBA68A5-A7C7-4D91-AB95-6E0B6FFD8743}"/>
              </a:ext>
            </a:extLst>
          </p:cNvPr>
          <p:cNvSpPr/>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1F93EBF-655A-4373-ADBE-9606BFA94B8E}"/>
              </a:ext>
            </a:extLst>
          </p:cNvPr>
          <p:cNvSpPr>
            <a:spLocks noGrp="1"/>
          </p:cNvSpPr>
          <p:nvPr>
            <p:ph type="title"/>
          </p:nvPr>
        </p:nvSpPr>
        <p:spPr>
          <a:xfrm>
            <a:off x="838200" y="525439"/>
            <a:ext cx="9485160" cy="128288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AAF2994-4D2E-43BB-9D9B-117ED94ABDE7}"/>
              </a:ext>
            </a:extLst>
          </p:cNvPr>
          <p:cNvSpPr>
            <a:spLocks noGrp="1"/>
          </p:cNvSpPr>
          <p:nvPr>
            <p:ph type="body" idx="1"/>
          </p:nvPr>
        </p:nvSpPr>
        <p:spPr>
          <a:xfrm>
            <a:off x="838200" y="2091757"/>
            <a:ext cx="9485163" cy="370644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BF28926-9DF1-4A3E-8B81-2191D6F75EF9}"/>
              </a:ext>
            </a:extLst>
          </p:cNvPr>
          <p:cNvSpPr>
            <a:spLocks noGrp="1"/>
          </p:cNvSpPr>
          <p:nvPr>
            <p:ph type="dt" sz="half" idx="2"/>
          </p:nvPr>
        </p:nvSpPr>
        <p:spPr>
          <a:xfrm>
            <a:off x="628652" y="6140304"/>
            <a:ext cx="3154896" cy="287075"/>
          </a:xfrm>
          <a:prstGeom prst="rect">
            <a:avLst/>
          </a:prstGeom>
        </p:spPr>
        <p:txBody>
          <a:bodyPr vert="horz" lIns="91440" tIns="45720" rIns="91440" bIns="45720" rtlCol="0" anchor="ctr"/>
          <a:lstStyle>
            <a:lvl1pPr algn="l">
              <a:defRPr sz="1000" cap="all" spc="300" baseline="0">
                <a:solidFill>
                  <a:schemeClr val="accent1"/>
                </a:solidFill>
              </a:defRPr>
            </a:lvl1pPr>
          </a:lstStyle>
          <a:p>
            <a:fld id="{CFBEA57F-793F-4683-BD8A-741FD4B89154}" type="datetime1">
              <a:rPr lang="en-US" smtClean="0"/>
              <a:t>5/15/25</a:t>
            </a:fld>
            <a:endParaRPr lang="en-US" dirty="0"/>
          </a:p>
        </p:txBody>
      </p:sp>
      <p:sp>
        <p:nvSpPr>
          <p:cNvPr id="5" name="Footer Placeholder 4">
            <a:extLst>
              <a:ext uri="{FF2B5EF4-FFF2-40B4-BE49-F238E27FC236}">
                <a16:creationId xmlns:a16="http://schemas.microsoft.com/office/drawing/2014/main" id="{7D01BD4F-CE83-48A3-9683-19CF03C0A586}"/>
              </a:ext>
            </a:extLst>
          </p:cNvPr>
          <p:cNvSpPr>
            <a:spLocks noGrp="1"/>
          </p:cNvSpPr>
          <p:nvPr>
            <p:ph type="ftr" sz="quarter" idx="3"/>
          </p:nvPr>
        </p:nvSpPr>
        <p:spPr>
          <a:xfrm rot="5400000">
            <a:off x="9233562" y="2578525"/>
            <a:ext cx="4114800" cy="365125"/>
          </a:xfrm>
          <a:prstGeom prst="rect">
            <a:avLst/>
          </a:prstGeom>
        </p:spPr>
        <p:txBody>
          <a:bodyPr vert="horz" lIns="91440" tIns="45720" rIns="91440" bIns="45720" rtlCol="0" anchor="ctr"/>
          <a:lstStyle>
            <a:lvl1pPr algn="l">
              <a:defRPr sz="1050" b="1" cap="all" spc="300" baseline="0">
                <a:solidFill>
                  <a:schemeClr val="accent1"/>
                </a:solidFill>
              </a:defRPr>
            </a:lvl1pPr>
          </a:lstStyle>
          <a:p>
            <a:endParaRPr lang="en-US" dirty="0"/>
          </a:p>
        </p:txBody>
      </p:sp>
      <p:sp>
        <p:nvSpPr>
          <p:cNvPr id="6" name="Slide Number Placeholder 5">
            <a:extLst>
              <a:ext uri="{FF2B5EF4-FFF2-40B4-BE49-F238E27FC236}">
                <a16:creationId xmlns:a16="http://schemas.microsoft.com/office/drawing/2014/main" id="{3AB94939-09B3-4A6E-88F8-4D923A56D479}"/>
              </a:ext>
            </a:extLst>
          </p:cNvPr>
          <p:cNvSpPr>
            <a:spLocks noGrp="1"/>
          </p:cNvSpPr>
          <p:nvPr>
            <p:ph type="sldNum" sz="quarter" idx="4"/>
          </p:nvPr>
        </p:nvSpPr>
        <p:spPr>
          <a:xfrm>
            <a:off x="10821701" y="5672706"/>
            <a:ext cx="951908" cy="754673"/>
          </a:xfrm>
          <a:prstGeom prst="rect">
            <a:avLst/>
          </a:prstGeom>
        </p:spPr>
        <p:txBody>
          <a:bodyPr vert="horz" lIns="91440" tIns="45720" rIns="91440" bIns="45720" rtlCol="0" anchor="ctr"/>
          <a:lstStyle>
            <a:lvl1pPr algn="ctr">
              <a:defRPr sz="3600" b="1">
                <a:solidFill>
                  <a:schemeClr val="accent1"/>
                </a:solidFill>
              </a:defRPr>
            </a:lvl1pPr>
          </a:lstStyle>
          <a:p>
            <a:fld id="{81D2C36F-4504-47C0-B82F-A167342A2754}" type="slidenum">
              <a:rPr lang="en-US" smtClean="0"/>
              <a:t>‹#›</a:t>
            </a:fld>
            <a:endParaRPr lang="en-US" dirty="0"/>
          </a:p>
        </p:txBody>
      </p:sp>
      <p:sp>
        <p:nvSpPr>
          <p:cNvPr id="15" name="Rectangle 14">
            <a:extLst>
              <a:ext uri="{FF2B5EF4-FFF2-40B4-BE49-F238E27FC236}">
                <a16:creationId xmlns:a16="http://schemas.microsoft.com/office/drawing/2014/main" id="{DA4051E3-92B2-42FC-BB3D-372E4A614439}"/>
              </a:ext>
            </a:extLst>
          </p:cNvPr>
          <p:cNvSpPr/>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3C425084-C97A-4C25-AE47-DDECF2DD3ABC}"/>
              </a:ext>
            </a:extLst>
          </p:cNvPr>
          <p:cNvCxnSpPr>
            <a:cxnSpLocks/>
          </p:cNvCxnSpPr>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6A478A1-0B34-4F2B-88FA-CF47551E5DF9}"/>
              </a:ext>
            </a:extLst>
          </p:cNvPr>
          <p:cNvCxnSpPr>
            <a:cxnSpLocks/>
          </p:cNvCxnSpPr>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683796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hf hdr="0"/>
  <p:txStyles>
    <p:titleStyle>
      <a:lvl1pPr algn="l" defTabSz="914400" rtl="0" eaLnBrk="1" latinLnBrk="0" hangingPunct="1">
        <a:lnSpc>
          <a:spcPct val="90000"/>
        </a:lnSpc>
        <a:spcBef>
          <a:spcPct val="0"/>
        </a:spcBef>
        <a:buNone/>
        <a:defRPr sz="4000" kern="1200">
          <a:solidFill>
            <a:schemeClr val="accent1"/>
          </a:solidFill>
          <a:latin typeface="+mj-lt"/>
          <a:ea typeface="+mj-ea"/>
          <a:cs typeface="+mj-cs"/>
        </a:defRPr>
      </a:lvl1pPr>
    </p:titleStyle>
    <p:bodyStyle>
      <a:lvl1pPr marL="228600" indent="-228600" algn="l" defTabSz="914400" rtl="0" eaLnBrk="1" latinLnBrk="0" hangingPunct="1">
        <a:lnSpc>
          <a:spcPct val="140000"/>
        </a:lnSpc>
        <a:spcBef>
          <a:spcPts val="1000"/>
        </a:spcBef>
        <a:buFont typeface="Arial" panose="020B0604020202020204" pitchFamily="34" charset="0"/>
        <a:buChar char="•"/>
        <a:defRPr sz="1800" kern="1200">
          <a:solidFill>
            <a:schemeClr val="accent1"/>
          </a:solidFill>
          <a:latin typeface="+mn-lt"/>
          <a:ea typeface="+mn-ea"/>
          <a:cs typeface="+mn-cs"/>
        </a:defRPr>
      </a:lvl1pPr>
      <a:lvl2pPr marL="685800" indent="-228600" algn="l" defTabSz="914400" rtl="0" eaLnBrk="1" latinLnBrk="0" hangingPunct="1">
        <a:lnSpc>
          <a:spcPct val="140000"/>
        </a:lnSpc>
        <a:spcBef>
          <a:spcPts val="500"/>
        </a:spcBef>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40000"/>
        </a:lnSpc>
        <a:spcBef>
          <a:spcPts val="500"/>
        </a:spcBef>
        <a:buFont typeface="Arial" panose="020B0604020202020204" pitchFamily="34" charset="0"/>
        <a:buChar char="•"/>
        <a:defRPr sz="1400" kern="1200">
          <a:solidFill>
            <a:schemeClr val="accent1"/>
          </a:solidFill>
          <a:latin typeface="+mn-lt"/>
          <a:ea typeface="+mn-ea"/>
          <a:cs typeface="+mn-cs"/>
        </a:defRPr>
      </a:lvl3pPr>
      <a:lvl4pPr marL="1600200" indent="-228600" algn="l" defTabSz="914400" rtl="0" eaLnBrk="1" latinLnBrk="0" hangingPunct="1">
        <a:lnSpc>
          <a:spcPct val="140000"/>
        </a:lnSpc>
        <a:spcBef>
          <a:spcPts val="500"/>
        </a:spcBef>
        <a:buFont typeface="Arial" panose="020B0604020202020204" pitchFamily="34" charset="0"/>
        <a:buChar char="•"/>
        <a:defRPr sz="1200" kern="1200">
          <a:solidFill>
            <a:schemeClr val="accent1"/>
          </a:solidFill>
          <a:latin typeface="+mn-lt"/>
          <a:ea typeface="+mn-ea"/>
          <a:cs typeface="+mn-cs"/>
        </a:defRPr>
      </a:lvl4pPr>
      <a:lvl5pPr marL="2057400" indent="-228600" algn="l" defTabSz="914400" rtl="0" eaLnBrk="1" latinLnBrk="0" hangingPunct="1">
        <a:lnSpc>
          <a:spcPct val="140000"/>
        </a:lnSpc>
        <a:spcBef>
          <a:spcPts val="500"/>
        </a:spcBef>
        <a:buFont typeface="Arial" panose="020B0604020202020204" pitchFamily="34" charset="0"/>
        <a:buChar char="•"/>
        <a:defRPr sz="12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FBA68A5-A7C7-4D91-AB95-6E0B6FFD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A4051E3-92B2-42FC-BB3D-372E4A614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3C425084-C97A-4C25-AE47-DDECF2DD3A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6A478A1-0B34-4F2B-88FA-CF47551E5D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D6596AA9-B120-4DE3-9A80-7DB4BD1222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Box 1">
            <a:extLst>
              <a:ext uri="{FF2B5EF4-FFF2-40B4-BE49-F238E27FC236}">
                <a16:creationId xmlns:a16="http://schemas.microsoft.com/office/drawing/2014/main" id="{653D74C0-9C0B-40CC-FA90-644C850CA78E}"/>
              </a:ext>
            </a:extLst>
          </p:cNvPr>
          <p:cNvSpPr txBox="1"/>
          <p:nvPr/>
        </p:nvSpPr>
        <p:spPr>
          <a:xfrm>
            <a:off x="2523880" y="87166"/>
            <a:ext cx="6679282" cy="42291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buNone/>
              <a:tabLst>
                <a:tab pos="681990" algn="l"/>
              </a:tabLst>
            </a:pPr>
            <a:r>
              <a:rPr lang="en-GB" sz="2400" b="1" kern="100" dirty="0">
                <a:solidFill>
                  <a:srgbClr val="B852FF"/>
                </a:solidFill>
                <a:effectLst/>
                <a:latin typeface="Arial" panose="020B0604020202020204" pitchFamily="34" charset="0"/>
                <a:ea typeface="Aptos" panose="020B0004020202020204" pitchFamily="34" charset="0"/>
                <a:cs typeface="Times New Roman" panose="02020603050405020304" pitchFamily="18" charset="0"/>
              </a:rPr>
              <a:t>Understanding and Supporting Dyslexia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400" b="1" kern="100" dirty="0">
                <a:solidFill>
                  <a:srgbClr val="B852FF"/>
                </a:solidFill>
                <a:effectLst/>
                <a:latin typeface="Arial" panose="020B0604020202020204" pitchFamily="34" charset="0"/>
                <a:ea typeface="Aptos" panose="020B0004020202020204" pitchFamily="34" charset="0"/>
                <a:cs typeface="Times New Roman" panose="02020603050405020304" pitchFamily="18" charset="0"/>
              </a:rPr>
              <a:t> </a:t>
            </a: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Text Box 2">
            <a:extLst>
              <a:ext uri="{FF2B5EF4-FFF2-40B4-BE49-F238E27FC236}">
                <a16:creationId xmlns:a16="http://schemas.microsoft.com/office/drawing/2014/main" id="{EAF12341-E1E2-9FD7-9266-8FB7D3D7D8E2}"/>
              </a:ext>
            </a:extLst>
          </p:cNvPr>
          <p:cNvSpPr txBox="1"/>
          <p:nvPr/>
        </p:nvSpPr>
        <p:spPr>
          <a:xfrm>
            <a:off x="97334" y="1259371"/>
            <a:ext cx="5766187" cy="1033055"/>
          </a:xfrm>
          <a:prstGeom prst="rect">
            <a:avLst/>
          </a:prstGeom>
          <a:solidFill>
            <a:srgbClr val="F4F2FE"/>
          </a:solidFill>
          <a:ln w="6350" cmpd="sng">
            <a:solidFill>
              <a:srgbClr val="9CADAF"/>
            </a:solidFill>
            <a:extLst>
              <a:ext uri="{C807C97D-BFC1-408E-A445-0C87EB9F89A2}">
                <ask:lineSketchStyleProps xmlns:ask="http://schemas.microsoft.com/office/drawing/2018/sketchyshapes" sd="1219033472">
                  <a:custGeom>
                    <a:avLst/>
                    <a:gdLst>
                      <a:gd name="connsiteX0" fmla="*/ 0 w 2802466"/>
                      <a:gd name="connsiteY0" fmla="*/ 0 h 2407073"/>
                      <a:gd name="connsiteX1" fmla="*/ 532469 w 2802466"/>
                      <a:gd name="connsiteY1" fmla="*/ 0 h 2407073"/>
                      <a:gd name="connsiteX2" fmla="*/ 1036912 w 2802466"/>
                      <a:gd name="connsiteY2" fmla="*/ 0 h 2407073"/>
                      <a:gd name="connsiteX3" fmla="*/ 1625430 w 2802466"/>
                      <a:gd name="connsiteY3" fmla="*/ 0 h 2407073"/>
                      <a:gd name="connsiteX4" fmla="*/ 2185923 w 2802466"/>
                      <a:gd name="connsiteY4" fmla="*/ 0 h 2407073"/>
                      <a:gd name="connsiteX5" fmla="*/ 2802466 w 2802466"/>
                      <a:gd name="connsiteY5" fmla="*/ 0 h 2407073"/>
                      <a:gd name="connsiteX6" fmla="*/ 2802466 w 2802466"/>
                      <a:gd name="connsiteY6" fmla="*/ 529556 h 2407073"/>
                      <a:gd name="connsiteX7" fmla="*/ 2802466 w 2802466"/>
                      <a:gd name="connsiteY7" fmla="*/ 1035041 h 2407073"/>
                      <a:gd name="connsiteX8" fmla="*/ 2802466 w 2802466"/>
                      <a:gd name="connsiteY8" fmla="*/ 1468315 h 2407073"/>
                      <a:gd name="connsiteX9" fmla="*/ 2802466 w 2802466"/>
                      <a:gd name="connsiteY9" fmla="*/ 1973800 h 2407073"/>
                      <a:gd name="connsiteX10" fmla="*/ 2802466 w 2802466"/>
                      <a:gd name="connsiteY10" fmla="*/ 2407073 h 2407073"/>
                      <a:gd name="connsiteX11" fmla="*/ 2213948 w 2802466"/>
                      <a:gd name="connsiteY11" fmla="*/ 2407073 h 2407073"/>
                      <a:gd name="connsiteX12" fmla="*/ 1625430 w 2802466"/>
                      <a:gd name="connsiteY12" fmla="*/ 2407073 h 2407073"/>
                      <a:gd name="connsiteX13" fmla="*/ 1008888 w 2802466"/>
                      <a:gd name="connsiteY13" fmla="*/ 2407073 h 2407073"/>
                      <a:gd name="connsiteX14" fmla="*/ 0 w 2802466"/>
                      <a:gd name="connsiteY14" fmla="*/ 2407073 h 2407073"/>
                      <a:gd name="connsiteX15" fmla="*/ 0 w 2802466"/>
                      <a:gd name="connsiteY15" fmla="*/ 1877517 h 2407073"/>
                      <a:gd name="connsiteX16" fmla="*/ 0 w 2802466"/>
                      <a:gd name="connsiteY16" fmla="*/ 1444244 h 2407073"/>
                      <a:gd name="connsiteX17" fmla="*/ 0 w 2802466"/>
                      <a:gd name="connsiteY17" fmla="*/ 962829 h 2407073"/>
                      <a:gd name="connsiteX18" fmla="*/ 0 w 2802466"/>
                      <a:gd name="connsiteY18" fmla="*/ 457344 h 2407073"/>
                      <a:gd name="connsiteX19" fmla="*/ 0 w 2802466"/>
                      <a:gd name="connsiteY19" fmla="*/ 0 h 2407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802466" h="2407073" fill="none" extrusionOk="0">
                        <a:moveTo>
                          <a:pt x="0" y="0"/>
                        </a:moveTo>
                        <a:cubicBezTo>
                          <a:pt x="241372" y="-6712"/>
                          <a:pt x="314790" y="46306"/>
                          <a:pt x="532469" y="0"/>
                        </a:cubicBezTo>
                        <a:cubicBezTo>
                          <a:pt x="750148" y="-46306"/>
                          <a:pt x="919420" y="2952"/>
                          <a:pt x="1036912" y="0"/>
                        </a:cubicBezTo>
                        <a:cubicBezTo>
                          <a:pt x="1154404" y="-2952"/>
                          <a:pt x="1443142" y="45501"/>
                          <a:pt x="1625430" y="0"/>
                        </a:cubicBezTo>
                        <a:cubicBezTo>
                          <a:pt x="1807718" y="-45501"/>
                          <a:pt x="1967853" y="61564"/>
                          <a:pt x="2185923" y="0"/>
                        </a:cubicBezTo>
                        <a:cubicBezTo>
                          <a:pt x="2403993" y="-61564"/>
                          <a:pt x="2576333" y="27297"/>
                          <a:pt x="2802466" y="0"/>
                        </a:cubicBezTo>
                        <a:cubicBezTo>
                          <a:pt x="2831792" y="179117"/>
                          <a:pt x="2783523" y="292777"/>
                          <a:pt x="2802466" y="529556"/>
                        </a:cubicBezTo>
                        <a:cubicBezTo>
                          <a:pt x="2821409" y="766335"/>
                          <a:pt x="2768674" y="823597"/>
                          <a:pt x="2802466" y="1035041"/>
                        </a:cubicBezTo>
                        <a:cubicBezTo>
                          <a:pt x="2836258" y="1246485"/>
                          <a:pt x="2776004" y="1283496"/>
                          <a:pt x="2802466" y="1468315"/>
                        </a:cubicBezTo>
                        <a:cubicBezTo>
                          <a:pt x="2828928" y="1653134"/>
                          <a:pt x="2780385" y="1818094"/>
                          <a:pt x="2802466" y="1973800"/>
                        </a:cubicBezTo>
                        <a:cubicBezTo>
                          <a:pt x="2824547" y="2129506"/>
                          <a:pt x="2798415" y="2319890"/>
                          <a:pt x="2802466" y="2407073"/>
                        </a:cubicBezTo>
                        <a:cubicBezTo>
                          <a:pt x="2670944" y="2463420"/>
                          <a:pt x="2383166" y="2371778"/>
                          <a:pt x="2213948" y="2407073"/>
                        </a:cubicBezTo>
                        <a:cubicBezTo>
                          <a:pt x="2044730" y="2442368"/>
                          <a:pt x="1863803" y="2382884"/>
                          <a:pt x="1625430" y="2407073"/>
                        </a:cubicBezTo>
                        <a:cubicBezTo>
                          <a:pt x="1387057" y="2431262"/>
                          <a:pt x="1268004" y="2401441"/>
                          <a:pt x="1008888" y="2407073"/>
                        </a:cubicBezTo>
                        <a:cubicBezTo>
                          <a:pt x="749772" y="2412705"/>
                          <a:pt x="384529" y="2352235"/>
                          <a:pt x="0" y="2407073"/>
                        </a:cubicBezTo>
                        <a:cubicBezTo>
                          <a:pt x="-47016" y="2236633"/>
                          <a:pt x="36951" y="2047001"/>
                          <a:pt x="0" y="1877517"/>
                        </a:cubicBezTo>
                        <a:cubicBezTo>
                          <a:pt x="-36951" y="1708033"/>
                          <a:pt x="23717" y="1621868"/>
                          <a:pt x="0" y="1444244"/>
                        </a:cubicBezTo>
                        <a:cubicBezTo>
                          <a:pt x="-23717" y="1266620"/>
                          <a:pt x="21073" y="1120597"/>
                          <a:pt x="0" y="962829"/>
                        </a:cubicBezTo>
                        <a:cubicBezTo>
                          <a:pt x="-21073" y="805062"/>
                          <a:pt x="45394" y="589121"/>
                          <a:pt x="0" y="457344"/>
                        </a:cubicBezTo>
                        <a:cubicBezTo>
                          <a:pt x="-45394" y="325567"/>
                          <a:pt x="18001" y="129954"/>
                          <a:pt x="0" y="0"/>
                        </a:cubicBezTo>
                        <a:close/>
                      </a:path>
                      <a:path w="2802466" h="2407073" stroke="0" extrusionOk="0">
                        <a:moveTo>
                          <a:pt x="0" y="0"/>
                        </a:moveTo>
                        <a:cubicBezTo>
                          <a:pt x="112720" y="-10214"/>
                          <a:pt x="269084" y="34469"/>
                          <a:pt x="532469" y="0"/>
                        </a:cubicBezTo>
                        <a:cubicBezTo>
                          <a:pt x="795854" y="-34469"/>
                          <a:pt x="790775" y="42546"/>
                          <a:pt x="1008888" y="0"/>
                        </a:cubicBezTo>
                        <a:cubicBezTo>
                          <a:pt x="1227001" y="-42546"/>
                          <a:pt x="1458769" y="8891"/>
                          <a:pt x="1625430" y="0"/>
                        </a:cubicBezTo>
                        <a:cubicBezTo>
                          <a:pt x="1792091" y="-8891"/>
                          <a:pt x="1976008" y="19134"/>
                          <a:pt x="2157899" y="0"/>
                        </a:cubicBezTo>
                        <a:cubicBezTo>
                          <a:pt x="2339790" y="-19134"/>
                          <a:pt x="2664923" y="41098"/>
                          <a:pt x="2802466" y="0"/>
                        </a:cubicBezTo>
                        <a:cubicBezTo>
                          <a:pt x="2844665" y="141047"/>
                          <a:pt x="2800025" y="270175"/>
                          <a:pt x="2802466" y="529556"/>
                        </a:cubicBezTo>
                        <a:cubicBezTo>
                          <a:pt x="2804907" y="788937"/>
                          <a:pt x="2786594" y="802617"/>
                          <a:pt x="2802466" y="1010971"/>
                        </a:cubicBezTo>
                        <a:cubicBezTo>
                          <a:pt x="2818338" y="1219326"/>
                          <a:pt x="2788074" y="1273497"/>
                          <a:pt x="2802466" y="1492385"/>
                        </a:cubicBezTo>
                        <a:cubicBezTo>
                          <a:pt x="2816858" y="1711273"/>
                          <a:pt x="2757118" y="1710031"/>
                          <a:pt x="2802466" y="1925658"/>
                        </a:cubicBezTo>
                        <a:cubicBezTo>
                          <a:pt x="2847814" y="2141285"/>
                          <a:pt x="2764431" y="2271949"/>
                          <a:pt x="2802466" y="2407073"/>
                        </a:cubicBezTo>
                        <a:cubicBezTo>
                          <a:pt x="2656872" y="2422806"/>
                          <a:pt x="2476378" y="2355719"/>
                          <a:pt x="2241973" y="2407073"/>
                        </a:cubicBezTo>
                        <a:cubicBezTo>
                          <a:pt x="2007568" y="2458427"/>
                          <a:pt x="1832416" y="2399078"/>
                          <a:pt x="1709504" y="2407073"/>
                        </a:cubicBezTo>
                        <a:cubicBezTo>
                          <a:pt x="1586592" y="2415068"/>
                          <a:pt x="1228105" y="2344948"/>
                          <a:pt x="1092962" y="2407073"/>
                        </a:cubicBezTo>
                        <a:cubicBezTo>
                          <a:pt x="957819" y="2469198"/>
                          <a:pt x="753036" y="2370666"/>
                          <a:pt x="476419" y="2407073"/>
                        </a:cubicBezTo>
                        <a:cubicBezTo>
                          <a:pt x="199802" y="2443480"/>
                          <a:pt x="138116" y="2375270"/>
                          <a:pt x="0" y="2407073"/>
                        </a:cubicBezTo>
                        <a:cubicBezTo>
                          <a:pt x="-16192" y="2257982"/>
                          <a:pt x="14067" y="2051674"/>
                          <a:pt x="0" y="1925658"/>
                        </a:cubicBezTo>
                        <a:cubicBezTo>
                          <a:pt x="-14067" y="1799643"/>
                          <a:pt x="38749" y="1583911"/>
                          <a:pt x="0" y="1468315"/>
                        </a:cubicBezTo>
                        <a:cubicBezTo>
                          <a:pt x="-38749" y="1352719"/>
                          <a:pt x="21573" y="1209750"/>
                          <a:pt x="0" y="1059112"/>
                        </a:cubicBezTo>
                        <a:cubicBezTo>
                          <a:pt x="-21573" y="908474"/>
                          <a:pt x="17447" y="737758"/>
                          <a:pt x="0" y="625839"/>
                        </a:cubicBezTo>
                        <a:cubicBezTo>
                          <a:pt x="-17447" y="513920"/>
                          <a:pt x="40214" y="260253"/>
                          <a:pt x="0" y="0"/>
                        </a:cubicBezTo>
                        <a:close/>
                      </a:path>
                    </a:pathLst>
                  </a:custGeom>
                  <ask:type>
                    <ask:lineSketchNone/>
                  </ask:type>
                </ask:lineSketchStyleProps>
              </a:ext>
            </a:extLst>
          </a:ln>
        </p:spPr>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950" b="1" kern="100" dirty="0">
                <a:effectLst/>
                <a:latin typeface="Arial" panose="020B0604020202020204" pitchFamily="34" charset="0"/>
                <a:ea typeface="Aptos" panose="020B0004020202020204" pitchFamily="34" charset="0"/>
                <a:cs typeface="Times New Roman" panose="02020603050405020304" pitchFamily="18" charset="0"/>
              </a:rPr>
              <a:t>What is dyslexia? </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According to the British Dyslexia Association (2009), dyslexia is a learning difficulty that primarily affects a person’s ability to read and write. However, the impact of dyslexia extends beyond these skills as it also involves challenges in processing information and daily organisation (British Dyslexia Association, 2009). </a:t>
            </a:r>
            <a:r>
              <a:rPr lang="en-GB" sz="950" kern="100" dirty="0" err="1">
                <a:solidFill>
                  <a:srgbClr val="000000"/>
                </a:solidFill>
                <a:effectLst/>
                <a:latin typeface="Arial" panose="020B0604020202020204" pitchFamily="34" charset="0"/>
                <a:ea typeface="Aptos" panose="020B0004020202020204" pitchFamily="34" charset="0"/>
                <a:cs typeface="Times New Roman" panose="02020603050405020304" pitchFamily="18" charset="0"/>
              </a:rPr>
              <a:t>FragaGonzález</a:t>
            </a:r>
            <a:r>
              <a:rPr lang="en-GB" sz="95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r>
              <a:rPr lang="en-GB" sz="950" i="1"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et al.</a:t>
            </a:r>
            <a:r>
              <a:rPr lang="en-GB" sz="95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(2018) explains that dyslexia is classified as a neurodevelopmental disorder which implies that it is generic, begins in early life and proceeds to be a lifelong learning disorder.  </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8" name="Text Box 2">
            <a:extLst>
              <a:ext uri="{FF2B5EF4-FFF2-40B4-BE49-F238E27FC236}">
                <a16:creationId xmlns:a16="http://schemas.microsoft.com/office/drawing/2014/main" id="{378235C4-E905-E040-46EA-82231F281C6B}"/>
              </a:ext>
            </a:extLst>
          </p:cNvPr>
          <p:cNvSpPr txBox="1"/>
          <p:nvPr/>
        </p:nvSpPr>
        <p:spPr>
          <a:xfrm>
            <a:off x="77762" y="2365959"/>
            <a:ext cx="5766187" cy="4303511"/>
          </a:xfrm>
          <a:prstGeom prst="rect">
            <a:avLst/>
          </a:prstGeom>
          <a:solidFill>
            <a:srgbClr val="E4FAFF"/>
          </a:solidFill>
          <a:ln w="6350" cmpd="sng">
            <a:solidFill>
              <a:srgbClr val="9CADAF"/>
            </a:solidFill>
            <a:extLst>
              <a:ext uri="{C807C97D-BFC1-408E-A445-0C87EB9F89A2}">
                <ask:lineSketchStyleProps xmlns:ask="http://schemas.microsoft.com/office/drawing/2018/sketchyshapes" sd="1219033472">
                  <a:custGeom>
                    <a:avLst/>
                    <a:gdLst>
                      <a:gd name="connsiteX0" fmla="*/ 0 w 2802466"/>
                      <a:gd name="connsiteY0" fmla="*/ 0 h 2407073"/>
                      <a:gd name="connsiteX1" fmla="*/ 532469 w 2802466"/>
                      <a:gd name="connsiteY1" fmla="*/ 0 h 2407073"/>
                      <a:gd name="connsiteX2" fmla="*/ 1036912 w 2802466"/>
                      <a:gd name="connsiteY2" fmla="*/ 0 h 2407073"/>
                      <a:gd name="connsiteX3" fmla="*/ 1625430 w 2802466"/>
                      <a:gd name="connsiteY3" fmla="*/ 0 h 2407073"/>
                      <a:gd name="connsiteX4" fmla="*/ 2185923 w 2802466"/>
                      <a:gd name="connsiteY4" fmla="*/ 0 h 2407073"/>
                      <a:gd name="connsiteX5" fmla="*/ 2802466 w 2802466"/>
                      <a:gd name="connsiteY5" fmla="*/ 0 h 2407073"/>
                      <a:gd name="connsiteX6" fmla="*/ 2802466 w 2802466"/>
                      <a:gd name="connsiteY6" fmla="*/ 529556 h 2407073"/>
                      <a:gd name="connsiteX7" fmla="*/ 2802466 w 2802466"/>
                      <a:gd name="connsiteY7" fmla="*/ 1035041 h 2407073"/>
                      <a:gd name="connsiteX8" fmla="*/ 2802466 w 2802466"/>
                      <a:gd name="connsiteY8" fmla="*/ 1468315 h 2407073"/>
                      <a:gd name="connsiteX9" fmla="*/ 2802466 w 2802466"/>
                      <a:gd name="connsiteY9" fmla="*/ 1973800 h 2407073"/>
                      <a:gd name="connsiteX10" fmla="*/ 2802466 w 2802466"/>
                      <a:gd name="connsiteY10" fmla="*/ 2407073 h 2407073"/>
                      <a:gd name="connsiteX11" fmla="*/ 2213948 w 2802466"/>
                      <a:gd name="connsiteY11" fmla="*/ 2407073 h 2407073"/>
                      <a:gd name="connsiteX12" fmla="*/ 1625430 w 2802466"/>
                      <a:gd name="connsiteY12" fmla="*/ 2407073 h 2407073"/>
                      <a:gd name="connsiteX13" fmla="*/ 1008888 w 2802466"/>
                      <a:gd name="connsiteY13" fmla="*/ 2407073 h 2407073"/>
                      <a:gd name="connsiteX14" fmla="*/ 0 w 2802466"/>
                      <a:gd name="connsiteY14" fmla="*/ 2407073 h 2407073"/>
                      <a:gd name="connsiteX15" fmla="*/ 0 w 2802466"/>
                      <a:gd name="connsiteY15" fmla="*/ 1877517 h 2407073"/>
                      <a:gd name="connsiteX16" fmla="*/ 0 w 2802466"/>
                      <a:gd name="connsiteY16" fmla="*/ 1444244 h 2407073"/>
                      <a:gd name="connsiteX17" fmla="*/ 0 w 2802466"/>
                      <a:gd name="connsiteY17" fmla="*/ 962829 h 2407073"/>
                      <a:gd name="connsiteX18" fmla="*/ 0 w 2802466"/>
                      <a:gd name="connsiteY18" fmla="*/ 457344 h 2407073"/>
                      <a:gd name="connsiteX19" fmla="*/ 0 w 2802466"/>
                      <a:gd name="connsiteY19" fmla="*/ 0 h 2407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802466" h="2407073" fill="none" extrusionOk="0">
                        <a:moveTo>
                          <a:pt x="0" y="0"/>
                        </a:moveTo>
                        <a:cubicBezTo>
                          <a:pt x="241372" y="-6712"/>
                          <a:pt x="314790" y="46306"/>
                          <a:pt x="532469" y="0"/>
                        </a:cubicBezTo>
                        <a:cubicBezTo>
                          <a:pt x="750148" y="-46306"/>
                          <a:pt x="919420" y="2952"/>
                          <a:pt x="1036912" y="0"/>
                        </a:cubicBezTo>
                        <a:cubicBezTo>
                          <a:pt x="1154404" y="-2952"/>
                          <a:pt x="1443142" y="45501"/>
                          <a:pt x="1625430" y="0"/>
                        </a:cubicBezTo>
                        <a:cubicBezTo>
                          <a:pt x="1807718" y="-45501"/>
                          <a:pt x="1967853" y="61564"/>
                          <a:pt x="2185923" y="0"/>
                        </a:cubicBezTo>
                        <a:cubicBezTo>
                          <a:pt x="2403993" y="-61564"/>
                          <a:pt x="2576333" y="27297"/>
                          <a:pt x="2802466" y="0"/>
                        </a:cubicBezTo>
                        <a:cubicBezTo>
                          <a:pt x="2831792" y="179117"/>
                          <a:pt x="2783523" y="292777"/>
                          <a:pt x="2802466" y="529556"/>
                        </a:cubicBezTo>
                        <a:cubicBezTo>
                          <a:pt x="2821409" y="766335"/>
                          <a:pt x="2768674" y="823597"/>
                          <a:pt x="2802466" y="1035041"/>
                        </a:cubicBezTo>
                        <a:cubicBezTo>
                          <a:pt x="2836258" y="1246485"/>
                          <a:pt x="2776004" y="1283496"/>
                          <a:pt x="2802466" y="1468315"/>
                        </a:cubicBezTo>
                        <a:cubicBezTo>
                          <a:pt x="2828928" y="1653134"/>
                          <a:pt x="2780385" y="1818094"/>
                          <a:pt x="2802466" y="1973800"/>
                        </a:cubicBezTo>
                        <a:cubicBezTo>
                          <a:pt x="2824547" y="2129506"/>
                          <a:pt x="2798415" y="2319890"/>
                          <a:pt x="2802466" y="2407073"/>
                        </a:cubicBezTo>
                        <a:cubicBezTo>
                          <a:pt x="2670944" y="2463420"/>
                          <a:pt x="2383166" y="2371778"/>
                          <a:pt x="2213948" y="2407073"/>
                        </a:cubicBezTo>
                        <a:cubicBezTo>
                          <a:pt x="2044730" y="2442368"/>
                          <a:pt x="1863803" y="2382884"/>
                          <a:pt x="1625430" y="2407073"/>
                        </a:cubicBezTo>
                        <a:cubicBezTo>
                          <a:pt x="1387057" y="2431262"/>
                          <a:pt x="1268004" y="2401441"/>
                          <a:pt x="1008888" y="2407073"/>
                        </a:cubicBezTo>
                        <a:cubicBezTo>
                          <a:pt x="749772" y="2412705"/>
                          <a:pt x="384529" y="2352235"/>
                          <a:pt x="0" y="2407073"/>
                        </a:cubicBezTo>
                        <a:cubicBezTo>
                          <a:pt x="-47016" y="2236633"/>
                          <a:pt x="36951" y="2047001"/>
                          <a:pt x="0" y="1877517"/>
                        </a:cubicBezTo>
                        <a:cubicBezTo>
                          <a:pt x="-36951" y="1708033"/>
                          <a:pt x="23717" y="1621868"/>
                          <a:pt x="0" y="1444244"/>
                        </a:cubicBezTo>
                        <a:cubicBezTo>
                          <a:pt x="-23717" y="1266620"/>
                          <a:pt x="21073" y="1120597"/>
                          <a:pt x="0" y="962829"/>
                        </a:cubicBezTo>
                        <a:cubicBezTo>
                          <a:pt x="-21073" y="805062"/>
                          <a:pt x="45394" y="589121"/>
                          <a:pt x="0" y="457344"/>
                        </a:cubicBezTo>
                        <a:cubicBezTo>
                          <a:pt x="-45394" y="325567"/>
                          <a:pt x="18001" y="129954"/>
                          <a:pt x="0" y="0"/>
                        </a:cubicBezTo>
                        <a:close/>
                      </a:path>
                      <a:path w="2802466" h="2407073" stroke="0" extrusionOk="0">
                        <a:moveTo>
                          <a:pt x="0" y="0"/>
                        </a:moveTo>
                        <a:cubicBezTo>
                          <a:pt x="112720" y="-10214"/>
                          <a:pt x="269084" y="34469"/>
                          <a:pt x="532469" y="0"/>
                        </a:cubicBezTo>
                        <a:cubicBezTo>
                          <a:pt x="795854" y="-34469"/>
                          <a:pt x="790775" y="42546"/>
                          <a:pt x="1008888" y="0"/>
                        </a:cubicBezTo>
                        <a:cubicBezTo>
                          <a:pt x="1227001" y="-42546"/>
                          <a:pt x="1458769" y="8891"/>
                          <a:pt x="1625430" y="0"/>
                        </a:cubicBezTo>
                        <a:cubicBezTo>
                          <a:pt x="1792091" y="-8891"/>
                          <a:pt x="1976008" y="19134"/>
                          <a:pt x="2157899" y="0"/>
                        </a:cubicBezTo>
                        <a:cubicBezTo>
                          <a:pt x="2339790" y="-19134"/>
                          <a:pt x="2664923" y="41098"/>
                          <a:pt x="2802466" y="0"/>
                        </a:cubicBezTo>
                        <a:cubicBezTo>
                          <a:pt x="2844665" y="141047"/>
                          <a:pt x="2800025" y="270175"/>
                          <a:pt x="2802466" y="529556"/>
                        </a:cubicBezTo>
                        <a:cubicBezTo>
                          <a:pt x="2804907" y="788937"/>
                          <a:pt x="2786594" y="802617"/>
                          <a:pt x="2802466" y="1010971"/>
                        </a:cubicBezTo>
                        <a:cubicBezTo>
                          <a:pt x="2818338" y="1219326"/>
                          <a:pt x="2788074" y="1273497"/>
                          <a:pt x="2802466" y="1492385"/>
                        </a:cubicBezTo>
                        <a:cubicBezTo>
                          <a:pt x="2816858" y="1711273"/>
                          <a:pt x="2757118" y="1710031"/>
                          <a:pt x="2802466" y="1925658"/>
                        </a:cubicBezTo>
                        <a:cubicBezTo>
                          <a:pt x="2847814" y="2141285"/>
                          <a:pt x="2764431" y="2271949"/>
                          <a:pt x="2802466" y="2407073"/>
                        </a:cubicBezTo>
                        <a:cubicBezTo>
                          <a:pt x="2656872" y="2422806"/>
                          <a:pt x="2476378" y="2355719"/>
                          <a:pt x="2241973" y="2407073"/>
                        </a:cubicBezTo>
                        <a:cubicBezTo>
                          <a:pt x="2007568" y="2458427"/>
                          <a:pt x="1832416" y="2399078"/>
                          <a:pt x="1709504" y="2407073"/>
                        </a:cubicBezTo>
                        <a:cubicBezTo>
                          <a:pt x="1586592" y="2415068"/>
                          <a:pt x="1228105" y="2344948"/>
                          <a:pt x="1092962" y="2407073"/>
                        </a:cubicBezTo>
                        <a:cubicBezTo>
                          <a:pt x="957819" y="2469198"/>
                          <a:pt x="753036" y="2370666"/>
                          <a:pt x="476419" y="2407073"/>
                        </a:cubicBezTo>
                        <a:cubicBezTo>
                          <a:pt x="199802" y="2443480"/>
                          <a:pt x="138116" y="2375270"/>
                          <a:pt x="0" y="2407073"/>
                        </a:cubicBezTo>
                        <a:cubicBezTo>
                          <a:pt x="-16192" y="2257982"/>
                          <a:pt x="14067" y="2051674"/>
                          <a:pt x="0" y="1925658"/>
                        </a:cubicBezTo>
                        <a:cubicBezTo>
                          <a:pt x="-14067" y="1799643"/>
                          <a:pt x="38749" y="1583911"/>
                          <a:pt x="0" y="1468315"/>
                        </a:cubicBezTo>
                        <a:cubicBezTo>
                          <a:pt x="-38749" y="1352719"/>
                          <a:pt x="21573" y="1209750"/>
                          <a:pt x="0" y="1059112"/>
                        </a:cubicBezTo>
                        <a:cubicBezTo>
                          <a:pt x="-21573" y="908474"/>
                          <a:pt x="17447" y="737758"/>
                          <a:pt x="0" y="625839"/>
                        </a:cubicBezTo>
                        <a:cubicBezTo>
                          <a:pt x="-17447" y="513920"/>
                          <a:pt x="40214" y="260253"/>
                          <a:pt x="0" y="0"/>
                        </a:cubicBezTo>
                        <a:close/>
                      </a:path>
                    </a:pathLst>
                  </a:custGeom>
                  <ask:type>
                    <ask:lineSketchNone/>
                  </ask:type>
                </ask:lineSketchStyleProps>
              </a:ext>
            </a:extLst>
          </a:ln>
        </p:spPr>
        <p:txBody>
          <a:bodyPr rot="0" spcFirstLastPara="0" vert="horz" wrap="square" lIns="91440" tIns="45720" rIns="91440" bIns="45720" numCol="1" spcCol="0" rtlCol="0" fromWordArt="0" anchor="t" anchorCtr="0" forceAA="0" compatLnSpc="1">
            <a:prstTxWarp prst="textNoShape">
              <a:avLst/>
            </a:prstTxWarp>
            <a:noAutofit/>
          </a:bodyPr>
          <a:lstStyle/>
          <a:p>
            <a:pPr>
              <a:buNone/>
              <a:tabLst>
                <a:tab pos="905510" algn="l"/>
              </a:tabLst>
            </a:pPr>
            <a:r>
              <a:rPr lang="en-GB" sz="950" b="1"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Possible barriers </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tabLst>
                <a:tab pos="905510" algn="l"/>
              </a:tabLst>
            </a:pPr>
            <a:r>
              <a:rPr lang="en-GB" sz="950" b="1"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Barrier 1: Lack of Awareness, Resources, and Appropriate Use of Assessment Models</a:t>
            </a:r>
            <a:br>
              <a:rPr lang="en-GB" sz="95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br>
            <a:r>
              <a:rPr lang="en-GB" sz="950" kern="100" dirty="0">
                <a:effectLst/>
                <a:latin typeface="Arial" panose="020B0604020202020204" pitchFamily="34" charset="0"/>
                <a:ea typeface="Aptos" panose="020B0004020202020204" pitchFamily="34" charset="0"/>
                <a:cs typeface="Times New Roman" panose="02020603050405020304" pitchFamily="18" charset="0"/>
              </a:rPr>
              <a:t>A study conducted by Harding </a:t>
            </a:r>
            <a:r>
              <a:rPr lang="en-GB" sz="95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950" kern="100" dirty="0">
                <a:effectLst/>
                <a:latin typeface="Arial" panose="020B0604020202020204" pitchFamily="34" charset="0"/>
                <a:ea typeface="Aptos" panose="020B0004020202020204" pitchFamily="34" charset="0"/>
                <a:cs typeface="Times New Roman" panose="02020603050405020304" pitchFamily="18" charset="0"/>
              </a:rPr>
              <a:t> (2023) identified several key barriers that hinder the early identification of dyslexia in educational settings.  A major barrier is insufficient knowledge and resources, hindering early intervention. In addition to this it was found that some schools also resist acknowledging dyslexia as a specific learning difficulty (Harding </a:t>
            </a:r>
            <a:r>
              <a:rPr lang="en-GB" sz="950" i="1" kern="100" dirty="0">
                <a:effectLst/>
                <a:latin typeface="Arial" panose="020B0604020202020204" pitchFamily="34" charset="0"/>
                <a:ea typeface="Aptos" panose="020B0004020202020204" pitchFamily="34" charset="0"/>
                <a:cs typeface="Times New Roman" panose="02020603050405020304" pitchFamily="18" charset="0"/>
              </a:rPr>
              <a:t>et al., </a:t>
            </a:r>
            <a:r>
              <a:rPr lang="en-GB" sz="950" kern="100" dirty="0">
                <a:effectLst/>
                <a:latin typeface="Arial" panose="020B0604020202020204" pitchFamily="34" charset="0"/>
                <a:ea typeface="Aptos" panose="020B0004020202020204" pitchFamily="34" charset="0"/>
                <a:cs typeface="Times New Roman" panose="02020603050405020304" pitchFamily="18" charset="0"/>
              </a:rPr>
              <a:t>2023). Less prominent, yet still relevant, obstacles include strong parental support at home that may unintentionally obscure a child’s difficulties, as well as poor communication between schools and families. Mather (2022) supports these findings, noting that current assessment models are frequently applied inappropriately, which can lead to inaccurate or delayed diagnoses. Furthermore, Mather (2022) elaborates that the COVID-19 pandemic has exacerbated these issues by limiting access to education and postponing essential assessments for many students, thereby further hindering the identification and support process.</a:t>
            </a:r>
          </a:p>
          <a:p>
            <a:pPr>
              <a:buNone/>
              <a:tabLst>
                <a:tab pos="905510" algn="l"/>
              </a:tabLst>
            </a:pP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b="1" kern="100" dirty="0">
                <a:effectLst/>
                <a:latin typeface="Arial" panose="020B0604020202020204" pitchFamily="34" charset="0"/>
                <a:ea typeface="Aptos" panose="020B0004020202020204" pitchFamily="34" charset="0"/>
                <a:cs typeface="Times New Roman" panose="02020603050405020304" pitchFamily="18" charset="0"/>
              </a:rPr>
              <a:t>Barrier 2: Challenges in Bilingual and Welsh-Medium Contexts</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kern="100" dirty="0">
                <a:effectLst/>
                <a:latin typeface="Arial" panose="020B0604020202020204" pitchFamily="34" charset="0"/>
                <a:ea typeface="Aptos" panose="020B0004020202020204" pitchFamily="34" charset="0"/>
                <a:cs typeface="Times New Roman" panose="02020603050405020304" pitchFamily="18" charset="0"/>
              </a:rPr>
              <a:t>Identifying dyslexia in Welsh-medium education presents distinct difficulties that are not as prominent in English-medium settings. One major issue is the shortage of suitable, standardised assessment tools in Welsh (</a:t>
            </a:r>
            <a:r>
              <a:rPr lang="en-GB" sz="950" kern="100" dirty="0" err="1">
                <a:effectLst/>
                <a:latin typeface="Arial" panose="020B0604020202020204" pitchFamily="34" charset="0"/>
                <a:ea typeface="Aptos" panose="020B0004020202020204" pitchFamily="34" charset="0"/>
                <a:cs typeface="Times New Roman" panose="02020603050405020304" pitchFamily="18" charset="0"/>
              </a:rPr>
              <a:t>Comisiynydd</a:t>
            </a:r>
            <a:r>
              <a:rPr lang="en-GB" sz="950" kern="100" dirty="0">
                <a:effectLst/>
                <a:latin typeface="Arial" panose="020B0604020202020204" pitchFamily="34" charset="0"/>
                <a:ea typeface="Aptos" panose="020B0004020202020204" pitchFamily="34" charset="0"/>
                <a:cs typeface="Times New Roman" panose="02020603050405020304" pitchFamily="18" charset="0"/>
              </a:rPr>
              <a:t> Plant Cymru, n</a:t>
            </a:r>
            <a:r>
              <a:rPr lang="en-GB" sz="950" kern="100" dirty="0">
                <a:latin typeface="Arial" panose="020B0604020202020204" pitchFamily="34" charset="0"/>
                <a:ea typeface="Aptos" panose="020B0004020202020204" pitchFamily="34" charset="0"/>
                <a:cs typeface="Times New Roman" panose="02020603050405020304" pitchFamily="18" charset="0"/>
              </a:rPr>
              <a:t>o date</a:t>
            </a:r>
            <a:r>
              <a:rPr lang="en-GB" sz="950" kern="100" dirty="0">
                <a:effectLst/>
                <a:latin typeface="Arial" panose="020B0604020202020204" pitchFamily="34" charset="0"/>
                <a:ea typeface="Aptos" panose="020B0004020202020204" pitchFamily="34" charset="0"/>
                <a:cs typeface="Times New Roman" panose="02020603050405020304" pitchFamily="18" charset="0"/>
              </a:rPr>
              <a:t>). While English-speaking schools have access to a wide range of literacy assessments, equivalent resources in Welsh are limited, which can compromise the accuracy and fairness of assessments for bilingual learners, whose literacy development can differ from that of monolingual students (Thomas </a:t>
            </a:r>
            <a:r>
              <a:rPr lang="en-GB" sz="950" i="1" kern="100" dirty="0">
                <a:effectLst/>
                <a:latin typeface="Arial" panose="020B0604020202020204" pitchFamily="34" charset="0"/>
                <a:ea typeface="Aptos" panose="020B0004020202020204" pitchFamily="34" charset="0"/>
                <a:cs typeface="Times New Roman" panose="02020603050405020304" pitchFamily="18" charset="0"/>
              </a:rPr>
              <a:t>et al., </a:t>
            </a:r>
            <a:r>
              <a:rPr lang="en-GB" sz="950" kern="100" dirty="0">
                <a:effectLst/>
                <a:latin typeface="Arial" panose="020B0604020202020204" pitchFamily="34" charset="0"/>
                <a:ea typeface="Aptos" panose="020B0004020202020204" pitchFamily="34" charset="0"/>
                <a:cs typeface="Times New Roman" panose="02020603050405020304" pitchFamily="18" charset="0"/>
              </a:rPr>
              <a:t>2022a). According to the Welsh Government (2012a; 2012b), many schools rely on </a:t>
            </a:r>
            <a:r>
              <a:rPr lang="en-GB" sz="950" i="1" kern="100" dirty="0" err="1">
                <a:effectLst/>
                <a:latin typeface="Arial" panose="020B0604020202020204" pitchFamily="34" charset="0"/>
                <a:ea typeface="Aptos" panose="020B0004020202020204" pitchFamily="34" charset="0"/>
                <a:cs typeface="Times New Roman" panose="02020603050405020304" pitchFamily="18" charset="0"/>
              </a:rPr>
              <a:t>Prawf</a:t>
            </a:r>
            <a:r>
              <a:rPr lang="en-GB" sz="950" i="1" kern="100" dirty="0">
                <a:effectLst/>
                <a:latin typeface="Arial" panose="020B0604020202020204" pitchFamily="34" charset="0"/>
                <a:ea typeface="Aptos" panose="020B0004020202020204" pitchFamily="34" charset="0"/>
                <a:cs typeface="Times New Roman" panose="02020603050405020304" pitchFamily="18" charset="0"/>
              </a:rPr>
              <a:t> </a:t>
            </a:r>
            <a:r>
              <a:rPr lang="en-GB" sz="950" i="1" kern="100" dirty="0" err="1">
                <a:effectLst/>
                <a:latin typeface="Arial" panose="020B0604020202020204" pitchFamily="34" charset="0"/>
                <a:ea typeface="Aptos" panose="020B0004020202020204" pitchFamily="34" charset="0"/>
                <a:cs typeface="Times New Roman" panose="02020603050405020304" pitchFamily="18" charset="0"/>
              </a:rPr>
              <a:t>Darllen</a:t>
            </a:r>
            <a:r>
              <a:rPr lang="en-GB" sz="950" i="1" kern="100" dirty="0">
                <a:effectLst/>
                <a:latin typeface="Arial" panose="020B0604020202020204" pitchFamily="34" charset="0"/>
                <a:ea typeface="Aptos" panose="020B0004020202020204" pitchFamily="34" charset="0"/>
                <a:cs typeface="Times New Roman" panose="02020603050405020304" pitchFamily="18" charset="0"/>
              </a:rPr>
              <a:t> Cymru </a:t>
            </a:r>
            <a:r>
              <a:rPr lang="en-GB" sz="950" i="1" kern="100" dirty="0" err="1">
                <a:effectLst/>
                <a:latin typeface="Arial" panose="020B0604020202020204" pitchFamily="34" charset="0"/>
                <a:ea typeface="Aptos" panose="020B0004020202020204" pitchFamily="34" charset="0"/>
                <a:cs typeface="Times New Roman" panose="02020603050405020304" pitchFamily="18" charset="0"/>
              </a:rPr>
              <a:t>Gyfan</a:t>
            </a:r>
            <a:r>
              <a:rPr lang="en-GB" sz="950" kern="100" dirty="0">
                <a:effectLst/>
                <a:latin typeface="Arial" panose="020B0604020202020204" pitchFamily="34" charset="0"/>
                <a:ea typeface="Aptos" panose="020B0004020202020204" pitchFamily="34" charset="0"/>
                <a:cs typeface="Times New Roman" panose="02020603050405020304" pitchFamily="18" charset="0"/>
              </a:rPr>
              <a:t> due to a lack of alternatives, rather than preference, with some even creating their own materials. However, these locally made tools are often time-consuming to produce and may lack the reliability of nationally standardised assessments. Additionally, the tools currently in use often fail to consider bilingual norms, which increases the risk of misinterpreting learners’ true capabilities. This highlights the urgent need for more linguistically and culturally responsive assessment tools, as well as enhanced training for educators to better support bilingual pupils (Welsh Government, 2012a).</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tabLst>
                <a:tab pos="905510" algn="l"/>
              </a:tabLst>
            </a:pPr>
            <a:r>
              <a:rPr lang="en-GB" sz="9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buNone/>
              <a:tabLst>
                <a:tab pos="905510" algn="l"/>
              </a:tabLst>
            </a:pPr>
            <a:r>
              <a:rPr lang="en-GB" sz="9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buNone/>
              <a:tabLst>
                <a:tab pos="905510" algn="l"/>
              </a:tabLst>
            </a:pPr>
            <a:r>
              <a:rPr lang="en-GB" sz="10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0" name="Text Box 3">
            <a:extLst>
              <a:ext uri="{FF2B5EF4-FFF2-40B4-BE49-F238E27FC236}">
                <a16:creationId xmlns:a16="http://schemas.microsoft.com/office/drawing/2014/main" id="{86D8C171-B172-256C-C6D5-01E6C61BCC52}"/>
              </a:ext>
            </a:extLst>
          </p:cNvPr>
          <p:cNvSpPr txBox="1"/>
          <p:nvPr/>
        </p:nvSpPr>
        <p:spPr>
          <a:xfrm>
            <a:off x="5970218" y="587242"/>
            <a:ext cx="6188704" cy="4596912"/>
          </a:xfrm>
          <a:prstGeom prst="rect">
            <a:avLst/>
          </a:prstGeom>
          <a:solidFill>
            <a:srgbClr val="FFEEFF"/>
          </a:solidFill>
          <a:ln w="6350">
            <a:solidFill>
              <a:schemeClr val="accent5">
                <a:lumMod val="60000"/>
                <a:lumOff val="40000"/>
              </a:schemeClr>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950" kern="100" dirty="0">
                <a:effectLst/>
                <a:latin typeface="Arial" panose="020B0604020202020204" pitchFamily="34" charset="0"/>
                <a:ea typeface="Aptos" panose="020B0004020202020204" pitchFamily="34" charset="0"/>
                <a:cs typeface="Times New Roman" panose="02020603050405020304" pitchFamily="18" charset="0"/>
              </a:rPr>
              <a:t>Early identification of dyslexia is crucial, as timely intervention significantly improves the effectiveness of educational support (National Health </a:t>
            </a:r>
            <a:r>
              <a:rPr lang="en-GB" sz="950" kern="100" dirty="0">
                <a:latin typeface="Arial" panose="020B0604020202020204" pitchFamily="34" charset="0"/>
                <a:ea typeface="Aptos" panose="020B0004020202020204" pitchFamily="34" charset="0"/>
                <a:cs typeface="Times New Roman" panose="02020603050405020304" pitchFamily="18" charset="0"/>
              </a:rPr>
              <a:t>Service</a:t>
            </a:r>
            <a:r>
              <a:rPr lang="en-GB" sz="950" kern="100" dirty="0">
                <a:effectLst/>
                <a:latin typeface="Arial" panose="020B0604020202020204" pitchFamily="34" charset="0"/>
                <a:ea typeface="Aptos" panose="020B0004020202020204" pitchFamily="34" charset="0"/>
                <a:cs typeface="Times New Roman" panose="02020603050405020304" pitchFamily="18" charset="0"/>
              </a:rPr>
              <a:t>, NHS, 2022). However, early diagnosis is not always straightforward, as signs of dyslexia in children can be subtle and easily overlooked.</a:t>
            </a:r>
          </a:p>
          <a:p>
            <a:pPr>
              <a:buNone/>
            </a:pP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b="1" kern="100" dirty="0">
                <a:effectLst/>
                <a:latin typeface="Arial" panose="020B0604020202020204" pitchFamily="34" charset="0"/>
                <a:ea typeface="Aptos" panose="020B0004020202020204" pitchFamily="34" charset="0"/>
                <a:cs typeface="Times New Roman" panose="02020603050405020304" pitchFamily="18" charset="0"/>
              </a:rPr>
              <a:t>How Dyslexia Is Identified</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kern="100" dirty="0">
                <a:effectLst/>
                <a:latin typeface="Arial" panose="020B0604020202020204" pitchFamily="34" charset="0"/>
                <a:ea typeface="Aptos" panose="020B0004020202020204" pitchFamily="34" charset="0"/>
                <a:cs typeface="Times New Roman" panose="02020603050405020304" pitchFamily="18" charset="0"/>
              </a:rPr>
              <a:t>Suspicion of dyslexia often arises through classroom observations or the results of routine assessments (Reid, 2007). One widely used method is miscue analysis, where a teacher listens to a child read aloud and records errors, substitutions, or misread words. These can serve as indicators of decoding difficulties.</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kern="100" dirty="0">
                <a:effectLst/>
                <a:latin typeface="Arial" panose="020B0604020202020204" pitchFamily="34" charset="0"/>
                <a:ea typeface="Aptos" panose="020B0004020202020204" pitchFamily="34" charset="0"/>
                <a:cs typeface="Times New Roman" panose="02020603050405020304" pitchFamily="18" charset="0"/>
              </a:rPr>
              <a:t>Another tool commonly used in schools is the Dyslexia Screening Test, designed to identify whether a child is at risk of dyslexia (Fawcett &amp; Nicolson, 2004).</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kern="100" dirty="0">
                <a:effectLst/>
                <a:latin typeface="Arial" panose="020B0604020202020204" pitchFamily="34" charset="0"/>
                <a:ea typeface="Aptos" panose="020B0004020202020204" pitchFamily="34" charset="0"/>
                <a:cs typeface="Times New Roman" panose="02020603050405020304" pitchFamily="18" charset="0"/>
              </a:rPr>
              <a:t>Reid (2007) also highlights the usefulness of checklists as an initial identifying tool. While checklists are not diagnostic, they can serve as a valuable screening method to justify more detailed assessments. These tools primarily focus on an individual's strengths and weaknesses to highlight potential learning difficulties.</a:t>
            </a:r>
          </a:p>
          <a:p>
            <a:pPr>
              <a:buNone/>
            </a:pP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b="1" kern="100" dirty="0">
                <a:effectLst/>
                <a:latin typeface="Arial" panose="020B0604020202020204" pitchFamily="34" charset="0"/>
                <a:ea typeface="Aptos" panose="020B0004020202020204" pitchFamily="34" charset="0"/>
                <a:cs typeface="Times New Roman" panose="02020603050405020304" pitchFamily="18" charset="0"/>
              </a:rPr>
              <a:t>Screening vs. Diagnosis</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kern="100" dirty="0">
                <a:effectLst/>
                <a:latin typeface="Arial" panose="020B0604020202020204" pitchFamily="34" charset="0"/>
                <a:ea typeface="Aptos" panose="020B0004020202020204" pitchFamily="34" charset="0"/>
                <a:cs typeface="Times New Roman" panose="02020603050405020304" pitchFamily="18" charset="0"/>
              </a:rPr>
              <a:t>According to the British Dyslexia Association (2020), screening tests are effective in identifying potential learning differences by evaluating a person’s cognitive profile. However, while they may indicate the possibility of dyslexia, they do not provide a formal diagnosis. A comprehensive diagnostic assessment conducted by a qualified professional is required to confirm the condition.</a:t>
            </a:r>
          </a:p>
          <a:p>
            <a:pPr>
              <a:buNone/>
            </a:pP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b="1" kern="100" dirty="0">
                <a:effectLst/>
                <a:latin typeface="Arial" panose="020B0604020202020204" pitchFamily="34" charset="0"/>
                <a:ea typeface="Aptos" panose="020B0004020202020204" pitchFamily="34" charset="0"/>
                <a:cs typeface="Times New Roman" panose="02020603050405020304" pitchFamily="18" charset="0"/>
              </a:rPr>
              <a:t>The Diagnostic Process</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Diagnosing dyslexia requires a thorough and person-centred approach, as outlined by NHS guidance (2022). The process typically begins with careful observation of the individual within their learning environment to identify any challenges they may experience in day-to-day educational settings. In addition, valuable insights are gathered from key adults, such as teachers and parents to build a broader understanding of the individual's learning history and behaviours. A series of standardised assessments is then used to evaluate a wide range of cognitive and academic skills, including reading and writing proficiency, language development, logical reasoning, memory, organisational abilities, and the speed of both visual and auditory processing. The individual’s preferred learning styles are also considered. Combined, these elements provide a comprehensive profile of the person's strengths and difficulties, supporting a clear and informed diagnosis.</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95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950" b="1"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2" name="Text Box 2">
            <a:extLst>
              <a:ext uri="{FF2B5EF4-FFF2-40B4-BE49-F238E27FC236}">
                <a16:creationId xmlns:a16="http://schemas.microsoft.com/office/drawing/2014/main" id="{7ED0A5F0-4504-649F-FE29-9698182148BA}"/>
              </a:ext>
            </a:extLst>
          </p:cNvPr>
          <p:cNvSpPr txBox="1"/>
          <p:nvPr/>
        </p:nvSpPr>
        <p:spPr>
          <a:xfrm>
            <a:off x="5960857" y="5241382"/>
            <a:ext cx="6114235" cy="699551"/>
          </a:xfrm>
          <a:prstGeom prst="rect">
            <a:avLst/>
          </a:prstGeom>
          <a:solidFill>
            <a:srgbClr val="ECFFE0"/>
          </a:solidFill>
          <a:ln w="6350" cmpd="sng">
            <a:solidFill>
              <a:srgbClr val="9CADAF"/>
            </a:solidFill>
            <a:extLst>
              <a:ext uri="{C807C97D-BFC1-408E-A445-0C87EB9F89A2}">
                <ask:lineSketchStyleProps xmlns:ask="http://schemas.microsoft.com/office/drawing/2018/sketchyshapes" sd="1219033472">
                  <a:custGeom>
                    <a:avLst/>
                    <a:gdLst>
                      <a:gd name="connsiteX0" fmla="*/ 0 w 2802466"/>
                      <a:gd name="connsiteY0" fmla="*/ 0 h 2407073"/>
                      <a:gd name="connsiteX1" fmla="*/ 532469 w 2802466"/>
                      <a:gd name="connsiteY1" fmla="*/ 0 h 2407073"/>
                      <a:gd name="connsiteX2" fmla="*/ 1036912 w 2802466"/>
                      <a:gd name="connsiteY2" fmla="*/ 0 h 2407073"/>
                      <a:gd name="connsiteX3" fmla="*/ 1625430 w 2802466"/>
                      <a:gd name="connsiteY3" fmla="*/ 0 h 2407073"/>
                      <a:gd name="connsiteX4" fmla="*/ 2185923 w 2802466"/>
                      <a:gd name="connsiteY4" fmla="*/ 0 h 2407073"/>
                      <a:gd name="connsiteX5" fmla="*/ 2802466 w 2802466"/>
                      <a:gd name="connsiteY5" fmla="*/ 0 h 2407073"/>
                      <a:gd name="connsiteX6" fmla="*/ 2802466 w 2802466"/>
                      <a:gd name="connsiteY6" fmla="*/ 529556 h 2407073"/>
                      <a:gd name="connsiteX7" fmla="*/ 2802466 w 2802466"/>
                      <a:gd name="connsiteY7" fmla="*/ 1035041 h 2407073"/>
                      <a:gd name="connsiteX8" fmla="*/ 2802466 w 2802466"/>
                      <a:gd name="connsiteY8" fmla="*/ 1468315 h 2407073"/>
                      <a:gd name="connsiteX9" fmla="*/ 2802466 w 2802466"/>
                      <a:gd name="connsiteY9" fmla="*/ 1973800 h 2407073"/>
                      <a:gd name="connsiteX10" fmla="*/ 2802466 w 2802466"/>
                      <a:gd name="connsiteY10" fmla="*/ 2407073 h 2407073"/>
                      <a:gd name="connsiteX11" fmla="*/ 2213948 w 2802466"/>
                      <a:gd name="connsiteY11" fmla="*/ 2407073 h 2407073"/>
                      <a:gd name="connsiteX12" fmla="*/ 1625430 w 2802466"/>
                      <a:gd name="connsiteY12" fmla="*/ 2407073 h 2407073"/>
                      <a:gd name="connsiteX13" fmla="*/ 1008888 w 2802466"/>
                      <a:gd name="connsiteY13" fmla="*/ 2407073 h 2407073"/>
                      <a:gd name="connsiteX14" fmla="*/ 0 w 2802466"/>
                      <a:gd name="connsiteY14" fmla="*/ 2407073 h 2407073"/>
                      <a:gd name="connsiteX15" fmla="*/ 0 w 2802466"/>
                      <a:gd name="connsiteY15" fmla="*/ 1877517 h 2407073"/>
                      <a:gd name="connsiteX16" fmla="*/ 0 w 2802466"/>
                      <a:gd name="connsiteY16" fmla="*/ 1444244 h 2407073"/>
                      <a:gd name="connsiteX17" fmla="*/ 0 w 2802466"/>
                      <a:gd name="connsiteY17" fmla="*/ 962829 h 2407073"/>
                      <a:gd name="connsiteX18" fmla="*/ 0 w 2802466"/>
                      <a:gd name="connsiteY18" fmla="*/ 457344 h 2407073"/>
                      <a:gd name="connsiteX19" fmla="*/ 0 w 2802466"/>
                      <a:gd name="connsiteY19" fmla="*/ 0 h 2407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802466" h="2407073" fill="none" extrusionOk="0">
                        <a:moveTo>
                          <a:pt x="0" y="0"/>
                        </a:moveTo>
                        <a:cubicBezTo>
                          <a:pt x="241372" y="-6712"/>
                          <a:pt x="314790" y="46306"/>
                          <a:pt x="532469" y="0"/>
                        </a:cubicBezTo>
                        <a:cubicBezTo>
                          <a:pt x="750148" y="-46306"/>
                          <a:pt x="919420" y="2952"/>
                          <a:pt x="1036912" y="0"/>
                        </a:cubicBezTo>
                        <a:cubicBezTo>
                          <a:pt x="1154404" y="-2952"/>
                          <a:pt x="1443142" y="45501"/>
                          <a:pt x="1625430" y="0"/>
                        </a:cubicBezTo>
                        <a:cubicBezTo>
                          <a:pt x="1807718" y="-45501"/>
                          <a:pt x="1967853" y="61564"/>
                          <a:pt x="2185923" y="0"/>
                        </a:cubicBezTo>
                        <a:cubicBezTo>
                          <a:pt x="2403993" y="-61564"/>
                          <a:pt x="2576333" y="27297"/>
                          <a:pt x="2802466" y="0"/>
                        </a:cubicBezTo>
                        <a:cubicBezTo>
                          <a:pt x="2831792" y="179117"/>
                          <a:pt x="2783523" y="292777"/>
                          <a:pt x="2802466" y="529556"/>
                        </a:cubicBezTo>
                        <a:cubicBezTo>
                          <a:pt x="2821409" y="766335"/>
                          <a:pt x="2768674" y="823597"/>
                          <a:pt x="2802466" y="1035041"/>
                        </a:cubicBezTo>
                        <a:cubicBezTo>
                          <a:pt x="2836258" y="1246485"/>
                          <a:pt x="2776004" y="1283496"/>
                          <a:pt x="2802466" y="1468315"/>
                        </a:cubicBezTo>
                        <a:cubicBezTo>
                          <a:pt x="2828928" y="1653134"/>
                          <a:pt x="2780385" y="1818094"/>
                          <a:pt x="2802466" y="1973800"/>
                        </a:cubicBezTo>
                        <a:cubicBezTo>
                          <a:pt x="2824547" y="2129506"/>
                          <a:pt x="2798415" y="2319890"/>
                          <a:pt x="2802466" y="2407073"/>
                        </a:cubicBezTo>
                        <a:cubicBezTo>
                          <a:pt x="2670944" y="2463420"/>
                          <a:pt x="2383166" y="2371778"/>
                          <a:pt x="2213948" y="2407073"/>
                        </a:cubicBezTo>
                        <a:cubicBezTo>
                          <a:pt x="2044730" y="2442368"/>
                          <a:pt x="1863803" y="2382884"/>
                          <a:pt x="1625430" y="2407073"/>
                        </a:cubicBezTo>
                        <a:cubicBezTo>
                          <a:pt x="1387057" y="2431262"/>
                          <a:pt x="1268004" y="2401441"/>
                          <a:pt x="1008888" y="2407073"/>
                        </a:cubicBezTo>
                        <a:cubicBezTo>
                          <a:pt x="749772" y="2412705"/>
                          <a:pt x="384529" y="2352235"/>
                          <a:pt x="0" y="2407073"/>
                        </a:cubicBezTo>
                        <a:cubicBezTo>
                          <a:pt x="-47016" y="2236633"/>
                          <a:pt x="36951" y="2047001"/>
                          <a:pt x="0" y="1877517"/>
                        </a:cubicBezTo>
                        <a:cubicBezTo>
                          <a:pt x="-36951" y="1708033"/>
                          <a:pt x="23717" y="1621868"/>
                          <a:pt x="0" y="1444244"/>
                        </a:cubicBezTo>
                        <a:cubicBezTo>
                          <a:pt x="-23717" y="1266620"/>
                          <a:pt x="21073" y="1120597"/>
                          <a:pt x="0" y="962829"/>
                        </a:cubicBezTo>
                        <a:cubicBezTo>
                          <a:pt x="-21073" y="805062"/>
                          <a:pt x="45394" y="589121"/>
                          <a:pt x="0" y="457344"/>
                        </a:cubicBezTo>
                        <a:cubicBezTo>
                          <a:pt x="-45394" y="325567"/>
                          <a:pt x="18001" y="129954"/>
                          <a:pt x="0" y="0"/>
                        </a:cubicBezTo>
                        <a:close/>
                      </a:path>
                      <a:path w="2802466" h="2407073" stroke="0" extrusionOk="0">
                        <a:moveTo>
                          <a:pt x="0" y="0"/>
                        </a:moveTo>
                        <a:cubicBezTo>
                          <a:pt x="112720" y="-10214"/>
                          <a:pt x="269084" y="34469"/>
                          <a:pt x="532469" y="0"/>
                        </a:cubicBezTo>
                        <a:cubicBezTo>
                          <a:pt x="795854" y="-34469"/>
                          <a:pt x="790775" y="42546"/>
                          <a:pt x="1008888" y="0"/>
                        </a:cubicBezTo>
                        <a:cubicBezTo>
                          <a:pt x="1227001" y="-42546"/>
                          <a:pt x="1458769" y="8891"/>
                          <a:pt x="1625430" y="0"/>
                        </a:cubicBezTo>
                        <a:cubicBezTo>
                          <a:pt x="1792091" y="-8891"/>
                          <a:pt x="1976008" y="19134"/>
                          <a:pt x="2157899" y="0"/>
                        </a:cubicBezTo>
                        <a:cubicBezTo>
                          <a:pt x="2339790" y="-19134"/>
                          <a:pt x="2664923" y="41098"/>
                          <a:pt x="2802466" y="0"/>
                        </a:cubicBezTo>
                        <a:cubicBezTo>
                          <a:pt x="2844665" y="141047"/>
                          <a:pt x="2800025" y="270175"/>
                          <a:pt x="2802466" y="529556"/>
                        </a:cubicBezTo>
                        <a:cubicBezTo>
                          <a:pt x="2804907" y="788937"/>
                          <a:pt x="2786594" y="802617"/>
                          <a:pt x="2802466" y="1010971"/>
                        </a:cubicBezTo>
                        <a:cubicBezTo>
                          <a:pt x="2818338" y="1219326"/>
                          <a:pt x="2788074" y="1273497"/>
                          <a:pt x="2802466" y="1492385"/>
                        </a:cubicBezTo>
                        <a:cubicBezTo>
                          <a:pt x="2816858" y="1711273"/>
                          <a:pt x="2757118" y="1710031"/>
                          <a:pt x="2802466" y="1925658"/>
                        </a:cubicBezTo>
                        <a:cubicBezTo>
                          <a:pt x="2847814" y="2141285"/>
                          <a:pt x="2764431" y="2271949"/>
                          <a:pt x="2802466" y="2407073"/>
                        </a:cubicBezTo>
                        <a:cubicBezTo>
                          <a:pt x="2656872" y="2422806"/>
                          <a:pt x="2476378" y="2355719"/>
                          <a:pt x="2241973" y="2407073"/>
                        </a:cubicBezTo>
                        <a:cubicBezTo>
                          <a:pt x="2007568" y="2458427"/>
                          <a:pt x="1832416" y="2399078"/>
                          <a:pt x="1709504" y="2407073"/>
                        </a:cubicBezTo>
                        <a:cubicBezTo>
                          <a:pt x="1586592" y="2415068"/>
                          <a:pt x="1228105" y="2344948"/>
                          <a:pt x="1092962" y="2407073"/>
                        </a:cubicBezTo>
                        <a:cubicBezTo>
                          <a:pt x="957819" y="2469198"/>
                          <a:pt x="753036" y="2370666"/>
                          <a:pt x="476419" y="2407073"/>
                        </a:cubicBezTo>
                        <a:cubicBezTo>
                          <a:pt x="199802" y="2443480"/>
                          <a:pt x="138116" y="2375270"/>
                          <a:pt x="0" y="2407073"/>
                        </a:cubicBezTo>
                        <a:cubicBezTo>
                          <a:pt x="-16192" y="2257982"/>
                          <a:pt x="14067" y="2051674"/>
                          <a:pt x="0" y="1925658"/>
                        </a:cubicBezTo>
                        <a:cubicBezTo>
                          <a:pt x="-14067" y="1799643"/>
                          <a:pt x="38749" y="1583911"/>
                          <a:pt x="0" y="1468315"/>
                        </a:cubicBezTo>
                        <a:cubicBezTo>
                          <a:pt x="-38749" y="1352719"/>
                          <a:pt x="21573" y="1209750"/>
                          <a:pt x="0" y="1059112"/>
                        </a:cubicBezTo>
                        <a:cubicBezTo>
                          <a:pt x="-21573" y="908474"/>
                          <a:pt x="17447" y="737758"/>
                          <a:pt x="0" y="625839"/>
                        </a:cubicBezTo>
                        <a:cubicBezTo>
                          <a:pt x="-17447" y="513920"/>
                          <a:pt x="40214" y="260253"/>
                          <a:pt x="0" y="0"/>
                        </a:cubicBezTo>
                        <a:close/>
                      </a:path>
                    </a:pathLst>
                  </a:custGeom>
                  <ask:type>
                    <ask:lineSketchNone/>
                  </ask:type>
                </ask:lineSketchStyleProps>
              </a:ext>
            </a:extLst>
          </a:ln>
        </p:spPr>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95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Strategies for Developing Welsh and Bilingual Dyslexia Assessments</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buFont typeface="Symbol" pitchFamily="2" charset="2"/>
              <a:buChar char=""/>
            </a:pPr>
            <a:r>
              <a:rPr lang="en-GB" sz="95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Welsh Government has increased funding (Welsh </a:t>
            </a:r>
            <a:r>
              <a:rPr lang="en-GB" sz="950"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Goverment</a:t>
            </a:r>
            <a:r>
              <a:rPr lang="en-GB" sz="95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2024).</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buFont typeface="Symbol" pitchFamily="2" charset="2"/>
              <a:buChar char=""/>
            </a:pPr>
            <a:r>
              <a:rPr lang="en-GB" sz="95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Institutions such as the University of South Wales have made efforts to ensure that students have access to a wide range of support services (University of South Wales, 2024).</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000" b="1"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4" name="Text Box 2">
            <a:extLst>
              <a:ext uri="{FF2B5EF4-FFF2-40B4-BE49-F238E27FC236}">
                <a16:creationId xmlns:a16="http://schemas.microsoft.com/office/drawing/2014/main" id="{2628344D-B32E-AFCD-AD38-486F3A1E1F06}"/>
              </a:ext>
            </a:extLst>
          </p:cNvPr>
          <p:cNvSpPr txBox="1"/>
          <p:nvPr/>
        </p:nvSpPr>
        <p:spPr>
          <a:xfrm>
            <a:off x="97335" y="587242"/>
            <a:ext cx="5766186" cy="581084"/>
          </a:xfrm>
          <a:prstGeom prst="rect">
            <a:avLst/>
          </a:prstGeom>
          <a:solidFill>
            <a:srgbClr val="FFFCE1"/>
          </a:solidFill>
          <a:ln w="6350" cmpd="sng">
            <a:solidFill>
              <a:srgbClr val="9CADAF"/>
            </a:solidFill>
            <a:extLst>
              <a:ext uri="{C807C97D-BFC1-408E-A445-0C87EB9F89A2}">
                <ask:lineSketchStyleProps xmlns:ask="http://schemas.microsoft.com/office/drawing/2018/sketchyshapes" sd="1219033472">
                  <a:custGeom>
                    <a:avLst/>
                    <a:gdLst>
                      <a:gd name="connsiteX0" fmla="*/ 0 w 2802466"/>
                      <a:gd name="connsiteY0" fmla="*/ 0 h 2407073"/>
                      <a:gd name="connsiteX1" fmla="*/ 532469 w 2802466"/>
                      <a:gd name="connsiteY1" fmla="*/ 0 h 2407073"/>
                      <a:gd name="connsiteX2" fmla="*/ 1036912 w 2802466"/>
                      <a:gd name="connsiteY2" fmla="*/ 0 h 2407073"/>
                      <a:gd name="connsiteX3" fmla="*/ 1625430 w 2802466"/>
                      <a:gd name="connsiteY3" fmla="*/ 0 h 2407073"/>
                      <a:gd name="connsiteX4" fmla="*/ 2185923 w 2802466"/>
                      <a:gd name="connsiteY4" fmla="*/ 0 h 2407073"/>
                      <a:gd name="connsiteX5" fmla="*/ 2802466 w 2802466"/>
                      <a:gd name="connsiteY5" fmla="*/ 0 h 2407073"/>
                      <a:gd name="connsiteX6" fmla="*/ 2802466 w 2802466"/>
                      <a:gd name="connsiteY6" fmla="*/ 529556 h 2407073"/>
                      <a:gd name="connsiteX7" fmla="*/ 2802466 w 2802466"/>
                      <a:gd name="connsiteY7" fmla="*/ 1035041 h 2407073"/>
                      <a:gd name="connsiteX8" fmla="*/ 2802466 w 2802466"/>
                      <a:gd name="connsiteY8" fmla="*/ 1468315 h 2407073"/>
                      <a:gd name="connsiteX9" fmla="*/ 2802466 w 2802466"/>
                      <a:gd name="connsiteY9" fmla="*/ 1973800 h 2407073"/>
                      <a:gd name="connsiteX10" fmla="*/ 2802466 w 2802466"/>
                      <a:gd name="connsiteY10" fmla="*/ 2407073 h 2407073"/>
                      <a:gd name="connsiteX11" fmla="*/ 2213948 w 2802466"/>
                      <a:gd name="connsiteY11" fmla="*/ 2407073 h 2407073"/>
                      <a:gd name="connsiteX12" fmla="*/ 1625430 w 2802466"/>
                      <a:gd name="connsiteY12" fmla="*/ 2407073 h 2407073"/>
                      <a:gd name="connsiteX13" fmla="*/ 1008888 w 2802466"/>
                      <a:gd name="connsiteY13" fmla="*/ 2407073 h 2407073"/>
                      <a:gd name="connsiteX14" fmla="*/ 0 w 2802466"/>
                      <a:gd name="connsiteY14" fmla="*/ 2407073 h 2407073"/>
                      <a:gd name="connsiteX15" fmla="*/ 0 w 2802466"/>
                      <a:gd name="connsiteY15" fmla="*/ 1877517 h 2407073"/>
                      <a:gd name="connsiteX16" fmla="*/ 0 w 2802466"/>
                      <a:gd name="connsiteY16" fmla="*/ 1444244 h 2407073"/>
                      <a:gd name="connsiteX17" fmla="*/ 0 w 2802466"/>
                      <a:gd name="connsiteY17" fmla="*/ 962829 h 2407073"/>
                      <a:gd name="connsiteX18" fmla="*/ 0 w 2802466"/>
                      <a:gd name="connsiteY18" fmla="*/ 457344 h 2407073"/>
                      <a:gd name="connsiteX19" fmla="*/ 0 w 2802466"/>
                      <a:gd name="connsiteY19" fmla="*/ 0 h 2407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802466" h="2407073" fill="none" extrusionOk="0">
                        <a:moveTo>
                          <a:pt x="0" y="0"/>
                        </a:moveTo>
                        <a:cubicBezTo>
                          <a:pt x="241372" y="-6712"/>
                          <a:pt x="314790" y="46306"/>
                          <a:pt x="532469" y="0"/>
                        </a:cubicBezTo>
                        <a:cubicBezTo>
                          <a:pt x="750148" y="-46306"/>
                          <a:pt x="919420" y="2952"/>
                          <a:pt x="1036912" y="0"/>
                        </a:cubicBezTo>
                        <a:cubicBezTo>
                          <a:pt x="1154404" y="-2952"/>
                          <a:pt x="1443142" y="45501"/>
                          <a:pt x="1625430" y="0"/>
                        </a:cubicBezTo>
                        <a:cubicBezTo>
                          <a:pt x="1807718" y="-45501"/>
                          <a:pt x="1967853" y="61564"/>
                          <a:pt x="2185923" y="0"/>
                        </a:cubicBezTo>
                        <a:cubicBezTo>
                          <a:pt x="2403993" y="-61564"/>
                          <a:pt x="2576333" y="27297"/>
                          <a:pt x="2802466" y="0"/>
                        </a:cubicBezTo>
                        <a:cubicBezTo>
                          <a:pt x="2831792" y="179117"/>
                          <a:pt x="2783523" y="292777"/>
                          <a:pt x="2802466" y="529556"/>
                        </a:cubicBezTo>
                        <a:cubicBezTo>
                          <a:pt x="2821409" y="766335"/>
                          <a:pt x="2768674" y="823597"/>
                          <a:pt x="2802466" y="1035041"/>
                        </a:cubicBezTo>
                        <a:cubicBezTo>
                          <a:pt x="2836258" y="1246485"/>
                          <a:pt x="2776004" y="1283496"/>
                          <a:pt x="2802466" y="1468315"/>
                        </a:cubicBezTo>
                        <a:cubicBezTo>
                          <a:pt x="2828928" y="1653134"/>
                          <a:pt x="2780385" y="1818094"/>
                          <a:pt x="2802466" y="1973800"/>
                        </a:cubicBezTo>
                        <a:cubicBezTo>
                          <a:pt x="2824547" y="2129506"/>
                          <a:pt x="2798415" y="2319890"/>
                          <a:pt x="2802466" y="2407073"/>
                        </a:cubicBezTo>
                        <a:cubicBezTo>
                          <a:pt x="2670944" y="2463420"/>
                          <a:pt x="2383166" y="2371778"/>
                          <a:pt x="2213948" y="2407073"/>
                        </a:cubicBezTo>
                        <a:cubicBezTo>
                          <a:pt x="2044730" y="2442368"/>
                          <a:pt x="1863803" y="2382884"/>
                          <a:pt x="1625430" y="2407073"/>
                        </a:cubicBezTo>
                        <a:cubicBezTo>
                          <a:pt x="1387057" y="2431262"/>
                          <a:pt x="1268004" y="2401441"/>
                          <a:pt x="1008888" y="2407073"/>
                        </a:cubicBezTo>
                        <a:cubicBezTo>
                          <a:pt x="749772" y="2412705"/>
                          <a:pt x="384529" y="2352235"/>
                          <a:pt x="0" y="2407073"/>
                        </a:cubicBezTo>
                        <a:cubicBezTo>
                          <a:pt x="-47016" y="2236633"/>
                          <a:pt x="36951" y="2047001"/>
                          <a:pt x="0" y="1877517"/>
                        </a:cubicBezTo>
                        <a:cubicBezTo>
                          <a:pt x="-36951" y="1708033"/>
                          <a:pt x="23717" y="1621868"/>
                          <a:pt x="0" y="1444244"/>
                        </a:cubicBezTo>
                        <a:cubicBezTo>
                          <a:pt x="-23717" y="1266620"/>
                          <a:pt x="21073" y="1120597"/>
                          <a:pt x="0" y="962829"/>
                        </a:cubicBezTo>
                        <a:cubicBezTo>
                          <a:pt x="-21073" y="805062"/>
                          <a:pt x="45394" y="589121"/>
                          <a:pt x="0" y="457344"/>
                        </a:cubicBezTo>
                        <a:cubicBezTo>
                          <a:pt x="-45394" y="325567"/>
                          <a:pt x="18001" y="129954"/>
                          <a:pt x="0" y="0"/>
                        </a:cubicBezTo>
                        <a:close/>
                      </a:path>
                      <a:path w="2802466" h="2407073" stroke="0" extrusionOk="0">
                        <a:moveTo>
                          <a:pt x="0" y="0"/>
                        </a:moveTo>
                        <a:cubicBezTo>
                          <a:pt x="112720" y="-10214"/>
                          <a:pt x="269084" y="34469"/>
                          <a:pt x="532469" y="0"/>
                        </a:cubicBezTo>
                        <a:cubicBezTo>
                          <a:pt x="795854" y="-34469"/>
                          <a:pt x="790775" y="42546"/>
                          <a:pt x="1008888" y="0"/>
                        </a:cubicBezTo>
                        <a:cubicBezTo>
                          <a:pt x="1227001" y="-42546"/>
                          <a:pt x="1458769" y="8891"/>
                          <a:pt x="1625430" y="0"/>
                        </a:cubicBezTo>
                        <a:cubicBezTo>
                          <a:pt x="1792091" y="-8891"/>
                          <a:pt x="1976008" y="19134"/>
                          <a:pt x="2157899" y="0"/>
                        </a:cubicBezTo>
                        <a:cubicBezTo>
                          <a:pt x="2339790" y="-19134"/>
                          <a:pt x="2664923" y="41098"/>
                          <a:pt x="2802466" y="0"/>
                        </a:cubicBezTo>
                        <a:cubicBezTo>
                          <a:pt x="2844665" y="141047"/>
                          <a:pt x="2800025" y="270175"/>
                          <a:pt x="2802466" y="529556"/>
                        </a:cubicBezTo>
                        <a:cubicBezTo>
                          <a:pt x="2804907" y="788937"/>
                          <a:pt x="2786594" y="802617"/>
                          <a:pt x="2802466" y="1010971"/>
                        </a:cubicBezTo>
                        <a:cubicBezTo>
                          <a:pt x="2818338" y="1219326"/>
                          <a:pt x="2788074" y="1273497"/>
                          <a:pt x="2802466" y="1492385"/>
                        </a:cubicBezTo>
                        <a:cubicBezTo>
                          <a:pt x="2816858" y="1711273"/>
                          <a:pt x="2757118" y="1710031"/>
                          <a:pt x="2802466" y="1925658"/>
                        </a:cubicBezTo>
                        <a:cubicBezTo>
                          <a:pt x="2847814" y="2141285"/>
                          <a:pt x="2764431" y="2271949"/>
                          <a:pt x="2802466" y="2407073"/>
                        </a:cubicBezTo>
                        <a:cubicBezTo>
                          <a:pt x="2656872" y="2422806"/>
                          <a:pt x="2476378" y="2355719"/>
                          <a:pt x="2241973" y="2407073"/>
                        </a:cubicBezTo>
                        <a:cubicBezTo>
                          <a:pt x="2007568" y="2458427"/>
                          <a:pt x="1832416" y="2399078"/>
                          <a:pt x="1709504" y="2407073"/>
                        </a:cubicBezTo>
                        <a:cubicBezTo>
                          <a:pt x="1586592" y="2415068"/>
                          <a:pt x="1228105" y="2344948"/>
                          <a:pt x="1092962" y="2407073"/>
                        </a:cubicBezTo>
                        <a:cubicBezTo>
                          <a:pt x="957819" y="2469198"/>
                          <a:pt x="753036" y="2370666"/>
                          <a:pt x="476419" y="2407073"/>
                        </a:cubicBezTo>
                        <a:cubicBezTo>
                          <a:pt x="199802" y="2443480"/>
                          <a:pt x="138116" y="2375270"/>
                          <a:pt x="0" y="2407073"/>
                        </a:cubicBezTo>
                        <a:cubicBezTo>
                          <a:pt x="-16192" y="2257982"/>
                          <a:pt x="14067" y="2051674"/>
                          <a:pt x="0" y="1925658"/>
                        </a:cubicBezTo>
                        <a:cubicBezTo>
                          <a:pt x="-14067" y="1799643"/>
                          <a:pt x="38749" y="1583911"/>
                          <a:pt x="0" y="1468315"/>
                        </a:cubicBezTo>
                        <a:cubicBezTo>
                          <a:pt x="-38749" y="1352719"/>
                          <a:pt x="21573" y="1209750"/>
                          <a:pt x="0" y="1059112"/>
                        </a:cubicBezTo>
                        <a:cubicBezTo>
                          <a:pt x="-21573" y="908474"/>
                          <a:pt x="17447" y="737758"/>
                          <a:pt x="0" y="625839"/>
                        </a:cubicBezTo>
                        <a:cubicBezTo>
                          <a:pt x="-17447" y="513920"/>
                          <a:pt x="40214" y="260253"/>
                          <a:pt x="0" y="0"/>
                        </a:cubicBezTo>
                        <a:close/>
                      </a:path>
                    </a:pathLst>
                  </a:custGeom>
                  <ask:type>
                    <ask:lineSketchNone/>
                  </ask:type>
                </ask:lineSketchStyleProps>
              </a:ext>
            </a:extLst>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950" b="0" i="0" u="none" strike="noStrike" dirty="0">
                <a:solidFill>
                  <a:srgbClr val="000000"/>
                </a:solidFill>
                <a:effectLst/>
                <a:latin typeface="Arial" panose="020B0604020202020204" pitchFamily="34" charset="0"/>
                <a:cs typeface="Arial" panose="020B0604020202020204" pitchFamily="34" charset="0"/>
              </a:rPr>
              <a:t>This academic poster focuses on understanding and supporting dyslexia. </a:t>
            </a:r>
            <a:r>
              <a:rPr lang="en-GB" sz="950" dirty="0">
                <a:solidFill>
                  <a:srgbClr val="000000"/>
                </a:solidFill>
                <a:latin typeface="Arial" panose="020B0604020202020204" pitchFamily="34" charset="0"/>
                <a:cs typeface="Arial" panose="020B0604020202020204" pitchFamily="34" charset="0"/>
              </a:rPr>
              <a:t>This poster aims to provide a clear explanation of dyslexia and how it is diagnosed</a:t>
            </a:r>
            <a:r>
              <a:rPr lang="en-GB" sz="950" b="0" i="0" u="none" strike="noStrike" dirty="0">
                <a:solidFill>
                  <a:srgbClr val="000000"/>
                </a:solidFill>
                <a:effectLst/>
                <a:latin typeface="Arial" panose="020B0604020202020204" pitchFamily="34" charset="0"/>
                <a:cs typeface="Arial" panose="020B0604020202020204" pitchFamily="34" charset="0"/>
              </a:rPr>
              <a:t>, as well as barriers here in Wales and strategies to promote inclusive, effective support.</a:t>
            </a: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2DBEB280-AED3-1245-D92E-511FB2E7EEA3}"/>
              </a:ext>
            </a:extLst>
          </p:cNvPr>
          <p:cNvSpPr txBox="1"/>
          <p:nvPr/>
        </p:nvSpPr>
        <p:spPr>
          <a:xfrm>
            <a:off x="10841162" y="60093"/>
            <a:ext cx="1350838" cy="246221"/>
          </a:xfrm>
          <a:prstGeom prst="rect">
            <a:avLst/>
          </a:prstGeom>
          <a:noFill/>
        </p:spPr>
        <p:txBody>
          <a:bodyPr wrap="square" rtlCol="0">
            <a:spAutoFit/>
          </a:bodyPr>
          <a:lstStyle/>
          <a:p>
            <a:r>
              <a:rPr lang="en-US" sz="1000" dirty="0">
                <a:latin typeface="Arial" panose="020B0604020202020204" pitchFamily="34" charset="0"/>
                <a:cs typeface="Arial" panose="020B0604020202020204" pitchFamily="34" charset="0"/>
              </a:rPr>
              <a:t>Word Count: 882</a:t>
            </a:r>
          </a:p>
        </p:txBody>
      </p:sp>
      <p:sp>
        <p:nvSpPr>
          <p:cNvPr id="19" name="TextBox 18">
            <a:extLst>
              <a:ext uri="{FF2B5EF4-FFF2-40B4-BE49-F238E27FC236}">
                <a16:creationId xmlns:a16="http://schemas.microsoft.com/office/drawing/2014/main" id="{7BAB3F8D-5969-C55B-45DA-517C351CAEB8}"/>
              </a:ext>
            </a:extLst>
          </p:cNvPr>
          <p:cNvSpPr txBox="1"/>
          <p:nvPr/>
        </p:nvSpPr>
        <p:spPr>
          <a:xfrm>
            <a:off x="0" y="-9296"/>
            <a:ext cx="2800888" cy="400110"/>
          </a:xfrm>
          <a:prstGeom prst="rect">
            <a:avLst/>
          </a:prstGeom>
          <a:noFill/>
        </p:spPr>
        <p:txBody>
          <a:bodyPr wrap="square" rtlCol="0">
            <a:spAutoFit/>
          </a:bodyPr>
          <a:lstStyle/>
          <a:p>
            <a:r>
              <a:rPr lang="en-US" sz="1000" dirty="0">
                <a:latin typeface="Arial" panose="020B0604020202020204" pitchFamily="34" charset="0"/>
                <a:cs typeface="Arial" panose="020B0604020202020204" pitchFamily="34" charset="0"/>
              </a:rPr>
              <a:t>Module Number- ECEY6006</a:t>
            </a:r>
          </a:p>
          <a:p>
            <a:r>
              <a:rPr lang="en-US" sz="1000" dirty="0">
                <a:latin typeface="Arial" panose="020B0604020202020204" pitchFamily="34" charset="0"/>
                <a:cs typeface="Arial" panose="020B0604020202020204" pitchFamily="34" charset="0"/>
              </a:rPr>
              <a:t>Student Number- 2306769</a:t>
            </a:r>
          </a:p>
        </p:txBody>
      </p:sp>
      <p:sp>
        <p:nvSpPr>
          <p:cNvPr id="20" name="Text Box 2">
            <a:extLst>
              <a:ext uri="{FF2B5EF4-FFF2-40B4-BE49-F238E27FC236}">
                <a16:creationId xmlns:a16="http://schemas.microsoft.com/office/drawing/2014/main" id="{E93A3167-7928-2CF3-8B57-AF7DE5779471}"/>
              </a:ext>
            </a:extLst>
          </p:cNvPr>
          <p:cNvSpPr txBox="1"/>
          <p:nvPr/>
        </p:nvSpPr>
        <p:spPr>
          <a:xfrm>
            <a:off x="5960857" y="5978215"/>
            <a:ext cx="6114235" cy="622025"/>
          </a:xfrm>
          <a:prstGeom prst="rect">
            <a:avLst/>
          </a:prstGeom>
          <a:solidFill>
            <a:srgbClr val="FFD4D2"/>
          </a:solidFill>
          <a:ln w="6350" cmpd="sng">
            <a:solidFill>
              <a:srgbClr val="9CADAF"/>
            </a:solidFill>
            <a:extLst>
              <a:ext uri="{C807C97D-BFC1-408E-A445-0C87EB9F89A2}">
                <ask:lineSketchStyleProps xmlns:ask="http://schemas.microsoft.com/office/drawing/2018/sketchyshapes" sd="1219033472">
                  <a:custGeom>
                    <a:avLst/>
                    <a:gdLst>
                      <a:gd name="connsiteX0" fmla="*/ 0 w 2802466"/>
                      <a:gd name="connsiteY0" fmla="*/ 0 h 2407073"/>
                      <a:gd name="connsiteX1" fmla="*/ 532469 w 2802466"/>
                      <a:gd name="connsiteY1" fmla="*/ 0 h 2407073"/>
                      <a:gd name="connsiteX2" fmla="*/ 1036912 w 2802466"/>
                      <a:gd name="connsiteY2" fmla="*/ 0 h 2407073"/>
                      <a:gd name="connsiteX3" fmla="*/ 1625430 w 2802466"/>
                      <a:gd name="connsiteY3" fmla="*/ 0 h 2407073"/>
                      <a:gd name="connsiteX4" fmla="*/ 2185923 w 2802466"/>
                      <a:gd name="connsiteY4" fmla="*/ 0 h 2407073"/>
                      <a:gd name="connsiteX5" fmla="*/ 2802466 w 2802466"/>
                      <a:gd name="connsiteY5" fmla="*/ 0 h 2407073"/>
                      <a:gd name="connsiteX6" fmla="*/ 2802466 w 2802466"/>
                      <a:gd name="connsiteY6" fmla="*/ 529556 h 2407073"/>
                      <a:gd name="connsiteX7" fmla="*/ 2802466 w 2802466"/>
                      <a:gd name="connsiteY7" fmla="*/ 1035041 h 2407073"/>
                      <a:gd name="connsiteX8" fmla="*/ 2802466 w 2802466"/>
                      <a:gd name="connsiteY8" fmla="*/ 1468315 h 2407073"/>
                      <a:gd name="connsiteX9" fmla="*/ 2802466 w 2802466"/>
                      <a:gd name="connsiteY9" fmla="*/ 1973800 h 2407073"/>
                      <a:gd name="connsiteX10" fmla="*/ 2802466 w 2802466"/>
                      <a:gd name="connsiteY10" fmla="*/ 2407073 h 2407073"/>
                      <a:gd name="connsiteX11" fmla="*/ 2213948 w 2802466"/>
                      <a:gd name="connsiteY11" fmla="*/ 2407073 h 2407073"/>
                      <a:gd name="connsiteX12" fmla="*/ 1625430 w 2802466"/>
                      <a:gd name="connsiteY12" fmla="*/ 2407073 h 2407073"/>
                      <a:gd name="connsiteX13" fmla="*/ 1008888 w 2802466"/>
                      <a:gd name="connsiteY13" fmla="*/ 2407073 h 2407073"/>
                      <a:gd name="connsiteX14" fmla="*/ 0 w 2802466"/>
                      <a:gd name="connsiteY14" fmla="*/ 2407073 h 2407073"/>
                      <a:gd name="connsiteX15" fmla="*/ 0 w 2802466"/>
                      <a:gd name="connsiteY15" fmla="*/ 1877517 h 2407073"/>
                      <a:gd name="connsiteX16" fmla="*/ 0 w 2802466"/>
                      <a:gd name="connsiteY16" fmla="*/ 1444244 h 2407073"/>
                      <a:gd name="connsiteX17" fmla="*/ 0 w 2802466"/>
                      <a:gd name="connsiteY17" fmla="*/ 962829 h 2407073"/>
                      <a:gd name="connsiteX18" fmla="*/ 0 w 2802466"/>
                      <a:gd name="connsiteY18" fmla="*/ 457344 h 2407073"/>
                      <a:gd name="connsiteX19" fmla="*/ 0 w 2802466"/>
                      <a:gd name="connsiteY19" fmla="*/ 0 h 2407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802466" h="2407073" fill="none" extrusionOk="0">
                        <a:moveTo>
                          <a:pt x="0" y="0"/>
                        </a:moveTo>
                        <a:cubicBezTo>
                          <a:pt x="241372" y="-6712"/>
                          <a:pt x="314790" y="46306"/>
                          <a:pt x="532469" y="0"/>
                        </a:cubicBezTo>
                        <a:cubicBezTo>
                          <a:pt x="750148" y="-46306"/>
                          <a:pt x="919420" y="2952"/>
                          <a:pt x="1036912" y="0"/>
                        </a:cubicBezTo>
                        <a:cubicBezTo>
                          <a:pt x="1154404" y="-2952"/>
                          <a:pt x="1443142" y="45501"/>
                          <a:pt x="1625430" y="0"/>
                        </a:cubicBezTo>
                        <a:cubicBezTo>
                          <a:pt x="1807718" y="-45501"/>
                          <a:pt x="1967853" y="61564"/>
                          <a:pt x="2185923" y="0"/>
                        </a:cubicBezTo>
                        <a:cubicBezTo>
                          <a:pt x="2403993" y="-61564"/>
                          <a:pt x="2576333" y="27297"/>
                          <a:pt x="2802466" y="0"/>
                        </a:cubicBezTo>
                        <a:cubicBezTo>
                          <a:pt x="2831792" y="179117"/>
                          <a:pt x="2783523" y="292777"/>
                          <a:pt x="2802466" y="529556"/>
                        </a:cubicBezTo>
                        <a:cubicBezTo>
                          <a:pt x="2821409" y="766335"/>
                          <a:pt x="2768674" y="823597"/>
                          <a:pt x="2802466" y="1035041"/>
                        </a:cubicBezTo>
                        <a:cubicBezTo>
                          <a:pt x="2836258" y="1246485"/>
                          <a:pt x="2776004" y="1283496"/>
                          <a:pt x="2802466" y="1468315"/>
                        </a:cubicBezTo>
                        <a:cubicBezTo>
                          <a:pt x="2828928" y="1653134"/>
                          <a:pt x="2780385" y="1818094"/>
                          <a:pt x="2802466" y="1973800"/>
                        </a:cubicBezTo>
                        <a:cubicBezTo>
                          <a:pt x="2824547" y="2129506"/>
                          <a:pt x="2798415" y="2319890"/>
                          <a:pt x="2802466" y="2407073"/>
                        </a:cubicBezTo>
                        <a:cubicBezTo>
                          <a:pt x="2670944" y="2463420"/>
                          <a:pt x="2383166" y="2371778"/>
                          <a:pt x="2213948" y="2407073"/>
                        </a:cubicBezTo>
                        <a:cubicBezTo>
                          <a:pt x="2044730" y="2442368"/>
                          <a:pt x="1863803" y="2382884"/>
                          <a:pt x="1625430" y="2407073"/>
                        </a:cubicBezTo>
                        <a:cubicBezTo>
                          <a:pt x="1387057" y="2431262"/>
                          <a:pt x="1268004" y="2401441"/>
                          <a:pt x="1008888" y="2407073"/>
                        </a:cubicBezTo>
                        <a:cubicBezTo>
                          <a:pt x="749772" y="2412705"/>
                          <a:pt x="384529" y="2352235"/>
                          <a:pt x="0" y="2407073"/>
                        </a:cubicBezTo>
                        <a:cubicBezTo>
                          <a:pt x="-47016" y="2236633"/>
                          <a:pt x="36951" y="2047001"/>
                          <a:pt x="0" y="1877517"/>
                        </a:cubicBezTo>
                        <a:cubicBezTo>
                          <a:pt x="-36951" y="1708033"/>
                          <a:pt x="23717" y="1621868"/>
                          <a:pt x="0" y="1444244"/>
                        </a:cubicBezTo>
                        <a:cubicBezTo>
                          <a:pt x="-23717" y="1266620"/>
                          <a:pt x="21073" y="1120597"/>
                          <a:pt x="0" y="962829"/>
                        </a:cubicBezTo>
                        <a:cubicBezTo>
                          <a:pt x="-21073" y="805062"/>
                          <a:pt x="45394" y="589121"/>
                          <a:pt x="0" y="457344"/>
                        </a:cubicBezTo>
                        <a:cubicBezTo>
                          <a:pt x="-45394" y="325567"/>
                          <a:pt x="18001" y="129954"/>
                          <a:pt x="0" y="0"/>
                        </a:cubicBezTo>
                        <a:close/>
                      </a:path>
                      <a:path w="2802466" h="2407073" stroke="0" extrusionOk="0">
                        <a:moveTo>
                          <a:pt x="0" y="0"/>
                        </a:moveTo>
                        <a:cubicBezTo>
                          <a:pt x="112720" y="-10214"/>
                          <a:pt x="269084" y="34469"/>
                          <a:pt x="532469" y="0"/>
                        </a:cubicBezTo>
                        <a:cubicBezTo>
                          <a:pt x="795854" y="-34469"/>
                          <a:pt x="790775" y="42546"/>
                          <a:pt x="1008888" y="0"/>
                        </a:cubicBezTo>
                        <a:cubicBezTo>
                          <a:pt x="1227001" y="-42546"/>
                          <a:pt x="1458769" y="8891"/>
                          <a:pt x="1625430" y="0"/>
                        </a:cubicBezTo>
                        <a:cubicBezTo>
                          <a:pt x="1792091" y="-8891"/>
                          <a:pt x="1976008" y="19134"/>
                          <a:pt x="2157899" y="0"/>
                        </a:cubicBezTo>
                        <a:cubicBezTo>
                          <a:pt x="2339790" y="-19134"/>
                          <a:pt x="2664923" y="41098"/>
                          <a:pt x="2802466" y="0"/>
                        </a:cubicBezTo>
                        <a:cubicBezTo>
                          <a:pt x="2844665" y="141047"/>
                          <a:pt x="2800025" y="270175"/>
                          <a:pt x="2802466" y="529556"/>
                        </a:cubicBezTo>
                        <a:cubicBezTo>
                          <a:pt x="2804907" y="788937"/>
                          <a:pt x="2786594" y="802617"/>
                          <a:pt x="2802466" y="1010971"/>
                        </a:cubicBezTo>
                        <a:cubicBezTo>
                          <a:pt x="2818338" y="1219326"/>
                          <a:pt x="2788074" y="1273497"/>
                          <a:pt x="2802466" y="1492385"/>
                        </a:cubicBezTo>
                        <a:cubicBezTo>
                          <a:pt x="2816858" y="1711273"/>
                          <a:pt x="2757118" y="1710031"/>
                          <a:pt x="2802466" y="1925658"/>
                        </a:cubicBezTo>
                        <a:cubicBezTo>
                          <a:pt x="2847814" y="2141285"/>
                          <a:pt x="2764431" y="2271949"/>
                          <a:pt x="2802466" y="2407073"/>
                        </a:cubicBezTo>
                        <a:cubicBezTo>
                          <a:pt x="2656872" y="2422806"/>
                          <a:pt x="2476378" y="2355719"/>
                          <a:pt x="2241973" y="2407073"/>
                        </a:cubicBezTo>
                        <a:cubicBezTo>
                          <a:pt x="2007568" y="2458427"/>
                          <a:pt x="1832416" y="2399078"/>
                          <a:pt x="1709504" y="2407073"/>
                        </a:cubicBezTo>
                        <a:cubicBezTo>
                          <a:pt x="1586592" y="2415068"/>
                          <a:pt x="1228105" y="2344948"/>
                          <a:pt x="1092962" y="2407073"/>
                        </a:cubicBezTo>
                        <a:cubicBezTo>
                          <a:pt x="957819" y="2469198"/>
                          <a:pt x="753036" y="2370666"/>
                          <a:pt x="476419" y="2407073"/>
                        </a:cubicBezTo>
                        <a:cubicBezTo>
                          <a:pt x="199802" y="2443480"/>
                          <a:pt x="138116" y="2375270"/>
                          <a:pt x="0" y="2407073"/>
                        </a:cubicBezTo>
                        <a:cubicBezTo>
                          <a:pt x="-16192" y="2257982"/>
                          <a:pt x="14067" y="2051674"/>
                          <a:pt x="0" y="1925658"/>
                        </a:cubicBezTo>
                        <a:cubicBezTo>
                          <a:pt x="-14067" y="1799643"/>
                          <a:pt x="38749" y="1583911"/>
                          <a:pt x="0" y="1468315"/>
                        </a:cubicBezTo>
                        <a:cubicBezTo>
                          <a:pt x="-38749" y="1352719"/>
                          <a:pt x="21573" y="1209750"/>
                          <a:pt x="0" y="1059112"/>
                        </a:cubicBezTo>
                        <a:cubicBezTo>
                          <a:pt x="-21573" y="908474"/>
                          <a:pt x="17447" y="737758"/>
                          <a:pt x="0" y="625839"/>
                        </a:cubicBezTo>
                        <a:cubicBezTo>
                          <a:pt x="-17447" y="513920"/>
                          <a:pt x="40214" y="260253"/>
                          <a:pt x="0" y="0"/>
                        </a:cubicBezTo>
                        <a:close/>
                      </a:path>
                    </a:pathLst>
                  </a:custGeom>
                  <ask:type>
                    <ask:lineSketchNone/>
                  </ask:type>
                </ask:lineSketchStyleProps>
              </a:ext>
            </a:extLst>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950" kern="100" dirty="0">
                <a:effectLst/>
                <a:latin typeface="Arial" panose="020B0604020202020204" pitchFamily="34" charset="0"/>
                <a:ea typeface="Aptos" panose="020B0004020202020204" pitchFamily="34" charset="0"/>
                <a:cs typeface="Times New Roman" panose="02020603050405020304" pitchFamily="18" charset="0"/>
              </a:rPr>
              <a:t> In conclusion, to provide successful, inclusive educational support, dyslexia must be recognised and understood, especially in bilingual educational settings. This calls for appropriate resources, early, well-informed intervention, and improved awareness.</a:t>
            </a:r>
            <a:endParaRPr lang="en-GB" sz="95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888882749"/>
      </p:ext>
    </p:extLst>
  </p:cSld>
  <p:clrMapOvr>
    <a:masterClrMapping/>
  </p:clrMapOvr>
</p:sld>
</file>

<file path=ppt/theme/theme1.xml><?xml version="1.0" encoding="utf-8"?>
<a:theme xmlns:a="http://schemas.openxmlformats.org/drawingml/2006/main" name="MemoVTI">
  <a:themeElements>
    <a:clrScheme name="Custom 73">
      <a:dk1>
        <a:sysClr val="windowText" lastClr="000000"/>
      </a:dk1>
      <a:lt1>
        <a:sysClr val="window" lastClr="FFFFFF"/>
      </a:lt1>
      <a:dk2>
        <a:srgbClr val="192033"/>
      </a:dk2>
      <a:lt2>
        <a:srgbClr val="F3EAD9"/>
      </a:lt2>
      <a:accent1>
        <a:srgbClr val="ED625F"/>
      </a:accent1>
      <a:accent2>
        <a:srgbClr val="2F4FA7"/>
      </a:accent2>
      <a:accent3>
        <a:srgbClr val="76A899"/>
      </a:accent3>
      <a:accent4>
        <a:srgbClr val="D4669D"/>
      </a:accent4>
      <a:accent5>
        <a:srgbClr val="F2855A"/>
      </a:accent5>
      <a:accent6>
        <a:srgbClr val="C44732"/>
      </a:accent6>
      <a:hlink>
        <a:srgbClr val="3F7AAF"/>
      </a:hlink>
      <a:folHlink>
        <a:srgbClr val="9E4687"/>
      </a:folHlink>
    </a:clrScheme>
    <a:fontScheme name="Elephant Univers Condensed">
      <a:majorFont>
        <a:latin typeface="Elephant"/>
        <a:ea typeface=""/>
        <a:cs typeface=""/>
      </a:majorFont>
      <a:minorFont>
        <a:latin typeface="Univers Condense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moVTI" id="{DF30D94D-D909-45F8-8565-C675708280D4}" vid="{636A8D8B-0354-48FA-9492-83E81C2616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183</TotalTime>
  <Words>1049</Words>
  <Application>Microsoft Macintosh PowerPoint</Application>
  <PresentationFormat>Widescreen</PresentationFormat>
  <Paragraphs>40</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Aptos</vt:lpstr>
      <vt:lpstr>Arial</vt:lpstr>
      <vt:lpstr>Elephant</vt:lpstr>
      <vt:lpstr>Symbol</vt:lpstr>
      <vt:lpstr>Times New Roman</vt:lpstr>
      <vt:lpstr>Univers Condensed</vt:lpstr>
      <vt:lpstr>MemoVTI</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Alys Jones (2306769)</dc:creator>
  <cp:lastModifiedBy>Alys Jones (2306769)</cp:lastModifiedBy>
  <cp:revision>1</cp:revision>
  <dcterms:created xsi:type="dcterms:W3CDTF">2025-05-15T16:43:14Z</dcterms:created>
  <dcterms:modified xsi:type="dcterms:W3CDTF">2025-05-15T19:46:21Z</dcterms:modified>
</cp:coreProperties>
</file>