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2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757056-D8F1-FB65-06FE-276083709A42}" v="16" dt="2024-05-02T20:26:55.915"/>
    <p1510:client id="{82E81F19-8D98-701E-8C9A-51CC2AA8543F}" v="1644" dt="2024-05-01T21:16:05.202"/>
    <p1510:client id="{8E0238B9-C423-42C5-34D9-EFF2489D7343}" v="439" dt="2024-05-01T14:40:39.101"/>
    <p1510:client id="{F9CFAE4E-445E-31C0-453B-5ED0EB647BEF}" v="27" dt="2024-05-02T21:41:20.647"/>
    <p1510:client id="{FCE2BA86-FFB4-566C-BDB4-3CA0EEFB915F}" v="294" dt="2024-05-02T21:25:15.4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03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074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450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322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284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879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367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2515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952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83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641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5/2/2024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54124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87" r:id="rId4"/>
    <p:sldLayoutId id="2147483688" r:id="rId5"/>
    <p:sldLayoutId id="2147483693" r:id="rId6"/>
    <p:sldLayoutId id="2147483689" r:id="rId7"/>
    <p:sldLayoutId id="2147483690" r:id="rId8"/>
    <p:sldLayoutId id="2147483691" r:id="rId9"/>
    <p:sldLayoutId id="2147483692" r:id="rId10"/>
    <p:sldLayoutId id="214748369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Jp7oM9mAIXQ" TargetMode="External"/><Relationship Id="rId13" Type="http://schemas.openxmlformats.org/officeDocument/2006/relationships/hyperlink" Target="http://www.canterbury.ac.nz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youtube.com/watch?v=cjziCs-R2S4" TargetMode="External"/><Relationship Id="rId12" Type="http://schemas.openxmlformats.org/officeDocument/2006/relationships/hyperlink" Target="https://www.youtube.com/watch?v=kRIc0W48qYY" TargetMode="Externa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www.youtube.com/watch?v=RsWGdDIK6XA" TargetMode="External"/><Relationship Id="rId11" Type="http://schemas.openxmlformats.org/officeDocument/2006/relationships/hyperlink" Target="https://www.ed.ac.uk/reflection/reflectors-toolkit/reflecting-on-experience/gibbs-reflective-cycle" TargetMode="External"/><Relationship Id="rId5" Type="http://schemas.openxmlformats.org/officeDocument/2006/relationships/hyperlink" Target="https://www.youtube.com/watch?v=w69sEZgS4sk" TargetMode="External"/><Relationship Id="rId15" Type="http://schemas.openxmlformats.org/officeDocument/2006/relationships/image" Target="../media/image2.png"/><Relationship Id="rId10" Type="http://schemas.openxmlformats.org/officeDocument/2006/relationships/hyperlink" Target="https://www.youtube.com/watch?time_continue=7&amp;v=VMwjscSCcf0&amp;embeds_referring_euri=https%3A%2F%2Fmoodle.uwtsd.ac.uk%2F&amp;source_ve_path=MTM5MTE3LDM2ODQyLDEzOTExNywyMzg1MQ&amp;feature=emb_title" TargetMode="External"/><Relationship Id="rId4" Type="http://schemas.openxmlformats.org/officeDocument/2006/relationships/hyperlink" Target="http://www.youtube.com" TargetMode="External"/><Relationship Id="rId9" Type="http://schemas.openxmlformats.org/officeDocument/2006/relationships/hyperlink" Target="https://www.britannica.com/topic/ethics-philosophy" TargetMode="External"/><Relationship Id="rId14" Type="http://schemas.openxmlformats.org/officeDocument/2006/relationships/hyperlink" Target="https://www.canterbury.ac.nz/study/study-support-info/citations-and-referencing/apa-style/personal-communication#:~:text=Personal%20communications%20may%20be%20priva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1BC5A67-118C-4E4F-B36D-98915F747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Vector background of vibrant colors splashing">
            <a:extLst>
              <a:ext uri="{FF2B5EF4-FFF2-40B4-BE49-F238E27FC236}">
                <a16:creationId xmlns:a16="http://schemas.microsoft.com/office/drawing/2014/main" id="{D99A60D3-10FB-61C2-FA1C-36A10A2999C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t="17448" r="-3" b="-3"/>
          <a:stretch/>
        </p:blipFill>
        <p:spPr>
          <a:xfrm>
            <a:off x="6687" y="10"/>
            <a:ext cx="12196199" cy="685799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0F8B35-FE0B-427D-9196-5DB8CC697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06494" y="859953"/>
            <a:ext cx="4379010" cy="5197947"/>
          </a:xfrm>
          <a:custGeom>
            <a:avLst/>
            <a:gdLst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2480538 h 5246128"/>
              <a:gd name="connsiteX4" fmla="*/ 4419600 w 4419600"/>
              <a:gd name="connsiteY4" fmla="*/ 4975131 h 5246128"/>
              <a:gd name="connsiteX5" fmla="*/ 4419600 w 4419600"/>
              <a:gd name="connsiteY5" fmla="*/ 5246128 h 5246128"/>
              <a:gd name="connsiteX6" fmla="*/ 0 w 4419600"/>
              <a:gd name="connsiteY6" fmla="*/ 5246128 h 5246128"/>
              <a:gd name="connsiteX7" fmla="*/ 0 w 4419600"/>
              <a:gd name="connsiteY7" fmla="*/ 4975131 h 5246128"/>
              <a:gd name="connsiteX8" fmla="*/ 0 w 4419600"/>
              <a:gd name="connsiteY8" fmla="*/ 2480538 h 5246128"/>
              <a:gd name="connsiteX9" fmla="*/ 0 w 4419600"/>
              <a:gd name="connsiteY9" fmla="*/ 2209541 h 5246128"/>
              <a:gd name="connsiteX10" fmla="*/ 2209538 w 4419600"/>
              <a:gd name="connsiteY10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4975131 h 5246128"/>
              <a:gd name="connsiteX4" fmla="*/ 4419600 w 4419600"/>
              <a:gd name="connsiteY4" fmla="*/ 5246128 h 5246128"/>
              <a:gd name="connsiteX5" fmla="*/ 0 w 4419600"/>
              <a:gd name="connsiteY5" fmla="*/ 5246128 h 5246128"/>
              <a:gd name="connsiteX6" fmla="*/ 0 w 4419600"/>
              <a:gd name="connsiteY6" fmla="*/ 4975131 h 5246128"/>
              <a:gd name="connsiteX7" fmla="*/ 0 w 4419600"/>
              <a:gd name="connsiteY7" fmla="*/ 2480538 h 5246128"/>
              <a:gd name="connsiteX8" fmla="*/ 0 w 4419600"/>
              <a:gd name="connsiteY8" fmla="*/ 2209541 h 5246128"/>
              <a:gd name="connsiteX9" fmla="*/ 2209538 w 4419600"/>
              <a:gd name="connsiteY9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5246128 h 5246128"/>
              <a:gd name="connsiteX4" fmla="*/ 0 w 4419600"/>
              <a:gd name="connsiteY4" fmla="*/ 5246128 h 5246128"/>
              <a:gd name="connsiteX5" fmla="*/ 0 w 4419600"/>
              <a:gd name="connsiteY5" fmla="*/ 4975131 h 5246128"/>
              <a:gd name="connsiteX6" fmla="*/ 0 w 4419600"/>
              <a:gd name="connsiteY6" fmla="*/ 2480538 h 5246128"/>
              <a:gd name="connsiteX7" fmla="*/ 0 w 4419600"/>
              <a:gd name="connsiteY7" fmla="*/ 2209541 h 5246128"/>
              <a:gd name="connsiteX8" fmla="*/ 2209538 w 4419600"/>
              <a:gd name="connsiteY8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5246128 h 5246128"/>
              <a:gd name="connsiteX4" fmla="*/ 0 w 4419600"/>
              <a:gd name="connsiteY4" fmla="*/ 5246128 h 5246128"/>
              <a:gd name="connsiteX5" fmla="*/ 0 w 4419600"/>
              <a:gd name="connsiteY5" fmla="*/ 2480538 h 5246128"/>
              <a:gd name="connsiteX6" fmla="*/ 0 w 4419600"/>
              <a:gd name="connsiteY6" fmla="*/ 2209541 h 5246128"/>
              <a:gd name="connsiteX7" fmla="*/ 2209538 w 4419600"/>
              <a:gd name="connsiteY7" fmla="*/ 0 h 5246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19600" h="5246128">
                <a:moveTo>
                  <a:pt x="2209538" y="0"/>
                </a:moveTo>
                <a:lnTo>
                  <a:pt x="2210062" y="0"/>
                </a:lnTo>
                <a:cubicBezTo>
                  <a:pt x="3430375" y="0"/>
                  <a:pt x="4419600" y="989251"/>
                  <a:pt x="4419600" y="2209541"/>
                </a:cubicBezTo>
                <a:lnTo>
                  <a:pt x="4419600" y="5246128"/>
                </a:lnTo>
                <a:lnTo>
                  <a:pt x="0" y="5246128"/>
                </a:lnTo>
                <a:lnTo>
                  <a:pt x="0" y="2480538"/>
                </a:lnTo>
                <a:lnTo>
                  <a:pt x="0" y="2209541"/>
                </a:lnTo>
                <a:cubicBezTo>
                  <a:pt x="0" y="989251"/>
                  <a:pt x="989222" y="0"/>
                  <a:pt x="2209538" y="0"/>
                </a:cubicBez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61849" y="843937"/>
            <a:ext cx="6868301" cy="1750731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Assignment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61953" y="3096692"/>
            <a:ext cx="6005548" cy="23276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Kayleigh Thieme</a:t>
            </a:r>
          </a:p>
          <a:p>
            <a:pPr algn="ctr"/>
            <a:r>
              <a:rPr lang="en-US">
                <a:solidFill>
                  <a:srgbClr val="FFFFFF"/>
                </a:solidFill>
              </a:rPr>
              <a:t>2206102</a:t>
            </a:r>
          </a:p>
          <a:p>
            <a:pPr algn="ctr"/>
            <a:r>
              <a:rPr lang="en-US">
                <a:solidFill>
                  <a:srgbClr val="FFFFFF"/>
                </a:solidFill>
              </a:rPr>
              <a:t>Working in and Inclusive World</a:t>
            </a:r>
          </a:p>
          <a:p>
            <a:pPr algn="ctr"/>
            <a:r>
              <a:rPr lang="en-US">
                <a:solidFill>
                  <a:srgbClr val="FFFFFF"/>
                </a:solidFill>
              </a:rPr>
              <a:t>Glenn Gehenna </a:t>
            </a:r>
          </a:p>
          <a:p>
            <a:pPr algn="ctr"/>
            <a:r>
              <a:rPr lang="en-US">
                <a:solidFill>
                  <a:srgbClr val="FFFFFF"/>
                </a:solidFill>
              </a:rPr>
              <a:t>26.04.2024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F59B18A-94FC-4D49-98EB-BEC65B321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376602" y="4316294"/>
            <a:ext cx="1458419" cy="0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one">
            <a:hlinkClick r:id="" action="ppaction://media"/>
            <a:extLst>
              <a:ext uri="{FF2B5EF4-FFF2-40B4-BE49-F238E27FC236}">
                <a16:creationId xmlns:a16="http://schemas.microsoft.com/office/drawing/2014/main" id="{3421B636-6558-BBE4-0906-25495C2A58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875" y="49666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E3B514-83FE-45D4-988C-78925DD1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980FCA-A1B1-47B3-886C-536A26B3F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0498" y="847770"/>
            <a:ext cx="6835762" cy="1395928"/>
          </a:xfrm>
        </p:spPr>
        <p:txBody>
          <a:bodyPr anchor="b">
            <a:normAutofit/>
          </a:bodyPr>
          <a:lstStyle/>
          <a:p>
            <a:r>
              <a:rPr lang="en-US" b="1"/>
              <a:t>What have I learned?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87CBF7F-92AD-42B8-AA3E-C4AF7A2AD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24200" y="2589817"/>
            <a:ext cx="0" cy="3468083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4E703-AAA9-B1F0-5C90-EC7F8A8A20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8613" y="2870667"/>
            <a:ext cx="5987647" cy="3245178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/>
              <a:t>Relationships between people and departments</a:t>
            </a:r>
          </a:p>
          <a:p>
            <a:pPr>
              <a:lnSpc>
                <a:spcPct val="110000"/>
              </a:lnSpc>
            </a:pPr>
            <a:r>
              <a:rPr lang="en-US" sz="1600"/>
              <a:t>Managing people</a:t>
            </a:r>
          </a:p>
          <a:p>
            <a:pPr>
              <a:lnSpc>
                <a:spcPct val="110000"/>
              </a:lnSpc>
            </a:pPr>
            <a:r>
              <a:rPr lang="en-US" sz="1600"/>
              <a:t>HR Function</a:t>
            </a:r>
          </a:p>
          <a:p>
            <a:pPr>
              <a:lnSpc>
                <a:spcPct val="110000"/>
              </a:lnSpc>
            </a:pPr>
            <a:r>
              <a:rPr lang="en-US" sz="1600"/>
              <a:t>Impact of the Internal and External Environment on the Strategy</a:t>
            </a:r>
          </a:p>
          <a:p>
            <a:pPr>
              <a:lnSpc>
                <a:spcPct val="110000"/>
              </a:lnSpc>
            </a:pPr>
            <a:r>
              <a:rPr lang="en-US" sz="1600"/>
              <a:t>Organizational Culture </a:t>
            </a:r>
          </a:p>
          <a:p>
            <a:pPr>
              <a:lnSpc>
                <a:spcPct val="110000"/>
              </a:lnSpc>
            </a:pPr>
            <a:r>
              <a:rPr lang="en-US" sz="1600"/>
              <a:t>Flexibility and Agility</a:t>
            </a:r>
          </a:p>
          <a:p>
            <a:pPr>
              <a:lnSpc>
                <a:spcPct val="110000"/>
              </a:lnSpc>
            </a:pPr>
            <a:r>
              <a:rPr lang="en-US" sz="1600"/>
              <a:t>Corporate Social and Environmental Responsibility</a:t>
            </a:r>
          </a:p>
          <a:p>
            <a:pPr>
              <a:lnSpc>
                <a:spcPct val="110000"/>
              </a:lnSpc>
            </a:pPr>
            <a:r>
              <a:rPr lang="en-US" sz="1600"/>
              <a:t>Personal Ethical Standards, Values and Beliefs</a:t>
            </a:r>
          </a:p>
          <a:p>
            <a:pPr>
              <a:lnSpc>
                <a:spcPct val="110000"/>
              </a:lnSpc>
            </a:pPr>
            <a:r>
              <a:rPr lang="en-US" sz="1600"/>
              <a:t>Communication Channels and Barriers</a:t>
            </a:r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D799C01A-71B2-7016-0306-115D97034E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6661" y="4875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5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2F05E-4064-F3F4-0537-A281A3807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Gibbs Reflection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F561F-4B15-9CB4-D8D8-9377F90E0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Description</a:t>
            </a:r>
          </a:p>
          <a:p>
            <a:r>
              <a:rPr lang="en-US"/>
              <a:t>Feelings</a:t>
            </a:r>
          </a:p>
          <a:p>
            <a:r>
              <a:rPr lang="en-US"/>
              <a:t>Evaluation</a:t>
            </a:r>
          </a:p>
          <a:p>
            <a:r>
              <a:rPr lang="en-US"/>
              <a:t>Analysis</a:t>
            </a:r>
          </a:p>
          <a:p>
            <a:r>
              <a:rPr lang="en-US"/>
              <a:t>Conclusion</a:t>
            </a:r>
          </a:p>
          <a:p>
            <a:r>
              <a:rPr lang="en-US"/>
              <a:t>Action Plan</a:t>
            </a:r>
          </a:p>
        </p:txBody>
      </p:sp>
      <p:pic>
        <p:nvPicPr>
          <p:cNvPr id="4" name="Graphic 3" descr="Books outline">
            <a:extLst>
              <a:ext uri="{FF2B5EF4-FFF2-40B4-BE49-F238E27FC236}">
                <a16:creationId xmlns:a16="http://schemas.microsoft.com/office/drawing/2014/main" id="{A480249B-E1FA-295E-B887-58784ADE64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29800" y="4811486"/>
            <a:ext cx="1447800" cy="1317171"/>
          </a:xfrm>
          <a:prstGeom prst="rect">
            <a:avLst/>
          </a:prstGeom>
        </p:spPr>
      </p:pic>
      <p:pic>
        <p:nvPicPr>
          <p:cNvPr id="5" name="Slide 3">
            <a:hlinkClick r:id="" action="ppaction://media"/>
            <a:extLst>
              <a:ext uri="{FF2B5EF4-FFF2-40B4-BE49-F238E27FC236}">
                <a16:creationId xmlns:a16="http://schemas.microsoft.com/office/drawing/2014/main" id="{E087C67A-EC5E-5571-8B08-E5CA771856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87589" y="3605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63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6136D-FA8B-6F78-6614-6F61A4E18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/>
              <a:t>Week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776C9-D8D9-BA82-77F1-29C0681DB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Introduction to Module</a:t>
            </a:r>
          </a:p>
          <a:p>
            <a:r>
              <a:rPr lang="en-US" sz="2800"/>
              <a:t>Went over assignments</a:t>
            </a:r>
          </a:p>
        </p:txBody>
      </p:sp>
      <p:pic>
        <p:nvPicPr>
          <p:cNvPr id="5" name="Graphic 4" descr="Address Book with solid fill">
            <a:extLst>
              <a:ext uri="{FF2B5EF4-FFF2-40B4-BE49-F238E27FC236}">
                <a16:creationId xmlns:a16="http://schemas.microsoft.com/office/drawing/2014/main" id="{67B05945-9C9B-CA30-D517-E0FDDE7714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22259" y="4022125"/>
            <a:ext cx="1789670" cy="1810264"/>
          </a:xfrm>
          <a:prstGeom prst="rect">
            <a:avLst/>
          </a:prstGeom>
        </p:spPr>
      </p:pic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FFEFC69C-418A-F5BF-A06D-B1D77B9AE8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3375" y="2608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837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2E627-11AE-77B6-3F82-EFA7C41AD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Week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4B993-3894-4CBB-D12A-449D12015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b="1"/>
              <a:t>Relationships Between People and Departments</a:t>
            </a:r>
          </a:p>
          <a:p>
            <a:r>
              <a:rPr lang="en-US"/>
              <a:t>Watched three videos</a:t>
            </a:r>
          </a:p>
          <a:p>
            <a:r>
              <a:rPr lang="en-US"/>
              <a:t>Cultural difference in business </a:t>
            </a:r>
          </a:p>
          <a:p>
            <a:r>
              <a:rPr lang="en-US"/>
              <a:t>How to build Good Relationships at work</a:t>
            </a:r>
          </a:p>
          <a:p>
            <a:r>
              <a:rPr lang="en-US"/>
              <a:t>Is HR the right career for you?</a:t>
            </a:r>
          </a:p>
          <a:p>
            <a:endParaRPr lang="en-US"/>
          </a:p>
        </p:txBody>
      </p:sp>
      <p:pic>
        <p:nvPicPr>
          <p:cNvPr id="4" name="Graphic 3" descr="Artificial Intelligence outline">
            <a:extLst>
              <a:ext uri="{FF2B5EF4-FFF2-40B4-BE49-F238E27FC236}">
                <a16:creationId xmlns:a16="http://schemas.microsoft.com/office/drawing/2014/main" id="{299F0C1E-1DA6-416E-4838-F7DAC936ED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73746" y="4135395"/>
            <a:ext cx="1841156" cy="1841156"/>
          </a:xfrm>
          <a:prstGeom prst="rect">
            <a:avLst/>
          </a:prstGeom>
        </p:spPr>
      </p:pic>
      <p:pic>
        <p:nvPicPr>
          <p:cNvPr id="5" name="Slide 5">
            <a:hlinkClick r:id="" action="ppaction://media"/>
            <a:extLst>
              <a:ext uri="{FF2B5EF4-FFF2-40B4-BE49-F238E27FC236}">
                <a16:creationId xmlns:a16="http://schemas.microsoft.com/office/drawing/2014/main" id="{D24AAE2E-D795-DEF7-9EAF-347FC5FE15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06161" y="3152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17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6CFA6-BEEE-855C-792E-ADE0D869F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490" y="155491"/>
            <a:ext cx="10427840" cy="1086056"/>
          </a:xfrm>
        </p:spPr>
        <p:txBody>
          <a:bodyPr/>
          <a:lstStyle/>
          <a:p>
            <a:r>
              <a:rPr lang="en-US" b="1"/>
              <a:t>Week Three and Four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9758D-CA6B-DD59-75E9-5EAC88F7D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623" y="1479038"/>
            <a:ext cx="5258598" cy="443875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4500" b="1"/>
              <a:t>Introduction to managing People and The HR Function</a:t>
            </a:r>
          </a:p>
          <a:p>
            <a:pPr marL="0" indent="0">
              <a:buNone/>
            </a:pPr>
            <a:r>
              <a:rPr lang="en-US" sz="2600" b="1"/>
              <a:t>Aspects of the 'Iner-Cultural Workplace'</a:t>
            </a:r>
          </a:p>
          <a:p>
            <a:r>
              <a:rPr lang="en-US" sz="2600"/>
              <a:t>Ability to speak different languages</a:t>
            </a:r>
            <a:endParaRPr lang="en-US" sz="2600" u="sng"/>
          </a:p>
          <a:p>
            <a:r>
              <a:rPr lang="en-US" sz="2600"/>
              <a:t>Different levels of Education</a:t>
            </a:r>
          </a:p>
          <a:p>
            <a:r>
              <a:rPr lang="en-US" sz="2600"/>
              <a:t>Employment History</a:t>
            </a:r>
          </a:p>
          <a:p>
            <a:r>
              <a:rPr lang="en-US" sz="2600"/>
              <a:t>Gender</a:t>
            </a:r>
          </a:p>
          <a:p>
            <a:r>
              <a:rPr lang="en-US" sz="2600"/>
              <a:t>Cross Generation</a:t>
            </a:r>
          </a:p>
          <a:p>
            <a:r>
              <a:rPr lang="en-US" sz="2600"/>
              <a:t>Ethnic Backgrounds</a:t>
            </a:r>
          </a:p>
          <a:p>
            <a:r>
              <a:rPr lang="en-US" sz="2600"/>
              <a:t>Diversity</a:t>
            </a:r>
          </a:p>
          <a:p>
            <a:r>
              <a:rPr lang="en-US" sz="2600"/>
              <a:t>Individuals from different countries</a:t>
            </a:r>
            <a:endParaRPr lang="en-US" sz="2200"/>
          </a:p>
          <a:p>
            <a:pPr marL="0" indent="0">
              <a:buNone/>
            </a:pPr>
            <a:endParaRPr lang="en-US" u="sng"/>
          </a:p>
          <a:p>
            <a:pPr marL="0" indent="0">
              <a:buNone/>
            </a:pPr>
            <a:endParaRPr lang="en-US" sz="2400" u="sng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3E4930-8D4A-285C-FF9B-B4EDFD04B35A}"/>
              </a:ext>
            </a:extLst>
          </p:cNvPr>
          <p:cNvSpPr txBox="1"/>
          <p:nvPr/>
        </p:nvSpPr>
        <p:spPr>
          <a:xfrm>
            <a:off x="6095999" y="2499668"/>
            <a:ext cx="4852601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What Areas are Found Within HR?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Organization development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Employee relations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Performance and reward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Employee relations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Learning and development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HR generalist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Recruitment and talent planning</a:t>
            </a:r>
          </a:p>
        </p:txBody>
      </p:sp>
      <p:pic>
        <p:nvPicPr>
          <p:cNvPr id="5" name="Graphic 4" descr="Boardroom with solid fill">
            <a:extLst>
              <a:ext uri="{FF2B5EF4-FFF2-40B4-BE49-F238E27FC236}">
                <a16:creationId xmlns:a16="http://schemas.microsoft.com/office/drawing/2014/main" id="{E3736736-CCCA-5928-C4FA-335903672A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57719" y="4650260"/>
            <a:ext cx="1552832" cy="1563129"/>
          </a:xfrm>
          <a:prstGeom prst="rect">
            <a:avLst/>
          </a:prstGeom>
        </p:spPr>
      </p:pic>
      <p:pic>
        <p:nvPicPr>
          <p:cNvPr id="6" name="Slide 6">
            <a:hlinkClick r:id="" action="ppaction://media"/>
            <a:extLst>
              <a:ext uri="{FF2B5EF4-FFF2-40B4-BE49-F238E27FC236}">
                <a16:creationId xmlns:a16="http://schemas.microsoft.com/office/drawing/2014/main" id="{5A6EF072-1D84-0DFB-9C91-945F363C78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84089" y="5148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92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33638-97F9-7FF9-9161-E07B869BB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544" y="-143131"/>
            <a:ext cx="10427840" cy="1086056"/>
          </a:xfrm>
        </p:spPr>
        <p:txBody>
          <a:bodyPr/>
          <a:lstStyle/>
          <a:p>
            <a:r>
              <a:rPr lang="en-US" b="1"/>
              <a:t>Week Five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B2BED-D362-75E6-BEC3-850C3DD740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299" y="943579"/>
            <a:ext cx="11158949" cy="40680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600" b="1"/>
              <a:t>The Impact of the Internal and External Environment of HR Strategy</a:t>
            </a:r>
          </a:p>
          <a:p>
            <a:pPr marL="342900" indent="-342900"/>
            <a:r>
              <a:rPr lang="en-US"/>
              <a:t>Watched video on SWOT and PESTEL analysis</a:t>
            </a:r>
          </a:p>
          <a:p>
            <a:pPr marL="0" indent="0">
              <a:buNone/>
            </a:pPr>
            <a:r>
              <a:rPr lang="en-US" b="1"/>
              <a:t>The internal and external environment</a:t>
            </a:r>
          </a:p>
          <a:p>
            <a:pPr marL="285750" indent="-285750"/>
            <a:r>
              <a:rPr lang="en-US"/>
              <a:t>Effects businesses have on the planet</a:t>
            </a:r>
          </a:p>
          <a:p>
            <a:pPr marL="285750" indent="-285750"/>
            <a:r>
              <a:rPr lang="en-US"/>
              <a:t>What happens inside the company affects it's reputation</a:t>
            </a:r>
          </a:p>
          <a:p>
            <a:pPr marL="0" indent="0">
              <a:buNone/>
            </a:pPr>
            <a:r>
              <a:rPr lang="en-US" b="1"/>
              <a:t>Examples of the Dynamic External Environment of HRM</a:t>
            </a:r>
          </a:p>
          <a:p>
            <a:pPr marL="285750" indent="-285750"/>
            <a:r>
              <a:rPr lang="en-US"/>
              <a:t>Labour Market changes</a:t>
            </a:r>
          </a:p>
          <a:p>
            <a:pPr marL="285750" indent="-285750"/>
            <a:r>
              <a:rPr lang="en-US"/>
              <a:t>Customers</a:t>
            </a:r>
          </a:p>
          <a:p>
            <a:pPr marL="285750" indent="-285750"/>
            <a:r>
              <a:rPr lang="en-US"/>
              <a:t>Shareholders</a:t>
            </a:r>
          </a:p>
          <a:p>
            <a:pPr marL="285750" indent="-285750"/>
            <a:r>
              <a:rPr lang="en-US"/>
              <a:t>Technology</a:t>
            </a:r>
          </a:p>
          <a:p>
            <a:pPr marL="285750" indent="-285750"/>
            <a:r>
              <a:rPr lang="en-US"/>
              <a:t>Economic</a:t>
            </a:r>
          </a:p>
          <a:p>
            <a:pPr marL="285750" indent="-285750"/>
            <a:r>
              <a:rPr lang="en-US"/>
              <a:t>Society</a:t>
            </a:r>
          </a:p>
        </p:txBody>
      </p:sp>
      <p:pic>
        <p:nvPicPr>
          <p:cNvPr id="4" name="Graphic 3" descr="Calligraphy Pen with solid fill">
            <a:extLst>
              <a:ext uri="{FF2B5EF4-FFF2-40B4-BE49-F238E27FC236}">
                <a16:creationId xmlns:a16="http://schemas.microsoft.com/office/drawing/2014/main" id="{EFDE09BF-192A-D1E8-97BA-AB335B67F0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85638" y="4526692"/>
            <a:ext cx="1439562" cy="1439562"/>
          </a:xfrm>
          <a:prstGeom prst="rect">
            <a:avLst/>
          </a:prstGeom>
        </p:spPr>
      </p:pic>
      <p:pic>
        <p:nvPicPr>
          <p:cNvPr id="5" name="Slide 7">
            <a:hlinkClick r:id="" action="ppaction://media"/>
            <a:extLst>
              <a:ext uri="{FF2B5EF4-FFF2-40B4-BE49-F238E27FC236}">
                <a16:creationId xmlns:a16="http://schemas.microsoft.com/office/drawing/2014/main" id="{EB636748-1D83-BB0E-7F7D-0D96D55ABF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55956" y="40717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39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00C8D-24EA-E29F-D0FD-CF3ABC53E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3593" y="253183"/>
            <a:ext cx="4554894" cy="2166415"/>
          </a:xfrm>
        </p:spPr>
        <p:txBody>
          <a:bodyPr>
            <a:normAutofit/>
          </a:bodyPr>
          <a:lstStyle/>
          <a:p>
            <a:r>
              <a:rPr lang="en-US" b="1" dirty="0"/>
              <a:t>Week Six</a:t>
            </a:r>
          </a:p>
        </p:txBody>
      </p:sp>
      <p:pic>
        <p:nvPicPr>
          <p:cNvPr id="4" name="Picture 3" descr="A diagram of values and beliefs&#10;&#10;Description automatically generated">
            <a:extLst>
              <a:ext uri="{FF2B5EF4-FFF2-40B4-BE49-F238E27FC236}">
                <a16:creationId xmlns:a16="http://schemas.microsoft.com/office/drawing/2014/main" id="{64D26014-44F9-DD63-15D1-7A04FDCEB7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623" y="876301"/>
            <a:ext cx="5117252" cy="518202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56765" y="3429000"/>
            <a:ext cx="0" cy="2629328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C416B-9C86-E482-5300-8A6C3967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3105" y="3429000"/>
            <a:ext cx="3754495" cy="2710139"/>
          </a:xfrm>
        </p:spPr>
        <p:txBody>
          <a:bodyPr vert="horz" lIns="91440" tIns="45720" rIns="91440" bIns="45720" rtlCol="0" anchor="b">
            <a:normAutofit fontScale="70000" lnSpcReduction="20000"/>
          </a:bodyPr>
          <a:lstStyle/>
          <a:p>
            <a:pPr marL="0" indent="0">
              <a:buNone/>
            </a:pPr>
            <a:r>
              <a:rPr lang="en-US" sz="2400" b="1" dirty="0"/>
              <a:t>Organizational Culture</a:t>
            </a:r>
          </a:p>
          <a:p>
            <a:pPr marL="0" indent="0">
              <a:buNone/>
            </a:pPr>
            <a:r>
              <a:rPr lang="en-US" sz="2400" b="1" dirty="0"/>
              <a:t>What is Organizational Culture?</a:t>
            </a:r>
          </a:p>
          <a:p>
            <a:pPr marL="0" indent="0">
              <a:buNone/>
            </a:pPr>
            <a:r>
              <a:rPr lang="en-US" sz="2400" b="1" dirty="0"/>
              <a:t>(</a:t>
            </a:r>
            <a:r>
              <a:rPr lang="en-US" sz="2400" b="1" dirty="0" err="1"/>
              <a:t>HumberEDU</a:t>
            </a:r>
            <a:r>
              <a:rPr lang="en-US" sz="2400" b="1" dirty="0"/>
              <a:t>, 2015)</a:t>
            </a:r>
          </a:p>
          <a:p>
            <a:pPr marL="342900" indent="-342900"/>
            <a:r>
              <a:rPr lang="en-US" dirty="0"/>
              <a:t>Every human organization creates a unique culture all its own</a:t>
            </a:r>
          </a:p>
          <a:p>
            <a:pPr marL="342900" indent="-342900"/>
            <a:r>
              <a:rPr lang="en-US" dirty="0"/>
              <a:t>Influenced by beliefs and assumption </a:t>
            </a:r>
          </a:p>
          <a:p>
            <a:pPr marL="342900" indent="-342900"/>
            <a:r>
              <a:rPr lang="en-US" dirty="0"/>
              <a:t>Three levels of culture (Schein,2004)</a:t>
            </a:r>
          </a:p>
          <a:p>
            <a:pPr marL="342900" indent="-342900"/>
            <a:endParaRPr lang="en-US" b="1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Graphic 4" descr="Clipboard Partially Crossed outline">
            <a:extLst>
              <a:ext uri="{FF2B5EF4-FFF2-40B4-BE49-F238E27FC236}">
                <a16:creationId xmlns:a16="http://schemas.microsoft.com/office/drawing/2014/main" id="{34F9C19C-6B26-D94D-6B55-F3B1E17495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20401" y="5486401"/>
            <a:ext cx="1110342" cy="1110342"/>
          </a:xfrm>
          <a:prstGeom prst="rect">
            <a:avLst/>
          </a:prstGeom>
        </p:spPr>
      </p:pic>
      <p:pic>
        <p:nvPicPr>
          <p:cNvPr id="10" name="Slide 8">
            <a:hlinkClick r:id="" action="ppaction://media"/>
            <a:extLst>
              <a:ext uri="{FF2B5EF4-FFF2-40B4-BE49-F238E27FC236}">
                <a16:creationId xmlns:a16="http://schemas.microsoft.com/office/drawing/2014/main" id="{D6E3F078-50E8-5530-ED28-22CB1E4CA9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817740" y="73668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68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1BEDF-C5C7-0676-687A-D6C6A4F6B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Handy's Model of Organizational Culture</a:t>
            </a:r>
            <a:br>
              <a:rPr lang="en-US" b="1" dirty="0"/>
            </a:br>
            <a:r>
              <a:rPr lang="en-US" sz="3100" dirty="0"/>
              <a:t>(tutor2u, 2018)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8880B-9264-C991-83A7-2251001F7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759" y="2374903"/>
            <a:ext cx="10427841" cy="39032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b="1" dirty="0"/>
              <a:t>Four classes of Culture:</a:t>
            </a:r>
          </a:p>
          <a:p>
            <a:pPr marL="342900" indent="-342900"/>
            <a:r>
              <a:rPr lang="en-US" dirty="0"/>
              <a:t>Power</a:t>
            </a:r>
          </a:p>
          <a:p>
            <a:pPr marL="342900" indent="-342900"/>
            <a:r>
              <a:rPr lang="en-US" dirty="0"/>
              <a:t>Role</a:t>
            </a:r>
          </a:p>
          <a:p>
            <a:pPr marL="342900" indent="-342900"/>
            <a:r>
              <a:rPr lang="en-US" dirty="0"/>
              <a:t>Task</a:t>
            </a:r>
          </a:p>
          <a:p>
            <a:pPr marL="342900" indent="-342900"/>
            <a:r>
              <a:rPr lang="en-US" dirty="0"/>
              <a:t>Person</a:t>
            </a:r>
          </a:p>
        </p:txBody>
      </p:sp>
      <p:pic>
        <p:nvPicPr>
          <p:cNvPr id="4" name="Graphic 3" descr="Clipboard outline">
            <a:extLst>
              <a:ext uri="{FF2B5EF4-FFF2-40B4-BE49-F238E27FC236}">
                <a16:creationId xmlns:a16="http://schemas.microsoft.com/office/drawing/2014/main" id="{242BDE5B-8BFF-D181-E7E4-27141CC805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01880" y="4701745"/>
            <a:ext cx="1377779" cy="13777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2F6924-9A24-0A94-9607-AF68C98787EB}"/>
              </a:ext>
            </a:extLst>
          </p:cNvPr>
          <p:cNvSpPr txBox="1"/>
          <p:nvPr/>
        </p:nvSpPr>
        <p:spPr>
          <a:xfrm>
            <a:off x="5200135" y="2484223"/>
            <a:ext cx="5920945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What is Organizational Culture?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Influences how work gets done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Affects project success or failure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Says who fits in and who doesn't 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Determines the overall mood of the company</a:t>
            </a:r>
          </a:p>
        </p:txBody>
      </p:sp>
      <p:pic>
        <p:nvPicPr>
          <p:cNvPr id="6" name="Slide 9">
            <a:hlinkClick r:id="" action="ppaction://media"/>
            <a:extLst>
              <a:ext uri="{FF2B5EF4-FFF2-40B4-BE49-F238E27FC236}">
                <a16:creationId xmlns:a16="http://schemas.microsoft.com/office/drawing/2014/main" id="{9D683F8B-CACF-CF19-3EB1-5E07A04557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10416" y="52044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748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4A679-02EB-8149-859D-CB4A2902B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Week Seven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DE83C-4943-4B3E-3955-473AE16DC5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Flexibility and Agility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What?</a:t>
            </a:r>
          </a:p>
          <a:p>
            <a:pPr marL="342900" indent="-342900"/>
            <a:r>
              <a:rPr lang="en-US" dirty="0"/>
              <a:t>Labour</a:t>
            </a:r>
          </a:p>
          <a:p>
            <a:pPr marL="342900" indent="-342900"/>
            <a:r>
              <a:rPr lang="en-US" dirty="0"/>
              <a:t>Technology</a:t>
            </a:r>
          </a:p>
          <a:p>
            <a:pPr marL="342900" indent="-342900"/>
            <a:r>
              <a:rPr lang="en-US" dirty="0"/>
              <a:t>Organizations</a:t>
            </a:r>
          </a:p>
          <a:p>
            <a:pPr marL="342900" indent="-342900"/>
            <a:r>
              <a:rPr lang="en-US" dirty="0"/>
              <a:t>Systems and Processes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A4478A-A716-E286-064F-504DDD840F06}"/>
              </a:ext>
            </a:extLst>
          </p:cNvPr>
          <p:cNvSpPr txBox="1"/>
          <p:nvPr/>
        </p:nvSpPr>
        <p:spPr>
          <a:xfrm>
            <a:off x="6096000" y="2999087"/>
            <a:ext cx="5225878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Who?</a:t>
            </a:r>
          </a:p>
          <a:p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For employers – of employers</a:t>
            </a:r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For employees in their interest</a:t>
            </a:r>
          </a:p>
        </p:txBody>
      </p:sp>
      <p:pic>
        <p:nvPicPr>
          <p:cNvPr id="5" name="Graphic 4" descr="Call center with solid fill">
            <a:extLst>
              <a:ext uri="{FF2B5EF4-FFF2-40B4-BE49-F238E27FC236}">
                <a16:creationId xmlns:a16="http://schemas.microsoft.com/office/drawing/2014/main" id="{F0016CDC-BA89-312A-34B7-502EF11CE7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08028" y="4691743"/>
            <a:ext cx="1513114" cy="1524000"/>
          </a:xfrm>
          <a:prstGeom prst="rect">
            <a:avLst/>
          </a:prstGeom>
        </p:spPr>
      </p:pic>
      <p:pic>
        <p:nvPicPr>
          <p:cNvPr id="9" name="Voice 001">
            <a:hlinkClick r:id="" action="ppaction://media"/>
            <a:extLst>
              <a:ext uri="{FF2B5EF4-FFF2-40B4-BE49-F238E27FC236}">
                <a16:creationId xmlns:a16="http://schemas.microsoft.com/office/drawing/2014/main" id="{4599E1E1-4709-7460-613D-FDA9781DF4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43848" y="88084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39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92F9F-E089-3533-BF1B-B7B51C725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Flexibility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42203-962A-C7FE-DD66-846533632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Functional Flexibility</a:t>
            </a:r>
          </a:p>
          <a:p>
            <a:pPr marL="342900" indent="-342900"/>
            <a:r>
              <a:rPr lang="en-US" dirty="0"/>
              <a:t>Applied specifically to the core workers</a:t>
            </a:r>
          </a:p>
          <a:p>
            <a:pPr marL="342900" indent="-342900"/>
            <a:endParaRPr lang="en-US" dirty="0"/>
          </a:p>
          <a:p>
            <a:pPr marL="0" indent="0">
              <a:buNone/>
            </a:pPr>
            <a:r>
              <a:rPr lang="en-US" b="1" dirty="0"/>
              <a:t>Numerical Flexibility</a:t>
            </a:r>
          </a:p>
          <a:p>
            <a:pPr marL="342900" indent="-342900"/>
            <a:r>
              <a:rPr lang="en-US" dirty="0"/>
              <a:t>Peripheral group and subcontracted staff</a:t>
            </a:r>
          </a:p>
          <a:p>
            <a:pPr marL="342900" indent="-342900"/>
            <a:endParaRPr lang="en-US" dirty="0"/>
          </a:p>
          <a:p>
            <a:pPr marL="0" indent="0">
              <a:buNone/>
            </a:pPr>
            <a:r>
              <a:rPr lang="en-US" b="1" dirty="0"/>
              <a:t>Hybrid working</a:t>
            </a:r>
          </a:p>
        </p:txBody>
      </p:sp>
      <p:pic>
        <p:nvPicPr>
          <p:cNvPr id="4" name="Graphic 3" descr="Chat outline">
            <a:extLst>
              <a:ext uri="{FF2B5EF4-FFF2-40B4-BE49-F238E27FC236}">
                <a16:creationId xmlns:a16="http://schemas.microsoft.com/office/drawing/2014/main" id="{9A12A4F0-C2D5-27E7-D4E7-BDA5D959AB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31829" y="4767943"/>
            <a:ext cx="1545771" cy="1545771"/>
          </a:xfrm>
          <a:prstGeom prst="rect">
            <a:avLst/>
          </a:prstGeom>
        </p:spPr>
      </p:pic>
      <p:pic>
        <p:nvPicPr>
          <p:cNvPr id="5" name="Slide 11">
            <a:hlinkClick r:id="" action="ppaction://media"/>
            <a:extLst>
              <a:ext uri="{FF2B5EF4-FFF2-40B4-BE49-F238E27FC236}">
                <a16:creationId xmlns:a16="http://schemas.microsoft.com/office/drawing/2014/main" id="{8652C4D8-B6FA-A37A-17D6-768A00C19B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23470" y="88084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61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73760-1446-F471-E46F-2FBFBBBCA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Week Eight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2AEFB-FE63-E01D-533B-4AAD7EBF5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/>
              <a:t>Corporate Social and Environmental Responsibility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Environmental Sustainable, Corporate Social Responsibility </a:t>
            </a:r>
          </a:p>
          <a:p>
            <a:pPr marL="342900" indent="-342900"/>
            <a:r>
              <a:rPr lang="en-US" dirty="0"/>
              <a:t>Choosing profit over planet?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Top 5 Companies with Best CSR 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err="1"/>
              <a:t>Gueverra</a:t>
            </a:r>
            <a:r>
              <a:rPr lang="en-US" dirty="0"/>
              <a:t>, 2018)</a:t>
            </a:r>
          </a:p>
          <a:p>
            <a:pPr marL="342900" indent="-342900"/>
            <a:r>
              <a:rPr lang="en-US" dirty="0"/>
              <a:t>Lego – 73.8                              Microsoft – 75.1</a:t>
            </a:r>
          </a:p>
          <a:p>
            <a:pPr marL="342900" indent="-342900"/>
            <a:r>
              <a:rPr lang="en-US" dirty="0"/>
              <a:t>BMW – 73.9                            Google – 75.4</a:t>
            </a:r>
          </a:p>
          <a:p>
            <a:pPr marL="342900" indent="-342900"/>
            <a:r>
              <a:rPr lang="en-US" dirty="0"/>
              <a:t>Disney – 74.7</a:t>
            </a:r>
          </a:p>
        </p:txBody>
      </p:sp>
      <p:pic>
        <p:nvPicPr>
          <p:cNvPr id="4" name="Graphic 3" descr="Confused person outline">
            <a:extLst>
              <a:ext uri="{FF2B5EF4-FFF2-40B4-BE49-F238E27FC236}">
                <a16:creationId xmlns:a16="http://schemas.microsoft.com/office/drawing/2014/main" id="{20B3EF62-3F0F-15B6-DDB1-244DCE3DDF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08029" y="4593772"/>
            <a:ext cx="1382485" cy="1382485"/>
          </a:xfrm>
          <a:prstGeom prst="rect">
            <a:avLst/>
          </a:prstGeom>
        </p:spPr>
      </p:pic>
      <p:pic>
        <p:nvPicPr>
          <p:cNvPr id="5" name="Slide 12">
            <a:hlinkClick r:id="" action="ppaction://media"/>
            <a:extLst>
              <a:ext uri="{FF2B5EF4-FFF2-40B4-BE49-F238E27FC236}">
                <a16:creationId xmlns:a16="http://schemas.microsoft.com/office/drawing/2014/main" id="{9F765790-302D-A1C6-C127-43F3C221B3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38118" y="78817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88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EDE1B-4B2A-2125-4555-5583F9737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Personal Ethical Standards, Values and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F85D9-33EE-DE9A-7B0B-80BE72051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/>
              <a:t>What is ethics?</a:t>
            </a:r>
          </a:p>
          <a:p>
            <a:pPr marL="342900" indent="-342900"/>
            <a:r>
              <a:rPr lang="en-US" dirty="0"/>
              <a:t>"The discipline concerned with what is morally, good and bad and morally right and wrong (Singer, 2024)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b="1" dirty="0"/>
              <a:t>Communication Channels and Barriers</a:t>
            </a:r>
          </a:p>
          <a:p>
            <a:pPr marL="342900" indent="-342900"/>
            <a:r>
              <a:rPr lang="en-US" dirty="0"/>
              <a:t>Personal</a:t>
            </a:r>
          </a:p>
          <a:p>
            <a:pPr marL="342900" indent="-342900"/>
            <a:r>
              <a:rPr lang="en-US" dirty="0"/>
              <a:t>Physical</a:t>
            </a:r>
          </a:p>
        </p:txBody>
      </p:sp>
      <p:pic>
        <p:nvPicPr>
          <p:cNvPr id="4" name="Graphic 3" descr="Bar graph with downward trend outline">
            <a:extLst>
              <a:ext uri="{FF2B5EF4-FFF2-40B4-BE49-F238E27FC236}">
                <a16:creationId xmlns:a16="http://schemas.microsoft.com/office/drawing/2014/main" id="{087E89C3-6430-3743-E366-F90ED41A25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77400" y="4582886"/>
            <a:ext cx="1600200" cy="1491342"/>
          </a:xfrm>
          <a:prstGeom prst="rect">
            <a:avLst/>
          </a:prstGeom>
        </p:spPr>
      </p:pic>
      <p:pic>
        <p:nvPicPr>
          <p:cNvPr id="5" name="Slide 13">
            <a:hlinkClick r:id="" action="ppaction://media"/>
            <a:extLst>
              <a:ext uri="{FF2B5EF4-FFF2-40B4-BE49-F238E27FC236}">
                <a16:creationId xmlns:a16="http://schemas.microsoft.com/office/drawing/2014/main" id="{72ED3D3C-A7FA-C973-A515-A52DF509E8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4010" y="31449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995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308DD-3590-0CAE-C4F7-B5F229817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8D195-BDDF-4455-E8EA-6EF3664AC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Anything additional that I could have learned?</a:t>
            </a:r>
          </a:p>
          <a:p>
            <a:r>
              <a:rPr lang="en-US" sz="2800" dirty="0"/>
              <a:t>Anything that stood out from studying the module?</a:t>
            </a:r>
          </a:p>
          <a:p>
            <a:r>
              <a:rPr lang="en-US" sz="2800" dirty="0"/>
              <a:t>Any aspects that inspired to look deeper?</a:t>
            </a:r>
          </a:p>
        </p:txBody>
      </p:sp>
      <p:pic>
        <p:nvPicPr>
          <p:cNvPr id="4" name="Graphic 3" descr="Question Mark outline">
            <a:extLst>
              <a:ext uri="{FF2B5EF4-FFF2-40B4-BE49-F238E27FC236}">
                <a16:creationId xmlns:a16="http://schemas.microsoft.com/office/drawing/2014/main" id="{72170F70-A4C7-F80D-B0E6-63CB876494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9429" y="4365172"/>
            <a:ext cx="1698171" cy="1698171"/>
          </a:xfrm>
          <a:prstGeom prst="rect">
            <a:avLst/>
          </a:prstGeom>
        </p:spPr>
      </p:pic>
      <p:pic>
        <p:nvPicPr>
          <p:cNvPr id="5" name="Slide 14">
            <a:hlinkClick r:id="" action="ppaction://media"/>
            <a:extLst>
              <a:ext uri="{FF2B5EF4-FFF2-40B4-BE49-F238E27FC236}">
                <a16:creationId xmlns:a16="http://schemas.microsoft.com/office/drawing/2014/main" id="{B51FEA20-63C5-495B-6DBB-BFD50A46B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26443" y="70579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49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CB8BC-3A92-FF41-D711-84054B844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E2552-287C-F2A9-89A8-89672B004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How has the module helped me to improve my understanding of the 'Inter-Cultural Workplace'?</a:t>
            </a:r>
          </a:p>
          <a:p>
            <a:r>
              <a:rPr lang="en-US" dirty="0"/>
              <a:t>How has the module revealed any strengths as well as any weaknesses?</a:t>
            </a:r>
          </a:p>
          <a:p>
            <a:r>
              <a:rPr lang="en-US" dirty="0"/>
              <a:t>Do you feel more or less confident about the 'Inter-Cultural' Workplace'?</a:t>
            </a:r>
          </a:p>
        </p:txBody>
      </p:sp>
      <p:pic>
        <p:nvPicPr>
          <p:cNvPr id="4" name="Graphic 3" descr="Brainstorm outline">
            <a:extLst>
              <a:ext uri="{FF2B5EF4-FFF2-40B4-BE49-F238E27FC236}">
                <a16:creationId xmlns:a16="http://schemas.microsoft.com/office/drawing/2014/main" id="{BBCB146A-D3ED-A94F-BC49-600AF290AB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22971" y="4495801"/>
            <a:ext cx="1654628" cy="1643742"/>
          </a:xfrm>
          <a:prstGeom prst="rect">
            <a:avLst/>
          </a:prstGeom>
        </p:spPr>
      </p:pic>
      <p:pic>
        <p:nvPicPr>
          <p:cNvPr id="5" name="Slide 15">
            <a:hlinkClick r:id="" action="ppaction://media"/>
            <a:extLst>
              <a:ext uri="{FF2B5EF4-FFF2-40B4-BE49-F238E27FC236}">
                <a16:creationId xmlns:a16="http://schemas.microsoft.com/office/drawing/2014/main" id="{BD84FB35-2406-19B1-1F31-9173FEBAB6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47037" y="52044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82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B2F7B-984F-687F-98E8-942C4A609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125188"/>
            <a:ext cx="10427840" cy="1086056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AC9AA-895A-D1C5-ECE8-D08680C2F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959" y="1478155"/>
            <a:ext cx="11853868" cy="4785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1200" dirty="0" err="1">
                <a:latin typeface="Times New Roman"/>
                <a:cs typeface="Times New Roman"/>
              </a:rPr>
              <a:t>Gueverra</a:t>
            </a:r>
            <a:r>
              <a:rPr lang="en-US" sz="1200" dirty="0">
                <a:latin typeface="Times New Roman"/>
                <a:cs typeface="Times New Roman"/>
              </a:rPr>
              <a:t>, R. (2018). Top 5 Companies with Best CSR. Retrieved May 1, 2024, from </a:t>
            </a:r>
            <a:r>
              <a:rPr lang="en-US" sz="1200" dirty="0">
                <a:latin typeface="Times New Roman"/>
                <a:cs typeface="Times New Roman"/>
                <a:hlinkClick r:id="rId4"/>
              </a:rPr>
              <a:t>www.youtube.com</a:t>
            </a:r>
            <a:r>
              <a:rPr lang="en-US" sz="1200" dirty="0">
                <a:latin typeface="Times New Roman"/>
                <a:cs typeface="Times New Roman"/>
              </a:rPr>
              <a:t> website: </a:t>
            </a:r>
            <a:r>
              <a:rPr lang="en-US" sz="1200" dirty="0">
                <a:latin typeface="Times New Roman"/>
                <a:cs typeface="Times New Roman"/>
                <a:hlinkClick r:id="rId5"/>
              </a:rPr>
              <a:t>https://www.youtube.com/watch?v=w69sEZgS4sk</a:t>
            </a:r>
            <a:endParaRPr lang="en-US"/>
          </a:p>
          <a:p>
            <a:pPr algn="ctr">
              <a:buNone/>
            </a:pPr>
            <a:r>
              <a:rPr lang="en-US" sz="1200" dirty="0">
                <a:latin typeface="Times New Roman"/>
                <a:cs typeface="Times New Roman"/>
              </a:rPr>
              <a:t>Hickman, M. (2019). How To Build Good Relationships At Work. Retrieved from </a:t>
            </a:r>
            <a:r>
              <a:rPr lang="en-US" sz="1200" dirty="0">
                <a:latin typeface="Times New Roman"/>
                <a:cs typeface="Times New Roman"/>
                <a:hlinkClick r:id="rId4"/>
              </a:rPr>
              <a:t>www.youtube.com</a:t>
            </a:r>
            <a:r>
              <a:rPr lang="en-US" sz="1200" dirty="0">
                <a:latin typeface="Times New Roman"/>
                <a:cs typeface="Times New Roman"/>
              </a:rPr>
              <a:t> website: </a:t>
            </a:r>
            <a:r>
              <a:rPr lang="en-US" sz="1200" dirty="0">
                <a:latin typeface="Times New Roman"/>
                <a:cs typeface="Times New Roman"/>
                <a:hlinkClick r:id="rId6"/>
              </a:rPr>
              <a:t>https://www.youtube.com/watch?v=RsWGdDIK6XA</a:t>
            </a:r>
            <a:endParaRPr lang="en-US"/>
          </a:p>
          <a:p>
            <a:pPr algn="ctr">
              <a:buNone/>
            </a:pPr>
            <a:r>
              <a:rPr lang="en-US" sz="1200" dirty="0" err="1">
                <a:latin typeface="Times New Roman"/>
                <a:cs typeface="Times New Roman"/>
              </a:rPr>
              <a:t>HumberEDU</a:t>
            </a:r>
            <a:r>
              <a:rPr lang="en-US" sz="1200" dirty="0">
                <a:latin typeface="Times New Roman"/>
                <a:cs typeface="Times New Roman"/>
              </a:rPr>
              <a:t>. (2015). Leadership and Management | Part 4 of 4:The Iceberg of Organizational Culture [YouTube Video]. Retrieved from </a:t>
            </a:r>
            <a:r>
              <a:rPr lang="en-US" sz="1200" dirty="0">
                <a:latin typeface="Times New Roman"/>
                <a:cs typeface="Times New Roman"/>
                <a:hlinkClick r:id="rId7"/>
              </a:rPr>
              <a:t>https://www.youtube.com/watch?v=cjziCs-R2S4</a:t>
            </a:r>
            <a:endParaRPr lang="en-US"/>
          </a:p>
          <a:p>
            <a:pPr algn="ctr">
              <a:buNone/>
            </a:pPr>
            <a:r>
              <a:rPr lang="en-US" sz="1200" dirty="0">
                <a:latin typeface="Times New Roman"/>
                <a:cs typeface="Times New Roman"/>
              </a:rPr>
              <a:t>Morris, S. (2017). Is Human Resource Management the right career for you? Retrieved from </a:t>
            </a:r>
            <a:r>
              <a:rPr lang="en-US" sz="1200" dirty="0">
                <a:latin typeface="Times New Roman"/>
                <a:cs typeface="Times New Roman"/>
                <a:hlinkClick r:id="rId8"/>
              </a:rPr>
              <a:t>https://www.youtube.com/watch?v=Jp7oM9mAIXQ</a:t>
            </a:r>
            <a:endParaRPr lang="en-US"/>
          </a:p>
          <a:p>
            <a:pPr algn="ctr">
              <a:buNone/>
            </a:pPr>
            <a:r>
              <a:rPr lang="en-US" sz="1200" dirty="0">
                <a:latin typeface="Times New Roman"/>
                <a:cs typeface="Times New Roman"/>
              </a:rPr>
              <a:t>Singer, P. (2024). Ethics | Origins, History, Theories, &amp; Applications. In </a:t>
            </a:r>
            <a:r>
              <a:rPr lang="en-US" sz="1200" i="1" dirty="0">
                <a:latin typeface="Times New Roman"/>
                <a:cs typeface="Times New Roman"/>
              </a:rPr>
              <a:t>Encyclopedia Britannica</a:t>
            </a:r>
            <a:r>
              <a:rPr lang="en-US" sz="1200" dirty="0">
                <a:latin typeface="Times New Roman"/>
                <a:cs typeface="Times New Roman"/>
              </a:rPr>
              <a:t>. Retrieved from </a:t>
            </a:r>
            <a:r>
              <a:rPr lang="en-US" sz="1200" dirty="0">
                <a:latin typeface="Times New Roman"/>
                <a:cs typeface="Times New Roman"/>
                <a:hlinkClick r:id="rId9"/>
              </a:rPr>
              <a:t>https://www.britannica.com/topic/ethics-philosophy</a:t>
            </a:r>
            <a:endParaRPr lang="en-US"/>
          </a:p>
          <a:p>
            <a:pPr algn="ctr">
              <a:buNone/>
            </a:pPr>
            <a:r>
              <a:rPr lang="en-US" sz="1200" dirty="0">
                <a:latin typeface="Times New Roman"/>
                <a:cs typeface="Times New Roman"/>
              </a:rPr>
              <a:t>TEDx Talks. (2013). Cultural difference in business | Valerie </a:t>
            </a:r>
            <a:r>
              <a:rPr lang="en-US" sz="1200" dirty="0" err="1">
                <a:latin typeface="Times New Roman"/>
                <a:cs typeface="Times New Roman"/>
              </a:rPr>
              <a:t>Hoeks</a:t>
            </a:r>
            <a:r>
              <a:rPr lang="en-US" sz="1200" dirty="0">
                <a:latin typeface="Times New Roman"/>
                <a:cs typeface="Times New Roman"/>
              </a:rPr>
              <a:t> | </a:t>
            </a:r>
            <a:r>
              <a:rPr lang="en-US" sz="1200" dirty="0" err="1">
                <a:latin typeface="Times New Roman"/>
                <a:cs typeface="Times New Roman"/>
              </a:rPr>
              <a:t>TEDxHaarlem</a:t>
            </a:r>
            <a:r>
              <a:rPr lang="en-US" sz="1200" dirty="0">
                <a:latin typeface="Times New Roman"/>
                <a:cs typeface="Times New Roman"/>
              </a:rPr>
              <a:t>. Retrieved May 1, 2024, from </a:t>
            </a:r>
            <a:r>
              <a:rPr lang="en-US" sz="1200" dirty="0">
                <a:latin typeface="Times New Roman"/>
                <a:cs typeface="Times New Roman"/>
                <a:hlinkClick r:id="rId4"/>
              </a:rPr>
              <a:t>www.youtube.com</a:t>
            </a:r>
            <a:r>
              <a:rPr lang="en-US" sz="1200" dirty="0">
                <a:latin typeface="Times New Roman"/>
                <a:cs typeface="Times New Roman"/>
              </a:rPr>
              <a:t> website: </a:t>
            </a:r>
            <a:r>
              <a:rPr lang="en-US" sz="1200" dirty="0">
                <a:latin typeface="Times New Roman"/>
                <a:cs typeface="Times New Roman"/>
                <a:hlinkClick r:id="rId10"/>
              </a:rPr>
              <a:t>https://www.youtube.com/watch?time_continue=7&amp;v=VMwjscSCcf0&amp;embeds_referring_euri=https%3A%2F%2Fmoodle.uwtsd.ac.uk%2F&amp;source_ve_path=MTM5MTE3LDM2ODQyLDEzOTExNywyMzg1MQ&amp;feature=emb_title</a:t>
            </a:r>
            <a:endParaRPr lang="en-US"/>
          </a:p>
          <a:p>
            <a:pPr algn="ctr">
              <a:buNone/>
            </a:pPr>
            <a:r>
              <a:rPr lang="en-US" sz="1200" dirty="0">
                <a:latin typeface="Times New Roman"/>
                <a:cs typeface="Times New Roman"/>
              </a:rPr>
              <a:t>The University of Edinburgh. (2020, November 11). Gibbs’ Reflective Cycle. Retrieved from The University of Edinburgh website: </a:t>
            </a:r>
            <a:r>
              <a:rPr lang="en-US" sz="1200" dirty="0">
                <a:latin typeface="Times New Roman"/>
                <a:cs typeface="Times New Roman"/>
                <a:hlinkClick r:id="rId11"/>
              </a:rPr>
              <a:t>https://www.ed.ac.uk/reflection/reflectors-toolkit/reflecting-on-experience/gibbs-reflective-cycle</a:t>
            </a:r>
            <a:endParaRPr lang="en-US"/>
          </a:p>
          <a:p>
            <a:pPr algn="ctr">
              <a:buNone/>
            </a:pPr>
            <a:r>
              <a:rPr lang="en-US" sz="1200" dirty="0">
                <a:latin typeface="Times New Roman"/>
                <a:cs typeface="Times New Roman"/>
              </a:rPr>
              <a:t>tutor2u. (2018). Charles Handy’s Model of </a:t>
            </a:r>
            <a:r>
              <a:rPr lang="en-US" sz="1200" dirty="0" err="1">
                <a:latin typeface="Times New Roman"/>
                <a:cs typeface="Times New Roman"/>
              </a:rPr>
              <a:t>Organisational</a:t>
            </a:r>
            <a:r>
              <a:rPr lang="en-US" sz="1200" dirty="0">
                <a:latin typeface="Times New Roman"/>
                <a:cs typeface="Times New Roman"/>
              </a:rPr>
              <a:t> Culture. Retrieved from </a:t>
            </a:r>
            <a:r>
              <a:rPr lang="en-US" sz="1200" dirty="0">
                <a:latin typeface="Times New Roman"/>
                <a:cs typeface="Times New Roman"/>
                <a:hlinkClick r:id="rId12"/>
              </a:rPr>
              <a:t>https://www.youtube.com/watch?v=kRIc0W48qYY</a:t>
            </a:r>
            <a:endParaRPr lang="en-US"/>
          </a:p>
          <a:p>
            <a:pPr algn="ctr">
              <a:buNone/>
            </a:pPr>
            <a:r>
              <a:rPr lang="en-US" sz="1200" dirty="0">
                <a:latin typeface="Times New Roman"/>
                <a:cs typeface="Times New Roman"/>
              </a:rPr>
              <a:t>University of Canterbury. (2023, September 30). Personal communication | University of Canterbury. Retrieved May 1, 2024, from </a:t>
            </a:r>
            <a:r>
              <a:rPr lang="en-US" sz="1200" dirty="0">
                <a:latin typeface="Times New Roman"/>
                <a:cs typeface="Times New Roman"/>
                <a:hlinkClick r:id="rId13"/>
              </a:rPr>
              <a:t>www.canterbury.ac.nz</a:t>
            </a:r>
            <a:r>
              <a:rPr lang="en-US" sz="1200" dirty="0">
                <a:latin typeface="Times New Roman"/>
                <a:cs typeface="Times New Roman"/>
              </a:rPr>
              <a:t> website: </a:t>
            </a:r>
            <a:r>
              <a:rPr lang="en-US" sz="1200" dirty="0">
                <a:latin typeface="Times New Roman"/>
                <a:cs typeface="Times New Roman"/>
                <a:hlinkClick r:id="rId14"/>
              </a:rPr>
              <a:t>https://www.canterbury.ac.nz/study/study-support-info/citations-and-referencing/apa-style/personal-communication#:~:text=Personal%20communications%20may%20be%20private</a:t>
            </a:r>
            <a:endParaRPr lang="en-US"/>
          </a:p>
          <a:p>
            <a:pPr algn="ctr">
              <a:buNone/>
            </a:pPr>
            <a:endParaRPr lang="en-US" sz="1200" b="1" dirty="0">
              <a:latin typeface="Times New Roman"/>
              <a:cs typeface="Times New Roman"/>
            </a:endParaRPr>
          </a:p>
        </p:txBody>
      </p:sp>
      <p:pic>
        <p:nvPicPr>
          <p:cNvPr id="4" name="Slide 16">
            <a:hlinkClick r:id="" action="ppaction://media"/>
            <a:extLst>
              <a:ext uri="{FF2B5EF4-FFF2-40B4-BE49-F238E27FC236}">
                <a16:creationId xmlns:a16="http://schemas.microsoft.com/office/drawing/2014/main" id="{0083D4CF-BD4B-6D4D-2D08-E0A6B46B15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0910416" y="31449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86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ultVTI">
  <a:themeElements>
    <a:clrScheme name="AnalogousFromRegularSeedRightStep">
      <a:dk1>
        <a:srgbClr val="000000"/>
      </a:dk1>
      <a:lt1>
        <a:srgbClr val="FFFFFF"/>
      </a:lt1>
      <a:dk2>
        <a:srgbClr val="1C2732"/>
      </a:dk2>
      <a:lt2>
        <a:srgbClr val="F3F0F1"/>
      </a:lt2>
      <a:accent1>
        <a:srgbClr val="21B780"/>
      </a:accent1>
      <a:accent2>
        <a:srgbClr val="14B2BA"/>
      </a:accent2>
      <a:accent3>
        <a:srgbClr val="298EE7"/>
      </a:accent3>
      <a:accent4>
        <a:srgbClr val="2C40D9"/>
      </a:accent4>
      <a:accent5>
        <a:srgbClr val="6229E7"/>
      </a:accent5>
      <a:accent6>
        <a:srgbClr val="A017D5"/>
      </a:accent6>
      <a:hlink>
        <a:srgbClr val="BF3F6E"/>
      </a:hlink>
      <a:folHlink>
        <a:srgbClr val="7F7F7F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VaultVTI</vt:lpstr>
      <vt:lpstr>Assignment 2</vt:lpstr>
      <vt:lpstr>What have I learned?</vt:lpstr>
      <vt:lpstr>Gibbs Reflection Method</vt:lpstr>
      <vt:lpstr>Week One</vt:lpstr>
      <vt:lpstr>Week Two</vt:lpstr>
      <vt:lpstr>Week Three and Four</vt:lpstr>
      <vt:lpstr>Week Five</vt:lpstr>
      <vt:lpstr>Week Six</vt:lpstr>
      <vt:lpstr>Handy's Model of Organizational Culture (tutor2u, 2018)</vt:lpstr>
      <vt:lpstr>Week Seven</vt:lpstr>
      <vt:lpstr>Flexibility</vt:lpstr>
      <vt:lpstr>Week Eight</vt:lpstr>
      <vt:lpstr>Personal Ethical Standards, Values and Beliefs</vt:lpstr>
      <vt:lpstr>Conclusion</vt:lpstr>
      <vt:lpstr>Action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653</cp:revision>
  <dcterms:created xsi:type="dcterms:W3CDTF">2024-05-01T14:11:16Z</dcterms:created>
  <dcterms:modified xsi:type="dcterms:W3CDTF">2024-05-02T21:41:44Z</dcterms:modified>
</cp:coreProperties>
</file>