
<file path=[Content_Types].xml><?xml version="1.0" encoding="utf-8"?>
<Types xmlns="http://schemas.openxmlformats.org/package/2006/content-types">
  <Default ContentType="application/x-fontdata" Extension="fntdata"/>
  <Default ContentType="image/gif" Extension="gif"/>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18.xml"/>
  <Override ContentType="application/vnd.openxmlformats-officedocument.presentationml.notesSlide+xml" PartName="/ppt/notesSlides/notesSlide19.xml"/>
  <Override ContentType="application/vnd.openxmlformats-officedocument.presentationml.notesSlide+xml" PartName="/ppt/notesSlides/notesSlide20.xml"/>
  <Override ContentType="application/vnd.openxmlformats-officedocument.presentationml.notesSlide+xml" PartName="/ppt/notesSlides/notesSlide21.xml"/>
  <Override ContentType="application/vnd.openxmlformats-officedocument.presentationml.notesSlide+xml" PartName="/ppt/notesSlides/notesSlide2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x="18288000" cy="10287000"/>
  <p:notesSz cx="6858000" cy="9144000"/>
  <p:embeddedFontLst>
    <p:embeddedFont>
      <p:font typeface="Arial MT Pro" charset="1" panose="020B0502020202020204"/>
      <p:regular r:id="rId33"/>
    </p:embeddedFont>
    <p:embeddedFont>
      <p:font typeface="Trebuchet MS" charset="1" panose="020B0603020202020204"/>
      <p:regular r:id="rId34"/>
    </p:embeddedFont>
    <p:embeddedFont>
      <p:font typeface="Trebuchet MS Bold" charset="1" panose="020B0703020202020204"/>
      <p:regular r:id="rId40"/>
    </p:embeddedFont>
    <p:embeddedFont>
      <p:font typeface="Gill Sans Light" charset="1" panose="020B0302020104020203"/>
      <p:regular r:id="rId44"/>
    </p:embeddedFont>
    <p:embeddedFont>
      <p:font typeface="Trebuchet MS Italics" charset="1" panose="020B0603020202090204"/>
      <p:regular r:id="rId46"/>
    </p:embeddedFont>
    <p:embeddedFont>
      <p:font typeface="Tomorrow" charset="1" panose="00000000000000000000"/>
      <p:regular r:id="rId4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fonts/font33.fntdata" Type="http://schemas.openxmlformats.org/officeDocument/2006/relationships/font"/><Relationship Id="rId34" Target="fonts/font34.fntdata" Type="http://schemas.openxmlformats.org/officeDocument/2006/relationships/font"/><Relationship Id="rId35" Target="notesMasters/notesMaster1.xml" Type="http://schemas.openxmlformats.org/officeDocument/2006/relationships/notesMaster"/><Relationship Id="rId36" Target="theme/theme2.xml" Type="http://schemas.openxmlformats.org/officeDocument/2006/relationships/theme"/><Relationship Id="rId37" Target="notesSlides/notesSlide1.xml" Type="http://schemas.openxmlformats.org/officeDocument/2006/relationships/notesSlide"/><Relationship Id="rId38" Target="notesSlides/notesSlide2.xml" Type="http://schemas.openxmlformats.org/officeDocument/2006/relationships/notesSlide"/><Relationship Id="rId39" Target="notesSlides/notesSlide3.xml" Type="http://schemas.openxmlformats.org/officeDocument/2006/relationships/notesSlide"/><Relationship Id="rId4" Target="theme/theme1.xml" Type="http://schemas.openxmlformats.org/officeDocument/2006/relationships/theme"/><Relationship Id="rId40" Target="fonts/font40.fntdata" Type="http://schemas.openxmlformats.org/officeDocument/2006/relationships/font"/><Relationship Id="rId41" Target="notesSlides/notesSlide4.xml" Type="http://schemas.openxmlformats.org/officeDocument/2006/relationships/notesSlide"/><Relationship Id="rId42" Target="notesSlides/notesSlide5.xml" Type="http://schemas.openxmlformats.org/officeDocument/2006/relationships/notesSlide"/><Relationship Id="rId43" Target="notesSlides/notesSlide6.xml" Type="http://schemas.openxmlformats.org/officeDocument/2006/relationships/notesSlide"/><Relationship Id="rId44" Target="fonts/font44.fntdata" Type="http://schemas.openxmlformats.org/officeDocument/2006/relationships/font"/><Relationship Id="rId45" Target="notesSlides/notesSlide7.xml" Type="http://schemas.openxmlformats.org/officeDocument/2006/relationships/notesSlide"/><Relationship Id="rId46" Target="fonts/font46.fntdata" Type="http://schemas.openxmlformats.org/officeDocument/2006/relationships/font"/><Relationship Id="rId47" Target="notesSlides/notesSlide8.xml" Type="http://schemas.openxmlformats.org/officeDocument/2006/relationships/notesSlide"/><Relationship Id="rId48" Target="fonts/font48.fntdata" Type="http://schemas.openxmlformats.org/officeDocument/2006/relationships/font"/><Relationship Id="rId49" Target="notesSlides/notesSlide9.xml" Type="http://schemas.openxmlformats.org/officeDocument/2006/relationships/notesSlide"/><Relationship Id="rId5" Target="tableStyles.xml" Type="http://schemas.openxmlformats.org/officeDocument/2006/relationships/tableStyles"/><Relationship Id="rId50" Target="notesSlides/notesSlide10.xml" Type="http://schemas.openxmlformats.org/officeDocument/2006/relationships/notesSlide"/><Relationship Id="rId51" Target="notesSlides/notesSlide11.xml" Type="http://schemas.openxmlformats.org/officeDocument/2006/relationships/notesSlide"/><Relationship Id="rId52" Target="notesSlides/notesSlide12.xml" Type="http://schemas.openxmlformats.org/officeDocument/2006/relationships/notesSlide"/><Relationship Id="rId53" Target="notesSlides/notesSlide13.xml" Type="http://schemas.openxmlformats.org/officeDocument/2006/relationships/notesSlide"/><Relationship Id="rId54" Target="notesSlides/notesSlide14.xml" Type="http://schemas.openxmlformats.org/officeDocument/2006/relationships/notesSlide"/><Relationship Id="rId55" Target="notesSlides/notesSlide15.xml" Type="http://schemas.openxmlformats.org/officeDocument/2006/relationships/notesSlide"/><Relationship Id="rId56" Target="notesSlides/notesSlide16.xml" Type="http://schemas.openxmlformats.org/officeDocument/2006/relationships/notesSlide"/><Relationship Id="rId57" Target="notesSlides/notesSlide17.xml" Type="http://schemas.openxmlformats.org/officeDocument/2006/relationships/notesSlide"/><Relationship Id="rId58" Target="notesSlides/notesSlide18.xml" Type="http://schemas.openxmlformats.org/officeDocument/2006/relationships/notesSlide"/><Relationship Id="rId59" Target="notesSlides/notesSlide19.xml" Type="http://schemas.openxmlformats.org/officeDocument/2006/relationships/notesSlide"/><Relationship Id="rId6" Target="slides/slide1.xml" Type="http://schemas.openxmlformats.org/officeDocument/2006/relationships/slide"/><Relationship Id="rId60" Target="notesSlides/notesSlide20.xml" Type="http://schemas.openxmlformats.org/officeDocument/2006/relationships/notesSlide"/><Relationship Id="rId61" Target="notesSlides/notesSlide21.xml" Type="http://schemas.openxmlformats.org/officeDocument/2006/relationships/notesSlide"/><Relationship Id="rId62" Target="notesSlides/notesSlide22.xml" Type="http://schemas.openxmlformats.org/officeDocument/2006/relationships/note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_rels/notesSlide1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9.xml" Type="http://schemas.openxmlformats.org/officeDocument/2006/relationships/slide"/></Relationships>
</file>

<file path=ppt/notesSlides/_rels/notesSlide1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1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_rels/notesSlide1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_rels/notesSlide1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2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4.xml" Type="http://schemas.openxmlformats.org/officeDocument/2006/relationships/slide"/></Relationships>
</file>

<file path=ppt/notesSlides/_rels/notesSlide2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6.xml" Type="http://schemas.openxmlformats.org/officeDocument/2006/relationships/slide"/></Relationships>
</file>

<file path=ppt/notesSlides/_rels/notesSlide2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6</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https://www.bbc.co.uk/news/uk-wales-29810114</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https://www.youtube.com/watch?v=daasAXJxcZM</a:t>
            </a:r>
          </a:p>
          <a:p>
            <a:r>
              <a:rPr lang="en-US"/>
              <a:t>18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t>
            </a:r>
          </a:p>
          <a:p>
            <a:r>
              <a:rPr lang="en-US"/>
              <a:t>21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RECOMMENDED: </a:t>
            </a:r>
          </a:p>
          <a:p>
            <a:r>
              <a:rPr lang="en-US"/>
              <a:t>Adobe Photoshop Elements – Elements is a great entry level program that will allow to edit your photographs and digiscrap away to your heart’s content! It’s an affordable program with lots of online help, support and tutorials available. You can download a free trial version from Adobe to get started.</a:t>
            </a:r>
          </a:p>
          <a:p>
            <a:r>
              <a:rPr lang="en-US"/>
              <a:t>Gimp (free!)</a:t>
            </a:r>
          </a:p>
          <a:p>
            <a:r>
              <a:rPr lang="en-US"/>
              <a:t>Paint Shop Pro 30 day free trial at:  https://www.paintshoppro.com/en/free-trials/</a:t>
            </a:r>
          </a:p>
          <a:p>
            <a:r>
              <a:rPr lang="en-US"/>
              <a:t/>
            </a:r>
          </a:p>
          <a:p>
            <a:r>
              <a:rPr lang="en-US"/>
              <a:t>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26</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2.png" Type="http://schemas.openxmlformats.org/officeDocument/2006/relationships/image"/><Relationship Id="rId4" Target="../media/image3.jpeg" Type="http://schemas.openxmlformats.org/officeDocument/2006/relationships/image"/><Relationship Id="rId5" Target="../media/image4.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5.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6.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7.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7.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7.png" Type="http://schemas.openxmlformats.org/officeDocument/2006/relationships/image"/><Relationship Id="rId4" Target="https://www.bing.com/videos/search?q=how+does+pisa+testing+work&amp;&amp;view=detail&amp;mid=1F107A9C6A956C5DEFAB1F107A9C6A956C5DEFAB&amp;&amp;FORM=VRDGAR&amp;ru=%2Fvideos%2Fsearch%3Fq%3Dhow%2Bdoes%2Bpisa%2Btesting%2Bwork%26FORM%3DHDRSC4" TargetMode="External" Type="http://schemas.openxmlformats.org/officeDocument/2006/relationships/hyperlink"/><Relationship Id="rId5" Target="../media/image8.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7.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9.gif"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http://www.bbc.co.uk/news/uk-wales-29810114" TargetMode="External" Type="http://schemas.openxmlformats.org/officeDocument/2006/relationships/hyperlink"/><Relationship Id="rId4" Target="https://www.bbc.co.uk/news/uk-wales-29810114" TargetMode="External" Type="http://schemas.openxmlformats.org/officeDocument/2006/relationships/hyperlink"/></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media/image10.jpeg" Type="http://schemas.openxmlformats.org/officeDocument/2006/relationships/image"/><Relationship Id="rId4" Target="../media/image11.jpeg" Type="http://schemas.openxmlformats.org/officeDocument/2006/relationships/image"/><Relationship Id="rId5" Target="https://www.youtube.com/watch?v=daasAXJxcZM" TargetMode="External" Type="http://schemas.openxmlformats.org/officeDocument/2006/relationships/video"/></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5.xml" Type="http://schemas.openxmlformats.org/officeDocument/2006/relationships/notesSlid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6.xml" Type="http://schemas.openxmlformats.org/officeDocument/2006/relationships/notesSlid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7.xml" Type="http://schemas.openxmlformats.org/officeDocument/2006/relationships/notesSlid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8.xml" Type="http://schemas.openxmlformats.org/officeDocument/2006/relationships/notesSlid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9.xml" Type="http://schemas.openxmlformats.org/officeDocument/2006/relationships/notesSlide"/><Relationship Id="rId3" Target="../media/image12.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0.xml" Type="http://schemas.openxmlformats.org/officeDocument/2006/relationships/notesSlid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1.xml" Type="http://schemas.openxmlformats.org/officeDocument/2006/relationships/notesSlide"/><Relationship Id="rId3" Target="../media/image13.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2.xml" Type="http://schemas.openxmlformats.org/officeDocument/2006/relationships/notesSlide"/><Relationship Id="rId3" Target="http://www.oecd.org/pisa/aboutpisa/"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3" id="3"/>
          <p:cNvSpPr/>
          <p:nvPr/>
        </p:nvSpPr>
        <p:spPr>
          <a:xfrm rot="4791364">
            <a:off x="9738483" y="5143500"/>
            <a:ext cx="10464870" cy="0"/>
          </a:xfrm>
          <a:prstGeom prst="line">
            <a:avLst/>
          </a:prstGeom>
          <a:ln cap="rnd" w="9525">
            <a:solidFill>
              <a:srgbClr val="FFF6D4"/>
            </a:solidFill>
            <a:prstDash val="solid"/>
            <a:headEnd type="none" len="sm" w="sm"/>
            <a:tailEnd type="none" len="sm" w="sm"/>
          </a:ln>
        </p:spPr>
      </p:sp>
      <p:sp>
        <p:nvSpPr>
          <p:cNvPr name="AutoShape 4" id="4"/>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5" id="5"/>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sp>
        <p:nvSpPr>
          <p:cNvPr name="AutoShape 6" id="6"/>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7" id="7"/>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grpSp>
        <p:nvGrpSpPr>
          <p:cNvPr name="Group 8" id="8"/>
          <p:cNvGrpSpPr/>
          <p:nvPr/>
        </p:nvGrpSpPr>
        <p:grpSpPr>
          <a:xfrm rot="0">
            <a:off x="1439048" y="1426763"/>
            <a:ext cx="8740079" cy="7433475"/>
            <a:chOff x="0" y="0"/>
            <a:chExt cx="11653438" cy="9911300"/>
          </a:xfrm>
        </p:grpSpPr>
        <p:grpSp>
          <p:nvGrpSpPr>
            <p:cNvPr name="Group 9" id="9"/>
            <p:cNvGrpSpPr/>
            <p:nvPr/>
          </p:nvGrpSpPr>
          <p:grpSpPr>
            <a:xfrm rot="0">
              <a:off x="0" y="0"/>
              <a:ext cx="11653438" cy="8983626"/>
              <a:chOff x="0" y="0"/>
              <a:chExt cx="8286889" cy="6388356"/>
            </a:xfrm>
          </p:grpSpPr>
          <p:sp>
            <p:nvSpPr>
              <p:cNvPr name="Freeform 10" id="10"/>
              <p:cNvSpPr/>
              <p:nvPr/>
            </p:nvSpPr>
            <p:spPr>
              <a:xfrm flipH="false" flipV="false" rot="0">
                <a:off x="0" y="0"/>
                <a:ext cx="8286890" cy="6388356"/>
              </a:xfrm>
              <a:custGeom>
                <a:avLst/>
                <a:gdLst/>
                <a:ahLst/>
                <a:cxnLst/>
                <a:rect r="r" b="b" t="t" l="l"/>
                <a:pathLst>
                  <a:path h="6388356" w="8286890">
                    <a:moveTo>
                      <a:pt x="0" y="0"/>
                    </a:moveTo>
                    <a:lnTo>
                      <a:pt x="8286890" y="0"/>
                    </a:lnTo>
                    <a:lnTo>
                      <a:pt x="8286890" y="6388356"/>
                    </a:lnTo>
                    <a:lnTo>
                      <a:pt x="0" y="6388356"/>
                    </a:lnTo>
                    <a:close/>
                  </a:path>
                </a:pathLst>
              </a:custGeom>
              <a:solidFill>
                <a:srgbClr val="000000">
                  <a:alpha val="0"/>
                </a:srgbClr>
              </a:solidFill>
            </p:spPr>
          </p:sp>
          <p:sp>
            <p:nvSpPr>
              <p:cNvPr name="TextBox 11" id="11"/>
              <p:cNvSpPr txBox="true"/>
              <p:nvPr/>
            </p:nvSpPr>
            <p:spPr>
              <a:xfrm>
                <a:off x="0" y="-123825"/>
                <a:ext cx="8286889" cy="6512181"/>
              </a:xfrm>
              <a:prstGeom prst="rect">
                <a:avLst/>
              </a:prstGeom>
            </p:spPr>
            <p:txBody>
              <a:bodyPr anchor="b" rtlCol="false" tIns="0" lIns="0" bIns="0" rIns="0"/>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name="Group 12" id="12"/>
            <p:cNvGrpSpPr/>
            <p:nvPr/>
          </p:nvGrpSpPr>
          <p:grpSpPr>
            <a:xfrm rot="0">
              <a:off x="1097280" y="9246328"/>
              <a:ext cx="9458878" cy="664972"/>
              <a:chOff x="0" y="0"/>
              <a:chExt cx="6726313" cy="472869"/>
            </a:xfrm>
          </p:grpSpPr>
          <p:sp>
            <p:nvSpPr>
              <p:cNvPr name="Freeform 13" id="13"/>
              <p:cNvSpPr/>
              <p:nvPr/>
            </p:nvSpPr>
            <p:spPr>
              <a:xfrm flipH="false" flipV="false" rot="0">
                <a:off x="0" y="0"/>
                <a:ext cx="6726313" cy="472869"/>
              </a:xfrm>
              <a:custGeom>
                <a:avLst/>
                <a:gdLst/>
                <a:ahLst/>
                <a:cxnLst/>
                <a:rect r="r" b="b" t="t" l="l"/>
                <a:pathLst>
                  <a:path h="472869" w="6726313">
                    <a:moveTo>
                      <a:pt x="0" y="0"/>
                    </a:moveTo>
                    <a:lnTo>
                      <a:pt x="6726313" y="0"/>
                    </a:lnTo>
                    <a:lnTo>
                      <a:pt x="6726313" y="472869"/>
                    </a:lnTo>
                    <a:lnTo>
                      <a:pt x="0" y="472869"/>
                    </a:lnTo>
                    <a:close/>
                  </a:path>
                </a:pathLst>
              </a:custGeom>
              <a:solidFill>
                <a:srgbClr val="000000">
                  <a:alpha val="0"/>
                </a:srgbClr>
              </a:solidFill>
            </p:spPr>
          </p:sp>
          <p:sp>
            <p:nvSpPr>
              <p:cNvPr name="TextBox 14" id="14"/>
              <p:cNvSpPr txBox="true"/>
              <p:nvPr/>
            </p:nvSpPr>
            <p:spPr>
              <a:xfrm>
                <a:off x="0" y="-57150"/>
                <a:ext cx="6726313" cy="530019"/>
              </a:xfrm>
              <a:prstGeom prst="rect">
                <a:avLst/>
              </a:prstGeom>
            </p:spPr>
            <p:txBody>
              <a:bodyPr anchor="t" rtlCol="false" tIns="0" lIns="0" bIns="0" rIns="0"/>
              <a:lstStyle/>
              <a:p>
                <a:pPr algn="ctr">
                  <a:lnSpc>
                    <a:spcPts val="3240"/>
                  </a:lnSpc>
                </a:pPr>
                <a:r>
                  <a:rPr lang="en-US" sz="2700">
                    <a:solidFill>
                      <a:srgbClr val="000000"/>
                    </a:solidFill>
                    <a:latin typeface="Arial MT Pro"/>
                    <a:ea typeface="Arial MT Pro"/>
                    <a:cs typeface="Arial MT Pro"/>
                    <a:sym typeface="Arial MT Pro"/>
                  </a:rPr>
                  <a:t>Sesiwn 5 / Session 5</a:t>
                </a:r>
              </a:p>
            </p:txBody>
          </p:sp>
        </p:grpSp>
      </p:grpSp>
      <p:grpSp>
        <p:nvGrpSpPr>
          <p:cNvPr name="Group 15" id="15"/>
          <p:cNvGrpSpPr/>
          <p:nvPr/>
        </p:nvGrpSpPr>
        <p:grpSpPr>
          <a:xfrm rot="0">
            <a:off x="11664859" y="-248206"/>
            <a:ext cx="10783412" cy="10783412"/>
            <a:chOff x="0" y="0"/>
            <a:chExt cx="812800" cy="812800"/>
          </a:xfrm>
        </p:grpSpPr>
        <p:sp>
          <p:nvSpPr>
            <p:cNvPr name="Freeform 16" id="1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4324" t="0" r="-24324"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259554"/>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Deall cyfnodau allweddol a diwygiadau allweddol yn hanes addysg yng Nghymru a’r Deyrnas Unedig. </a:t>
            </a:r>
          </a:p>
          <a:p>
            <a:pPr algn="l" marL="868680" indent="-434340" lvl="1">
              <a:lnSpc>
                <a:spcPts val="5759"/>
              </a:lnSpc>
            </a:pPr>
          </a:p>
        </p:txBody>
      </p:sp>
      <p:sp>
        <p:nvSpPr>
          <p:cNvPr name="TextBox 4" id="4"/>
          <p:cNvSpPr txBox="true"/>
          <p:nvPr/>
        </p:nvSpPr>
        <p:spPr>
          <a:xfrm rot="0">
            <a:off x="9406891" y="3259554"/>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Understand key periods and reforms in the history of education in Wales and the UK. </a:t>
            </a:r>
          </a:p>
          <a:p>
            <a:pPr algn="l" marL="868680" indent="-434340" lvl="1">
              <a:lnSpc>
                <a:spcPts val="5759"/>
              </a:lnSpc>
            </a:pP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Dadansoddi natur ddadleuol safbwyntiau addysgol.  </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Analyse the contested nature of educational perspectives.  </a:t>
            </a:r>
          </a:p>
          <a:p>
            <a:pPr algn="l" marL="868680" indent="-434340" lvl="1">
              <a:lnSpc>
                <a:spcPts val="5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Adnabod gwerthoedd sydd wrth wraidd addysg, addysgu a dysgu yng Nghymru, y Deyrnas Unedig a’r byd.</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404040"/>
                </a:solidFill>
                <a:latin typeface="Trebuchet MS"/>
                <a:ea typeface="Trebuchet MS"/>
                <a:cs typeface="Trebuchet MS"/>
                <a:sym typeface="Trebuchet MS"/>
              </a:rPr>
              <a:t>Identify values which underpin education, teaching and learning in Wales, UK and the world.  </a:t>
            </a:r>
          </a:p>
          <a:p>
            <a:pPr algn="l" marL="868680" indent="-434340" lvl="1">
              <a:lnSpc>
                <a:spcPts val="5759"/>
              </a:lnSpc>
            </a:pP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Gorolwg sesiwn</a:t>
            </a:r>
          </a:p>
          <a:p>
            <a:pPr algn="ctr">
              <a:lnSpc>
                <a:spcPts val="6480"/>
              </a:lnSpc>
            </a:pPr>
            <a:r>
              <a:rPr lang="en-US" sz="5400">
                <a:solidFill>
                  <a:srgbClr val="000000"/>
                </a:solidFill>
                <a:latin typeface="Trebuchet MS"/>
                <a:ea typeface="Trebuchet MS"/>
                <a:cs typeface="Trebuchet MS"/>
                <a:sym typeface="Trebuchet MS"/>
              </a:rPr>
              <a:t> Session overview</a:t>
            </a:r>
          </a:p>
        </p:txBody>
      </p:sp>
      <p:sp>
        <p:nvSpPr>
          <p:cNvPr name="TextBox 3" id="3"/>
          <p:cNvSpPr txBox="true"/>
          <p:nvPr/>
        </p:nvSpPr>
        <p:spPr>
          <a:xfrm rot="0">
            <a:off x="2787937" y="3336134"/>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Dadansoddi natur ddadleuol profion PISA a’u heffaith ar system addysg Cymru</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Cymhariaeth gyda system addysgol Ffindir</a:t>
            </a:r>
          </a:p>
        </p:txBody>
      </p:sp>
      <p:sp>
        <p:nvSpPr>
          <p:cNvPr name="TextBox 4" id="4"/>
          <p:cNvSpPr txBox="true"/>
          <p:nvPr/>
        </p:nvSpPr>
        <p:spPr>
          <a:xfrm rot="0">
            <a:off x="9406892" y="3336134"/>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Analyse the contested nature of PISA tests and its impact on the Welsh education system</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 comparison with the Finnish school system</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4509358" y="6916229"/>
            <a:ext cx="3317220" cy="2117690"/>
            <a:chOff x="0" y="0"/>
            <a:chExt cx="4267200" cy="2724150"/>
          </a:xfrm>
        </p:grpSpPr>
        <p:sp>
          <p:nvSpPr>
            <p:cNvPr name="Freeform 3" id="3"/>
            <p:cNvSpPr/>
            <p:nvPr/>
          </p:nvSpPr>
          <p:spPr>
            <a:xfrm flipH="false" flipV="false" rot="0">
              <a:off x="0" y="0"/>
              <a:ext cx="4267200" cy="2724150"/>
            </a:xfrm>
            <a:custGeom>
              <a:avLst/>
              <a:gdLst/>
              <a:ahLst/>
              <a:cxnLst/>
              <a:rect r="r" b="b" t="t" l="l"/>
              <a:pathLst>
                <a:path h="2724150" w="4267200">
                  <a:moveTo>
                    <a:pt x="0" y="0"/>
                  </a:moveTo>
                  <a:lnTo>
                    <a:pt x="4267200" y="0"/>
                  </a:lnTo>
                  <a:lnTo>
                    <a:pt x="4267200" y="2724150"/>
                  </a:lnTo>
                  <a:lnTo>
                    <a:pt x="0" y="2724150"/>
                  </a:lnTo>
                  <a:lnTo>
                    <a:pt x="0" y="0"/>
                  </a:lnTo>
                  <a:close/>
                </a:path>
              </a:pathLst>
            </a:custGeom>
            <a:blipFill>
              <a:blip r:embed="rId3"/>
              <a:stretch>
                <a:fillRect l="0" t="0" r="0" b="0"/>
              </a:stretch>
            </a:blipFill>
          </p:spPr>
        </p:sp>
      </p:grpSp>
      <p:sp>
        <p:nvSpPr>
          <p:cNvPr name="TextBox 4" id="4"/>
          <p:cNvSpPr txBox="true"/>
          <p:nvPr/>
        </p:nvSpPr>
        <p:spPr>
          <a:xfrm rot="0">
            <a:off x="8362052" y="3087255"/>
            <a:ext cx="5648800" cy="6707030"/>
          </a:xfrm>
          <a:prstGeom prst="rect">
            <a:avLst/>
          </a:prstGeom>
        </p:spPr>
        <p:txBody>
          <a:bodyPr anchor="t" rtlCol="false" tIns="0" lIns="0" bIns="0" rIns="0">
            <a:spAutoFit/>
          </a:bodyPr>
          <a:lstStyle/>
          <a:p>
            <a:pPr algn="l" marL="903970" indent="-451985" lvl="1">
              <a:lnSpc>
                <a:spcPts val="5994"/>
              </a:lnSpc>
              <a:buFont typeface="Arial"/>
              <a:buChar char="•"/>
            </a:pPr>
            <a:r>
              <a:rPr lang="en-US" sz="4995">
                <a:solidFill>
                  <a:srgbClr val="404040"/>
                </a:solidFill>
                <a:latin typeface="Trebuchet MS"/>
                <a:ea typeface="Trebuchet MS"/>
                <a:cs typeface="Trebuchet MS"/>
                <a:sym typeface="Trebuchet MS"/>
              </a:rPr>
              <a:t>Time to encourage development:</a:t>
            </a:r>
          </a:p>
          <a:p>
            <a:pPr algn="l" marL="903970" indent="-451985" lvl="1">
              <a:lnSpc>
                <a:spcPts val="5994"/>
              </a:lnSpc>
            </a:pPr>
          </a:p>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Emotional</a:t>
            </a:r>
          </a:p>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Social</a:t>
            </a:r>
          </a:p>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Physical</a:t>
            </a:r>
          </a:p>
          <a:p>
            <a:pPr algn="l" marL="703088" indent="-351544" lvl="1">
              <a:lnSpc>
                <a:spcPts val="4662"/>
              </a:lnSpc>
              <a:buFont typeface="Arial"/>
              <a:buChar char="•"/>
            </a:pPr>
            <a:r>
              <a:rPr lang="en-US" sz="3885">
                <a:solidFill>
                  <a:srgbClr val="404040"/>
                </a:solidFill>
                <a:latin typeface="Trebuchet MS"/>
                <a:ea typeface="Trebuchet MS"/>
                <a:cs typeface="Trebuchet MS"/>
                <a:sym typeface="Trebuchet MS"/>
              </a:rPr>
              <a:t>Academic</a:t>
            </a:r>
          </a:p>
          <a:p>
            <a:pPr algn="l" marL="903970" indent="-451985" lvl="1">
              <a:lnSpc>
                <a:spcPts val="5994"/>
              </a:lnSpc>
            </a:pPr>
            <a:r>
              <a:rPr lang="en-US" sz="4995">
                <a:solidFill>
                  <a:srgbClr val="404040"/>
                </a:solidFill>
                <a:latin typeface="Trebuchet MS"/>
                <a:ea typeface="Trebuchet MS"/>
                <a:cs typeface="Trebuchet MS"/>
                <a:sym typeface="Trebuchet MS"/>
              </a:rPr>
              <a:t> </a:t>
            </a:r>
          </a:p>
          <a:p>
            <a:pPr algn="l" marL="903970" indent="-451985" lvl="1">
              <a:lnSpc>
                <a:spcPts val="5994"/>
              </a:lnSpc>
            </a:pPr>
          </a:p>
          <a:p>
            <a:pPr algn="l" marL="903970" indent="-451985" lvl="1">
              <a:lnSpc>
                <a:spcPts val="5994"/>
              </a:lnSpc>
            </a:pPr>
          </a:p>
        </p:txBody>
      </p:sp>
      <p:grpSp>
        <p:nvGrpSpPr>
          <p:cNvPr name="Group 5" id="5"/>
          <p:cNvGrpSpPr/>
          <p:nvPr/>
        </p:nvGrpSpPr>
        <p:grpSpPr>
          <a:xfrm rot="0">
            <a:off x="1773728" y="10680"/>
            <a:ext cx="14740543" cy="3086100"/>
            <a:chOff x="0" y="0"/>
            <a:chExt cx="19654058" cy="4114800"/>
          </a:xfrm>
        </p:grpSpPr>
        <p:sp>
          <p:nvSpPr>
            <p:cNvPr name="Freeform 6" id="6"/>
            <p:cNvSpPr/>
            <p:nvPr/>
          </p:nvSpPr>
          <p:spPr>
            <a:xfrm flipH="false" flipV="false" rot="0">
              <a:off x="0" y="0"/>
              <a:ext cx="19654058" cy="4114800"/>
            </a:xfrm>
            <a:custGeom>
              <a:avLst/>
              <a:gdLst/>
              <a:ahLst/>
              <a:cxnLst/>
              <a:rect r="r" b="b" t="t" l="l"/>
              <a:pathLst>
                <a:path h="4114800" w="19654058">
                  <a:moveTo>
                    <a:pt x="0" y="0"/>
                  </a:moveTo>
                  <a:lnTo>
                    <a:pt x="19654058" y="0"/>
                  </a:lnTo>
                  <a:lnTo>
                    <a:pt x="19654058" y="4114800"/>
                  </a:lnTo>
                  <a:lnTo>
                    <a:pt x="0" y="4114800"/>
                  </a:lnTo>
                  <a:close/>
                </a:path>
              </a:pathLst>
            </a:custGeom>
            <a:solidFill>
              <a:srgbClr val="000000">
                <a:alpha val="0"/>
              </a:srgbClr>
            </a:solidFill>
          </p:spPr>
        </p:sp>
        <p:sp>
          <p:nvSpPr>
            <p:cNvPr name="TextBox 7" id="7"/>
            <p:cNvSpPr txBox="true"/>
            <p:nvPr/>
          </p:nvSpPr>
          <p:spPr>
            <a:xfrm>
              <a:off x="0" y="-9525"/>
              <a:ext cx="19654058" cy="4124325"/>
            </a:xfrm>
            <a:prstGeom prst="rect">
              <a:avLst/>
            </a:prstGeom>
          </p:spPr>
          <p:txBody>
            <a:bodyPr anchor="ctr" rtlCol="false" tIns="0" lIns="0" bIns="0" rIns="0"/>
            <a:lstStyle/>
            <a:p>
              <a:pPr algn="ctr">
                <a:lnSpc>
                  <a:spcPts val="7668"/>
                </a:lnSpc>
              </a:pPr>
              <a:r>
                <a:rPr lang="en-US" sz="6390">
                  <a:solidFill>
                    <a:srgbClr val="000000"/>
                  </a:solidFill>
                  <a:latin typeface="Trebuchet MS"/>
                  <a:ea typeface="Trebuchet MS"/>
                  <a:cs typeface="Trebuchet MS"/>
                  <a:sym typeface="Trebuchet MS"/>
                </a:rPr>
                <a:t>Plentyndod Cynnar</a:t>
              </a:r>
            </a:p>
            <a:p>
              <a:pPr algn="ctr">
                <a:lnSpc>
                  <a:spcPts val="7668"/>
                </a:lnSpc>
              </a:pPr>
              <a:r>
                <a:rPr lang="en-US" sz="6390">
                  <a:solidFill>
                    <a:srgbClr val="000000"/>
                  </a:solidFill>
                  <a:latin typeface="Trebuchet MS"/>
                  <a:ea typeface="Trebuchet MS"/>
                  <a:cs typeface="Trebuchet MS"/>
                  <a:sym typeface="Trebuchet MS"/>
                </a:rPr>
                <a:t>Early Childhood</a:t>
              </a:r>
            </a:p>
          </p:txBody>
        </p:sp>
      </p:grpSp>
      <p:sp>
        <p:nvSpPr>
          <p:cNvPr name="TextBox 8" id="8"/>
          <p:cNvSpPr txBox="true"/>
          <p:nvPr/>
        </p:nvSpPr>
        <p:spPr>
          <a:xfrm rot="0">
            <a:off x="1468184" y="3087256"/>
            <a:ext cx="5648802" cy="6707028"/>
          </a:xfrm>
          <a:prstGeom prst="rect">
            <a:avLst/>
          </a:prstGeom>
        </p:spPr>
        <p:txBody>
          <a:bodyPr anchor="t" rtlCol="false" tIns="0" lIns="0" bIns="0" rIns="0">
            <a:spAutoFit/>
          </a:bodyPr>
          <a:lstStyle/>
          <a:p>
            <a:pPr algn="l" marL="1141570" indent="-570785" lvl="1">
              <a:lnSpc>
                <a:spcPts val="6480"/>
              </a:lnSpc>
              <a:buFont typeface="Arial"/>
              <a:buChar char="•"/>
            </a:pPr>
            <a:r>
              <a:rPr lang="en-US" sz="5400">
                <a:solidFill>
                  <a:srgbClr val="000000"/>
                </a:solidFill>
                <a:latin typeface="Trebuchet MS"/>
                <a:ea typeface="Trebuchet MS"/>
                <a:cs typeface="Trebuchet MS"/>
                <a:sym typeface="Trebuchet MS"/>
              </a:rPr>
              <a:t>Amser i annog datblygiad:</a:t>
            </a:r>
          </a:p>
          <a:p>
            <a:pPr algn="l" marL="887888" indent="-443944" lvl="1">
              <a:lnSpc>
                <a:spcPts val="5040"/>
              </a:lnSpc>
            </a:pP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Emosiynol</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Cymdeithasol</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Corfforol</a:t>
            </a:r>
          </a:p>
          <a:p>
            <a:pPr algn="l" marL="924400" indent="-462200" lvl="1">
              <a:lnSpc>
                <a:spcPts val="5040"/>
              </a:lnSpc>
              <a:buFont typeface="Arial"/>
              <a:buChar char="•"/>
            </a:pPr>
            <a:r>
              <a:rPr lang="en-US" sz="4200">
                <a:solidFill>
                  <a:srgbClr val="000000"/>
                </a:solidFill>
                <a:latin typeface="Trebuchet MS"/>
                <a:ea typeface="Trebuchet MS"/>
                <a:cs typeface="Trebuchet MS"/>
                <a:sym typeface="Trebuchet MS"/>
              </a:rPr>
              <a:t>Academaidd</a:t>
            </a:r>
          </a:p>
          <a:p>
            <a:pPr algn="l" marL="924400" indent="-462200" lvl="1">
              <a:lnSpc>
                <a:spcPts val="5040"/>
              </a:lnSpc>
            </a:pPr>
          </a:p>
          <a:p>
            <a:pPr algn="l" marL="1188515" indent="-594257" lvl="1">
              <a:lnSpc>
                <a:spcPts val="6480"/>
              </a:lnSpc>
            </a:pPr>
            <a:r>
              <a:rPr lang="en-US" sz="5400">
                <a:solidFill>
                  <a:srgbClr val="000000"/>
                </a:solidFill>
                <a:latin typeface="Trebuchet MS"/>
                <a:ea typeface="Trebuchet MS"/>
                <a:cs typeface="Trebuchet MS"/>
                <a:sym typeface="Trebuchet MS"/>
              </a:rPr>
              <a:t> </a:t>
            </a:r>
          </a:p>
          <a:p>
            <a:pPr algn="l" marL="924400" indent="-462200" lvl="1">
              <a:lnSpc>
                <a:spcPts val="5040"/>
              </a:lnSpc>
            </a:pPr>
          </a:p>
          <a:p>
            <a:pPr algn="l" marL="924400" indent="-462200" lvl="1">
              <a:lnSpc>
                <a:spcPts val="5040"/>
              </a:lnSpc>
            </a:pPr>
          </a:p>
        </p:txBody>
      </p:sp>
      <p:grpSp>
        <p:nvGrpSpPr>
          <p:cNvPr name="Group 9" id="9"/>
          <p:cNvGrpSpPr>
            <a:grpSpLocks noChangeAspect="true"/>
          </p:cNvGrpSpPr>
          <p:nvPr/>
        </p:nvGrpSpPr>
        <p:grpSpPr>
          <a:xfrm rot="0">
            <a:off x="14509358" y="467366"/>
            <a:ext cx="3317220" cy="1765617"/>
            <a:chOff x="0" y="0"/>
            <a:chExt cx="4422960" cy="2354156"/>
          </a:xfrm>
        </p:grpSpPr>
        <p:sp>
          <p:nvSpPr>
            <p:cNvPr name="Freeform 10" id="10" descr="IS ELECTRONIC MEDIA MAKING SMARTER BABIES? : Kimberly ..."/>
            <p:cNvSpPr/>
            <p:nvPr/>
          </p:nvSpPr>
          <p:spPr>
            <a:xfrm flipH="false" flipV="false" rot="0">
              <a:off x="0" y="0"/>
              <a:ext cx="4422902" cy="2354199"/>
            </a:xfrm>
            <a:custGeom>
              <a:avLst/>
              <a:gdLst/>
              <a:ahLst/>
              <a:cxnLst/>
              <a:rect r="r" b="b" t="t" l="l"/>
              <a:pathLst>
                <a:path h="2354199" w="4422902">
                  <a:moveTo>
                    <a:pt x="0" y="0"/>
                  </a:moveTo>
                  <a:lnTo>
                    <a:pt x="4422902" y="0"/>
                  </a:lnTo>
                  <a:lnTo>
                    <a:pt x="4422902" y="2354199"/>
                  </a:lnTo>
                  <a:lnTo>
                    <a:pt x="0" y="2354199"/>
                  </a:lnTo>
                  <a:lnTo>
                    <a:pt x="0" y="0"/>
                  </a:lnTo>
                  <a:close/>
                </a:path>
              </a:pathLst>
            </a:custGeom>
            <a:blipFill>
              <a:blip r:embed="rId4"/>
              <a:stretch>
                <a:fillRect l="-122" t="0" r="-123" b="1"/>
              </a:stretch>
            </a:blipFill>
          </p:spPr>
        </p:sp>
      </p:grpSp>
      <p:grpSp>
        <p:nvGrpSpPr>
          <p:cNvPr name="Group 11" id="11"/>
          <p:cNvGrpSpPr>
            <a:grpSpLocks noChangeAspect="true"/>
          </p:cNvGrpSpPr>
          <p:nvPr/>
        </p:nvGrpSpPr>
        <p:grpSpPr>
          <a:xfrm rot="0">
            <a:off x="14509358" y="3096780"/>
            <a:ext cx="3317220" cy="2214180"/>
            <a:chOff x="0" y="0"/>
            <a:chExt cx="4069266" cy="2716156"/>
          </a:xfrm>
        </p:grpSpPr>
        <p:sp>
          <p:nvSpPr>
            <p:cNvPr name="Freeform 12" id="12" descr="Portfolio of Myrtle Beach family photography by Ryan Smith"/>
            <p:cNvSpPr/>
            <p:nvPr/>
          </p:nvSpPr>
          <p:spPr>
            <a:xfrm flipH="false" flipV="false" rot="0">
              <a:off x="0" y="0"/>
              <a:ext cx="4069207" cy="2716149"/>
            </a:xfrm>
            <a:custGeom>
              <a:avLst/>
              <a:gdLst/>
              <a:ahLst/>
              <a:cxnLst/>
              <a:rect r="r" b="b" t="t" l="l"/>
              <a:pathLst>
                <a:path h="2716149" w="4069207">
                  <a:moveTo>
                    <a:pt x="0" y="0"/>
                  </a:moveTo>
                  <a:lnTo>
                    <a:pt x="4069207" y="0"/>
                  </a:lnTo>
                  <a:lnTo>
                    <a:pt x="4069207" y="2716149"/>
                  </a:lnTo>
                  <a:lnTo>
                    <a:pt x="0" y="2716149"/>
                  </a:lnTo>
                  <a:lnTo>
                    <a:pt x="0" y="0"/>
                  </a:lnTo>
                  <a:close/>
                </a:path>
              </a:pathLst>
            </a:custGeom>
            <a:blipFill>
              <a:blip r:embed="rId5"/>
              <a:stretch>
                <a:fillRect l="-10" t="0" r="-11" b="0"/>
              </a:stretch>
            </a:blipFill>
          </p:spPr>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4638629" y="725414"/>
            <a:ext cx="2200275" cy="2614612"/>
            <a:chOff x="0" y="0"/>
            <a:chExt cx="2933700" cy="3486150"/>
          </a:xfrm>
        </p:grpSpPr>
        <p:sp>
          <p:nvSpPr>
            <p:cNvPr name="Freeform 3" id="3"/>
            <p:cNvSpPr/>
            <p:nvPr/>
          </p:nvSpPr>
          <p:spPr>
            <a:xfrm flipH="false" flipV="false" rot="0">
              <a:off x="0" y="0"/>
              <a:ext cx="2933700" cy="3486150"/>
            </a:xfrm>
            <a:custGeom>
              <a:avLst/>
              <a:gdLst/>
              <a:ahLst/>
              <a:cxnLst/>
              <a:rect r="r" b="b" t="t" l="l"/>
              <a:pathLst>
                <a:path h="3486150" w="2933700">
                  <a:moveTo>
                    <a:pt x="0" y="0"/>
                  </a:moveTo>
                  <a:lnTo>
                    <a:pt x="2933700" y="0"/>
                  </a:lnTo>
                  <a:lnTo>
                    <a:pt x="2933700" y="3486150"/>
                  </a:lnTo>
                  <a:lnTo>
                    <a:pt x="0" y="3486150"/>
                  </a:lnTo>
                  <a:lnTo>
                    <a:pt x="0" y="0"/>
                  </a:lnTo>
                  <a:close/>
                </a:path>
              </a:pathLst>
            </a:custGeom>
            <a:blipFill>
              <a:blip r:embed="rId3"/>
              <a:stretch>
                <a:fillRect l="0" t="0" r="-78571" b="0"/>
              </a:stretch>
            </a:blipFill>
          </p:spPr>
        </p:sp>
      </p:grpSp>
      <p:sp>
        <p:nvSpPr>
          <p:cNvPr name="TextBox 4" id="4"/>
          <p:cNvSpPr txBox="true"/>
          <p:nvPr/>
        </p:nvSpPr>
        <p:spPr>
          <a:xfrm rot="0">
            <a:off x="8188961" y="2563439"/>
            <a:ext cx="6269644" cy="671655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Each child represents an employee of the future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Childhood is in part a preparation for this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Flexibility required as future uncertain and children need to develop in line with changes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Potential international workforce (migration/immigration)</a:t>
            </a:r>
          </a:p>
          <a:p>
            <a:pPr algn="l" marL="651510" indent="-325755" lvl="1">
              <a:lnSpc>
                <a:spcPts val="4320"/>
              </a:lnSpc>
            </a:pPr>
          </a:p>
          <a:p>
            <a:pPr algn="l" marL="651510" indent="-325755" lvl="1">
              <a:lnSpc>
                <a:spcPts val="4320"/>
              </a:lnSpc>
            </a:pPr>
          </a:p>
        </p:txBody>
      </p:sp>
      <p:grpSp>
        <p:nvGrpSpPr>
          <p:cNvPr name="Group 5" id="5"/>
          <p:cNvGrpSpPr/>
          <p:nvPr/>
        </p:nvGrpSpPr>
        <p:grpSpPr>
          <a:xfrm rot="0">
            <a:off x="1348063" y="275850"/>
            <a:ext cx="12230100" cy="2072097"/>
            <a:chOff x="0" y="0"/>
            <a:chExt cx="16306800" cy="2762796"/>
          </a:xfrm>
        </p:grpSpPr>
        <p:sp>
          <p:nvSpPr>
            <p:cNvPr name="Freeform 6" id="6"/>
            <p:cNvSpPr/>
            <p:nvPr/>
          </p:nvSpPr>
          <p:spPr>
            <a:xfrm flipH="false" flipV="false" rot="0">
              <a:off x="0" y="0"/>
              <a:ext cx="16306800" cy="2762796"/>
            </a:xfrm>
            <a:custGeom>
              <a:avLst/>
              <a:gdLst/>
              <a:ahLst/>
              <a:cxnLst/>
              <a:rect r="r" b="b" t="t" l="l"/>
              <a:pathLst>
                <a:path h="2762796" w="16306800">
                  <a:moveTo>
                    <a:pt x="0" y="0"/>
                  </a:moveTo>
                  <a:lnTo>
                    <a:pt x="16306800" y="0"/>
                  </a:lnTo>
                  <a:lnTo>
                    <a:pt x="16306800" y="2762796"/>
                  </a:lnTo>
                  <a:lnTo>
                    <a:pt x="0" y="2762796"/>
                  </a:lnTo>
                  <a:close/>
                </a:path>
              </a:pathLst>
            </a:custGeom>
            <a:solidFill>
              <a:srgbClr val="000000">
                <a:alpha val="0"/>
              </a:srgbClr>
            </a:solidFill>
          </p:spPr>
        </p:sp>
        <p:sp>
          <p:nvSpPr>
            <p:cNvPr name="TextBox 7" id="7"/>
            <p:cNvSpPr txBox="true"/>
            <p:nvPr/>
          </p:nvSpPr>
          <p:spPr>
            <a:xfrm>
              <a:off x="0" y="-9525"/>
              <a:ext cx="16306800" cy="2772321"/>
            </a:xfrm>
            <a:prstGeom prst="rect">
              <a:avLst/>
            </a:prstGeom>
          </p:spPr>
          <p:txBody>
            <a:bodyPr anchor="ctr" rtlCol="false" tIns="0" lIns="0" bIns="0" rIns="0"/>
            <a:lstStyle/>
            <a:p>
              <a:pPr algn="ctr">
                <a:lnSpc>
                  <a:spcPts val="6614"/>
                </a:lnSpc>
              </a:pPr>
              <a:r>
                <a:rPr lang="en-US" sz="5512">
                  <a:solidFill>
                    <a:srgbClr val="000000"/>
                  </a:solidFill>
                  <a:latin typeface="Trebuchet MS"/>
                  <a:ea typeface="Trebuchet MS"/>
                  <a:cs typeface="Trebuchet MS"/>
                  <a:sym typeface="Trebuchet MS"/>
                </a:rPr>
                <a:t>Plentyndod Cynnar</a:t>
              </a:r>
            </a:p>
            <a:p>
              <a:pPr algn="ctr">
                <a:lnSpc>
                  <a:spcPts val="6614"/>
                </a:lnSpc>
              </a:pPr>
              <a:r>
                <a:rPr lang="en-US" sz="5512">
                  <a:solidFill>
                    <a:srgbClr val="000000"/>
                  </a:solidFill>
                  <a:latin typeface="Trebuchet MS"/>
                  <a:ea typeface="Trebuchet MS"/>
                  <a:cs typeface="Trebuchet MS"/>
                  <a:sym typeface="Trebuchet MS"/>
                </a:rPr>
                <a:t>Early Childhood</a:t>
              </a:r>
              <a:r>
                <a:rPr lang="en-US" b="true" sz="5512">
                  <a:solidFill>
                    <a:srgbClr val="000000"/>
                  </a:solidFill>
                  <a:latin typeface="Trebuchet MS Bold"/>
                  <a:ea typeface="Trebuchet MS Bold"/>
                  <a:cs typeface="Trebuchet MS Bold"/>
                  <a:sym typeface="Trebuchet MS Bold"/>
                </a:rPr>
                <a:t> </a:t>
              </a:r>
            </a:p>
          </p:txBody>
        </p:sp>
      </p:grpSp>
      <p:sp>
        <p:nvSpPr>
          <p:cNvPr name="TextBox 8" id="8"/>
          <p:cNvSpPr txBox="true"/>
          <p:nvPr/>
        </p:nvSpPr>
        <p:spPr>
          <a:xfrm rot="0">
            <a:off x="711168" y="2563439"/>
            <a:ext cx="6593873" cy="6716555"/>
          </a:xfrm>
          <a:prstGeom prst="rect">
            <a:avLst/>
          </a:prstGeom>
        </p:spPr>
        <p:txBody>
          <a:bodyPr anchor="t" rtlCol="false" tIns="0" lIns="0" bIns="0" rIns="0">
            <a:spAutoFit/>
          </a:bodyPr>
          <a:lstStyle/>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Pob plentyn yn cynrychioli gweithlu’r dyfodol</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Plentyndod yn rhannol i baratoi ar gyfer hyn</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Angen hyblygrwydd oherwydd y dyfodol yn ansicr ac angen i blant ddatblygu yn unol â newidiadau</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Gweithlu rhyngwladol posibl (mewnfudo/allfudo)</a:t>
            </a:r>
          </a:p>
          <a:p>
            <a:pPr algn="l" marL="815815" indent="-407908" lvl="1">
              <a:lnSpc>
                <a:spcPts val="4320"/>
              </a:lnSpc>
            </a:pPr>
          </a:p>
          <a:p>
            <a:pPr algn="l" marL="815815" indent="-407908" lvl="1">
              <a:lnSpc>
                <a:spcPts val="4320"/>
              </a:lnSpc>
            </a:pPr>
          </a:p>
        </p:txBody>
      </p:sp>
    </p:spTree>
  </p:cSld>
  <p:clrMapOvr>
    <a:masterClrMapping/>
  </p:clrMapOvr>
</p:sld>
</file>

<file path=ppt/slides/slide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35366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Un safbwynt am Blentyndod Cynnar</a:t>
            </a:r>
          </a:p>
          <a:p>
            <a:pPr algn="ctr">
              <a:lnSpc>
                <a:spcPts val="6480"/>
              </a:lnSpc>
            </a:pPr>
            <a:r>
              <a:rPr lang="en-US" sz="5400">
                <a:solidFill>
                  <a:srgbClr val="000000"/>
                </a:solidFill>
                <a:latin typeface="Trebuchet MS"/>
                <a:ea typeface="Trebuchet MS"/>
                <a:cs typeface="Trebuchet MS"/>
                <a:sym typeface="Trebuchet MS"/>
              </a:rPr>
              <a:t>One view of Early Childhood</a:t>
            </a:r>
          </a:p>
        </p:txBody>
      </p:sp>
      <p:sp>
        <p:nvSpPr>
          <p:cNvPr name="TextBox 3" id="3"/>
          <p:cNvSpPr txBox="true"/>
          <p:nvPr/>
        </p:nvSpPr>
        <p:spPr>
          <a:xfrm rot="0">
            <a:off x="3456940" y="3290289"/>
            <a:ext cx="11374121" cy="4926834"/>
          </a:xfrm>
          <a:prstGeom prst="rect">
            <a:avLst/>
          </a:prstGeom>
        </p:spPr>
        <p:txBody>
          <a:bodyPr anchor="t" rtlCol="false" tIns="0" lIns="0" bIns="0" rIns="0">
            <a:spAutoFit/>
          </a:bodyPr>
          <a:lstStyle/>
          <a:p>
            <a:pPr algn="l">
              <a:lnSpc>
                <a:spcPts val="4320"/>
              </a:lnSpc>
            </a:pPr>
          </a:p>
          <a:p>
            <a:pPr algn="l">
              <a:lnSpc>
                <a:spcPts val="4320"/>
              </a:lnSpc>
            </a:pPr>
          </a:p>
          <a:p>
            <a:pPr algn="l">
              <a:lnSpc>
                <a:spcPts val="4320"/>
              </a:lnSpc>
            </a:pPr>
          </a:p>
          <a:p>
            <a:pPr algn="l">
              <a:lnSpc>
                <a:spcPts val="4320"/>
              </a:lnSpc>
            </a:pPr>
            <a:r>
              <a:rPr lang="en-US" sz="3600">
                <a:solidFill>
                  <a:srgbClr val="404040"/>
                </a:solidFill>
                <a:latin typeface="Trebuchet MS"/>
                <a:ea typeface="Trebuchet MS"/>
                <a:cs typeface="Trebuchet MS"/>
                <a:sym typeface="Trebuchet MS"/>
              </a:rPr>
              <a:t>‘it is free from adult worries and responsibilities, a time of learning and play, a period of happiness and relative freedom’ Goldson et al. (2002, pg.9 cited in Brown and White (eds.), 2014)</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9640798" y="2380948"/>
            <a:ext cx="6086000" cy="6716555"/>
          </a:xfrm>
          <a:prstGeom prst="rect">
            <a:avLst/>
          </a:prstGeom>
        </p:spPr>
        <p:txBody>
          <a:bodyPr anchor="t" rtlCol="false" tIns="0" lIns="0" bIns="0" rIns="0">
            <a:spAutoFit/>
          </a:bodyPr>
          <a:lstStyle/>
          <a:p>
            <a:pPr algn="l" marL="651510" indent="-325755" lvl="1">
              <a:lnSpc>
                <a:spcPts val="4320"/>
              </a:lnSpc>
              <a:buFont typeface="Arial"/>
              <a:buChar char="•"/>
            </a:pPr>
            <a:r>
              <a:rPr lang="en-US" b="true" sz="3600" u="sng">
                <a:solidFill>
                  <a:srgbClr val="404040"/>
                </a:solidFill>
                <a:latin typeface="Trebuchet MS Bold"/>
                <a:ea typeface="Trebuchet MS Bold"/>
                <a:cs typeface="Trebuchet MS Bold"/>
                <a:sym typeface="Trebuchet MS Bold"/>
              </a:rPr>
              <a:t>Wales</a:t>
            </a:r>
            <a:r>
              <a:rPr lang="en-US" sz="3600">
                <a:solidFill>
                  <a:srgbClr val="404040"/>
                </a:solidFill>
                <a:latin typeface="Trebuchet MS"/>
                <a:ea typeface="Trebuchet MS"/>
                <a:cs typeface="Trebuchet MS"/>
                <a:sym typeface="Trebuchet MS"/>
              </a:rPr>
              <a:t>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Focused curriculum</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Defined learning outcomes (Foundation Phase)</a:t>
            </a:r>
          </a:p>
          <a:p>
            <a:pPr algn="l" marL="651510" indent="-325755" lvl="1">
              <a:lnSpc>
                <a:spcPts val="4320"/>
              </a:lnSpc>
              <a:buFont typeface="Arial"/>
              <a:buChar char="•"/>
            </a:pPr>
            <a:r>
              <a:rPr lang="en-US" b="true" sz="3600" u="sng">
                <a:solidFill>
                  <a:srgbClr val="404040"/>
                </a:solidFill>
                <a:latin typeface="Trebuchet MS Bold"/>
                <a:ea typeface="Trebuchet MS Bold"/>
                <a:cs typeface="Trebuchet MS Bold"/>
                <a:sym typeface="Trebuchet MS Bold"/>
              </a:rPr>
              <a:t>Scandinavia</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Initial socialising process</a:t>
            </a:r>
          </a:p>
          <a:p>
            <a:pPr algn="ctr" marL="651510" indent="-325755" lvl="1">
              <a:lnSpc>
                <a:spcPts val="4320"/>
              </a:lnSpc>
            </a:pPr>
            <a:r>
              <a:rPr lang="en-US" sz="3600">
                <a:solidFill>
                  <a:srgbClr val="FF0000"/>
                </a:solidFill>
                <a:latin typeface="Trebuchet MS"/>
                <a:ea typeface="Trebuchet MS"/>
                <a:cs typeface="Trebuchet MS"/>
                <a:sym typeface="Trebuchet MS"/>
              </a:rPr>
              <a:t>List 3 benefits of each approach</a:t>
            </a:r>
          </a:p>
          <a:p>
            <a:pPr algn="l" marL="651510" indent="-325755" lvl="1">
              <a:lnSpc>
                <a:spcPts val="4320"/>
              </a:lnSpc>
            </a:pPr>
          </a:p>
          <a:p>
            <a:pPr algn="l" marL="651510" indent="-325755" lvl="1">
              <a:lnSpc>
                <a:spcPts val="4320"/>
              </a:lnSpc>
            </a:pPr>
          </a:p>
        </p:txBody>
      </p:sp>
      <p:sp>
        <p:nvSpPr>
          <p:cNvPr name="TextBox 3" id="3"/>
          <p:cNvSpPr txBox="true"/>
          <p:nvPr/>
        </p:nvSpPr>
        <p:spPr>
          <a:xfrm rot="0">
            <a:off x="2561203" y="2566831"/>
            <a:ext cx="5911353" cy="7102317"/>
          </a:xfrm>
          <a:prstGeom prst="rect">
            <a:avLst/>
          </a:prstGeom>
        </p:spPr>
        <p:txBody>
          <a:bodyPr anchor="t" rtlCol="false" tIns="0" lIns="0" bIns="0" rIns="0">
            <a:spAutoFit/>
          </a:bodyPr>
          <a:lstStyle/>
          <a:p>
            <a:pPr algn="l" marL="815815" indent="-407908" lvl="1">
              <a:lnSpc>
                <a:spcPts val="4320"/>
              </a:lnSpc>
              <a:buFont typeface="Arial"/>
              <a:buChar char="•"/>
            </a:pPr>
            <a:r>
              <a:rPr lang="en-US" b="true" sz="3600" u="sng">
                <a:solidFill>
                  <a:srgbClr val="000000"/>
                </a:solidFill>
                <a:latin typeface="Trebuchet MS Bold"/>
                <a:ea typeface="Trebuchet MS Bold"/>
                <a:cs typeface="Trebuchet MS Bold"/>
                <a:sym typeface="Trebuchet MS Bold"/>
              </a:rPr>
              <a:t>Cymru</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Ffocws clir i’r cwricwlwm</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Deilliannau dysgu penodol (Cyfnod Sylfaen)</a:t>
            </a:r>
          </a:p>
          <a:p>
            <a:pPr algn="l" marL="815815" indent="-407908" lvl="1">
              <a:lnSpc>
                <a:spcPts val="4320"/>
              </a:lnSpc>
              <a:buFont typeface="Arial"/>
              <a:buChar char="•"/>
            </a:pPr>
            <a:r>
              <a:rPr lang="en-US" b="true" sz="3600" u="sng">
                <a:solidFill>
                  <a:srgbClr val="000000"/>
                </a:solidFill>
                <a:latin typeface="Trebuchet MS Bold"/>
                <a:ea typeface="Trebuchet MS Bold"/>
                <a:cs typeface="Trebuchet MS Bold"/>
                <a:sym typeface="Trebuchet MS Bold"/>
              </a:rPr>
              <a:t>Scandinafia</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Proses cymdeithasu cychwynnol</a:t>
            </a:r>
          </a:p>
          <a:p>
            <a:pPr algn="ctr" marL="815815" indent="-407908" lvl="1">
              <a:lnSpc>
                <a:spcPts val="4320"/>
              </a:lnSpc>
            </a:pPr>
            <a:r>
              <a:rPr lang="en-US" sz="3600">
                <a:solidFill>
                  <a:srgbClr val="FF0000"/>
                </a:solidFill>
                <a:latin typeface="Trebuchet MS"/>
                <a:ea typeface="Trebuchet MS"/>
                <a:cs typeface="Trebuchet MS"/>
                <a:sym typeface="Trebuchet MS"/>
              </a:rPr>
              <a:t>Rhestrwch 3 mantais o bob ymagwedd</a:t>
            </a:r>
          </a:p>
          <a:p>
            <a:pPr algn="l" marL="815815" indent="-407908" lvl="1">
              <a:lnSpc>
                <a:spcPts val="4320"/>
              </a:lnSpc>
            </a:pPr>
          </a:p>
          <a:p>
            <a:pPr algn="l" marL="815815" indent="-407908" lvl="1">
              <a:lnSpc>
                <a:spcPts val="4320"/>
              </a:lnSpc>
            </a:pPr>
          </a:p>
        </p:txBody>
      </p:sp>
      <p:grpSp>
        <p:nvGrpSpPr>
          <p:cNvPr name="Group 4" id="4"/>
          <p:cNvGrpSpPr>
            <a:grpSpLocks noChangeAspect="true"/>
          </p:cNvGrpSpPr>
          <p:nvPr/>
        </p:nvGrpSpPr>
        <p:grpSpPr>
          <a:xfrm rot="0">
            <a:off x="15466695" y="180493"/>
            <a:ext cx="2756345" cy="2757493"/>
            <a:chOff x="0" y="0"/>
            <a:chExt cx="3675126" cy="3676658"/>
          </a:xfrm>
        </p:grpSpPr>
        <p:sp>
          <p:nvSpPr>
            <p:cNvPr name="Freeform 5" id="5" descr="Big Pencil Vector Art image - Free stock photo - Public ..."/>
            <p:cNvSpPr/>
            <p:nvPr/>
          </p:nvSpPr>
          <p:spPr>
            <a:xfrm flipH="false" flipV="false" rot="0">
              <a:off x="0" y="0"/>
              <a:ext cx="3675126" cy="3676650"/>
            </a:xfrm>
            <a:custGeom>
              <a:avLst/>
              <a:gdLst/>
              <a:ahLst/>
              <a:cxnLst/>
              <a:rect r="r" b="b" t="t" l="l"/>
              <a:pathLst>
                <a:path h="3676650" w="3675126">
                  <a:moveTo>
                    <a:pt x="0" y="0"/>
                  </a:moveTo>
                  <a:lnTo>
                    <a:pt x="3675126" y="0"/>
                  </a:lnTo>
                  <a:lnTo>
                    <a:pt x="3675126" y="3676650"/>
                  </a:lnTo>
                  <a:lnTo>
                    <a:pt x="0" y="3676650"/>
                  </a:lnTo>
                  <a:lnTo>
                    <a:pt x="0" y="0"/>
                  </a:lnTo>
                  <a:close/>
                </a:path>
              </a:pathLst>
            </a:custGeom>
            <a:blipFill>
              <a:blip r:embed="rId3"/>
              <a:stretch>
                <a:fillRect l="-20" t="0" r="-20" b="0"/>
              </a:stretch>
            </a:blipFill>
          </p:spPr>
        </p:sp>
      </p:grpSp>
      <p:sp>
        <p:nvSpPr>
          <p:cNvPr name="TextBox 6" id="6"/>
          <p:cNvSpPr txBox="true"/>
          <p:nvPr/>
        </p:nvSpPr>
        <p:spPr>
          <a:xfrm rot="0">
            <a:off x="7376406" y="730565"/>
            <a:ext cx="3535189"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2992793" y="696255"/>
            <a:ext cx="5029200" cy="1666875"/>
            <a:chOff x="0" y="0"/>
            <a:chExt cx="6705600" cy="2222500"/>
          </a:xfrm>
        </p:grpSpPr>
        <p:sp>
          <p:nvSpPr>
            <p:cNvPr name="Freeform 3" id="3"/>
            <p:cNvSpPr/>
            <p:nvPr/>
          </p:nvSpPr>
          <p:spPr>
            <a:xfrm flipH="false" flipV="false" rot="0">
              <a:off x="0" y="0"/>
              <a:ext cx="6705600" cy="2222500"/>
            </a:xfrm>
            <a:custGeom>
              <a:avLst/>
              <a:gdLst/>
              <a:ahLst/>
              <a:cxnLst/>
              <a:rect r="r" b="b" t="t" l="l"/>
              <a:pathLst>
                <a:path h="2222500" w="6705600">
                  <a:moveTo>
                    <a:pt x="0" y="0"/>
                  </a:moveTo>
                  <a:lnTo>
                    <a:pt x="6705600" y="0"/>
                  </a:lnTo>
                  <a:lnTo>
                    <a:pt x="6705600" y="2222500"/>
                  </a:lnTo>
                  <a:lnTo>
                    <a:pt x="0" y="2222500"/>
                  </a:lnTo>
                  <a:lnTo>
                    <a:pt x="0" y="0"/>
                  </a:lnTo>
                  <a:close/>
                </a:path>
              </a:pathLst>
            </a:custGeom>
            <a:blipFill>
              <a:blip r:embed="rId3"/>
              <a:stretch>
                <a:fillRect l="0" t="0" r="0" b="-54"/>
              </a:stretch>
            </a:blipFill>
          </p:spPr>
        </p:sp>
      </p:grpSp>
      <p:sp>
        <p:nvSpPr>
          <p:cNvPr name="TextBox 4" id="4"/>
          <p:cNvSpPr txBox="true"/>
          <p:nvPr/>
        </p:nvSpPr>
        <p:spPr>
          <a:xfrm rot="0">
            <a:off x="9567070" y="3205392"/>
            <a:ext cx="6110617" cy="6707028"/>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Since 2000, every three years, fifteen-year-old students from randomly selected schools worldwide take tests in the key subjects: reading, mathematics and science</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The students take a 2 hour test, including a mixture of open-ended and multiple choice questions based on real-life situations</a:t>
            </a:r>
          </a:p>
        </p:txBody>
      </p:sp>
      <p:sp>
        <p:nvSpPr>
          <p:cNvPr name="TextBox 5" id="5"/>
          <p:cNvSpPr txBox="true"/>
          <p:nvPr/>
        </p:nvSpPr>
        <p:spPr>
          <a:xfrm rot="0">
            <a:off x="2733420" y="715305"/>
            <a:ext cx="16592204" cy="164782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Programme for International </a:t>
            </a:r>
          </a:p>
          <a:p>
            <a:pPr algn="l">
              <a:lnSpc>
                <a:spcPts val="6480"/>
              </a:lnSpc>
            </a:pPr>
            <a:r>
              <a:rPr lang="en-US" sz="5400">
                <a:solidFill>
                  <a:srgbClr val="000000"/>
                </a:solidFill>
                <a:latin typeface="Trebuchet MS"/>
                <a:ea typeface="Trebuchet MS"/>
                <a:cs typeface="Trebuchet MS"/>
                <a:sym typeface="Trebuchet MS"/>
              </a:rPr>
              <a:t>Student Assessment (PISA) </a:t>
            </a:r>
          </a:p>
        </p:txBody>
      </p:sp>
      <p:sp>
        <p:nvSpPr>
          <p:cNvPr name="TextBox 6" id="6"/>
          <p:cNvSpPr txBox="true"/>
          <p:nvPr/>
        </p:nvSpPr>
        <p:spPr>
          <a:xfrm rot="0">
            <a:off x="2610312" y="3164416"/>
            <a:ext cx="6406038" cy="6764178"/>
          </a:xfrm>
          <a:prstGeom prst="rect">
            <a:avLst/>
          </a:prstGeom>
        </p:spPr>
        <p:txBody>
          <a:bodyPr anchor="t" rtlCol="false" tIns="0" lIns="0" bIns="0" rIns="0">
            <a:spAutoFit/>
          </a:bodyPr>
          <a:lstStyle/>
          <a:p>
            <a:pPr algn="l" marL="707230" indent="-353615" lvl="1">
              <a:lnSpc>
                <a:spcPts val="3600"/>
              </a:lnSpc>
              <a:buFont typeface="Arial"/>
              <a:buChar char="•"/>
            </a:pPr>
            <a:r>
              <a:rPr lang="en-US" sz="3000">
                <a:solidFill>
                  <a:srgbClr val="000000"/>
                </a:solidFill>
                <a:latin typeface="Gill Sans Light"/>
                <a:ea typeface="Gill Sans Light"/>
                <a:cs typeface="Gill Sans Light"/>
                <a:sym typeface="Gill Sans Light"/>
              </a:rPr>
              <a:t>Ers 2000, pob tair mlynedd, mae myfyrwyr pymtheg mlwydd oed yn cael eu dewis ar hap o ysgolion ledled y byd, i gymryd profion mewn pynciau allweddol: darllen, mathemateg a gwyddoniaeth</a:t>
            </a:r>
          </a:p>
          <a:p>
            <a:pPr algn="l" marL="707230" indent="-353615" lvl="1">
              <a:lnSpc>
                <a:spcPts val="3600"/>
              </a:lnSpc>
              <a:buFont typeface="Arial"/>
              <a:buChar char="•"/>
            </a:pPr>
            <a:r>
              <a:rPr lang="en-US" sz="3000">
                <a:solidFill>
                  <a:srgbClr val="000000"/>
                </a:solidFill>
                <a:latin typeface="Gill Sans Light"/>
                <a:ea typeface="Gill Sans Light"/>
                <a:cs typeface="Gill Sans Light"/>
                <a:sym typeface="Gill Sans Light"/>
              </a:rPr>
              <a:t>Mae’r myfyrwyr yn cymryd prawf 2 awr sy’n cynnwys cymysgedd o gwestiynau agored ac amlddewis yn seiliedig sefyllfaoedd bywyd go iawn</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1237092" y="483632"/>
            <a:ext cx="5557838" cy="1843088"/>
            <a:chOff x="0" y="0"/>
            <a:chExt cx="7410450" cy="2457450"/>
          </a:xfrm>
        </p:grpSpPr>
        <p:sp>
          <p:nvSpPr>
            <p:cNvPr name="Freeform 3" id="3"/>
            <p:cNvSpPr/>
            <p:nvPr/>
          </p:nvSpPr>
          <p:spPr>
            <a:xfrm flipH="false" flipV="false" rot="0">
              <a:off x="0" y="0"/>
              <a:ext cx="7410450" cy="2457450"/>
            </a:xfrm>
            <a:custGeom>
              <a:avLst/>
              <a:gdLst/>
              <a:ahLst/>
              <a:cxnLst/>
              <a:rect r="r" b="b" t="t" l="l"/>
              <a:pathLst>
                <a:path h="2457450" w="7410450">
                  <a:moveTo>
                    <a:pt x="0" y="0"/>
                  </a:moveTo>
                  <a:lnTo>
                    <a:pt x="7410450" y="0"/>
                  </a:lnTo>
                  <a:lnTo>
                    <a:pt x="7410450" y="2457450"/>
                  </a:lnTo>
                  <a:lnTo>
                    <a:pt x="0" y="2457450"/>
                  </a:lnTo>
                  <a:lnTo>
                    <a:pt x="0" y="0"/>
                  </a:lnTo>
                  <a:close/>
                </a:path>
              </a:pathLst>
            </a:custGeom>
            <a:blipFill>
              <a:blip r:embed="rId3"/>
              <a:stretch>
                <a:fillRect l="0" t="0" r="0" b="0"/>
              </a:stretch>
            </a:blipFill>
          </p:spPr>
        </p:sp>
      </p:grpSp>
      <p:sp>
        <p:nvSpPr>
          <p:cNvPr name="TextBox 4" id="4"/>
          <p:cNvSpPr txBox="true"/>
          <p:nvPr/>
        </p:nvSpPr>
        <p:spPr>
          <a:xfrm rot="0">
            <a:off x="8412693" y="2648427"/>
            <a:ext cx="5648800" cy="671655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 Aims to evaluate education systems worldwide by testing the skills and knowledge of 15-year-old students. </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Students representing more than 70 economies have participated in the assessment</a:t>
            </a:r>
            <a:r>
              <a:rPr lang="en-US" sz="3600" i="true">
                <a:solidFill>
                  <a:srgbClr val="404040"/>
                </a:solidFill>
                <a:latin typeface="Trebuchet MS Italics"/>
                <a:ea typeface="Trebuchet MS Italics"/>
                <a:cs typeface="Trebuchet MS Italics"/>
                <a:sym typeface="Trebuchet MS Italics"/>
              </a:rPr>
              <a:t> </a:t>
            </a:r>
          </a:p>
          <a:p>
            <a:pPr algn="l" marL="651510" indent="-325755" lvl="1">
              <a:lnSpc>
                <a:spcPts val="4320"/>
              </a:lnSpc>
            </a:pPr>
          </a:p>
          <a:p>
            <a:pPr algn="l" marL="651510" indent="-325755" lvl="1">
              <a:lnSpc>
                <a:spcPts val="4320"/>
              </a:lnSpc>
            </a:pPr>
          </a:p>
          <a:p>
            <a:pPr algn="l" marL="651510" indent="-325755" lvl="1">
              <a:lnSpc>
                <a:spcPts val="4320"/>
              </a:lnSpc>
            </a:pPr>
          </a:p>
        </p:txBody>
      </p:sp>
      <p:sp>
        <p:nvSpPr>
          <p:cNvPr name="TextBox 5" id="5"/>
          <p:cNvSpPr txBox="true"/>
          <p:nvPr/>
        </p:nvSpPr>
        <p:spPr>
          <a:xfrm rot="0">
            <a:off x="-120997" y="510302"/>
            <a:ext cx="12161520" cy="164211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Programme for International </a:t>
            </a:r>
          </a:p>
          <a:p>
            <a:pPr algn="ctr">
              <a:lnSpc>
                <a:spcPts val="5831"/>
              </a:lnSpc>
            </a:pPr>
            <a:r>
              <a:rPr lang="en-US" sz="4859">
                <a:solidFill>
                  <a:srgbClr val="000000"/>
                </a:solidFill>
                <a:latin typeface="Trebuchet MS"/>
                <a:ea typeface="Trebuchet MS"/>
                <a:cs typeface="Trebuchet MS"/>
                <a:sym typeface="Trebuchet MS"/>
              </a:rPr>
              <a:t>Student Assessment (PISA) </a:t>
            </a:r>
          </a:p>
          <a:p>
            <a:pPr algn="ctr">
              <a:lnSpc>
                <a:spcPts val="5831"/>
              </a:lnSpc>
            </a:pPr>
          </a:p>
        </p:txBody>
      </p:sp>
      <p:sp>
        <p:nvSpPr>
          <p:cNvPr name="TextBox 6" id="6"/>
          <p:cNvSpPr txBox="true"/>
          <p:nvPr/>
        </p:nvSpPr>
        <p:spPr>
          <a:xfrm rot="0">
            <a:off x="955965" y="2731209"/>
            <a:ext cx="5648800" cy="6716553"/>
          </a:xfrm>
          <a:prstGeom prst="rect">
            <a:avLst/>
          </a:prstGeom>
        </p:spPr>
        <p:txBody>
          <a:bodyPr anchor="t" rtlCol="false" tIns="0" lIns="0" bIns="0" rIns="0">
            <a:spAutoFit/>
          </a:bodyPr>
          <a:lstStyle/>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Y nôd yw gwerthuso systemau addysg byd eang drwy brofi sgiliau a gwybodaeth disgyblion 15 mlwydd oed. </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Myfyrwyr yn cynrychioli mwy na 70 o economïau wedi cymryd rhan yn yr asesiad.</a:t>
            </a:r>
            <a:r>
              <a:rPr lang="en-US" sz="3600" i="true">
                <a:solidFill>
                  <a:srgbClr val="000000"/>
                </a:solidFill>
                <a:latin typeface="Trebuchet MS Italics"/>
                <a:ea typeface="Trebuchet MS Italics"/>
                <a:cs typeface="Trebuchet MS Italics"/>
                <a:sym typeface="Trebuchet MS Italics"/>
              </a:rPr>
              <a:t> </a:t>
            </a:r>
          </a:p>
          <a:p>
            <a:pPr algn="l" marL="815815" indent="-407908" lvl="1">
              <a:lnSpc>
                <a:spcPts val="4320"/>
              </a:lnSpc>
            </a:pPr>
          </a:p>
          <a:p>
            <a:pPr algn="l" marL="815815" indent="-407908" lvl="1">
              <a:lnSpc>
                <a:spcPts val="4320"/>
              </a:lnSpc>
            </a:pPr>
          </a:p>
          <a:p>
            <a:pPr algn="l" marL="815815" indent="-407908" lvl="1">
              <a:lnSpc>
                <a:spcPts val="4320"/>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1805602" y="447992"/>
            <a:ext cx="5557838" cy="1843088"/>
            <a:chOff x="0" y="0"/>
            <a:chExt cx="7410450" cy="2457450"/>
          </a:xfrm>
        </p:grpSpPr>
        <p:sp>
          <p:nvSpPr>
            <p:cNvPr name="Freeform 3" id="3"/>
            <p:cNvSpPr/>
            <p:nvPr/>
          </p:nvSpPr>
          <p:spPr>
            <a:xfrm flipH="false" flipV="false" rot="0">
              <a:off x="0" y="0"/>
              <a:ext cx="7410450" cy="2457450"/>
            </a:xfrm>
            <a:custGeom>
              <a:avLst/>
              <a:gdLst/>
              <a:ahLst/>
              <a:cxnLst/>
              <a:rect r="r" b="b" t="t" l="l"/>
              <a:pathLst>
                <a:path h="2457450" w="7410450">
                  <a:moveTo>
                    <a:pt x="0" y="0"/>
                  </a:moveTo>
                  <a:lnTo>
                    <a:pt x="7410450" y="0"/>
                  </a:lnTo>
                  <a:lnTo>
                    <a:pt x="7410450" y="2457450"/>
                  </a:lnTo>
                  <a:lnTo>
                    <a:pt x="0" y="2457450"/>
                  </a:lnTo>
                  <a:lnTo>
                    <a:pt x="0" y="0"/>
                  </a:lnTo>
                  <a:close/>
                </a:path>
              </a:pathLst>
            </a:custGeom>
            <a:blipFill>
              <a:blip r:embed="rId3"/>
              <a:stretch>
                <a:fillRect l="0" t="0" r="0" b="0"/>
              </a:stretch>
            </a:blipFill>
          </p:spPr>
        </p:sp>
      </p:grpSp>
      <p:sp>
        <p:nvSpPr>
          <p:cNvPr name="TextBox 4" id="4"/>
          <p:cNvSpPr txBox="true"/>
          <p:nvPr/>
        </p:nvSpPr>
        <p:spPr>
          <a:xfrm rot="0">
            <a:off x="7965846" y="2881778"/>
            <a:ext cx="5648800" cy="6716553"/>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PISA tests not directly linked to school curriculum and  are designed to assess to what extent students at the end of compulsory education can apply their knowledge to real-life situations and be equipped for full participation in society.</a:t>
            </a:r>
          </a:p>
          <a:p>
            <a:pPr algn="l" marL="651510" indent="-325755" lvl="1">
              <a:lnSpc>
                <a:spcPts val="4320"/>
              </a:lnSpc>
            </a:pPr>
          </a:p>
          <a:p>
            <a:pPr algn="l" marL="651510" indent="-325755" lvl="1">
              <a:lnSpc>
                <a:spcPts val="4320"/>
              </a:lnSpc>
            </a:pPr>
          </a:p>
          <a:p>
            <a:pPr algn="l" marL="651510" indent="-325755" lvl="1">
              <a:lnSpc>
                <a:spcPts val="4320"/>
              </a:lnSpc>
            </a:pPr>
          </a:p>
        </p:txBody>
      </p:sp>
      <p:sp>
        <p:nvSpPr>
          <p:cNvPr name="TextBox 5" id="5"/>
          <p:cNvSpPr txBox="true"/>
          <p:nvPr/>
        </p:nvSpPr>
        <p:spPr>
          <a:xfrm rot="0">
            <a:off x="-141316" y="-195694"/>
            <a:ext cx="12161520" cy="164211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Programme for International </a:t>
            </a:r>
          </a:p>
          <a:p>
            <a:pPr algn="ctr">
              <a:lnSpc>
                <a:spcPts val="5831"/>
              </a:lnSpc>
            </a:pPr>
            <a:r>
              <a:rPr lang="en-US" sz="4859">
                <a:solidFill>
                  <a:srgbClr val="000000"/>
                </a:solidFill>
                <a:latin typeface="Trebuchet MS"/>
                <a:ea typeface="Trebuchet MS"/>
                <a:cs typeface="Trebuchet MS"/>
                <a:sym typeface="Trebuchet MS"/>
              </a:rPr>
              <a:t>Student Assessment (PISA) </a:t>
            </a:r>
          </a:p>
          <a:p>
            <a:pPr algn="ctr">
              <a:lnSpc>
                <a:spcPts val="5831"/>
              </a:lnSpc>
            </a:pPr>
          </a:p>
        </p:txBody>
      </p:sp>
      <p:sp>
        <p:nvSpPr>
          <p:cNvPr name="TextBox 6" id="6"/>
          <p:cNvSpPr txBox="true"/>
          <p:nvPr/>
        </p:nvSpPr>
        <p:spPr>
          <a:xfrm rot="0">
            <a:off x="621375" y="2900828"/>
            <a:ext cx="6513195" cy="6697503"/>
          </a:xfrm>
          <a:prstGeom prst="rect">
            <a:avLst/>
          </a:prstGeom>
        </p:spPr>
        <p:txBody>
          <a:bodyPr anchor="t" rtlCol="false" tIns="0" lIns="0" bIns="0" rIns="0">
            <a:spAutoFit/>
          </a:bodyPr>
          <a:lstStyle/>
          <a:p>
            <a:pPr algn="l" marL="815815" indent="-407908" lvl="1">
              <a:lnSpc>
                <a:spcPts val="4320"/>
              </a:lnSpc>
              <a:buFont typeface="Arial"/>
              <a:buChar char="•"/>
            </a:pPr>
            <a:r>
              <a:rPr lang="en-US" sz="3600" spc="3">
                <a:solidFill>
                  <a:srgbClr val="000000"/>
                </a:solidFill>
                <a:latin typeface="Tomorrow"/>
                <a:ea typeface="Tomorrow"/>
                <a:cs typeface="Tomorrow"/>
                <a:sym typeface="Tomorrow"/>
              </a:rPr>
              <a:t>Nid yw profion PISA wedi’u cysylltu’n uniongyrchol â chwricwlwm ysgol. </a:t>
            </a:r>
          </a:p>
          <a:p>
            <a:pPr algn="l" marL="815815" indent="-407908" lvl="1">
              <a:lnSpc>
                <a:spcPts val="4320"/>
              </a:lnSpc>
              <a:buFont typeface="Arial"/>
              <a:buChar char="•"/>
            </a:pPr>
            <a:r>
              <a:rPr lang="en-US" sz="3600" spc="3">
                <a:solidFill>
                  <a:srgbClr val="000000"/>
                </a:solidFill>
                <a:latin typeface="Tomorrow"/>
                <a:ea typeface="Tomorrow"/>
                <a:cs typeface="Tomorrow"/>
                <a:sym typeface="Tomorrow"/>
              </a:rPr>
              <a:t>Pwrpas PISA yw i asesu i ba raddau mae eu haddysg wedi paratoi myfyrwyr i gymhwyso eu gwybodaeth i sefyllfaoedd bywyd go iawn ac i gyfrannu’n llawn i gymdeithas.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7757854" y="2665095"/>
            <a:ext cx="5648800" cy="3961129"/>
          </a:xfrm>
          <a:prstGeom prst="rect">
            <a:avLst/>
          </a:prstGeom>
        </p:spPr>
        <p:txBody>
          <a:bodyPr anchor="t" rtlCol="false" tIns="0" lIns="0" bIns="0" rIns="0">
            <a:spAutoFit/>
          </a:bodyPr>
          <a:lstStyle/>
          <a:p>
            <a:pPr algn="l" marL="532066" indent="-266033" lvl="1">
              <a:lnSpc>
                <a:spcPts val="3527"/>
              </a:lnSpc>
              <a:buFont typeface="Arial"/>
              <a:buChar char="•"/>
            </a:pPr>
            <a:r>
              <a:rPr lang="en-US" sz="2940">
                <a:solidFill>
                  <a:srgbClr val="404040"/>
                </a:solidFill>
                <a:latin typeface="Trebuchet MS"/>
                <a:ea typeface="Trebuchet MS"/>
                <a:cs typeface="Trebuchet MS"/>
                <a:sym typeface="Trebuchet MS"/>
              </a:rPr>
              <a:t>Countries participating in successive surveys can compare their students' performance over time and assess the impact of their education policy  decisions.</a:t>
            </a:r>
          </a:p>
          <a:p>
            <a:pPr algn="l" marL="532066" indent="-266033" lvl="1">
              <a:lnSpc>
                <a:spcPts val="3527"/>
              </a:lnSpc>
              <a:buFont typeface="Arial"/>
              <a:buChar char="•"/>
            </a:pPr>
            <a:r>
              <a:rPr lang="en-US" sz="2940">
                <a:solidFill>
                  <a:srgbClr val="404040"/>
                </a:solidFill>
                <a:latin typeface="Trebuchet MS"/>
                <a:ea typeface="Trebuchet MS"/>
                <a:cs typeface="Trebuchet MS"/>
                <a:sym typeface="Trebuchet MS"/>
              </a:rPr>
              <a:t>Watch the video clip and note down how Pisa works.</a:t>
            </a:r>
          </a:p>
          <a:p>
            <a:pPr algn="l" marL="532066" indent="-266033" lvl="1">
              <a:lnSpc>
                <a:spcPts val="3527"/>
              </a:lnSpc>
            </a:pPr>
          </a:p>
        </p:txBody>
      </p:sp>
      <p:sp>
        <p:nvSpPr>
          <p:cNvPr name="TextBox 3" id="3"/>
          <p:cNvSpPr txBox="true"/>
          <p:nvPr/>
        </p:nvSpPr>
        <p:spPr>
          <a:xfrm rot="0">
            <a:off x="91440" y="-353637"/>
            <a:ext cx="12161520" cy="1642110"/>
          </a:xfrm>
          <a:prstGeom prst="rect">
            <a:avLst/>
          </a:prstGeom>
        </p:spPr>
        <p:txBody>
          <a:bodyPr anchor="t" rtlCol="false" tIns="0" lIns="0" bIns="0" rIns="0">
            <a:spAutoFit/>
          </a:bodyPr>
          <a:lstStyle/>
          <a:p>
            <a:pPr algn="ctr">
              <a:lnSpc>
                <a:spcPts val="5831"/>
              </a:lnSpc>
            </a:pPr>
          </a:p>
          <a:p>
            <a:pPr algn="ctr">
              <a:lnSpc>
                <a:spcPts val="5831"/>
              </a:lnSpc>
            </a:pPr>
            <a:r>
              <a:rPr lang="en-US" sz="4859">
                <a:solidFill>
                  <a:srgbClr val="000000"/>
                </a:solidFill>
                <a:latin typeface="Trebuchet MS"/>
                <a:ea typeface="Trebuchet MS"/>
                <a:cs typeface="Trebuchet MS"/>
                <a:sym typeface="Trebuchet MS"/>
              </a:rPr>
              <a:t>Programme for International </a:t>
            </a:r>
          </a:p>
          <a:p>
            <a:pPr algn="ctr">
              <a:lnSpc>
                <a:spcPts val="5831"/>
              </a:lnSpc>
            </a:pPr>
            <a:r>
              <a:rPr lang="en-US" sz="4859">
                <a:solidFill>
                  <a:srgbClr val="000000"/>
                </a:solidFill>
                <a:latin typeface="Trebuchet MS"/>
                <a:ea typeface="Trebuchet MS"/>
                <a:cs typeface="Trebuchet MS"/>
                <a:sym typeface="Trebuchet MS"/>
              </a:rPr>
              <a:t>Student Assessment (PISA) </a:t>
            </a:r>
          </a:p>
          <a:p>
            <a:pPr algn="ctr">
              <a:lnSpc>
                <a:spcPts val="5831"/>
              </a:lnSpc>
            </a:pPr>
          </a:p>
        </p:txBody>
      </p:sp>
      <p:sp>
        <p:nvSpPr>
          <p:cNvPr name="TextBox 4" id="4"/>
          <p:cNvSpPr txBox="true"/>
          <p:nvPr/>
        </p:nvSpPr>
        <p:spPr>
          <a:xfrm rot="0">
            <a:off x="752299" y="2506113"/>
            <a:ext cx="6115858" cy="4120112"/>
          </a:xfrm>
          <a:prstGeom prst="rect">
            <a:avLst/>
          </a:prstGeom>
        </p:spPr>
        <p:txBody>
          <a:bodyPr anchor="t" rtlCol="false" tIns="0" lIns="0" bIns="0" rIns="0">
            <a:spAutoFit/>
          </a:bodyPr>
          <a:lstStyle/>
          <a:p>
            <a:pPr algn="l" marL="761523" indent="-380761" lvl="1">
              <a:lnSpc>
                <a:spcPts val="3960"/>
              </a:lnSpc>
              <a:buFont typeface="Arial"/>
              <a:buChar char="•"/>
            </a:pPr>
            <a:r>
              <a:rPr lang="en-US" sz="3300">
                <a:solidFill>
                  <a:srgbClr val="000000"/>
                </a:solidFill>
                <a:latin typeface="Gill Sans Light"/>
                <a:ea typeface="Gill Sans Light"/>
                <a:cs typeface="Gill Sans Light"/>
                <a:sym typeface="Gill Sans Light"/>
              </a:rPr>
              <a:t>Gall gwledydd sydd wedi cymryd rhan yn y profion gymharu perfformiad eu myfyrwyr dros amser ac asesu effaith eu penderfyniadau polisi addysg. </a:t>
            </a:r>
          </a:p>
          <a:p>
            <a:pPr algn="l" marL="761523" indent="-380761" lvl="1">
              <a:lnSpc>
                <a:spcPts val="3960"/>
              </a:lnSpc>
              <a:buFont typeface="Arial"/>
              <a:buChar char="•"/>
            </a:pPr>
            <a:r>
              <a:rPr lang="en-US" sz="3300">
                <a:solidFill>
                  <a:srgbClr val="000000"/>
                </a:solidFill>
                <a:latin typeface="Gill Sans Light"/>
                <a:ea typeface="Gill Sans Light"/>
                <a:cs typeface="Gill Sans Light"/>
                <a:sym typeface="Gill Sans Light"/>
              </a:rPr>
              <a:t>Gwyliwch y clip a nodwch sut mae Pisa yn gweithio.</a:t>
            </a:r>
          </a:p>
        </p:txBody>
      </p:sp>
      <p:grpSp>
        <p:nvGrpSpPr>
          <p:cNvPr name="Group 5" id="5"/>
          <p:cNvGrpSpPr>
            <a:grpSpLocks noChangeAspect="true"/>
          </p:cNvGrpSpPr>
          <p:nvPr/>
        </p:nvGrpSpPr>
        <p:grpSpPr>
          <a:xfrm rot="0">
            <a:off x="11805602" y="447992"/>
            <a:ext cx="5557838" cy="1843088"/>
            <a:chOff x="0" y="0"/>
            <a:chExt cx="7410450" cy="2457450"/>
          </a:xfrm>
        </p:grpSpPr>
        <p:sp>
          <p:nvSpPr>
            <p:cNvPr name="Freeform 6" id="6"/>
            <p:cNvSpPr/>
            <p:nvPr/>
          </p:nvSpPr>
          <p:spPr>
            <a:xfrm flipH="false" flipV="false" rot="0">
              <a:off x="0" y="0"/>
              <a:ext cx="7410450" cy="2457450"/>
            </a:xfrm>
            <a:custGeom>
              <a:avLst/>
              <a:gdLst/>
              <a:ahLst/>
              <a:cxnLst/>
              <a:rect r="r" b="b" t="t" l="l"/>
              <a:pathLst>
                <a:path h="2457450" w="7410450">
                  <a:moveTo>
                    <a:pt x="0" y="0"/>
                  </a:moveTo>
                  <a:lnTo>
                    <a:pt x="7410450" y="0"/>
                  </a:lnTo>
                  <a:lnTo>
                    <a:pt x="7410450" y="2457450"/>
                  </a:lnTo>
                  <a:lnTo>
                    <a:pt x="0" y="2457450"/>
                  </a:lnTo>
                  <a:lnTo>
                    <a:pt x="0" y="0"/>
                  </a:lnTo>
                  <a:close/>
                </a:path>
              </a:pathLst>
            </a:custGeom>
            <a:blipFill>
              <a:blip r:embed="rId3"/>
              <a:stretch>
                <a:fillRect l="0" t="0" r="0" b="0"/>
              </a:stretch>
            </a:blipFill>
          </p:spPr>
        </p:sp>
      </p:grpSp>
      <p:sp>
        <p:nvSpPr>
          <p:cNvPr name="TextBox 7" id="7"/>
          <p:cNvSpPr txBox="true"/>
          <p:nvPr/>
        </p:nvSpPr>
        <p:spPr>
          <a:xfrm rot="0">
            <a:off x="6248172" y="7519128"/>
            <a:ext cx="4550687" cy="472083"/>
          </a:xfrm>
          <a:prstGeom prst="rect">
            <a:avLst/>
          </a:prstGeom>
        </p:spPr>
        <p:txBody>
          <a:bodyPr anchor="t" rtlCol="false" tIns="0" lIns="0" bIns="0" rIns="0">
            <a:spAutoFit/>
          </a:bodyPr>
          <a:lstStyle/>
          <a:p>
            <a:pPr algn="l">
              <a:lnSpc>
                <a:spcPts val="3240"/>
              </a:lnSpc>
            </a:pPr>
            <a:r>
              <a:rPr lang="en-US" sz="2700" u="sng">
                <a:solidFill>
                  <a:srgbClr val="69A020"/>
                </a:solidFill>
                <a:latin typeface="Trebuchet MS"/>
                <a:ea typeface="Trebuchet MS"/>
                <a:cs typeface="Trebuchet MS"/>
                <a:sym typeface="Trebuchet MS"/>
                <a:hlinkClick r:id="rId4" tooltip="https://www.bing.com/videos/search?q=how+does+pisa+testing+work&amp;&amp;view=detail&amp;mid=1F107A9C6A956C5DEFAB1F107A9C6A956C5DEFAB&amp;&amp;FORM=VRDGAR&amp;ru=%2Fvideos%2Fsearch%3Fq%3Dhow%2Bdoes%2Bpisa%2Btesting%2Bwork%26FORM%3DHDRSC4"/>
              </a:rPr>
              <a:t>Profion PISA Tests</a:t>
            </a:r>
          </a:p>
        </p:txBody>
      </p:sp>
      <p:grpSp>
        <p:nvGrpSpPr>
          <p:cNvPr name="Group 8" id="8"/>
          <p:cNvGrpSpPr>
            <a:grpSpLocks noChangeAspect="true"/>
          </p:cNvGrpSpPr>
          <p:nvPr/>
        </p:nvGrpSpPr>
        <p:grpSpPr>
          <a:xfrm rot="0">
            <a:off x="5124942" y="7351758"/>
            <a:ext cx="1031790" cy="1026122"/>
            <a:chOff x="0" y="0"/>
            <a:chExt cx="1375720" cy="1368162"/>
          </a:xfrm>
        </p:grpSpPr>
        <p:sp>
          <p:nvSpPr>
            <p:cNvPr name="Freeform 9" id="9" descr="Logo, icon  Description automatically generated"/>
            <p:cNvSpPr/>
            <p:nvPr/>
          </p:nvSpPr>
          <p:spPr>
            <a:xfrm flipH="false" flipV="false" rot="0">
              <a:off x="0" y="0"/>
              <a:ext cx="1375664" cy="1368171"/>
            </a:xfrm>
            <a:custGeom>
              <a:avLst/>
              <a:gdLst/>
              <a:ahLst/>
              <a:cxnLst/>
              <a:rect r="r" b="b" t="t" l="l"/>
              <a:pathLst>
                <a:path h="1368171" w="1375664">
                  <a:moveTo>
                    <a:pt x="0" y="0"/>
                  </a:moveTo>
                  <a:lnTo>
                    <a:pt x="1375664" y="0"/>
                  </a:lnTo>
                  <a:lnTo>
                    <a:pt x="1375664" y="1368171"/>
                  </a:lnTo>
                  <a:lnTo>
                    <a:pt x="0" y="1368171"/>
                  </a:lnTo>
                  <a:lnTo>
                    <a:pt x="0" y="0"/>
                  </a:lnTo>
                  <a:close/>
                </a:path>
              </a:pathLst>
            </a:custGeom>
            <a:blipFill>
              <a:blip r:embed="rId5"/>
              <a:stretch>
                <a:fillRect l="0" t="-276" r="-4" b="-275"/>
              </a:stretch>
            </a:blipFill>
          </p:spPr>
        </p:sp>
      </p:gr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9488941" y="2214055"/>
            <a:ext cx="5648800" cy="671655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Research PISA scores in Wales for 2015 and 2018. Please note that 2021 testing has been delayed to 2022 due to Covid.</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Does this reflect improvement?</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Compare and contrast with the rest of the U.K.</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Feedback your findings.</a:t>
            </a:r>
          </a:p>
        </p:txBody>
      </p:sp>
      <p:sp>
        <p:nvSpPr>
          <p:cNvPr name="TextBox 3" id="3"/>
          <p:cNvSpPr txBox="true"/>
          <p:nvPr/>
        </p:nvSpPr>
        <p:spPr>
          <a:xfrm rot="0">
            <a:off x="1230547" y="838472"/>
            <a:ext cx="15138399"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Grŵp          Group Task</a:t>
            </a:r>
          </a:p>
        </p:txBody>
      </p:sp>
      <p:sp>
        <p:nvSpPr>
          <p:cNvPr name="TextBox 4" id="4"/>
          <p:cNvSpPr txBox="true"/>
          <p:nvPr/>
        </p:nvSpPr>
        <p:spPr>
          <a:xfrm rot="0">
            <a:off x="1908035" y="2156905"/>
            <a:ext cx="6082190" cy="6541424"/>
          </a:xfrm>
          <a:prstGeom prst="rect">
            <a:avLst/>
          </a:prstGeom>
        </p:spPr>
        <p:txBody>
          <a:bodyPr anchor="t" rtlCol="false" tIns="0" lIns="0" bIns="0" rIns="0">
            <a:spAutoFit/>
          </a:bodyPr>
          <a:lstStyle/>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Ymchwiliwch sgoriau PISA yng Nghymru am 2015 a 2018. Sylwer fod profion 2021 wedi eu gohirio i 2022 oherwydd Cofid.</a:t>
            </a:r>
          </a:p>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A yw’n dangos gwelliant?</a:t>
            </a:r>
          </a:p>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Cymharwch gyda gweddill y D.U.</a:t>
            </a:r>
          </a:p>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Adroddwch nôl ar eich darganfyddiadau.</a:t>
            </a:r>
          </a:p>
        </p:txBody>
      </p:sp>
      <p:grpSp>
        <p:nvGrpSpPr>
          <p:cNvPr name="Group 5" id="5"/>
          <p:cNvGrpSpPr>
            <a:grpSpLocks noChangeAspect="true"/>
          </p:cNvGrpSpPr>
          <p:nvPr/>
        </p:nvGrpSpPr>
        <p:grpSpPr>
          <a:xfrm rot="0">
            <a:off x="3682072" y="8049092"/>
            <a:ext cx="4191281" cy="1389911"/>
            <a:chOff x="0" y="0"/>
            <a:chExt cx="5588374" cy="1853214"/>
          </a:xfrm>
        </p:grpSpPr>
        <p:sp>
          <p:nvSpPr>
            <p:cNvPr name="Freeform 6" id="6"/>
            <p:cNvSpPr/>
            <p:nvPr/>
          </p:nvSpPr>
          <p:spPr>
            <a:xfrm flipH="false" flipV="false" rot="0">
              <a:off x="0" y="0"/>
              <a:ext cx="5588381" cy="1853184"/>
            </a:xfrm>
            <a:custGeom>
              <a:avLst/>
              <a:gdLst/>
              <a:ahLst/>
              <a:cxnLst/>
              <a:rect r="r" b="b" t="t" l="l"/>
              <a:pathLst>
                <a:path h="1853184" w="5588381">
                  <a:moveTo>
                    <a:pt x="0" y="0"/>
                  </a:moveTo>
                  <a:lnTo>
                    <a:pt x="5588381" y="0"/>
                  </a:lnTo>
                  <a:lnTo>
                    <a:pt x="5588381" y="1853184"/>
                  </a:lnTo>
                  <a:lnTo>
                    <a:pt x="0" y="1853184"/>
                  </a:lnTo>
                  <a:lnTo>
                    <a:pt x="0" y="0"/>
                  </a:lnTo>
                  <a:close/>
                </a:path>
              </a:pathLst>
            </a:custGeom>
            <a:blipFill>
              <a:blip r:embed="rId3"/>
              <a:stretch>
                <a:fillRect l="0" t="0" r="0" b="-1"/>
              </a:stretch>
            </a:blipFill>
          </p:spPr>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a:off x="14732528" y="839"/>
            <a:ext cx="1843088" cy="10301288"/>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1462119" y="887557"/>
            <a:ext cx="12731402" cy="2546983"/>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National Testing / Profion Cenedlaethol</a:t>
            </a:r>
          </a:p>
        </p:txBody>
      </p:sp>
      <p:sp>
        <p:nvSpPr>
          <p:cNvPr name="TextBox 4" id="4"/>
          <p:cNvSpPr txBox="true"/>
          <p:nvPr/>
        </p:nvSpPr>
        <p:spPr>
          <a:xfrm rot="0">
            <a:off x="1707697" y="2849116"/>
            <a:ext cx="6199632" cy="814768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Profion llythrennedd a rhifedd cenedlaethol i blant 7 – 14 oed wedi deillio yn rhannol o ganlyniadau isel PISA</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Cynhaliwyd gyntaf yn 2013</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Wedi eu cynllunio i asesu dealltwriaeth plant o sgiliau allweddol</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Profion yn cael eu cynnal bob mis Mai a chanlyniadau’n cael eu hadrodd nôl i ysgolion a rhieni</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Profion yn cael eu beirniadu am osod plant o dan bwysau</a:t>
            </a:r>
          </a:p>
        </p:txBody>
      </p:sp>
      <p:sp>
        <p:nvSpPr>
          <p:cNvPr name="TextBox 5" id="5"/>
          <p:cNvSpPr txBox="true"/>
          <p:nvPr/>
        </p:nvSpPr>
        <p:spPr>
          <a:xfrm rot="0">
            <a:off x="8901530" y="2849116"/>
            <a:ext cx="5769864" cy="6195621"/>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National literacy and numeracy tests introduced for children 7 – 14 partly due to  poor PISA results in Wales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First sat in 2013</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Designed to gauge children’s understanding of key skills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Tests are sat every May and results are fed back to schools and parents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Tests are criticised for putting children under pressure</a:t>
            </a:r>
          </a:p>
        </p:txBody>
      </p:sp>
      <p:grpSp>
        <p:nvGrpSpPr>
          <p:cNvPr name="Group 6" id="6"/>
          <p:cNvGrpSpPr>
            <a:grpSpLocks noChangeAspect="true"/>
          </p:cNvGrpSpPr>
          <p:nvPr/>
        </p:nvGrpSpPr>
        <p:grpSpPr>
          <a:xfrm rot="0">
            <a:off x="14653260" y="426720"/>
            <a:ext cx="2628900" cy="2237361"/>
            <a:chOff x="0" y="0"/>
            <a:chExt cx="3505200" cy="2983148"/>
          </a:xfrm>
        </p:grpSpPr>
        <p:sp>
          <p:nvSpPr>
            <p:cNvPr name="Freeform 7" id="7" descr="C:\Users\Alison\AppData\Local\Microsoft\Windows\INetCache\IE\TKOVGAX5\teststress1[1].gif"/>
            <p:cNvSpPr/>
            <p:nvPr/>
          </p:nvSpPr>
          <p:spPr>
            <a:xfrm flipH="false" flipV="false" rot="0">
              <a:off x="0" y="0"/>
              <a:ext cx="3505200" cy="2983103"/>
            </a:xfrm>
            <a:custGeom>
              <a:avLst/>
              <a:gdLst/>
              <a:ahLst/>
              <a:cxnLst/>
              <a:rect r="r" b="b" t="t" l="l"/>
              <a:pathLst>
                <a:path h="2983103" w="3505200">
                  <a:moveTo>
                    <a:pt x="0" y="0"/>
                  </a:moveTo>
                  <a:lnTo>
                    <a:pt x="3505200" y="0"/>
                  </a:lnTo>
                  <a:lnTo>
                    <a:pt x="3505200" y="2983103"/>
                  </a:lnTo>
                  <a:lnTo>
                    <a:pt x="0" y="2983103"/>
                  </a:lnTo>
                  <a:lnTo>
                    <a:pt x="0" y="0"/>
                  </a:lnTo>
                  <a:close/>
                </a:path>
              </a:pathLst>
            </a:custGeom>
            <a:blipFill>
              <a:blip r:embed="rId3"/>
              <a:stretch>
                <a:fillRect l="0" t="0" r="0" b="-1"/>
              </a:stretch>
            </a:blipFill>
          </p:spPr>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9683786" y="3218022"/>
            <a:ext cx="6668655" cy="7421403"/>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What challenges do the PISA scores represent to education in Wales?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Why is PISA a </a:t>
            </a:r>
            <a:r>
              <a:rPr lang="en-US" sz="3600" u="sng">
                <a:solidFill>
                  <a:srgbClr val="69A020"/>
                </a:solidFill>
                <a:latin typeface="Trebuchet MS"/>
                <a:ea typeface="Trebuchet MS"/>
                <a:cs typeface="Trebuchet MS"/>
                <a:sym typeface="Trebuchet MS"/>
                <a:hlinkClick r:id="rId3" tooltip="http://www.bbc.co.uk/news/uk-wales-29810114"/>
              </a:rPr>
              <a:t>contested issue</a:t>
            </a:r>
            <a:r>
              <a:rPr lang="en-US" sz="3600">
                <a:solidFill>
                  <a:srgbClr val="404040"/>
                </a:solidFill>
                <a:latin typeface="Trebuchet MS"/>
                <a:ea typeface="Trebuchet MS"/>
                <a:cs typeface="Trebuchet MS"/>
                <a:sym typeface="Trebuchet MS"/>
              </a:rPr>
              <a:t> in education?</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Watch the clip to start your discussion</a:t>
            </a:r>
          </a:p>
        </p:txBody>
      </p:sp>
      <p:sp>
        <p:nvSpPr>
          <p:cNvPr name="TextBox 3" id="3"/>
          <p:cNvSpPr txBox="true"/>
          <p:nvPr/>
        </p:nvSpPr>
        <p:spPr>
          <a:xfrm rot="0">
            <a:off x="3063240" y="1236822"/>
            <a:ext cx="1216152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Heriau </a:t>
            </a:r>
          </a:p>
          <a:p>
            <a:pPr algn="ctr">
              <a:lnSpc>
                <a:spcPts val="6480"/>
              </a:lnSpc>
            </a:pPr>
            <a:r>
              <a:rPr lang="en-US" sz="5400">
                <a:solidFill>
                  <a:srgbClr val="000000"/>
                </a:solidFill>
                <a:latin typeface="Trebuchet MS"/>
                <a:ea typeface="Trebuchet MS"/>
                <a:cs typeface="Trebuchet MS"/>
                <a:sym typeface="Trebuchet MS"/>
              </a:rPr>
              <a:t>Challenges</a:t>
            </a:r>
          </a:p>
        </p:txBody>
      </p:sp>
      <p:sp>
        <p:nvSpPr>
          <p:cNvPr name="TextBox 4" id="4"/>
          <p:cNvSpPr txBox="true"/>
          <p:nvPr/>
        </p:nvSpPr>
        <p:spPr>
          <a:xfrm rot="0">
            <a:off x="2331520" y="3160872"/>
            <a:ext cx="6106852" cy="6773703"/>
          </a:xfrm>
          <a:prstGeom prst="rect">
            <a:avLst/>
          </a:prstGeom>
        </p:spPr>
        <p:txBody>
          <a:bodyPr anchor="t" rtlCol="false" tIns="0" lIns="0" bIns="0" rIns="0">
            <a:spAutoFit/>
          </a:bodyPr>
          <a:lstStyle/>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Pa heriau mae sgoriau PISA yn ei gyflwyno i addysg yng Nghymru?</a:t>
            </a:r>
          </a:p>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Pam bod PISA yn </a:t>
            </a:r>
            <a:r>
              <a:rPr lang="en-US" sz="3600" u="sng">
                <a:solidFill>
                  <a:srgbClr val="69A020"/>
                </a:solidFill>
                <a:latin typeface="Gill Sans Light"/>
                <a:ea typeface="Gill Sans Light"/>
                <a:cs typeface="Gill Sans Light"/>
                <a:sym typeface="Gill Sans Light"/>
                <a:hlinkClick r:id="rId4" tooltip="https://www.bbc.co.uk/news/uk-wales-29810114"/>
              </a:rPr>
              <a:t>fater dadleuol </a:t>
            </a:r>
            <a:r>
              <a:rPr lang="en-US" sz="3600">
                <a:solidFill>
                  <a:srgbClr val="000000"/>
                </a:solidFill>
                <a:latin typeface="Gill Sans Light"/>
                <a:ea typeface="Gill Sans Light"/>
                <a:cs typeface="Gill Sans Light"/>
                <a:sym typeface="Gill Sans Light"/>
              </a:rPr>
              <a:t>mewn addysg?</a:t>
            </a:r>
          </a:p>
          <a:p>
            <a:pPr algn="l" marL="815815" indent="-407908" lvl="1">
              <a:lnSpc>
                <a:spcPts val="4320"/>
              </a:lnSpc>
              <a:buFont typeface="Arial"/>
              <a:buChar char="•"/>
            </a:pPr>
            <a:r>
              <a:rPr lang="en-US" sz="3600">
                <a:solidFill>
                  <a:srgbClr val="000000"/>
                </a:solidFill>
                <a:latin typeface="Gill Sans Light"/>
                <a:ea typeface="Gill Sans Light"/>
                <a:cs typeface="Gill Sans Light"/>
                <a:sym typeface="Gill Sans Light"/>
              </a:rPr>
              <a:t>Gwyliwch y clip i ddechrau’r drafodaeth</a:t>
            </a: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456940" y="1019175"/>
            <a:ext cx="11374121"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Addysg yn y Ffindir</a:t>
            </a:r>
          </a:p>
          <a:p>
            <a:pPr algn="ctr">
              <a:lnSpc>
                <a:spcPts val="6480"/>
              </a:lnSpc>
            </a:pPr>
            <a:r>
              <a:rPr lang="en-US" sz="5400">
                <a:solidFill>
                  <a:srgbClr val="000000"/>
                </a:solidFill>
                <a:latin typeface="Trebuchet MS"/>
                <a:ea typeface="Trebuchet MS"/>
                <a:cs typeface="Trebuchet MS"/>
                <a:sym typeface="Trebuchet MS"/>
              </a:rPr>
              <a:t>Education in Finland</a:t>
            </a:r>
          </a:p>
        </p:txBody>
      </p:sp>
      <p:sp>
        <p:nvSpPr>
          <p:cNvPr name="TextBox 3" id="3"/>
          <p:cNvSpPr txBox="true"/>
          <p:nvPr/>
        </p:nvSpPr>
        <p:spPr>
          <a:xfrm rot="0">
            <a:off x="2739216" y="3340505"/>
            <a:ext cx="5646420" cy="666178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Ffindir yn rhagori yn y  profion PISA yn gyson</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(er bod eu canlyniadau yn 2015 yn dangos gostyngiad yn y tri categori – gwyddoniaeth, mathemateg a darllen)</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Hyn wedi arwain at wledydd eraill yn edrych ar eu system addysg er mwyn ceisio ei efelychu</a:t>
            </a:r>
          </a:p>
        </p:txBody>
      </p:sp>
      <p:sp>
        <p:nvSpPr>
          <p:cNvPr name="TextBox 4" id="4"/>
          <p:cNvSpPr txBox="true"/>
          <p:nvPr/>
        </p:nvSpPr>
        <p:spPr>
          <a:xfrm rot="0">
            <a:off x="9455613" y="3277079"/>
            <a:ext cx="6093171" cy="573924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Finland continues to excel in the PISA tests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(although their results in 2015 showed a drop in the three categories – science, maths and reading)</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This has placed their education system under scrutiny with other countries trying to emulate their success</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885008"/>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Task/Tasg</a:t>
            </a:r>
          </a:p>
          <a:p>
            <a:pPr algn="ctr">
              <a:lnSpc>
                <a:spcPts val="6480"/>
              </a:lnSpc>
            </a:pPr>
          </a:p>
        </p:txBody>
      </p:sp>
      <p:sp>
        <p:nvSpPr>
          <p:cNvPr name="TextBox 3" id="3"/>
          <p:cNvSpPr txBox="true"/>
          <p:nvPr/>
        </p:nvSpPr>
        <p:spPr>
          <a:xfrm rot="0">
            <a:off x="2524400" y="3685358"/>
            <a:ext cx="5426964" cy="4971096"/>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Gwyliwch y clip canlynol a </a:t>
            </a:r>
            <a:r>
              <a:rPr lang="en-US" sz="2700" u="sng">
                <a:solidFill>
                  <a:srgbClr val="404040"/>
                </a:solidFill>
                <a:latin typeface="Trebuchet MS"/>
                <a:ea typeface="Trebuchet MS"/>
                <a:cs typeface="Trebuchet MS"/>
                <a:sym typeface="Trebuchet MS"/>
              </a:rPr>
              <a:t>nodwch nodweddion</a:t>
            </a:r>
            <a:r>
              <a:rPr lang="en-US" sz="2700">
                <a:solidFill>
                  <a:srgbClr val="404040"/>
                </a:solidFill>
                <a:latin typeface="Trebuchet MS"/>
                <a:ea typeface="Trebuchet MS"/>
                <a:cs typeface="Trebuchet MS"/>
                <a:sym typeface="Trebuchet MS"/>
              </a:rPr>
              <a:t> system addysg y Ffindir</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Beth yw eich barn ar hyn?</a:t>
            </a:r>
          </a:p>
        </p:txBody>
      </p:sp>
      <p:sp>
        <p:nvSpPr>
          <p:cNvPr name="TextBox 4" id="4"/>
          <p:cNvSpPr txBox="true"/>
          <p:nvPr/>
        </p:nvSpPr>
        <p:spPr>
          <a:xfrm rot="0">
            <a:off x="8979888" y="3685358"/>
            <a:ext cx="5426964" cy="4938321"/>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Watch the following clip and </a:t>
            </a:r>
            <a:r>
              <a:rPr lang="en-US" sz="2700" u="sng">
                <a:solidFill>
                  <a:srgbClr val="404040"/>
                </a:solidFill>
                <a:latin typeface="Trebuchet MS"/>
                <a:ea typeface="Trebuchet MS"/>
                <a:cs typeface="Trebuchet MS"/>
                <a:sym typeface="Trebuchet MS"/>
              </a:rPr>
              <a:t>list the key features</a:t>
            </a:r>
            <a:r>
              <a:rPr lang="en-US" sz="2700">
                <a:solidFill>
                  <a:srgbClr val="404040"/>
                </a:solidFill>
                <a:latin typeface="Trebuchet MS"/>
                <a:ea typeface="Trebuchet MS"/>
                <a:cs typeface="Trebuchet MS"/>
                <a:sym typeface="Trebuchet MS"/>
              </a:rPr>
              <a:t> of the Finnish education system</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What is your opinion on this?</a:t>
            </a:r>
          </a:p>
        </p:txBody>
      </p:sp>
      <p:grpSp>
        <p:nvGrpSpPr>
          <p:cNvPr name="Group 5" id="5"/>
          <p:cNvGrpSpPr>
            <a:grpSpLocks noChangeAspect="true"/>
          </p:cNvGrpSpPr>
          <p:nvPr/>
        </p:nvGrpSpPr>
        <p:grpSpPr>
          <a:xfrm rot="0">
            <a:off x="14042815" y="422231"/>
            <a:ext cx="2582904" cy="2582904"/>
            <a:chOff x="0" y="0"/>
            <a:chExt cx="3443872" cy="3443872"/>
          </a:xfrm>
        </p:grpSpPr>
        <p:sp>
          <p:nvSpPr>
            <p:cNvPr name="Freeform 6" id="6" descr="C:\Users\Alison\AppData\Local\Microsoft\Windows\INetCache\IE\TKOVGAX5\thinking[1].jpg"/>
            <p:cNvSpPr/>
            <p:nvPr/>
          </p:nvSpPr>
          <p:spPr>
            <a:xfrm flipH="false" flipV="false" rot="0">
              <a:off x="0" y="0"/>
              <a:ext cx="3443859" cy="3443859"/>
            </a:xfrm>
            <a:custGeom>
              <a:avLst/>
              <a:gdLst/>
              <a:ahLst/>
              <a:cxnLst/>
              <a:rect r="r" b="b" t="t" l="l"/>
              <a:pathLst>
                <a:path h="3443859" w="3443859">
                  <a:moveTo>
                    <a:pt x="0" y="0"/>
                  </a:moveTo>
                  <a:lnTo>
                    <a:pt x="3443859" y="0"/>
                  </a:lnTo>
                  <a:lnTo>
                    <a:pt x="3443859" y="3443859"/>
                  </a:lnTo>
                  <a:lnTo>
                    <a:pt x="0" y="3443859"/>
                  </a:lnTo>
                  <a:lnTo>
                    <a:pt x="0" y="0"/>
                  </a:lnTo>
                  <a:close/>
                </a:path>
              </a:pathLst>
            </a:custGeom>
            <a:blipFill>
              <a:blip r:embed="rId3"/>
              <a:stretch>
                <a:fillRect l="0" t="0" r="0" b="0"/>
              </a:stretch>
            </a:blipFill>
          </p:spPr>
        </p:sp>
      </p:grpSp>
      <p:pic>
        <p:nvPicPr>
          <p:cNvPr name="Picture 7" id="7"/>
          <p:cNvPicPr>
            <a:picLocks noChangeAspect="true"/>
          </p:cNvPicPr>
          <p:nvPr>
            <a:videoFile r:link="rId5"/>
          </p:nvPr>
        </p:nvPicPr>
        <p:blipFill>
          <a:blip r:embed="rId4"/>
          <a:stretch>
            <a:fillRect/>
          </a:stretch>
        </p:blipFill>
        <p:spPr>
          <a:xfrm rot="0">
            <a:off x="5702718" y="5720066"/>
            <a:ext cx="6882564" cy="3868420"/>
          </a:xfrm>
          <a:prstGeom prst="rect">
            <a:avLst/>
          </a:prstGeom>
        </p:spPr>
      </p:pic>
    </p:spTree>
  </p:cSld>
  <p:clrMapOvr>
    <a:masterClrMapping/>
  </p:clrMapOvr>
</p:sld>
</file>

<file path=ppt/slides/slide1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35641" y="878984"/>
            <a:ext cx="13616718"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Addysg yn y Ffindir / Education in Finland</a:t>
            </a:r>
          </a:p>
        </p:txBody>
      </p:sp>
      <p:sp>
        <p:nvSpPr>
          <p:cNvPr name="TextBox 3" id="3"/>
          <p:cNvSpPr txBox="true"/>
          <p:nvPr/>
        </p:nvSpPr>
        <p:spPr>
          <a:xfrm rot="0">
            <a:off x="2828616" y="2602590"/>
            <a:ext cx="5868762" cy="757618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Meithrynfeydd a ariennir gan y llywodraeth – â chymorthdal mawr i gefnogi teuluoedd sy’n gweithio</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Ymarferwyr wedi eu hyfforddi mewn damcaniaethau addysgol</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Pob athro â gradd meistr ac yn recriwtio athrawon o’r 10% uchaf o raddedigion (Brown, 2014)</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Proffesiwn uchel ei barch</a:t>
            </a:r>
          </a:p>
        </p:txBody>
      </p:sp>
      <p:sp>
        <p:nvSpPr>
          <p:cNvPr name="TextBox 4" id="4"/>
          <p:cNvSpPr txBox="true"/>
          <p:nvPr/>
        </p:nvSpPr>
        <p:spPr>
          <a:xfrm rot="0">
            <a:off x="9474858" y="2852372"/>
            <a:ext cx="5984526" cy="6647876"/>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Government funded nurseries – heavily subsidised to support working families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Practitioners trained in educational theory</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All teachers have a masters degree and they recruit teachers from top 10% of graduates (Brown, 2014)</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Well respected profession</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69113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Addysg yn y Ffindir</a:t>
            </a:r>
          </a:p>
          <a:p>
            <a:pPr algn="ctr">
              <a:lnSpc>
                <a:spcPts val="6480"/>
              </a:lnSpc>
            </a:pPr>
            <a:r>
              <a:rPr lang="en-US" sz="5400">
                <a:solidFill>
                  <a:srgbClr val="000000"/>
                </a:solidFill>
                <a:latin typeface="Trebuchet MS"/>
                <a:ea typeface="Trebuchet MS"/>
                <a:cs typeface="Trebuchet MS"/>
                <a:sym typeface="Trebuchet MS"/>
              </a:rPr>
              <a:t>Education in Finland</a:t>
            </a:r>
          </a:p>
        </p:txBody>
      </p:sp>
      <p:sp>
        <p:nvSpPr>
          <p:cNvPr name="TextBox 3" id="3"/>
          <p:cNvSpPr txBox="true"/>
          <p:nvPr/>
        </p:nvSpPr>
        <p:spPr>
          <a:xfrm rot="0">
            <a:off x="3034263" y="3501000"/>
            <a:ext cx="5757163" cy="5542596"/>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System gymunedol – partneriaeth rhwng rhieni ac athrawon i benderfynu’r cwricwlwm</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Plant yn dechrau’r ysgol yn swyddogol yn 7 oed</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Plant yn gwario llawer o’u hamser yn chwarae tu allan yn yr amgylchedd naturiol</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Yn dysgu sawl iaith</a:t>
            </a:r>
          </a:p>
        </p:txBody>
      </p:sp>
      <p:sp>
        <p:nvSpPr>
          <p:cNvPr name="TextBox 4" id="4"/>
          <p:cNvSpPr txBox="true"/>
          <p:nvPr/>
        </p:nvSpPr>
        <p:spPr>
          <a:xfrm rot="0">
            <a:off x="9827006" y="3411164"/>
            <a:ext cx="5769864" cy="5166921"/>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Community system - partnership between parents and teachers to determine the curriculum</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Children officially start school at 7</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Children spend much of their time playing outside in the natural environment</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They learn several languages</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456940" y="734844"/>
            <a:ext cx="11374121"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Addysg yn y Ffindir</a:t>
            </a:r>
          </a:p>
          <a:p>
            <a:pPr algn="ctr">
              <a:lnSpc>
                <a:spcPts val="6480"/>
              </a:lnSpc>
            </a:pPr>
            <a:r>
              <a:rPr lang="en-US" sz="5400">
                <a:solidFill>
                  <a:srgbClr val="000000"/>
                </a:solidFill>
                <a:latin typeface="Trebuchet MS"/>
                <a:ea typeface="Trebuchet MS"/>
                <a:cs typeface="Trebuchet MS"/>
                <a:sym typeface="Trebuchet MS"/>
              </a:rPr>
              <a:t>Education in Finland</a:t>
            </a:r>
          </a:p>
        </p:txBody>
      </p:sp>
      <p:sp>
        <p:nvSpPr>
          <p:cNvPr name="TextBox 3" id="3"/>
          <p:cNvSpPr txBox="true"/>
          <p:nvPr/>
        </p:nvSpPr>
        <p:spPr>
          <a:xfrm rot="0">
            <a:off x="3678174" y="3364230"/>
            <a:ext cx="10931652" cy="6922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‘The curriculum for under sevens in Finland – which has the best literacy results in the world – is based on these ‘natural’ foundations for social, emotional and cognitive development, but is also carefully structured to prepare children for formal learning with the emphasis on social skills, language and listening’</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Palmer (2008 cited in Brown, 2014 pg. 66) </a:t>
            </a:r>
          </a:p>
        </p:txBody>
      </p:sp>
    </p:spTree>
  </p:cSld>
  <p:clrMapOvr>
    <a:masterClrMapping/>
  </p:clrMapOvr>
</p:sld>
</file>

<file path=ppt/slides/slide2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611880" y="771145"/>
            <a:ext cx="1106424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Addysg yn y Ffindir</a:t>
            </a:r>
          </a:p>
          <a:p>
            <a:pPr algn="ctr">
              <a:lnSpc>
                <a:spcPts val="5831"/>
              </a:lnSpc>
            </a:pPr>
            <a:r>
              <a:rPr lang="en-US" sz="4859">
                <a:solidFill>
                  <a:srgbClr val="000000"/>
                </a:solidFill>
                <a:latin typeface="Trebuchet MS"/>
                <a:ea typeface="Trebuchet MS"/>
                <a:cs typeface="Trebuchet MS"/>
                <a:sym typeface="Trebuchet MS"/>
              </a:rPr>
              <a:t>Education in Finland</a:t>
            </a:r>
          </a:p>
        </p:txBody>
      </p:sp>
      <p:sp>
        <p:nvSpPr>
          <p:cNvPr name="TextBox 3" id="3"/>
          <p:cNvSpPr txBox="true"/>
          <p:nvPr/>
        </p:nvSpPr>
        <p:spPr>
          <a:xfrm rot="0">
            <a:off x="2269759" y="3119356"/>
            <a:ext cx="5426964" cy="5546522"/>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Creadigrwydd – llywodraeth yn ariannu cerddorfeydd, amgueddfeydd a theatrau</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Llai o ffocws ar brofi</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‘We prepare children to learn how to learn, not how to take a test’ (Sahlberg (Ministry of Education and Culture) 2011 </a:t>
            </a:r>
            <a:r>
              <a:rPr lang="en-US" sz="3000" i="true">
                <a:solidFill>
                  <a:srgbClr val="404040"/>
                </a:solidFill>
                <a:latin typeface="Trebuchet MS Italics"/>
                <a:ea typeface="Trebuchet MS Italics"/>
                <a:cs typeface="Trebuchet MS Italics"/>
                <a:sym typeface="Trebuchet MS Italics"/>
              </a:rPr>
              <a:t>cited in </a:t>
            </a:r>
            <a:r>
              <a:rPr lang="en-US" sz="3000">
                <a:solidFill>
                  <a:srgbClr val="404040"/>
                </a:solidFill>
                <a:latin typeface="Trebuchet MS"/>
                <a:ea typeface="Trebuchet MS"/>
                <a:cs typeface="Trebuchet MS"/>
                <a:sym typeface="Trebuchet MS"/>
              </a:rPr>
              <a:t>Brown 2014. pg. 71)</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Dysgu annibynnol</a:t>
            </a:r>
          </a:p>
        </p:txBody>
      </p:sp>
      <p:sp>
        <p:nvSpPr>
          <p:cNvPr name="TextBox 4" id="4"/>
          <p:cNvSpPr txBox="true"/>
          <p:nvPr/>
        </p:nvSpPr>
        <p:spPr>
          <a:xfrm rot="0">
            <a:off x="10915893" y="3119356"/>
            <a:ext cx="6093171" cy="573924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Creativity – government funded orchestras, museums and theatres</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Less focus on testing</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‘We prepare children to learn how to learn, not how to take a test’ (Sahlberg (Ministry of Education and Culture) 2011 </a:t>
            </a:r>
            <a:r>
              <a:rPr lang="en-US" sz="3000" i="true">
                <a:solidFill>
                  <a:srgbClr val="404040"/>
                </a:solidFill>
                <a:latin typeface="Trebuchet MS Italics"/>
                <a:ea typeface="Trebuchet MS Italics"/>
                <a:cs typeface="Trebuchet MS Italics"/>
                <a:sym typeface="Trebuchet MS Italics"/>
              </a:rPr>
              <a:t>cited in </a:t>
            </a:r>
            <a:r>
              <a:rPr lang="en-US" sz="3000">
                <a:solidFill>
                  <a:srgbClr val="404040"/>
                </a:solidFill>
                <a:latin typeface="Trebuchet MS"/>
                <a:ea typeface="Trebuchet MS"/>
                <a:cs typeface="Trebuchet MS"/>
                <a:sym typeface="Trebuchet MS"/>
              </a:rPr>
              <a:t>Brown 2014. pg. 71)</a:t>
            </a: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Independent learning</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456940" y="1019175"/>
            <a:ext cx="11374121"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Task/Tasg</a:t>
            </a:r>
          </a:p>
        </p:txBody>
      </p:sp>
      <p:sp>
        <p:nvSpPr>
          <p:cNvPr name="TextBox 3" id="3"/>
          <p:cNvSpPr txBox="true"/>
          <p:nvPr/>
        </p:nvSpPr>
        <p:spPr>
          <a:xfrm rot="0">
            <a:off x="2853236" y="3109119"/>
            <a:ext cx="5303520" cy="6922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Mewn grwpiau trafodwch y pwyntiau canlynol a byddwch yn barod i adrodd nôl: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Beth all system addysg Cymru ddysgu oddi wrth system y Ffindir?</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Beth yw’r heriau?</a:t>
            </a:r>
          </a:p>
        </p:txBody>
      </p:sp>
      <p:sp>
        <p:nvSpPr>
          <p:cNvPr name="TextBox 4" id="4"/>
          <p:cNvSpPr txBox="true"/>
          <p:nvPr/>
        </p:nvSpPr>
        <p:spPr>
          <a:xfrm rot="0">
            <a:off x="10336893" y="3109119"/>
            <a:ext cx="5646820" cy="6922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In groups discuss the following points and be prepared to  feedback:</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What can the Welsh education system learn from the Finnish system?</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What are the challenges?</a:t>
            </a:r>
          </a:p>
          <a:p>
            <a:pPr algn="l" marL="651510" indent="-325755" lvl="1">
              <a:lnSpc>
                <a:spcPts val="4320"/>
              </a:lnSpc>
            </a:pPr>
          </a:p>
        </p:txBody>
      </p:sp>
      <p:grpSp>
        <p:nvGrpSpPr>
          <p:cNvPr name="Group 5" id="5"/>
          <p:cNvGrpSpPr>
            <a:grpSpLocks noChangeAspect="true"/>
          </p:cNvGrpSpPr>
          <p:nvPr/>
        </p:nvGrpSpPr>
        <p:grpSpPr>
          <a:xfrm rot="0">
            <a:off x="14591794" y="344330"/>
            <a:ext cx="2783840" cy="2783839"/>
            <a:chOff x="0" y="0"/>
            <a:chExt cx="3711786" cy="3711786"/>
          </a:xfrm>
        </p:grpSpPr>
        <p:sp>
          <p:nvSpPr>
            <p:cNvPr name="Freeform 6" id="6" descr="Talk Discussions Girls · Free image on Pixabay"/>
            <p:cNvSpPr/>
            <p:nvPr/>
          </p:nvSpPr>
          <p:spPr>
            <a:xfrm flipH="false" flipV="false" rot="0">
              <a:off x="0" y="0"/>
              <a:ext cx="3711829" cy="3711829"/>
            </a:xfrm>
            <a:custGeom>
              <a:avLst/>
              <a:gdLst/>
              <a:ahLst/>
              <a:cxnLst/>
              <a:rect r="r" b="b" t="t" l="l"/>
              <a:pathLst>
                <a:path h="3711829" w="3711829">
                  <a:moveTo>
                    <a:pt x="0" y="0"/>
                  </a:moveTo>
                  <a:lnTo>
                    <a:pt x="3711829" y="0"/>
                  </a:lnTo>
                  <a:lnTo>
                    <a:pt x="3711829" y="3711829"/>
                  </a:lnTo>
                  <a:lnTo>
                    <a:pt x="0" y="3711829"/>
                  </a:lnTo>
                  <a:lnTo>
                    <a:pt x="0" y="0"/>
                  </a:lnTo>
                  <a:close/>
                </a:path>
              </a:pathLst>
            </a:custGeom>
            <a:blipFill>
              <a:blip r:embed="rId3"/>
              <a:stretch>
                <a:fillRect l="0" t="0" r="1" b="1"/>
              </a:stretch>
            </a:blipFill>
          </p:spPr>
        </p:sp>
      </p:grpSp>
    </p:spTree>
  </p:cSld>
  <p:clrMapOvr>
    <a:masterClrMapping/>
  </p:clrMapOvr>
</p:sld>
</file>

<file path=ppt/slides/slide2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a:t>
            </a:r>
          </a:p>
          <a:p>
            <a:pPr algn="ctr">
              <a:lnSpc>
                <a:spcPts val="6480"/>
              </a:lnSpc>
            </a:pPr>
            <a:r>
              <a:rPr lang="en-US" sz="5400">
                <a:solidFill>
                  <a:srgbClr val="000000"/>
                </a:solidFill>
                <a:latin typeface="Trebuchet MS"/>
                <a:ea typeface="Trebuchet MS"/>
                <a:cs typeface="Trebuchet MS"/>
                <a:sym typeface="Trebuchet MS"/>
              </a:rPr>
              <a:t>Assignment</a:t>
            </a:r>
          </a:p>
        </p:txBody>
      </p:sp>
      <p:sp>
        <p:nvSpPr>
          <p:cNvPr name="TextBox 3" id="3"/>
          <p:cNvSpPr txBox="true"/>
          <p:nvPr/>
        </p:nvSpPr>
        <p:spPr>
          <a:xfrm rot="0">
            <a:off x="2313509" y="3328035"/>
            <a:ext cx="5752407" cy="5610225"/>
          </a:xfrm>
          <a:prstGeom prst="rect">
            <a:avLst/>
          </a:prstGeom>
        </p:spPr>
        <p:txBody>
          <a:bodyPr anchor="t" rtlCol="false" tIns="0" lIns="0" bIns="0" rIns="0">
            <a:spAutoFit/>
          </a:bodyPr>
          <a:lstStyle/>
          <a:p>
            <a:pPr algn="l" marL="597217" indent="-298609" lvl="1">
              <a:lnSpc>
                <a:spcPts val="3960"/>
              </a:lnSpc>
              <a:buFont typeface="Arial"/>
              <a:buChar char="•"/>
            </a:pPr>
            <a:r>
              <a:rPr lang="en-US" b="true" sz="3300">
                <a:solidFill>
                  <a:srgbClr val="404040"/>
                </a:solidFill>
                <a:latin typeface="Trebuchet MS Bold"/>
                <a:ea typeface="Trebuchet MS Bold"/>
                <a:cs typeface="Trebuchet MS Bold"/>
                <a:sym typeface="Trebuchet MS Bold"/>
              </a:rPr>
              <a:t>Llyfr Lloffion Academaidd</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(3000 o eiriau) </a:t>
            </a:r>
          </a:p>
          <a:p>
            <a:pPr algn="l" marL="597217" indent="-298609" lvl="1">
              <a:lnSpc>
                <a:spcPts val="3960"/>
              </a:lnSpc>
              <a:buFont typeface="Arial"/>
              <a:buChar char="•"/>
            </a:pPr>
            <a:r>
              <a:rPr lang="en-US" b="true" sz="3300">
                <a:solidFill>
                  <a:srgbClr val="FF0000"/>
                </a:solidFill>
                <a:latin typeface="Trebuchet MS Bold"/>
                <a:ea typeface="Trebuchet MS Bold"/>
                <a:cs typeface="Trebuchet MS Bold"/>
                <a:sym typeface="Trebuchet MS Bold"/>
              </a:rPr>
              <a:t>04/12/23</a:t>
            </a:r>
          </a:p>
          <a:p>
            <a:pPr algn="l" marL="597217" indent="-298609" lvl="1">
              <a:lnSpc>
                <a:spcPts val="3960"/>
              </a:lnSpc>
              <a:buFont typeface="Arial"/>
              <a:buChar char="•"/>
            </a:pPr>
            <a:r>
              <a:rPr lang="en-US" sz="3300">
                <a:solidFill>
                  <a:srgbClr val="FF0000"/>
                </a:solidFill>
                <a:latin typeface="Trebuchet MS"/>
                <a:ea typeface="Trebuchet MS"/>
                <a:cs typeface="Trebuchet MS"/>
                <a:sym typeface="Trebuchet MS"/>
              </a:rPr>
              <a:t>Adborth mewn 20 diwrnod gwaith (gweler taflen yr aseiniad a dolen Turnitin)</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Adfyfyriwch ar dri thestun dadleuol  mewn addysg yng Nghymru neu yn y DU ers 1840</a:t>
            </a:r>
          </a:p>
        </p:txBody>
      </p:sp>
      <p:sp>
        <p:nvSpPr>
          <p:cNvPr name="TextBox 4" id="4"/>
          <p:cNvSpPr txBox="true"/>
          <p:nvPr/>
        </p:nvSpPr>
        <p:spPr>
          <a:xfrm rot="0">
            <a:off x="10073097" y="3328035"/>
            <a:ext cx="5426964" cy="5796078"/>
          </a:xfrm>
          <a:prstGeom prst="rect">
            <a:avLst/>
          </a:prstGeom>
        </p:spPr>
        <p:txBody>
          <a:bodyPr anchor="t" rtlCol="false" tIns="0" lIns="0" bIns="0" rIns="0">
            <a:spAutoFit/>
          </a:bodyPr>
          <a:lstStyle/>
          <a:p>
            <a:pPr algn="l" marL="597217" indent="-298609" lvl="1">
              <a:lnSpc>
                <a:spcPts val="3960"/>
              </a:lnSpc>
              <a:buFont typeface="Arial"/>
              <a:buChar char="•"/>
            </a:pPr>
            <a:r>
              <a:rPr lang="en-US" b="true" sz="3300">
                <a:solidFill>
                  <a:srgbClr val="404040"/>
                </a:solidFill>
                <a:latin typeface="Trebuchet MS Bold"/>
                <a:ea typeface="Trebuchet MS Bold"/>
                <a:cs typeface="Trebuchet MS Bold"/>
                <a:sym typeface="Trebuchet MS Bold"/>
              </a:rPr>
              <a:t>Academic Scrapbook</a:t>
            </a:r>
          </a:p>
          <a:p>
            <a:pPr algn="l" marL="597217" indent="-298609" lvl="1">
              <a:lnSpc>
                <a:spcPts val="3960"/>
              </a:lnSpc>
              <a:buFont typeface="Arial"/>
              <a:buChar char="•"/>
            </a:pPr>
            <a:r>
              <a:rPr lang="en-US" b="true" sz="3300">
                <a:solidFill>
                  <a:srgbClr val="404040"/>
                </a:solidFill>
                <a:latin typeface="Trebuchet MS Bold"/>
                <a:ea typeface="Trebuchet MS Bold"/>
                <a:cs typeface="Trebuchet MS Bold"/>
                <a:sym typeface="Trebuchet MS Bold"/>
              </a:rPr>
              <a:t> </a:t>
            </a:r>
            <a:r>
              <a:rPr lang="en-US" sz="3300">
                <a:solidFill>
                  <a:srgbClr val="404040"/>
                </a:solidFill>
                <a:latin typeface="Trebuchet MS"/>
                <a:ea typeface="Trebuchet MS"/>
                <a:cs typeface="Trebuchet MS"/>
                <a:sym typeface="Trebuchet MS"/>
              </a:rPr>
              <a:t>(3000 words)</a:t>
            </a:r>
          </a:p>
          <a:p>
            <a:pPr algn="l" marL="597217" indent="-298609" lvl="1">
              <a:lnSpc>
                <a:spcPts val="3960"/>
              </a:lnSpc>
              <a:buFont typeface="Arial"/>
              <a:buChar char="•"/>
            </a:pPr>
            <a:r>
              <a:rPr lang="en-US" b="true" sz="3300">
                <a:solidFill>
                  <a:srgbClr val="FF0000"/>
                </a:solidFill>
                <a:latin typeface="Trebuchet MS Bold"/>
                <a:ea typeface="Trebuchet MS Bold"/>
                <a:cs typeface="Trebuchet MS Bold"/>
                <a:sym typeface="Trebuchet MS Bold"/>
              </a:rPr>
              <a:t>04/12/23</a:t>
            </a:r>
          </a:p>
          <a:p>
            <a:pPr algn="l" marL="597217" indent="-298609" lvl="1">
              <a:lnSpc>
                <a:spcPts val="3960"/>
              </a:lnSpc>
              <a:buFont typeface="Arial"/>
              <a:buChar char="•"/>
            </a:pPr>
            <a:r>
              <a:rPr lang="en-US" sz="3300">
                <a:solidFill>
                  <a:srgbClr val="FF0000"/>
                </a:solidFill>
                <a:latin typeface="Trebuchet MS"/>
                <a:ea typeface="Trebuchet MS"/>
                <a:cs typeface="Trebuchet MS"/>
                <a:sym typeface="Trebuchet MS"/>
              </a:rPr>
              <a:t>Feedback in 20 working days (see assessment sheet and Turnitin link) </a:t>
            </a:r>
          </a:p>
          <a:p>
            <a:pPr algn="l" marL="597217" indent="-298609" lvl="1">
              <a:lnSpc>
                <a:spcPts val="3960"/>
              </a:lnSpc>
              <a:buFont typeface="Arial"/>
              <a:buChar char="•"/>
            </a:pPr>
            <a:r>
              <a:rPr lang="en-US" sz="3300">
                <a:solidFill>
                  <a:srgbClr val="404040"/>
                </a:solidFill>
                <a:latin typeface="Trebuchet MS"/>
                <a:ea typeface="Trebuchet MS"/>
                <a:cs typeface="Trebuchet MS"/>
                <a:sym typeface="Trebuchet MS"/>
              </a:rPr>
              <a:t>Reflect on three contested issues in education in Wales or the UK since 1840</a:t>
            </a:r>
          </a:p>
        </p:txBody>
      </p:sp>
    </p:spTree>
  </p:cSld>
  <p:clrMapOvr>
    <a:masterClrMapping/>
  </p:clrMapOvr>
</p:sld>
</file>

<file path=ppt/slides/slide2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a:off x="15153431" y="839"/>
            <a:ext cx="1843088" cy="10301288"/>
          </a:xfrm>
          <a:prstGeom prst="line">
            <a:avLst/>
          </a:prstGeom>
          <a:ln cap="rnd" w="9525">
            <a:solidFill>
              <a:srgbClr val="FFF6D4"/>
            </a:solidFill>
            <a:prstDash val="solid"/>
            <a:headEnd type="none" len="sm" w="sm"/>
            <a:tailEnd type="none" len="sm" w="sm"/>
          </a:ln>
        </p:spPr>
      </p:sp>
      <p:sp>
        <p:nvSpPr>
          <p:cNvPr name="AutoShape 3" id="3"/>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4" id="4"/>
          <p:cNvSpPr txBox="true"/>
          <p:nvPr/>
        </p:nvSpPr>
        <p:spPr>
          <a:xfrm rot="0">
            <a:off x="10286729" y="2963143"/>
            <a:ext cx="5648800" cy="6707028"/>
          </a:xfrm>
          <a:prstGeom prst="rect">
            <a:avLst/>
          </a:prstGeom>
        </p:spPr>
        <p:txBody>
          <a:bodyPr anchor="t" rtlCol="false" tIns="0" lIns="0" bIns="0" rIns="0">
            <a:spAutoFit/>
          </a:bodyPr>
          <a:lstStyle/>
          <a:p>
            <a:pPr algn="l">
              <a:lnSpc>
                <a:spcPts val="4284"/>
              </a:lnSpc>
            </a:pPr>
          </a:p>
          <a:p>
            <a:pPr algn="l" marL="646081" indent="-323040" lvl="1">
              <a:lnSpc>
                <a:spcPts val="4284"/>
              </a:lnSpc>
              <a:buFont typeface="Arial"/>
              <a:buChar char="•"/>
            </a:pPr>
            <a:r>
              <a:rPr lang="en-US" sz="3570" i="true">
                <a:solidFill>
                  <a:srgbClr val="404040"/>
                </a:solidFill>
                <a:latin typeface="Trebuchet MS Italics"/>
                <a:ea typeface="Trebuchet MS Italics"/>
                <a:cs typeface="Trebuchet MS Italics"/>
                <a:sym typeface="Trebuchet MS Italics"/>
              </a:rPr>
              <a:t>Powerful classroom tool</a:t>
            </a:r>
          </a:p>
          <a:p>
            <a:pPr algn="l" marL="646081" indent="-323040" lvl="1">
              <a:lnSpc>
                <a:spcPts val="4284"/>
              </a:lnSpc>
              <a:buFont typeface="Arial"/>
              <a:buChar char="•"/>
            </a:pPr>
            <a:r>
              <a:rPr lang="en-US" sz="3570" i="true">
                <a:solidFill>
                  <a:srgbClr val="404040"/>
                </a:solidFill>
                <a:latin typeface="Trebuchet MS Italics"/>
                <a:ea typeface="Trebuchet MS Italics"/>
                <a:cs typeface="Trebuchet MS Italics"/>
                <a:sym typeface="Trebuchet MS Italics"/>
              </a:rPr>
              <a:t>Provides opportunity to engage with the subject content in a more personal and practical way. </a:t>
            </a:r>
          </a:p>
          <a:p>
            <a:pPr algn="l" marL="646081" indent="-323040" lvl="1">
              <a:lnSpc>
                <a:spcPts val="4284"/>
              </a:lnSpc>
              <a:buFont typeface="Arial"/>
              <a:buChar char="•"/>
            </a:pPr>
            <a:r>
              <a:rPr lang="en-US" sz="3570" i="true">
                <a:solidFill>
                  <a:srgbClr val="404040"/>
                </a:solidFill>
                <a:latin typeface="Trebuchet MS Italics"/>
                <a:ea typeface="Trebuchet MS Italics"/>
                <a:cs typeface="Trebuchet MS Italics"/>
                <a:sym typeface="Trebuchet MS Italics"/>
              </a:rPr>
              <a:t>Uses reading, writing, research and critical thinking skills</a:t>
            </a:r>
          </a:p>
          <a:p>
            <a:pPr algn="l" marL="646081" indent="-323040" lvl="1">
              <a:lnSpc>
                <a:spcPts val="4284"/>
              </a:lnSpc>
              <a:buFont typeface="Arial"/>
              <a:buChar char="•"/>
            </a:pPr>
            <a:r>
              <a:rPr lang="en-US" sz="3570" i="true">
                <a:solidFill>
                  <a:srgbClr val="404040"/>
                </a:solidFill>
                <a:latin typeface="Trebuchet MS Italics"/>
                <a:ea typeface="Trebuchet MS Italics"/>
                <a:cs typeface="Trebuchet MS Italics"/>
                <a:sym typeface="Trebuchet MS Italics"/>
              </a:rPr>
              <a:t>Encourages greater retention of the module content</a:t>
            </a:r>
          </a:p>
          <a:p>
            <a:pPr algn="l" marL="646081" indent="-323040" lvl="1">
              <a:lnSpc>
                <a:spcPts val="4284"/>
              </a:lnSpc>
            </a:pPr>
          </a:p>
          <a:p>
            <a:pPr algn="l" marL="646081" indent="-323040" lvl="1">
              <a:lnSpc>
                <a:spcPts val="4284"/>
              </a:lnSpc>
            </a:pPr>
          </a:p>
          <a:p>
            <a:pPr algn="l" marL="646081" indent="-323040" lvl="1">
              <a:lnSpc>
                <a:spcPts val="4284"/>
              </a:lnSpc>
            </a:pPr>
          </a:p>
        </p:txBody>
      </p:sp>
      <p:sp>
        <p:nvSpPr>
          <p:cNvPr name="TextBox 5" id="5"/>
          <p:cNvSpPr txBox="true"/>
          <p:nvPr/>
        </p:nvSpPr>
        <p:spPr>
          <a:xfrm rot="0">
            <a:off x="2927509" y="1161629"/>
            <a:ext cx="12432983" cy="1457325"/>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Beth yw Llyfr Lloffion Academaidd?</a:t>
            </a:r>
          </a:p>
          <a:p>
            <a:pPr algn="ctr">
              <a:lnSpc>
                <a:spcPts val="5759"/>
              </a:lnSpc>
            </a:pPr>
            <a:r>
              <a:rPr lang="en-US" sz="4800" i="true">
                <a:solidFill>
                  <a:srgbClr val="000000"/>
                </a:solidFill>
                <a:latin typeface="Trebuchet MS Italics"/>
                <a:ea typeface="Trebuchet MS Italics"/>
                <a:cs typeface="Trebuchet MS Italics"/>
                <a:sym typeface="Trebuchet MS Italics"/>
              </a:rPr>
              <a:t>What is an academic scrapbook?</a:t>
            </a:r>
          </a:p>
        </p:txBody>
      </p:sp>
      <p:sp>
        <p:nvSpPr>
          <p:cNvPr name="TextBox 6" id="6"/>
          <p:cNvSpPr txBox="true"/>
          <p:nvPr/>
        </p:nvSpPr>
        <p:spPr>
          <a:xfrm rot="0">
            <a:off x="2107818" y="2768934"/>
            <a:ext cx="5648802" cy="6716553"/>
          </a:xfrm>
          <a:prstGeom prst="rect">
            <a:avLst/>
          </a:prstGeom>
        </p:spPr>
        <p:txBody>
          <a:bodyPr anchor="t" rtlCol="false" tIns="0" lIns="0" bIns="0" rIns="0">
            <a:spAutoFit/>
          </a:bodyPr>
          <a:lstStyle/>
          <a:p>
            <a:pPr algn="l">
              <a:lnSpc>
                <a:spcPts val="4320"/>
              </a:lnSpc>
            </a:pP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Arf pwerus yn yr ystafell ddosbarth</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Darparu cyfle i ryngweithio gyda’r testun mewn ffordd bersonol ac ymarferol. </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Cyfle i ddangos sgiliau darllen, ysgrifennu, ymchwilio a meddwl yn feirniadol. </a:t>
            </a:r>
          </a:p>
          <a:p>
            <a:pPr algn="l" marL="815815" indent="-407908" lvl="1">
              <a:lnSpc>
                <a:spcPts val="4320"/>
              </a:lnSpc>
              <a:buFont typeface="Arial"/>
              <a:buChar char="•"/>
            </a:pPr>
            <a:r>
              <a:rPr lang="en-US" sz="3600">
                <a:solidFill>
                  <a:srgbClr val="000000"/>
                </a:solidFill>
                <a:latin typeface="Trebuchet MS"/>
                <a:ea typeface="Trebuchet MS"/>
                <a:cs typeface="Trebuchet MS"/>
                <a:sym typeface="Trebuchet MS"/>
              </a:rPr>
              <a:t>Ffordd effeithiol o gofio cynnwys yr uned. </a:t>
            </a:r>
          </a:p>
          <a:p>
            <a:pPr algn="l" marL="815815" indent="-407908" lvl="1">
              <a:lnSpc>
                <a:spcPts val="4320"/>
              </a:lnSpc>
            </a:pPr>
          </a:p>
          <a:p>
            <a:pPr algn="l" marL="815815" indent="-407908" lvl="1">
              <a:lnSpc>
                <a:spcPts val="4320"/>
              </a:lnSpc>
            </a:pPr>
          </a:p>
          <a:p>
            <a:pPr algn="l" marL="815815" indent="-407908" lvl="1">
              <a:lnSpc>
                <a:spcPts val="4320"/>
              </a:lnSpc>
            </a:pPr>
          </a:p>
        </p:txBody>
      </p:sp>
      <p:grpSp>
        <p:nvGrpSpPr>
          <p:cNvPr name="Group 7" id="7"/>
          <p:cNvGrpSpPr>
            <a:grpSpLocks noChangeAspect="true"/>
          </p:cNvGrpSpPr>
          <p:nvPr/>
        </p:nvGrpSpPr>
        <p:grpSpPr>
          <a:xfrm rot="0">
            <a:off x="7484898" y="3983365"/>
            <a:ext cx="2416911" cy="1783557"/>
            <a:chOff x="0" y="0"/>
            <a:chExt cx="3222548" cy="2378076"/>
          </a:xfrm>
        </p:grpSpPr>
        <p:sp>
          <p:nvSpPr>
            <p:cNvPr name="Freeform 8" id="8" descr="C:\Users\s.ainsworth\AppData\Local\Microsoft\Windows\Temporary Internet Files\Content.IE5\BMIHAV5B\MC900364642[1].wmf"/>
            <p:cNvSpPr/>
            <p:nvPr/>
          </p:nvSpPr>
          <p:spPr>
            <a:xfrm flipH="false" flipV="false" rot="0">
              <a:off x="0" y="0"/>
              <a:ext cx="3222498" cy="2378075"/>
            </a:xfrm>
            <a:custGeom>
              <a:avLst/>
              <a:gdLst/>
              <a:ahLst/>
              <a:cxnLst/>
              <a:rect r="r" b="b" t="t" l="l"/>
              <a:pathLst>
                <a:path h="2378075" w="3222498">
                  <a:moveTo>
                    <a:pt x="0" y="0"/>
                  </a:moveTo>
                  <a:lnTo>
                    <a:pt x="3222498" y="0"/>
                  </a:lnTo>
                  <a:lnTo>
                    <a:pt x="3222498" y="2378075"/>
                  </a:lnTo>
                  <a:lnTo>
                    <a:pt x="0" y="2378075"/>
                  </a:lnTo>
                  <a:lnTo>
                    <a:pt x="0" y="0"/>
                  </a:lnTo>
                  <a:close/>
                </a:path>
              </a:pathLst>
            </a:custGeom>
            <a:solidFill>
              <a:srgbClr val="000000">
                <a:alpha val="0"/>
              </a:srgbClr>
            </a:solidFill>
          </p:spPr>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477443" y="153785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Tasg grŵp / Group task</a:t>
            </a:r>
          </a:p>
        </p:txBody>
      </p:sp>
      <p:sp>
        <p:nvSpPr>
          <p:cNvPr name="TextBox 3" id="3"/>
          <p:cNvSpPr txBox="true"/>
          <p:nvPr/>
        </p:nvSpPr>
        <p:spPr>
          <a:xfrm rot="0">
            <a:off x="2702190" y="3509530"/>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Chwiliwch am erthygl ar PISA neu brofion eraill nail ai yng Nghymru neu yn y DU.</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Nodwch ar yr erthygl:</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Sut mae addysg yn newid?</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Nodwch dystiolaeth o bam ei fod yn fater dadleuol</a:t>
            </a:r>
          </a:p>
        </p:txBody>
      </p:sp>
      <p:sp>
        <p:nvSpPr>
          <p:cNvPr name="TextBox 4" id="4"/>
          <p:cNvSpPr txBox="true"/>
          <p:nvPr/>
        </p:nvSpPr>
        <p:spPr>
          <a:xfrm rot="0">
            <a:off x="9321144" y="3509530"/>
            <a:ext cx="6093171" cy="574877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Find a newspaper article about PISA or other testing in Wales or the UK.</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Annotate the article:</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How is education changing?</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Find evidence of why it is a contested issue?</a:t>
            </a:r>
          </a:p>
        </p:txBody>
      </p:sp>
      <p:grpSp>
        <p:nvGrpSpPr>
          <p:cNvPr name="Group 5" id="5"/>
          <p:cNvGrpSpPr>
            <a:grpSpLocks noChangeAspect="true"/>
          </p:cNvGrpSpPr>
          <p:nvPr/>
        </p:nvGrpSpPr>
        <p:grpSpPr>
          <a:xfrm rot="0">
            <a:off x="11995956" y="808507"/>
            <a:ext cx="3509799" cy="2330725"/>
            <a:chOff x="0" y="0"/>
            <a:chExt cx="4679732" cy="3107634"/>
          </a:xfrm>
        </p:grpSpPr>
        <p:sp>
          <p:nvSpPr>
            <p:cNvPr name="Freeform 6" id="6" descr="Reading Groups Archives - Program in Philosophy Graduate ..."/>
            <p:cNvSpPr/>
            <p:nvPr/>
          </p:nvSpPr>
          <p:spPr>
            <a:xfrm flipH="false" flipV="false" rot="0">
              <a:off x="0" y="0"/>
              <a:ext cx="4679696" cy="3107690"/>
            </a:xfrm>
            <a:custGeom>
              <a:avLst/>
              <a:gdLst/>
              <a:ahLst/>
              <a:cxnLst/>
              <a:rect r="r" b="b" t="t" l="l"/>
              <a:pathLst>
                <a:path h="3107690" w="4679696">
                  <a:moveTo>
                    <a:pt x="0" y="0"/>
                  </a:moveTo>
                  <a:lnTo>
                    <a:pt x="4679696" y="0"/>
                  </a:lnTo>
                  <a:lnTo>
                    <a:pt x="4679696" y="3107690"/>
                  </a:lnTo>
                  <a:lnTo>
                    <a:pt x="0" y="3107690"/>
                  </a:lnTo>
                  <a:lnTo>
                    <a:pt x="0" y="0"/>
                  </a:lnTo>
                  <a:close/>
                </a:path>
              </a:pathLst>
            </a:custGeom>
            <a:blipFill>
              <a:blip r:embed="rId3"/>
              <a:stretch>
                <a:fillRect l="-116" t="0" r="-117" b="1"/>
              </a:stretch>
            </a:blipFill>
          </p:spPr>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8776573">
            <a:off x="10406482" y="7904560"/>
            <a:ext cx="8608175" cy="0"/>
          </a:xfrm>
          <a:prstGeom prst="line">
            <a:avLst/>
          </a:prstGeom>
          <a:ln cap="rnd" w="9525">
            <a:solidFill>
              <a:srgbClr val="FFF6D4"/>
            </a:solidFill>
            <a:prstDash val="solid"/>
            <a:headEnd type="none" len="sm" w="sm"/>
            <a:tailEnd type="none" len="sm" w="sm"/>
          </a:ln>
        </p:spPr>
      </p:sp>
      <p:sp>
        <p:nvSpPr>
          <p:cNvPr name="TextBox 3" id="3"/>
          <p:cNvSpPr txBox="true"/>
          <p:nvPr/>
        </p:nvSpPr>
        <p:spPr>
          <a:xfrm rot="0">
            <a:off x="2787939" y="1028700"/>
            <a:ext cx="12712122" cy="1657350"/>
          </a:xfrm>
          <a:prstGeom prst="rect">
            <a:avLst/>
          </a:prstGeom>
        </p:spPr>
        <p:txBody>
          <a:bodyPr anchor="t" rtlCol="false" tIns="0" lIns="0" bIns="0" rIns="0">
            <a:spAutoFit/>
          </a:bodyPr>
          <a:lstStyle/>
          <a:p>
            <a:pPr algn="ctr">
              <a:lnSpc>
                <a:spcPts val="6599"/>
              </a:lnSpc>
            </a:pPr>
            <a:r>
              <a:rPr lang="en-US" sz="5499">
                <a:solidFill>
                  <a:srgbClr val="000000"/>
                </a:solidFill>
                <a:latin typeface="Trebuchet MS"/>
                <a:ea typeface="Trebuchet MS"/>
                <a:cs typeface="Trebuchet MS"/>
                <a:sym typeface="Trebuchet MS"/>
              </a:rPr>
              <a:t>Rhestr gyfeirnodi</a:t>
            </a:r>
          </a:p>
          <a:p>
            <a:pPr algn="ctr">
              <a:lnSpc>
                <a:spcPts val="6599"/>
              </a:lnSpc>
            </a:pPr>
            <a:r>
              <a:rPr lang="en-US" sz="5499">
                <a:solidFill>
                  <a:srgbClr val="000000"/>
                </a:solidFill>
                <a:latin typeface="Trebuchet MS"/>
                <a:ea typeface="Trebuchet MS"/>
                <a:cs typeface="Trebuchet MS"/>
                <a:sym typeface="Trebuchet MS"/>
              </a:rPr>
              <a:t>Reference list</a:t>
            </a:r>
          </a:p>
        </p:txBody>
      </p:sp>
      <p:sp>
        <p:nvSpPr>
          <p:cNvPr name="TextBox 4" id="4"/>
          <p:cNvSpPr txBox="true"/>
          <p:nvPr/>
        </p:nvSpPr>
        <p:spPr>
          <a:xfrm rot="0">
            <a:off x="3177540" y="2747915"/>
            <a:ext cx="11932920" cy="7228523"/>
          </a:xfrm>
          <a:prstGeom prst="rect">
            <a:avLst/>
          </a:prstGeom>
        </p:spPr>
        <p:txBody>
          <a:bodyPr anchor="t" rtlCol="false" tIns="0" lIns="0" bIns="0" rIns="0">
            <a:spAutoFit/>
          </a:bodyPr>
          <a:lstStyle/>
          <a:p>
            <a:pPr algn="l">
              <a:lnSpc>
                <a:spcPts val="3456"/>
              </a:lnSpc>
            </a:pPr>
          </a:p>
          <a:p>
            <a:pPr algn="l">
              <a:lnSpc>
                <a:spcPts val="3456"/>
              </a:lnSpc>
            </a:pPr>
            <a:r>
              <a:rPr lang="en-US" sz="3600">
                <a:solidFill>
                  <a:srgbClr val="404040"/>
                </a:solidFill>
                <a:latin typeface="Trebuchet MS"/>
                <a:ea typeface="Trebuchet MS"/>
                <a:cs typeface="Trebuchet MS"/>
                <a:sym typeface="Trebuchet MS"/>
              </a:rPr>
              <a:t>Brown, M.A. &amp; White, J. (Eds). (2014) </a:t>
            </a:r>
            <a:r>
              <a:rPr lang="en-US" sz="3600" i="true">
                <a:solidFill>
                  <a:srgbClr val="404040"/>
                </a:solidFill>
                <a:latin typeface="Trebuchet MS Italics"/>
                <a:ea typeface="Trebuchet MS Italics"/>
                <a:cs typeface="Trebuchet MS Italics"/>
                <a:sym typeface="Trebuchet MS Italics"/>
              </a:rPr>
              <a:t>Exploring Childhood in a Comparative Context. </a:t>
            </a:r>
            <a:r>
              <a:rPr lang="en-US" sz="3600">
                <a:solidFill>
                  <a:srgbClr val="404040"/>
                </a:solidFill>
                <a:latin typeface="Trebuchet MS"/>
                <a:ea typeface="Trebuchet MS"/>
                <a:cs typeface="Trebuchet MS"/>
                <a:sym typeface="Trebuchet MS"/>
              </a:rPr>
              <a:t>London: Routledge.</a:t>
            </a:r>
          </a:p>
          <a:p>
            <a:pPr algn="l">
              <a:lnSpc>
                <a:spcPts val="3456"/>
              </a:lnSpc>
            </a:pPr>
            <a:r>
              <a:rPr lang="en-US" sz="3600">
                <a:solidFill>
                  <a:srgbClr val="404040"/>
                </a:solidFill>
                <a:latin typeface="Trebuchet MS"/>
                <a:ea typeface="Trebuchet MS"/>
                <a:cs typeface="Trebuchet MS"/>
                <a:sym typeface="Trebuchet MS"/>
              </a:rPr>
              <a:t>Bruce, T. (2005) </a:t>
            </a:r>
            <a:r>
              <a:rPr lang="en-US" sz="3600" i="true">
                <a:solidFill>
                  <a:srgbClr val="404040"/>
                </a:solidFill>
                <a:latin typeface="Trebuchet MS Italics"/>
                <a:ea typeface="Trebuchet MS Italics"/>
                <a:cs typeface="Trebuchet MS Italics"/>
                <a:sym typeface="Trebuchet MS Italics"/>
              </a:rPr>
              <a:t>Early Childhood Education. </a:t>
            </a:r>
            <a:r>
              <a:rPr lang="en-US" sz="3600">
                <a:solidFill>
                  <a:srgbClr val="404040"/>
                </a:solidFill>
                <a:latin typeface="Trebuchet MS"/>
                <a:ea typeface="Trebuchet MS"/>
                <a:cs typeface="Trebuchet MS"/>
                <a:sym typeface="Trebuchet MS"/>
              </a:rPr>
              <a:t>3ʳᵈ Edn. London: Hodder Arnold.</a:t>
            </a:r>
          </a:p>
          <a:p>
            <a:pPr algn="l">
              <a:lnSpc>
                <a:spcPts val="3456"/>
              </a:lnSpc>
            </a:pPr>
            <a:r>
              <a:rPr lang="en-US" sz="3600">
                <a:solidFill>
                  <a:srgbClr val="404040"/>
                </a:solidFill>
                <a:latin typeface="Trebuchet MS"/>
                <a:ea typeface="Trebuchet MS"/>
                <a:cs typeface="Trebuchet MS"/>
                <a:sym typeface="Trebuchet MS"/>
              </a:rPr>
              <a:t>PISA (OECD). Available at </a:t>
            </a:r>
            <a:r>
              <a:rPr lang="en-US" sz="3600" u="sng">
                <a:solidFill>
                  <a:srgbClr val="69A020"/>
                </a:solidFill>
                <a:latin typeface="Trebuchet MS"/>
                <a:ea typeface="Trebuchet MS"/>
                <a:cs typeface="Trebuchet MS"/>
                <a:sym typeface="Trebuchet MS"/>
                <a:hlinkClick r:id="rId3" tooltip="http://www.oecd.org/pisa/aboutpisa/"/>
              </a:rPr>
              <a:t>http://www.oecd.org/pisa/aboutpisa/</a:t>
            </a:r>
            <a:r>
              <a:rPr lang="en-US" sz="3600">
                <a:solidFill>
                  <a:srgbClr val="404040"/>
                </a:solidFill>
                <a:latin typeface="Trebuchet MS"/>
                <a:ea typeface="Trebuchet MS"/>
                <a:cs typeface="Trebuchet MS"/>
                <a:sym typeface="Trebuchet MS"/>
              </a:rPr>
              <a:t> [Accessed 01.11.20]</a:t>
            </a:r>
          </a:p>
          <a:p>
            <a:pPr algn="l">
              <a:lnSpc>
                <a:spcPts val="3456"/>
              </a:lnSpc>
            </a:pPr>
            <a:r>
              <a:rPr lang="en-US" sz="3600">
                <a:solidFill>
                  <a:srgbClr val="404040"/>
                </a:solidFill>
                <a:latin typeface="Trebuchet MS"/>
                <a:ea typeface="Trebuchet MS"/>
                <a:cs typeface="Trebuchet MS"/>
                <a:sym typeface="Trebuchet MS"/>
              </a:rPr>
              <a:t>Smith, E. (2012) Key issues in Education and Social Justice. London: Sage</a:t>
            </a:r>
          </a:p>
          <a:p>
            <a:pPr algn="l">
              <a:lnSpc>
                <a:spcPts val="3456"/>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DAG5vJTJhRk</dc:identifier>
  <dcterms:modified xsi:type="dcterms:W3CDTF">2011-08-01T06:04:30Z</dcterms:modified>
  <cp:revision>1</cp:revision>
  <dc:title>Addysg Sesiwn 5</dc:title>
</cp:coreProperties>
</file>