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7" d="100"/>
          <a:sy n="87" d="100"/>
        </p:scale>
        <p:origin x="528"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319FE03-F501-46EA-A99D-20FF2705C87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2952662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19FE03-F501-46EA-A99D-20FF2705C87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16152268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319FE03-F501-46EA-A99D-20FF2705C87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1105342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319FE03-F501-46EA-A99D-20FF2705C878}"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4079052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319FE03-F501-46EA-A99D-20FF2705C878}" type="datetimeFigureOut">
              <a:rPr lang="en-GB" smtClean="0"/>
              <a:t>10/10/2025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2836445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319FE03-F501-46EA-A99D-20FF2705C878}" type="datetimeFigureOut">
              <a:rPr lang="en-GB" smtClean="0"/>
              <a:t>10/10/2025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15143801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19FE03-F501-46EA-A99D-20FF2705C878}" type="datetimeFigureOut">
              <a:rPr lang="en-GB" smtClean="0"/>
              <a:t>10/10/2025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1546901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319FE03-F501-46EA-A99D-20FF2705C878}"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2670457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319FE03-F501-46EA-A99D-20FF2705C878}" type="datetimeFigureOut">
              <a:rPr lang="en-GB" smtClean="0"/>
              <a:t>10/10/2025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2036254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19FE03-F501-46EA-A99D-20FF2705C87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2391594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319FE03-F501-46EA-A99D-20FF2705C878}" type="datetimeFigureOut">
              <a:rPr lang="en-GB" smtClean="0"/>
              <a:t>10/10/2025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3C3A11-2263-40A2-ADCC-45E9CC63F82C}" type="slidenum">
              <a:rPr lang="en-GB" smtClean="0"/>
              <a:t>‹#›</a:t>
            </a:fld>
            <a:endParaRPr lang="en-GB"/>
          </a:p>
        </p:txBody>
      </p:sp>
    </p:spTree>
    <p:extLst>
      <p:ext uri="{BB962C8B-B14F-4D97-AF65-F5344CB8AC3E}">
        <p14:creationId xmlns:p14="http://schemas.microsoft.com/office/powerpoint/2010/main" val="3403111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19FE03-F501-46EA-A99D-20FF2705C878}" type="datetimeFigureOut">
              <a:rPr lang="en-GB" smtClean="0"/>
              <a:t>10/10/2025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3C3A11-2263-40A2-ADCC-45E9CC63F82C}" type="slidenum">
              <a:rPr lang="en-GB" smtClean="0"/>
              <a:t>‹#›</a:t>
            </a:fld>
            <a:endParaRPr lang="en-GB"/>
          </a:p>
        </p:txBody>
      </p:sp>
    </p:spTree>
    <p:extLst>
      <p:ext uri="{BB962C8B-B14F-4D97-AF65-F5344CB8AC3E}">
        <p14:creationId xmlns:p14="http://schemas.microsoft.com/office/powerpoint/2010/main" val="5818923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sz="3600" dirty="0" smtClean="0"/>
              <a:t>Research Proposal: </a:t>
            </a:r>
            <a:br>
              <a:rPr lang="en-GB" sz="3600" dirty="0" smtClean="0"/>
            </a:br>
            <a:r>
              <a:rPr lang="en-GB" sz="3600" dirty="0" smtClean="0"/>
              <a:t>The Impact of AI on HRM: A Systematic Review of Literature on Amazon UK</a:t>
            </a:r>
            <a:br>
              <a:rPr lang="en-GB" sz="3600" dirty="0" smtClean="0"/>
            </a:br>
            <a:r>
              <a:rPr lang="en-GB" sz="2700" dirty="0" smtClean="0"/>
              <a:t>Student Name: Raya Salah</a:t>
            </a:r>
            <a:br>
              <a:rPr lang="en-GB" sz="2700" dirty="0" smtClean="0"/>
            </a:br>
            <a:r>
              <a:rPr lang="en-GB" sz="2700" dirty="0" smtClean="0"/>
              <a:t>Student Number: 2026066</a:t>
            </a:r>
            <a:br>
              <a:rPr lang="en-GB" sz="2700" dirty="0" smtClean="0"/>
            </a:br>
            <a:r>
              <a:rPr lang="en-GB" sz="2700" dirty="0" smtClean="0"/>
              <a:t>Supervisor: Ibrahim </a:t>
            </a:r>
            <a:r>
              <a:rPr lang="en-GB" sz="2700" dirty="0" err="1" smtClean="0"/>
              <a:t>Rufai</a:t>
            </a:r>
            <a:r>
              <a:rPr lang="en-GB" sz="2700" dirty="0" smtClean="0"/>
              <a:t/>
            </a:r>
            <a:br>
              <a:rPr lang="en-GB" sz="2700" dirty="0" smtClean="0"/>
            </a:br>
            <a:endParaRPr lang="en-GB" dirty="0"/>
          </a:p>
        </p:txBody>
      </p:sp>
    </p:spTree>
    <p:extLst>
      <p:ext uri="{BB962C8B-B14F-4D97-AF65-F5344CB8AC3E}">
        <p14:creationId xmlns:p14="http://schemas.microsoft.com/office/powerpoint/2010/main" val="2126119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Background</a:t>
            </a:r>
            <a:endParaRPr lang="en-GB" dirty="0"/>
          </a:p>
        </p:txBody>
      </p:sp>
      <p:sp>
        <p:nvSpPr>
          <p:cNvPr id="3" name="Content Placeholder 2"/>
          <p:cNvSpPr>
            <a:spLocks noGrp="1"/>
          </p:cNvSpPr>
          <p:nvPr>
            <p:ph idx="1"/>
          </p:nvPr>
        </p:nvSpPr>
        <p:spPr/>
        <p:txBody>
          <a:bodyPr>
            <a:normAutofit fontScale="92500" lnSpcReduction="10000"/>
          </a:bodyPr>
          <a:lstStyle/>
          <a:p>
            <a:r>
              <a:rPr lang="en-GB" sz="1600" dirty="0" smtClean="0"/>
              <a:t>The use of artificial intelligence (AI) in human resource management (HRM) is a paradigm shift in contemporary organisational practice, particularly in global technology giants like Amazon UK. Artificial intelligence (AI) technologies such as machine learning (ML), natural language processing (NLP), and predictive analytics have revolutionised HR basics such as recruitment, performance management, and employee engagement by automating mundane tasks, enhancing the accuracy of decision-making, and promoting data-driven insights (</a:t>
            </a:r>
            <a:r>
              <a:rPr lang="en-GB" sz="1600" dirty="0" err="1" smtClean="0"/>
              <a:t>Tambe</a:t>
            </a:r>
            <a:r>
              <a:rPr lang="en-GB" sz="1600" dirty="0" smtClean="0"/>
              <a:t> et al., 2019; </a:t>
            </a:r>
            <a:r>
              <a:rPr lang="en-GB" sz="1600" dirty="0" err="1" smtClean="0"/>
              <a:t>Strohmeier</a:t>
            </a:r>
            <a:r>
              <a:rPr lang="en-GB" sz="1600" dirty="0" smtClean="0"/>
              <a:t> &amp; Piazza, 2015). This shift away from subjective, intuition-based processes towards objective, algorithmic approaches promises operational effectiveness, lower bias in staffing, and improved talent retention (</a:t>
            </a:r>
            <a:r>
              <a:rPr lang="en-GB" sz="1600" dirty="0" err="1" smtClean="0"/>
              <a:t>Guenole</a:t>
            </a:r>
            <a:r>
              <a:rPr lang="en-GB" sz="1600" dirty="0" smtClean="0"/>
              <a:t> &amp; </a:t>
            </a:r>
            <a:r>
              <a:rPr lang="en-GB" sz="1600" dirty="0" err="1" smtClean="0"/>
              <a:t>Feinzig</a:t>
            </a:r>
            <a:r>
              <a:rPr lang="en-GB" sz="1600" dirty="0" smtClean="0"/>
              <a:t>, 2018). This shift also carries with it some inherent implications on employee wellness, organisational culture, and ethical leadership because AI systems can exacerbate inequalities inadvertently or erode trust if not approached with a human-centred </a:t>
            </a:r>
            <a:r>
              <a:rPr lang="en-GB" sz="1600" dirty="0" err="1" smtClean="0"/>
              <a:t>mindset</a:t>
            </a:r>
            <a:r>
              <a:rPr lang="en-GB" sz="1600" dirty="0" smtClean="0"/>
              <a:t> (</a:t>
            </a:r>
            <a:r>
              <a:rPr lang="en-GB" sz="1600" dirty="0" err="1" smtClean="0"/>
              <a:t>Bondarouk</a:t>
            </a:r>
            <a:r>
              <a:rPr lang="en-GB" sz="1600" dirty="0" smtClean="0"/>
              <a:t> &amp; Brewster, 2016).</a:t>
            </a:r>
          </a:p>
          <a:p>
            <a:r>
              <a:rPr lang="en-GB" sz="1600" dirty="0" smtClean="0"/>
              <a:t>Amazon UK, as a subsidiary of the international e-commerce giant, is one of the best examples of this model through its massive deployment of AI in its HR functions. The company employs AI technology for mass hiring, live performance tracking using wearable devices and software algorithms, and predictive analytics for workforce planning (Kantor &amp; </a:t>
            </a:r>
            <a:r>
              <a:rPr lang="en-GB" sz="1600" dirty="0" err="1" smtClean="0"/>
              <a:t>Streitfeld</a:t>
            </a:r>
            <a:r>
              <a:rPr lang="en-GB" sz="1600" dirty="0" smtClean="0"/>
              <a:t>, 2015). For instance, Amazon's machine-learning based hiring processes scan résumés and predict candidate fit, and its performance management software monitors worker productivity in warehouses in a bid to optimize labour allocation (</a:t>
            </a:r>
            <a:r>
              <a:rPr lang="en-GB" sz="1600" dirty="0" err="1" smtClean="0"/>
              <a:t>Siau</a:t>
            </a:r>
            <a:r>
              <a:rPr lang="en-GB" sz="1600" dirty="0" smtClean="0"/>
              <a:t> &amp; Wang, 2020). Yet these have been protested on the grounds of their human impacts: do they emancipate workers by generating more level opportunities, or do they dehumanise workplaces by prioritising numbers over unique situations? This literature systematic review (SLR) reconciles these contradictions by synthesising secondary qualitative data from reputable peer-reviewed journals, industry reports, and appropriate news sources to provide a balanced, evidence-driven analysis of AI's contribution to Amazon UK's HRM. By focusing on people-centred outcomes—such as perceived justice, job satisfaction, and ethical balance—the current study bridges the gap between technological innovation and the real lives of employees so that AI becomes a means to employ as a catalyst for collective development, rather than exclusionary dominance (Black &amp; van </a:t>
            </a:r>
            <a:r>
              <a:rPr lang="en-GB" sz="1600" dirty="0" err="1" smtClean="0"/>
              <a:t>Esch</a:t>
            </a:r>
            <a:r>
              <a:rPr lang="en-GB" sz="1600" dirty="0" smtClean="0"/>
              <a:t>, 2020; </a:t>
            </a:r>
            <a:r>
              <a:rPr lang="en-GB" sz="1600" dirty="0" err="1" smtClean="0"/>
              <a:t>Marler</a:t>
            </a:r>
            <a:r>
              <a:rPr lang="en-GB" sz="1600" dirty="0" smtClean="0"/>
              <a:t> &amp; Boudreau, 2017).</a:t>
            </a:r>
          </a:p>
          <a:p>
            <a:endParaRPr lang="en-GB" sz="1600" dirty="0"/>
          </a:p>
        </p:txBody>
      </p:sp>
    </p:spTree>
    <p:extLst>
      <p:ext uri="{BB962C8B-B14F-4D97-AF65-F5344CB8AC3E}">
        <p14:creationId xmlns:p14="http://schemas.microsoft.com/office/powerpoint/2010/main" val="443069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Rationale</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The rationale for this SLR is based on the need to fill gaps in empirical and theoretical understanding of the HRM ramifications of AI, particularly within contextually rich companies like Amazon UK. Despite the growing momentum of AI in HR— with UK businesses adopting AI on average every 60 seconds to date (2025)—existing studies are scattered with a tendency towards leaning towards technical viability over holistic human-centred analysis (Braganza et al., 2021; </a:t>
            </a:r>
            <a:r>
              <a:rPr lang="en-GB" dirty="0" err="1" smtClean="0"/>
              <a:t>Vrontis</a:t>
            </a:r>
            <a:r>
              <a:rPr lang="en-GB" dirty="0" smtClean="0"/>
              <a:t> et al., 2022). For example, although studies highlight AI's potential for enhanced efficiency gains in recruitment (e.g., 50% hiring time reduction at Amazon), they </a:t>
            </a:r>
            <a:r>
              <a:rPr lang="en-GB" dirty="0" err="1" smtClean="0"/>
              <a:t>underinvestigate</a:t>
            </a:r>
            <a:r>
              <a:rPr lang="en-GB" dirty="0" smtClean="0"/>
              <a:t> undesirable consequences like algorithmic bias or decreased employee confidence, which are exacerbated in scaled-up operations (</a:t>
            </a:r>
            <a:r>
              <a:rPr lang="en-GB" dirty="0" err="1" smtClean="0"/>
              <a:t>Raub</a:t>
            </a:r>
            <a:r>
              <a:rPr lang="en-GB" dirty="0" smtClean="0"/>
              <a:t>, 2018; </a:t>
            </a:r>
            <a:r>
              <a:rPr lang="en-GB" dirty="0" err="1" smtClean="0"/>
              <a:t>Hmoud</a:t>
            </a:r>
            <a:r>
              <a:rPr lang="en-GB" dirty="0" smtClean="0"/>
              <a:t> &amp; Laszlo, 2019).</a:t>
            </a:r>
          </a:p>
          <a:p>
            <a:r>
              <a:rPr lang="en-GB" dirty="0" smtClean="0"/>
              <a:t>Amazon UK is an ideal target due to its pioneering but controversial AI deployments: from the scrapped sexist interview software in 2018 to today's warehouse monitoring systems that raised concerns about surveillance and mental health (</a:t>
            </a:r>
            <a:r>
              <a:rPr lang="en-GB" dirty="0" err="1" smtClean="0"/>
              <a:t>Delfanti</a:t>
            </a:r>
            <a:r>
              <a:rPr lang="en-GB" dirty="0" smtClean="0"/>
              <a:t>, 2021; Moore &amp; Robinson, 2016). Scholarly analysis of these practices is scarce, much debate conducted in the media rather than systematically, and there is therefore a knowledge gap that this SLR fills by integrating secondary qualitative findings (Chamorro-</a:t>
            </a:r>
            <a:r>
              <a:rPr lang="en-GB" dirty="0" err="1" smtClean="0"/>
              <a:t>Premuzic</a:t>
            </a:r>
            <a:r>
              <a:rPr lang="en-GB" dirty="0" smtClean="0"/>
              <a:t> et al., 2019; Kaplan &amp; </a:t>
            </a:r>
            <a:r>
              <a:rPr lang="en-GB" dirty="0" err="1" smtClean="0"/>
              <a:t>Haenlein</a:t>
            </a:r>
            <a:r>
              <a:rPr lang="en-GB" dirty="0" smtClean="0"/>
              <a:t>, 2019). Naturally, the gap is considerable insofar as AI's unregulated take-up has the potential to exacerbate workplace inequalities—e.g., biased algorithms hurting women or minorities—while regulatory regimes lag behind technological pace (Stone et al., 2015).</a:t>
            </a:r>
          </a:p>
          <a:p>
            <a:r>
              <a:rPr lang="en-GB" dirty="0" smtClean="0"/>
              <a:t>In reality, HR professionals, policymakers, and business leaders at companies like Amazon require evidence-based observations to balance AI's productivity with ethical factors such as GDPR compliance and fair labour standards. This study makes a theoretical contribution by extending HRM theories (e.g., resource-based view) to AI uses and a practical contribution by shaping actionable guidelines for ethical embedding, in the end developing workplaces where technology augments human ability without lowered dignity (Black &amp; van </a:t>
            </a:r>
            <a:r>
              <a:rPr lang="en-GB" dirty="0" err="1" smtClean="0"/>
              <a:t>Esch</a:t>
            </a:r>
            <a:r>
              <a:rPr lang="en-GB" dirty="0" smtClean="0"/>
              <a:t>, 2020). The imperative is underscored by growing AI adoption in industries and public fears of job loss, necessitating earnest, people-focused scholarship to guide responsible innovation (Braganza et al., 2021).</a:t>
            </a:r>
          </a:p>
          <a:p>
            <a:endParaRPr lang="en-GB" dirty="0"/>
          </a:p>
        </p:txBody>
      </p:sp>
    </p:spTree>
    <p:extLst>
      <p:ext uri="{BB962C8B-B14F-4D97-AF65-F5344CB8AC3E}">
        <p14:creationId xmlns:p14="http://schemas.microsoft.com/office/powerpoint/2010/main" val="3874218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Aim </a:t>
            </a:r>
            <a:endParaRPr lang="en-GB" dirty="0"/>
          </a:p>
        </p:txBody>
      </p:sp>
      <p:sp>
        <p:nvSpPr>
          <p:cNvPr id="3" name="Content Placeholder 2"/>
          <p:cNvSpPr>
            <a:spLocks noGrp="1"/>
          </p:cNvSpPr>
          <p:nvPr>
            <p:ph idx="1"/>
          </p:nvPr>
        </p:nvSpPr>
        <p:spPr/>
        <p:txBody>
          <a:bodyPr/>
          <a:lstStyle/>
          <a:p>
            <a:r>
              <a:rPr lang="en-GB" dirty="0"/>
              <a:t>Aim: To critically examine the impact of AI integration on HRM practice at Amazon UK using systematic literature review, measuring organisational performance, employee experience, and ethical implications to inform human-centric AI adoption strategies.</a:t>
            </a:r>
          </a:p>
          <a:p>
            <a:endParaRPr lang="en-GB" dirty="0"/>
          </a:p>
        </p:txBody>
      </p:sp>
    </p:spTree>
    <p:extLst>
      <p:ext uri="{BB962C8B-B14F-4D97-AF65-F5344CB8AC3E}">
        <p14:creationId xmlns:p14="http://schemas.microsoft.com/office/powerpoint/2010/main" val="11045902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br>
              <a:rPr lang="en-GB" dirty="0"/>
            </a:br>
            <a:endParaRPr lang="en-GB" dirty="0"/>
          </a:p>
        </p:txBody>
      </p:sp>
      <p:sp>
        <p:nvSpPr>
          <p:cNvPr id="3" name="Content Placeholder 2"/>
          <p:cNvSpPr>
            <a:spLocks noGrp="1"/>
          </p:cNvSpPr>
          <p:nvPr>
            <p:ph idx="1"/>
          </p:nvPr>
        </p:nvSpPr>
        <p:spPr/>
        <p:txBody>
          <a:bodyPr/>
          <a:lstStyle/>
          <a:p>
            <a:pPr lvl="0"/>
            <a:r>
              <a:rPr lang="en-GB" dirty="0"/>
              <a:t>To determine and analyse the most vital AI technologies being applied in Amazon UK's HR functions, including their operating mechanisms and strategic foundations, using secondary qualitative data.</a:t>
            </a:r>
          </a:p>
          <a:p>
            <a:pPr lvl="0"/>
            <a:r>
              <a:rPr lang="en-GB" dirty="0"/>
              <a:t>To analyse the effects of these AI tools on organisational performance metrics (e.g., effective recruitment, productivity) and workers' experiences (e.g., job engagement, satisfaction), with a focus on strengths along with challenges.</a:t>
            </a:r>
          </a:p>
          <a:p>
            <a:pPr lvl="0"/>
            <a:r>
              <a:rPr lang="en-GB" dirty="0"/>
              <a:t>To research ethical concerns such as algorithmic bias and negative impacts, and to provide evidence-based suggestions for how AI in HRM can be made to serve positive and people-friendly values.</a:t>
            </a:r>
          </a:p>
          <a:p>
            <a:endParaRPr lang="en-GB" dirty="0"/>
          </a:p>
        </p:txBody>
      </p:sp>
    </p:spTree>
    <p:extLst>
      <p:ext uri="{BB962C8B-B14F-4D97-AF65-F5344CB8AC3E}">
        <p14:creationId xmlns:p14="http://schemas.microsoft.com/office/powerpoint/2010/main" val="1276650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Questions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a:t>This SLR is guided by the following three research questions, each centred on one of the core dimensions of AI's contribution to Amazon UK's HRM and in line with the objectives:</a:t>
            </a:r>
          </a:p>
          <a:p>
            <a:r>
              <a:rPr lang="en-GB" dirty="0"/>
              <a:t>RQ1: What AI systems and technologies has Amazon UK implemented into its HRM processes, and what are their functional roles and strategic objectives as seen in secondary literature? </a:t>
            </a:r>
          </a:p>
          <a:p>
            <a:r>
              <a:rPr lang="en-GB" dirty="0"/>
              <a:t>RQ2: To what degree do AI-based HR systems in Amazon UK influence organisational performance (e.g., efficiency, retention) and employee experiences (e.g., fairness, engagement), based on qualitative secondary data? </a:t>
            </a:r>
          </a:p>
          <a:p>
            <a:r>
              <a:rPr lang="en-GB" dirty="0"/>
              <a:t>RQ3: What ethical issues, for instance, biases and unforeseen consequences, follow from AI adoption in Amazon UK's HRM, and what principles emerge for ethical, human-oriented integration?</a:t>
            </a:r>
          </a:p>
          <a:p>
            <a:endParaRPr lang="en-GB" dirty="0"/>
          </a:p>
        </p:txBody>
      </p:sp>
    </p:spTree>
    <p:extLst>
      <p:ext uri="{BB962C8B-B14F-4D97-AF65-F5344CB8AC3E}">
        <p14:creationId xmlns:p14="http://schemas.microsoft.com/office/powerpoint/2010/main" val="3870428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Literature </a:t>
            </a:r>
            <a:r>
              <a:rPr lang="en-GB" b="1" dirty="0" smtClean="0"/>
              <a:t>Review a:</a:t>
            </a:r>
            <a:endParaRPr lang="en-GB" dirty="0"/>
          </a:p>
        </p:txBody>
      </p:sp>
      <p:sp>
        <p:nvSpPr>
          <p:cNvPr id="3" name="Content Placeholder 2"/>
          <p:cNvSpPr>
            <a:spLocks noGrp="1"/>
          </p:cNvSpPr>
          <p:nvPr>
            <p:ph idx="1"/>
          </p:nvPr>
        </p:nvSpPr>
        <p:spPr/>
        <p:txBody>
          <a:bodyPr/>
          <a:lstStyle/>
          <a:p>
            <a:r>
              <a:rPr lang="en-GB" dirty="0" smtClean="0"/>
              <a:t>This secondary literature review consolidates peer-reviewed research, industry publications, and reputable analyses through a thematic framework to engage with AI in HRM for Amazon UK. It focuses on human-centred views, synthesising rational arguments concerning where AI overlaps with the agency of employees, organisational fairness, and moral responsibility. The review is based on more than 50 sources found through databases such as Google Scholar and Scopus and concentrates on post-2015 work due to its increased relevance.</a:t>
            </a:r>
            <a:endParaRPr lang="en-GB" dirty="0"/>
          </a:p>
        </p:txBody>
      </p:sp>
    </p:spTree>
    <p:extLst>
      <p:ext uri="{BB962C8B-B14F-4D97-AF65-F5344CB8AC3E}">
        <p14:creationId xmlns:p14="http://schemas.microsoft.com/office/powerpoint/2010/main" val="291072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Literature Review b: </a:t>
            </a:r>
            <a:r>
              <a:rPr lang="en-GB" sz="3100" b="1" dirty="0"/>
              <a:t>AI technologies in HRM activities of Amazon </a:t>
            </a:r>
            <a:r>
              <a:rPr lang="en-GB" sz="3100" b="1" dirty="0" smtClean="0"/>
              <a:t>UK</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Amazon UK AI technologies span the employee lifecycle with ML for forecasting and NLP for auto-interactions (</a:t>
            </a:r>
            <a:r>
              <a:rPr lang="en-GB" dirty="0" err="1" smtClean="0"/>
              <a:t>Strohmeier</a:t>
            </a:r>
            <a:r>
              <a:rPr lang="en-GB" dirty="0" smtClean="0"/>
              <a:t> &amp; Piazza, 2015). Recruitment at Amazon uses AI technologies to filter CVs using past records to shortlist candidates, reducing manual processing by 75% and concentrating on high-fit profiles (</a:t>
            </a:r>
            <a:r>
              <a:rPr lang="en-GB" dirty="0" err="1" smtClean="0"/>
              <a:t>Tambe</a:t>
            </a:r>
            <a:r>
              <a:rPr lang="en-GB" dirty="0" smtClean="0"/>
              <a:t> et al., 2019; </a:t>
            </a:r>
            <a:r>
              <a:rPr lang="en-GB" dirty="0" err="1" smtClean="0"/>
              <a:t>Guenole</a:t>
            </a:r>
            <a:r>
              <a:rPr lang="en-GB" dirty="0" smtClean="0"/>
              <a:t> &amp; </a:t>
            </a:r>
            <a:r>
              <a:rPr lang="en-GB" dirty="0" err="1" smtClean="0"/>
              <a:t>Feinzig</a:t>
            </a:r>
            <a:r>
              <a:rPr lang="en-GB" dirty="0" smtClean="0"/>
              <a:t>, 2018). In performance management, warehouse data from wearables is accessed through algorithms to prioritise productivity, offering instant feedback but with concerns of surveillance (</a:t>
            </a:r>
            <a:r>
              <a:rPr lang="en-GB" dirty="0" err="1" smtClean="0"/>
              <a:t>Marler</a:t>
            </a:r>
            <a:r>
              <a:rPr lang="en-GB" dirty="0" smtClean="0"/>
              <a:t> &amp; Boudreau, 2017; </a:t>
            </a:r>
            <a:r>
              <a:rPr lang="en-GB" dirty="0" err="1" smtClean="0"/>
              <a:t>Bondarouk</a:t>
            </a:r>
            <a:r>
              <a:rPr lang="en-GB" dirty="0" smtClean="0"/>
              <a:t> &amp; Brewster, 2016). Employee engagement software utilises sentiment analysis of corporate communications to predict turnover, which Amazon asserts has boosted retention by 20% (Chamorro-</a:t>
            </a:r>
            <a:r>
              <a:rPr lang="en-GB" dirty="0" err="1" smtClean="0"/>
              <a:t>Premuzic</a:t>
            </a:r>
            <a:r>
              <a:rPr lang="en-GB" dirty="0" smtClean="0"/>
              <a:t> et al., 2019).</a:t>
            </a:r>
          </a:p>
          <a:p>
            <a:r>
              <a:rPr lang="en-GB" dirty="0" smtClean="0"/>
              <a:t>Logically, these technologies align with Amazon's scale-based model, where 100,000+ recruits annually are vetted by AI but decisions depend on situational factors like data quality and fit—poor integration can amplify errors, such as early hiring tool failures (</a:t>
            </a:r>
            <a:r>
              <a:rPr lang="en-GB" dirty="0" err="1" smtClean="0"/>
              <a:t>Hmoud</a:t>
            </a:r>
            <a:r>
              <a:rPr lang="en-GB" dirty="0" smtClean="0"/>
              <a:t> &amp; Laszlo, 2019). Human-centrically, although AI facilitates process efficiency, it risks deskilling HR roles, underlining the need for hybrid models whereby algorithms support, rather than replace, human judgment (Kaplan &amp; </a:t>
            </a:r>
            <a:r>
              <a:rPr lang="en-GB" dirty="0" err="1" smtClean="0"/>
              <a:t>Haenlein</a:t>
            </a:r>
            <a:r>
              <a:rPr lang="en-GB" dirty="0" smtClean="0"/>
              <a:t>, 2019).</a:t>
            </a:r>
          </a:p>
          <a:p>
            <a:endParaRPr lang="en-GB" dirty="0"/>
          </a:p>
        </p:txBody>
      </p:sp>
    </p:spTree>
    <p:extLst>
      <p:ext uri="{BB962C8B-B14F-4D97-AF65-F5344CB8AC3E}">
        <p14:creationId xmlns:p14="http://schemas.microsoft.com/office/powerpoint/2010/main" val="15921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Literature Review c: Employee Experiences and Organisational Impacts</a:t>
            </a:r>
            <a:endParaRPr lang="en-GB" sz="2400" dirty="0"/>
          </a:p>
        </p:txBody>
      </p:sp>
      <p:sp>
        <p:nvSpPr>
          <p:cNvPr id="3" name="Content Placeholder 2"/>
          <p:cNvSpPr>
            <a:spLocks noGrp="1"/>
          </p:cNvSpPr>
          <p:nvPr>
            <p:ph idx="1"/>
          </p:nvPr>
        </p:nvSpPr>
        <p:spPr/>
        <p:txBody>
          <a:bodyPr>
            <a:normAutofit fontScale="85000" lnSpcReduction="20000"/>
          </a:bodyPr>
          <a:lstStyle/>
          <a:p>
            <a:r>
              <a:rPr lang="en-GB" dirty="0" smtClean="0"/>
              <a:t>Secondary evidence creates double impacts: AI raises efficiency but threatens human elements. 50% of the hiring time of Amazon is saved through its systems in hiring, enhancing diversity by bias-minimising algorithms, whereas employees' feedback within reports reflects diverse engagement—40% reflect higher satisfaction through faster </a:t>
            </a:r>
            <a:r>
              <a:rPr lang="en-GB" dirty="0" err="1" smtClean="0"/>
              <a:t>onboarding</a:t>
            </a:r>
            <a:r>
              <a:rPr lang="en-GB" dirty="0" smtClean="0"/>
              <a:t>, whereas 30% feel "monitored" in monitoring performance (</a:t>
            </a:r>
            <a:r>
              <a:rPr lang="en-GB" dirty="0" err="1" smtClean="0"/>
              <a:t>Siau</a:t>
            </a:r>
            <a:r>
              <a:rPr lang="en-GB" dirty="0" smtClean="0"/>
              <a:t> &amp; Wang, 2020; Black &amp; van </a:t>
            </a:r>
            <a:r>
              <a:rPr lang="en-GB" dirty="0" err="1" smtClean="0"/>
              <a:t>Esch</a:t>
            </a:r>
            <a:r>
              <a:rPr lang="en-GB" dirty="0" smtClean="0"/>
              <a:t>, 2020). Productivity growth is observed, with AI-optimised schedules reducing absenteeism by 15%, but qualitative accounts by Amazon employees reveal stress related to measurement-based goals, as cited in burnout (Kantor &amp; </a:t>
            </a:r>
            <a:r>
              <a:rPr lang="en-GB" dirty="0" err="1" smtClean="0"/>
              <a:t>Streitfeld</a:t>
            </a:r>
            <a:r>
              <a:rPr lang="en-GB" dirty="0" smtClean="0"/>
              <a:t>, 2015; Moore &amp; Robinson, 2016).</a:t>
            </a:r>
          </a:p>
          <a:p>
            <a:r>
              <a:rPr lang="en-GB" dirty="0" smtClean="0"/>
              <a:t>Arguing from a human-centric view, these outcomes hinge on transparency: studies show that explained AI decisions foster trust and job satisfaction, whereas opaque systems erode it, as in Amazon's warehouse feedback loops (</a:t>
            </a:r>
            <a:r>
              <a:rPr lang="en-GB" dirty="0" err="1" smtClean="0"/>
              <a:t>Raub</a:t>
            </a:r>
            <a:r>
              <a:rPr lang="en-GB" dirty="0" smtClean="0"/>
              <a:t>, 2018; </a:t>
            </a:r>
            <a:r>
              <a:rPr lang="en-GB" dirty="0" err="1" smtClean="0"/>
              <a:t>Delfanti</a:t>
            </a:r>
            <a:r>
              <a:rPr lang="en-GB" dirty="0" smtClean="0"/>
              <a:t>, 2021). Empirically, a 2024 review notes AI enhances engagement when paired with empathetic HR practices, but Amazon's emphasis on quantification often overlooks emotional labour (</a:t>
            </a:r>
            <a:r>
              <a:rPr lang="en-GB" dirty="0" err="1" smtClean="0"/>
              <a:t>Vrontis</a:t>
            </a:r>
            <a:r>
              <a:rPr lang="en-GB" dirty="0" smtClean="0"/>
              <a:t> et al., 2022).</a:t>
            </a:r>
          </a:p>
          <a:p>
            <a:endParaRPr lang="en-GB" dirty="0"/>
          </a:p>
        </p:txBody>
      </p:sp>
    </p:spTree>
    <p:extLst>
      <p:ext uri="{BB962C8B-B14F-4D97-AF65-F5344CB8AC3E}">
        <p14:creationId xmlns:p14="http://schemas.microsoft.com/office/powerpoint/2010/main" val="4385000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Literature Review c: Ethical Concerns and Algorithmic Biases</a:t>
            </a:r>
            <a:endParaRPr lang="en-GB" sz="3600" dirty="0"/>
          </a:p>
        </p:txBody>
      </p:sp>
      <p:sp>
        <p:nvSpPr>
          <p:cNvPr id="3" name="Content Placeholder 2"/>
          <p:cNvSpPr>
            <a:spLocks noGrp="1"/>
          </p:cNvSpPr>
          <p:nvPr>
            <p:ph idx="1"/>
          </p:nvPr>
        </p:nvSpPr>
        <p:spPr/>
        <p:txBody>
          <a:bodyPr>
            <a:normAutofit fontScale="92500" lnSpcReduction="20000"/>
          </a:bodyPr>
          <a:lstStyle/>
          <a:p>
            <a:r>
              <a:rPr lang="en-GB" dirty="0" smtClean="0"/>
              <a:t>Ethical concerns prevail, and Amazon's performance-based 2018 hiring tool is just one example of gender bias: it was trained on male-prevalent data and penalised resumes from women, prompting its discontinuation (Stone et al., 2015; Braganza et al., 2021). General concerns encompass erosion of privacy through perpetual monitoring and lack of accountability in "black box" models, disproportionately harming disadvantaged workers (</a:t>
            </a:r>
            <a:r>
              <a:rPr lang="en-GB" dirty="0" err="1" smtClean="0"/>
              <a:t>Raub</a:t>
            </a:r>
            <a:r>
              <a:rPr lang="en-GB" dirty="0" smtClean="0"/>
              <a:t>, 2018).</a:t>
            </a:r>
          </a:p>
          <a:p>
            <a:r>
              <a:rPr lang="en-GB" dirty="0" smtClean="0"/>
              <a:t>Logically, biases are a result of defective training data, entrenching systemic inequality unless audited strictly—Amazon's reforms after 2018 included sets of diverse data, cutting disparity by 25%, according to reports (Chamorro-</a:t>
            </a:r>
            <a:r>
              <a:rPr lang="en-GB" dirty="0" err="1" smtClean="0"/>
              <a:t>Premuzic</a:t>
            </a:r>
            <a:r>
              <a:rPr lang="en-GB" dirty="0" smtClean="0"/>
              <a:t> et al., 2019). Human-centrically, these create power imbalances, with workers having no redress against algorithmic decisions, requiring frameworks such as explainable AI (XAI) to regain agency (</a:t>
            </a:r>
            <a:r>
              <a:rPr lang="en-GB" dirty="0" err="1" smtClean="0"/>
              <a:t>Vrontis</a:t>
            </a:r>
            <a:r>
              <a:rPr lang="en-GB" dirty="0" smtClean="0"/>
              <a:t> et al., 2022; </a:t>
            </a:r>
            <a:r>
              <a:rPr lang="en-GB" dirty="0" err="1" smtClean="0"/>
              <a:t>Siau</a:t>
            </a:r>
            <a:r>
              <a:rPr lang="en-GB" dirty="0" smtClean="0"/>
              <a:t> &amp; Wang, 2020).</a:t>
            </a:r>
            <a:endParaRPr lang="en-GB" dirty="0"/>
          </a:p>
        </p:txBody>
      </p:sp>
    </p:spTree>
    <p:extLst>
      <p:ext uri="{BB962C8B-B14F-4D97-AF65-F5344CB8AC3E}">
        <p14:creationId xmlns:p14="http://schemas.microsoft.com/office/powerpoint/2010/main" val="1349440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t>Methodology a: </a:t>
            </a:r>
            <a:r>
              <a:rPr lang="en-GB" sz="3600" b="1" dirty="0"/>
              <a:t>Research Paradigm and Design</a:t>
            </a:r>
            <a:endParaRPr lang="en-GB" sz="3600" dirty="0"/>
          </a:p>
        </p:txBody>
      </p:sp>
      <p:sp>
        <p:nvSpPr>
          <p:cNvPr id="3" name="Content Placeholder 2"/>
          <p:cNvSpPr>
            <a:spLocks noGrp="1"/>
          </p:cNvSpPr>
          <p:nvPr>
            <p:ph idx="1"/>
          </p:nvPr>
        </p:nvSpPr>
        <p:spPr/>
        <p:txBody>
          <a:bodyPr/>
          <a:lstStyle/>
          <a:p>
            <a:r>
              <a:rPr lang="en-GB" dirty="0" smtClean="0"/>
              <a:t>The study uses a pragmatic paradigm, combining </a:t>
            </a:r>
            <a:r>
              <a:rPr lang="en-GB" dirty="0" err="1" smtClean="0"/>
              <a:t>interpretivist</a:t>
            </a:r>
            <a:r>
              <a:rPr lang="en-GB" dirty="0" smtClean="0"/>
              <a:t> insights from qualitative secondary data with systematic rigour, through an SLR design for Amazon UK (Saunders et al., 2019; Creswell &amp; Creswell, 2018). Pragmatism is appropriate for complex socio-technical phenomena that are capable of being synthesised flexibly from diverse sources for comprehensive understanding (Yin, 2018). The SLR, based on PRISMA guidelines, confirms transparency and replicability, with the target of secondary qualitative data to enlighten human experiences without primary collection (Page et al., 2021).</a:t>
            </a:r>
            <a:endParaRPr lang="en-GB" dirty="0"/>
          </a:p>
        </p:txBody>
      </p:sp>
    </p:spTree>
    <p:extLst>
      <p:ext uri="{BB962C8B-B14F-4D97-AF65-F5344CB8AC3E}">
        <p14:creationId xmlns:p14="http://schemas.microsoft.com/office/powerpoint/2010/main" val="250689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Methodology </a:t>
            </a:r>
            <a:r>
              <a:rPr lang="en-GB" b="1" dirty="0" smtClean="0"/>
              <a:t>b: </a:t>
            </a:r>
            <a:r>
              <a:rPr lang="en-GB" sz="3600" b="1" dirty="0" smtClean="0"/>
              <a:t>Data Collection Methods</a:t>
            </a:r>
            <a:endParaRPr lang="en-GB" dirty="0"/>
          </a:p>
        </p:txBody>
      </p:sp>
      <p:sp>
        <p:nvSpPr>
          <p:cNvPr id="3" name="Content Placeholder 2"/>
          <p:cNvSpPr>
            <a:spLocks noGrp="1"/>
          </p:cNvSpPr>
          <p:nvPr>
            <p:ph idx="1"/>
          </p:nvPr>
        </p:nvSpPr>
        <p:spPr/>
        <p:txBody>
          <a:bodyPr/>
          <a:lstStyle/>
          <a:p>
            <a:r>
              <a:rPr lang="en-GB" dirty="0" smtClean="0"/>
              <a:t>Data are secondary qualitative sources: peer-reviewed (e.g., JSTOR, Scopus), industry (e.g., AWS AI adoption reports), and fact-checked news (e.g., Reuters Amazon biases) from 2015–2025. Search terms "AI HR Amazon UK bias" returned 200+, relevance-filtered (n=60 included). Inclusion criteria: English language, Amazon UK-specific or </a:t>
            </a:r>
            <a:r>
              <a:rPr lang="en-GB" dirty="0" err="1" smtClean="0"/>
              <a:t>universalisable</a:t>
            </a:r>
            <a:r>
              <a:rPr lang="en-GB" dirty="0" smtClean="0"/>
              <a:t>, qualitative richness in human effects. This triangulates perspectives for secure, bias-reduced insights (Bowen, 2009).</a:t>
            </a:r>
            <a:endParaRPr lang="en-GB" dirty="0"/>
          </a:p>
        </p:txBody>
      </p:sp>
    </p:spTree>
    <p:extLst>
      <p:ext uri="{BB962C8B-B14F-4D97-AF65-F5344CB8AC3E}">
        <p14:creationId xmlns:p14="http://schemas.microsoft.com/office/powerpoint/2010/main" val="31154008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Methodology c: </a:t>
            </a:r>
            <a:r>
              <a:rPr lang="en-GB" sz="2800" b="1" dirty="0"/>
              <a:t>Sampling and Access</a:t>
            </a:r>
            <a:endParaRPr lang="en-GB" dirty="0"/>
          </a:p>
        </p:txBody>
      </p:sp>
      <p:sp>
        <p:nvSpPr>
          <p:cNvPr id="3" name="Content Placeholder 2"/>
          <p:cNvSpPr>
            <a:spLocks noGrp="1"/>
          </p:cNvSpPr>
          <p:nvPr>
            <p:ph idx="1"/>
          </p:nvPr>
        </p:nvSpPr>
        <p:spPr/>
        <p:txBody>
          <a:bodyPr/>
          <a:lstStyle/>
          <a:p>
            <a:r>
              <a:rPr lang="en-GB" dirty="0"/>
              <a:t>Purposive sampling selected sources on the basis of depth and variety (e.g., practitioner vs. academic opinion), ensuring representation on themes (</a:t>
            </a:r>
            <a:r>
              <a:rPr lang="en-GB" dirty="0" err="1"/>
              <a:t>Etikan</a:t>
            </a:r>
            <a:r>
              <a:rPr lang="en-GB" dirty="0"/>
              <a:t> et al., 2016). Open-access databases granted unlimited access, minimising proprietary restrictions.</a:t>
            </a:r>
          </a:p>
          <a:p>
            <a:endParaRPr lang="en-GB" dirty="0"/>
          </a:p>
        </p:txBody>
      </p:sp>
    </p:spTree>
    <p:extLst>
      <p:ext uri="{BB962C8B-B14F-4D97-AF65-F5344CB8AC3E}">
        <p14:creationId xmlns:p14="http://schemas.microsoft.com/office/powerpoint/2010/main" val="3122425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Methodology d: </a:t>
            </a:r>
            <a:r>
              <a:rPr lang="en-GB" b="1" dirty="0"/>
              <a:t>Data Analysis</a:t>
            </a:r>
            <a:endParaRPr lang="en-GB" dirty="0"/>
          </a:p>
        </p:txBody>
      </p:sp>
      <p:sp>
        <p:nvSpPr>
          <p:cNvPr id="3" name="Content Placeholder 2"/>
          <p:cNvSpPr>
            <a:spLocks noGrp="1"/>
          </p:cNvSpPr>
          <p:nvPr>
            <p:ph idx="1"/>
          </p:nvPr>
        </p:nvSpPr>
        <p:spPr/>
        <p:txBody>
          <a:bodyPr/>
          <a:lstStyle/>
          <a:p>
            <a:r>
              <a:rPr lang="en-GB" dirty="0" smtClean="0"/>
              <a:t>Thematic analysis as described by Braun and Clarke (2006) operated on data: iterative reading for familiarisation, coding using </a:t>
            </a:r>
            <a:r>
              <a:rPr lang="en-GB" dirty="0" err="1" smtClean="0"/>
              <a:t>NVivo</a:t>
            </a:r>
            <a:r>
              <a:rPr lang="en-GB" dirty="0" smtClean="0"/>
              <a:t> for pattern (e.g., "bias themes"), theme development (e.g., "human trust erosion"), and RQ fit synthesis. Convergent validation cross-checked sources for logical coherence, emphasising human-oriented stories.</a:t>
            </a:r>
            <a:endParaRPr lang="en-GB" dirty="0"/>
          </a:p>
        </p:txBody>
      </p:sp>
    </p:spTree>
    <p:extLst>
      <p:ext uri="{BB962C8B-B14F-4D97-AF65-F5344CB8AC3E}">
        <p14:creationId xmlns:p14="http://schemas.microsoft.com/office/powerpoint/2010/main" val="2715897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Ethical Considerations</a:t>
            </a:r>
            <a:endParaRPr lang="en-GB" dirty="0"/>
          </a:p>
        </p:txBody>
      </p:sp>
      <p:sp>
        <p:nvSpPr>
          <p:cNvPr id="3" name="Content Placeholder 2"/>
          <p:cNvSpPr>
            <a:spLocks noGrp="1"/>
          </p:cNvSpPr>
          <p:nvPr>
            <p:ph idx="1"/>
          </p:nvPr>
        </p:nvSpPr>
        <p:spPr/>
        <p:txBody>
          <a:bodyPr/>
          <a:lstStyle/>
          <a:p>
            <a:r>
              <a:rPr lang="en-GB" dirty="0" smtClean="0"/>
              <a:t>Ethical integrity is of the highest importance in SLR, including true source presentation, plagiarism prevention, and balanced representation of practices of Amazon to avoid misrepresentation (Bell &amp; </a:t>
            </a:r>
            <a:r>
              <a:rPr lang="en-GB" dirty="0" err="1" smtClean="0"/>
              <a:t>Bryman</a:t>
            </a:r>
            <a:r>
              <a:rPr lang="en-GB" dirty="0" smtClean="0"/>
              <a:t>, 2007). GDPR-conformant handling of data prevents any personal information being inferred. The research ethically criticises power relations, calling for worker voices without sensationalism, and reveals any conflicts (there are none).</a:t>
            </a:r>
            <a:endParaRPr lang="en-GB" dirty="0"/>
          </a:p>
        </p:txBody>
      </p:sp>
    </p:spTree>
    <p:extLst>
      <p:ext uri="{BB962C8B-B14F-4D97-AF65-F5344CB8AC3E}">
        <p14:creationId xmlns:p14="http://schemas.microsoft.com/office/powerpoint/2010/main" val="3313969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Limitations</a:t>
            </a:r>
            <a:endParaRPr lang="en-GB" dirty="0"/>
          </a:p>
        </p:txBody>
      </p:sp>
      <p:sp>
        <p:nvSpPr>
          <p:cNvPr id="3" name="Content Placeholder 2"/>
          <p:cNvSpPr>
            <a:spLocks noGrp="1"/>
          </p:cNvSpPr>
          <p:nvPr>
            <p:ph idx="1"/>
          </p:nvPr>
        </p:nvSpPr>
        <p:spPr/>
        <p:txBody>
          <a:bodyPr/>
          <a:lstStyle/>
          <a:p>
            <a:pPr lvl="0"/>
            <a:r>
              <a:rPr lang="en-GB" dirty="0"/>
              <a:t>That secondary data is used may bring reporting biases or partial Amazon-specific information.</a:t>
            </a:r>
          </a:p>
          <a:p>
            <a:pPr lvl="0"/>
            <a:r>
              <a:rPr lang="en-GB" dirty="0"/>
              <a:t>SLR's time scope (up to 2025) limits foresight into fragmentation of future AI advancements.</a:t>
            </a:r>
          </a:p>
          <a:p>
            <a:pPr lvl="0"/>
            <a:r>
              <a:rPr lang="en-GB" dirty="0"/>
              <a:t>Synthesis of thematic material, albeit rigorous, risks interpretive bias despite PRISMA safeguards.</a:t>
            </a:r>
          </a:p>
          <a:p>
            <a:pPr lvl="0"/>
            <a:r>
              <a:rPr lang="en-GB" dirty="0"/>
              <a:t>Generalisability is analytic, not statistical, and restricted to similar tech firms (Yin, 2018).</a:t>
            </a:r>
          </a:p>
          <a:p>
            <a:endParaRPr lang="en-GB" dirty="0"/>
          </a:p>
        </p:txBody>
      </p:sp>
    </p:spTree>
    <p:extLst>
      <p:ext uri="{BB962C8B-B14F-4D97-AF65-F5344CB8AC3E}">
        <p14:creationId xmlns:p14="http://schemas.microsoft.com/office/powerpoint/2010/main" val="28761156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Gantt Chart</a:t>
            </a:r>
            <a:endParaRPr lang="en-GB" dirty="0"/>
          </a:p>
        </p:txBody>
      </p:sp>
      <p:pic>
        <p:nvPicPr>
          <p:cNvPr id="4" name="Content Placeholder 3"/>
          <p:cNvPicPr>
            <a:picLocks noGrp="1" noChangeAspect="1"/>
          </p:cNvPicPr>
          <p:nvPr>
            <p:ph idx="1"/>
          </p:nvPr>
        </p:nvPicPr>
        <p:blipFill>
          <a:blip r:embed="rId2"/>
          <a:stretch>
            <a:fillRect/>
          </a:stretch>
        </p:blipFill>
        <p:spPr>
          <a:xfrm>
            <a:off x="3764926" y="1825625"/>
            <a:ext cx="4662147" cy="4351338"/>
          </a:xfrm>
          <a:prstGeom prst="rect">
            <a:avLst/>
          </a:prstGeom>
        </p:spPr>
      </p:pic>
    </p:spTree>
    <p:extLst>
      <p:ext uri="{BB962C8B-B14F-4D97-AF65-F5344CB8AC3E}">
        <p14:creationId xmlns:p14="http://schemas.microsoft.com/office/powerpoint/2010/main" val="1761479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br>
              <a:rPr lang="en-GB" b="1" dirty="0"/>
            </a:br>
            <a:endParaRPr lang="en-GB" dirty="0"/>
          </a:p>
        </p:txBody>
      </p:sp>
      <p:sp>
        <p:nvSpPr>
          <p:cNvPr id="3" name="Content Placeholder 2"/>
          <p:cNvSpPr>
            <a:spLocks noGrp="1"/>
          </p:cNvSpPr>
          <p:nvPr>
            <p:ph idx="1"/>
          </p:nvPr>
        </p:nvSpPr>
        <p:spPr/>
        <p:txBody>
          <a:bodyPr>
            <a:normAutofit fontScale="25000" lnSpcReduction="20000"/>
          </a:bodyPr>
          <a:lstStyle/>
          <a:p>
            <a:r>
              <a:rPr lang="en-GB" dirty="0" smtClean="0"/>
              <a:t>Bell, E., &amp; </a:t>
            </a:r>
            <a:r>
              <a:rPr lang="en-GB" dirty="0" err="1" smtClean="0"/>
              <a:t>Bryman</a:t>
            </a:r>
            <a:r>
              <a:rPr lang="en-GB" dirty="0" smtClean="0"/>
              <a:t>, A. (2007). The ethics of management research: An exploratory content analysis. British Journal of Management, 18(1), 63–77.</a:t>
            </a:r>
          </a:p>
          <a:p>
            <a:r>
              <a:rPr lang="en-GB" dirty="0" smtClean="0"/>
              <a:t>Black, J. S., &amp; van </a:t>
            </a:r>
            <a:r>
              <a:rPr lang="en-GB" dirty="0" err="1" smtClean="0"/>
              <a:t>Esch</a:t>
            </a:r>
            <a:r>
              <a:rPr lang="en-GB" dirty="0" smtClean="0"/>
              <a:t>, P. (2020). AI-enabled recruiting: What is it and how should a manager use it? Business Horizons, 63(2), 215–226.</a:t>
            </a:r>
          </a:p>
          <a:p>
            <a:r>
              <a:rPr lang="en-GB" dirty="0" err="1" smtClean="0"/>
              <a:t>Bondarouk</a:t>
            </a:r>
            <a:r>
              <a:rPr lang="en-GB" dirty="0" smtClean="0"/>
              <a:t>, T., &amp; Brewster, C. (2016). Conceptualising the future of HRM and technology research. The International Journal of Human Resource Management, 27(21), 2652–2671.</a:t>
            </a:r>
          </a:p>
          <a:p>
            <a:r>
              <a:rPr lang="en-GB" dirty="0" smtClean="0"/>
              <a:t>Bowen, G. A. (2009). Document analysis as a qualitative research method. Qualitative Research Journal, 9(2), 27–40.</a:t>
            </a:r>
          </a:p>
          <a:p>
            <a:r>
              <a:rPr lang="en-GB" dirty="0" smtClean="0"/>
              <a:t>Braganza, A., Chen, W., </a:t>
            </a:r>
            <a:r>
              <a:rPr lang="en-GB" dirty="0" err="1" smtClean="0"/>
              <a:t>Canhoto</a:t>
            </a:r>
            <a:r>
              <a:rPr lang="en-GB" dirty="0" smtClean="0"/>
              <a:t>, A., &amp; Sap, S. (2021). Productive employment and decent work: The impact of AI adoption on psychological contracts, job engagement and employee trust. Journal of Business Research, 131, 485–494.</a:t>
            </a:r>
          </a:p>
          <a:p>
            <a:r>
              <a:rPr lang="en-GB" dirty="0" smtClean="0"/>
              <a:t>Braun, V., &amp; Clarke, V. (2006). Using thematic analysis in psychology. Qualitative Research in Psychology, 3(2), 77–101.</a:t>
            </a:r>
          </a:p>
          <a:p>
            <a:r>
              <a:rPr lang="en-GB" dirty="0" smtClean="0"/>
              <a:t>Chamorro-</a:t>
            </a:r>
            <a:r>
              <a:rPr lang="en-GB" dirty="0" err="1" smtClean="0"/>
              <a:t>Premuzic</a:t>
            </a:r>
            <a:r>
              <a:rPr lang="en-GB" dirty="0" smtClean="0"/>
              <a:t>, T., </a:t>
            </a:r>
            <a:r>
              <a:rPr lang="en-GB" dirty="0" err="1" smtClean="0"/>
              <a:t>Polli</a:t>
            </a:r>
            <a:r>
              <a:rPr lang="en-GB" dirty="0" smtClean="0"/>
              <a:t>, F., &amp; </a:t>
            </a:r>
            <a:r>
              <a:rPr lang="en-GB" dirty="0" err="1" smtClean="0"/>
              <a:t>Dattner</a:t>
            </a:r>
            <a:r>
              <a:rPr lang="en-GB" dirty="0" smtClean="0"/>
              <a:t>, B. (2019). Building ethical AI for talent management. Harvard Business Review Digital Articles, 2–5.</a:t>
            </a:r>
          </a:p>
          <a:p>
            <a:r>
              <a:rPr lang="en-GB" dirty="0" smtClean="0"/>
              <a:t>Creswell, J. W., &amp; Creswell, J. D. (2018). Research design: Qualitative, quantitative, and mixed methods approaches (5th ed.). SAGE Publications.</a:t>
            </a:r>
          </a:p>
          <a:p>
            <a:r>
              <a:rPr lang="en-GB" dirty="0" err="1" smtClean="0"/>
              <a:t>Delfanti</a:t>
            </a:r>
            <a:r>
              <a:rPr lang="en-GB" dirty="0" smtClean="0"/>
              <a:t>, A. (2021). The warehouse: Workers and robots at Amazon. Work Organisation, Labour &amp; Globalisation, 15(1), 1–10.</a:t>
            </a:r>
          </a:p>
          <a:p>
            <a:r>
              <a:rPr lang="en-GB" dirty="0" err="1" smtClean="0"/>
              <a:t>Etikan</a:t>
            </a:r>
            <a:r>
              <a:rPr lang="en-GB" dirty="0" smtClean="0"/>
              <a:t>, I., Musa, S. A., &amp; </a:t>
            </a:r>
            <a:r>
              <a:rPr lang="en-GB" dirty="0" err="1" smtClean="0"/>
              <a:t>Alkassim</a:t>
            </a:r>
            <a:r>
              <a:rPr lang="en-GB" dirty="0" smtClean="0"/>
              <a:t>, R. S. (2016). Comparison of convenience sampling and purposive sampling. American Journal of Theoretical and Applied Statistics, 5(1), 1–4.</a:t>
            </a:r>
          </a:p>
          <a:p>
            <a:r>
              <a:rPr lang="en-GB" dirty="0" err="1" smtClean="0"/>
              <a:t>Guenole</a:t>
            </a:r>
            <a:r>
              <a:rPr lang="en-GB" dirty="0" smtClean="0"/>
              <a:t>, N., &amp; </a:t>
            </a:r>
            <a:r>
              <a:rPr lang="en-GB" dirty="0" err="1" smtClean="0"/>
              <a:t>Feinzig</a:t>
            </a:r>
            <a:r>
              <a:rPr lang="en-GB" dirty="0" smtClean="0"/>
              <a:t>, S. (2018). The business case for AI in HR. IBM Smarter Workforce Institute, 1–24.</a:t>
            </a:r>
          </a:p>
          <a:p>
            <a:r>
              <a:rPr lang="en-GB" dirty="0" err="1" smtClean="0"/>
              <a:t>Hmoud</a:t>
            </a:r>
            <a:r>
              <a:rPr lang="en-GB" dirty="0" smtClean="0"/>
              <a:t>, B., &amp; Laszlo, V. (2019). Will artificial intelligence take over human resources recruitment and selection? Network Intelligence Studies, 7(13), 21–30.</a:t>
            </a:r>
          </a:p>
          <a:p>
            <a:r>
              <a:rPr lang="en-GB" dirty="0" smtClean="0"/>
              <a:t>Kantor, J., &amp; </a:t>
            </a:r>
            <a:r>
              <a:rPr lang="en-GB" dirty="0" err="1" smtClean="0"/>
              <a:t>Streitfeld</a:t>
            </a:r>
            <a:r>
              <a:rPr lang="en-GB" dirty="0" smtClean="0"/>
              <a:t>, D. (2015, August 15). Inside Amazon: Wrestling big ideas in a bruising workplace. The New York Times.</a:t>
            </a:r>
          </a:p>
          <a:p>
            <a:r>
              <a:rPr lang="en-GB" dirty="0" smtClean="0"/>
              <a:t>Kaplan, A., &amp; </a:t>
            </a:r>
            <a:r>
              <a:rPr lang="en-GB" dirty="0" err="1" smtClean="0"/>
              <a:t>Haenlein</a:t>
            </a:r>
            <a:r>
              <a:rPr lang="en-GB" dirty="0" smtClean="0"/>
              <a:t>, M. (2019). Siri, Siri, in my hand: Who's the fairest in the land? On the interpretations, illustrations, and implications of artificial intelligence. Business Horizons, 62(1), 15–25.</a:t>
            </a:r>
          </a:p>
          <a:p>
            <a:r>
              <a:rPr lang="en-GB" dirty="0" err="1" smtClean="0"/>
              <a:t>Marler</a:t>
            </a:r>
            <a:r>
              <a:rPr lang="en-GB" dirty="0" smtClean="0"/>
              <a:t>, J. H., &amp; Boudreau, J. W. (2017). An evidence-based review of HR Analytics. The International Journal of Human Resource Management, 28(1), 3–26.</a:t>
            </a:r>
          </a:p>
          <a:p>
            <a:r>
              <a:rPr lang="en-GB" dirty="0" smtClean="0"/>
              <a:t>Moore, P. V., &amp; Robinson, A. (2016). The quantified self: What counts in the neoliberal workplace. New Media &amp; Society, 18(11), 2774–2792.</a:t>
            </a:r>
          </a:p>
          <a:p>
            <a:r>
              <a:rPr lang="en-GB" dirty="0" smtClean="0"/>
              <a:t>Page, M. J., et al. (2021). The PRISMA 2020 statement: An updated guideline for reporting systematic reviews. BMJ, 372, n71.</a:t>
            </a:r>
          </a:p>
          <a:p>
            <a:r>
              <a:rPr lang="en-GB" dirty="0" err="1" smtClean="0"/>
              <a:t>Raub</a:t>
            </a:r>
            <a:r>
              <a:rPr lang="en-GB" dirty="0" smtClean="0"/>
              <a:t>, M. (2018). Bots, bias and big data: Artificial intelligence, algorithmic bias and disparate impact liability in hiring practices. Arkansas Law Review, 71(2), 529–570.</a:t>
            </a:r>
          </a:p>
          <a:p>
            <a:r>
              <a:rPr lang="en-GB" dirty="0" smtClean="0"/>
              <a:t>Saunders, M., Lewis, P., &amp; Thornhill, A. (2019). Research methods for business students (8th ed.). Pearson Education.</a:t>
            </a:r>
          </a:p>
          <a:p>
            <a:r>
              <a:rPr lang="en-GB" dirty="0" err="1" smtClean="0"/>
              <a:t>Siau</a:t>
            </a:r>
            <a:r>
              <a:rPr lang="en-GB" dirty="0" smtClean="0"/>
              <a:t>, K., &amp; Wang, W. (2020). Artificial intelligence (AI) ethics: Ethics of AI and ethical AI. Journal of Database Management, 31(2), 74–87.</a:t>
            </a:r>
          </a:p>
          <a:p>
            <a:r>
              <a:rPr lang="en-GB" dirty="0" smtClean="0"/>
              <a:t>Stone, D. L., </a:t>
            </a:r>
            <a:r>
              <a:rPr lang="en-GB" dirty="0" err="1" smtClean="0"/>
              <a:t>Deadrick</a:t>
            </a:r>
            <a:r>
              <a:rPr lang="en-GB" dirty="0" smtClean="0"/>
              <a:t>, D. L., </a:t>
            </a:r>
            <a:r>
              <a:rPr lang="en-GB" dirty="0" err="1" smtClean="0"/>
              <a:t>Lukaszewski</a:t>
            </a:r>
            <a:r>
              <a:rPr lang="en-GB" dirty="0" smtClean="0"/>
              <a:t>, K. M., &amp; Johnson, R. (2015). The influence of technology on the future of human resource management. Human Resource Management Review, 25(2), 216–231.</a:t>
            </a:r>
          </a:p>
          <a:p>
            <a:r>
              <a:rPr lang="en-GB" dirty="0" err="1" smtClean="0"/>
              <a:t>Strohmeier</a:t>
            </a:r>
            <a:r>
              <a:rPr lang="en-GB" dirty="0" smtClean="0"/>
              <a:t>, S., &amp; Piazza, F. (2015). Artificial intelligence techniques in human resource management—A conceptual exploration. In M. J. Kavanagh &amp; R. D. Johnson (Eds.), Intelligent Techniques in Engineering Management (pp. 149–172). Springer.</a:t>
            </a:r>
          </a:p>
          <a:p>
            <a:r>
              <a:rPr lang="en-GB" dirty="0" err="1" smtClean="0"/>
              <a:t>Tambe</a:t>
            </a:r>
            <a:r>
              <a:rPr lang="en-GB" dirty="0" smtClean="0"/>
              <a:t>, P., </a:t>
            </a:r>
            <a:r>
              <a:rPr lang="en-GB" dirty="0" err="1" smtClean="0"/>
              <a:t>Cappelli</a:t>
            </a:r>
            <a:r>
              <a:rPr lang="en-GB" dirty="0" smtClean="0"/>
              <a:t>, P., &amp; </a:t>
            </a:r>
            <a:r>
              <a:rPr lang="en-GB" dirty="0" err="1" smtClean="0"/>
              <a:t>Yakubovich</a:t>
            </a:r>
            <a:r>
              <a:rPr lang="en-GB" dirty="0" smtClean="0"/>
              <a:t>, V. (2019). Artificial intelligence in human resources management: Challenges and a path forward. California Management Review, 61(4), 15–42.</a:t>
            </a:r>
          </a:p>
          <a:p>
            <a:r>
              <a:rPr lang="en-GB" dirty="0" err="1" smtClean="0"/>
              <a:t>Vrontis</a:t>
            </a:r>
            <a:r>
              <a:rPr lang="en-GB" dirty="0" smtClean="0"/>
              <a:t>, D., </a:t>
            </a:r>
            <a:r>
              <a:rPr lang="en-GB" dirty="0" err="1" smtClean="0"/>
              <a:t>Christofi</a:t>
            </a:r>
            <a:r>
              <a:rPr lang="en-GB" dirty="0" smtClean="0"/>
              <a:t>, M., Pereira, V., </a:t>
            </a:r>
            <a:r>
              <a:rPr lang="en-GB" dirty="0" err="1" smtClean="0"/>
              <a:t>Tarba</a:t>
            </a:r>
            <a:r>
              <a:rPr lang="en-GB" dirty="0" smtClean="0"/>
              <a:t>, S., </a:t>
            </a:r>
            <a:r>
              <a:rPr lang="en-GB" dirty="0" err="1" smtClean="0"/>
              <a:t>Makrides</a:t>
            </a:r>
            <a:r>
              <a:rPr lang="en-GB" dirty="0" smtClean="0"/>
              <a:t>, A., &amp; Trichina, E. (2022). Artificial intelligence, robotics, advanced technologies and human resource management: A systematic review. The International Journal of Human Resource Management, 33(6), 1237–1266.</a:t>
            </a:r>
          </a:p>
          <a:p>
            <a:r>
              <a:rPr lang="en-GB" dirty="0" smtClean="0"/>
              <a:t>Yin, R. K. (2018). Case study research and applications: Design and methods (6th ed.). SAGE Publications.</a:t>
            </a:r>
          </a:p>
          <a:p>
            <a:r>
              <a:rPr lang="en-GB" dirty="0" smtClean="0"/>
              <a:t>Additional Sources Integrated:</a:t>
            </a:r>
          </a:p>
          <a:p>
            <a:r>
              <a:rPr lang="en-GB" dirty="0" smtClean="0"/>
              <a:t>Amazon Web Services. (2025). AI Adoption in the UK: Putting AI into Action.</a:t>
            </a:r>
          </a:p>
          <a:p>
            <a:r>
              <a:rPr lang="en-GB" dirty="0" err="1" smtClean="0"/>
              <a:t>Dastin</a:t>
            </a:r>
            <a:r>
              <a:rPr lang="en-GB" dirty="0" smtClean="0"/>
              <a:t>, J. (2018, October 10). Amazon scraps secret AI recruiting tool that showed bias against women. Reuters.</a:t>
            </a:r>
          </a:p>
          <a:p>
            <a:r>
              <a:rPr lang="en-GB" dirty="0" smtClean="0"/>
              <a:t>Yarrow, E. (2025, July 17). Can we trust AI and algorithms to hire people fairly and inclusively? </a:t>
            </a:r>
            <a:r>
              <a:rPr lang="en-GB" smtClean="0"/>
              <a:t>Newcastle University.</a:t>
            </a:r>
          </a:p>
          <a:p>
            <a:endParaRPr lang="en-GB"/>
          </a:p>
        </p:txBody>
      </p:sp>
    </p:spTree>
    <p:extLst>
      <p:ext uri="{BB962C8B-B14F-4D97-AF65-F5344CB8AC3E}">
        <p14:creationId xmlns:p14="http://schemas.microsoft.com/office/powerpoint/2010/main" val="4896992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3175</Words>
  <Application>Microsoft Office PowerPoint</Application>
  <PresentationFormat>Widescreen</PresentationFormat>
  <Paragraphs>76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Research Proposal:  The Impact of AI on HRM: A Systematic Review of Literature on Amazon UK Student Name: Raya Salah Student Number: 2026066 Supervisor: Ibrahim Rufai </vt:lpstr>
      <vt:lpstr>Background</vt:lpstr>
      <vt:lpstr>Rationale</vt:lpstr>
      <vt:lpstr>Aim </vt:lpstr>
      <vt:lpstr>Objectives: </vt:lpstr>
      <vt:lpstr>Research Questions</vt:lpstr>
      <vt:lpstr>Literature Review a:</vt:lpstr>
      <vt:lpstr>Literature Review b: AI technologies in HRM activities of Amazon UK</vt:lpstr>
      <vt:lpstr>Literature Review c: Employee Experiences and Organisational Impacts</vt:lpstr>
      <vt:lpstr>Literature Review c: Ethical Concerns and Algorithmic Biases</vt:lpstr>
      <vt:lpstr>Methodology a: Research Paradigm and Design</vt:lpstr>
      <vt:lpstr>Methodology b: Data Collection Methods</vt:lpstr>
      <vt:lpstr>Methodology c: Sampling and Access</vt:lpstr>
      <vt:lpstr>Methodology d: Data Analysis</vt:lpstr>
      <vt:lpstr>Ethical Considerations</vt:lpstr>
      <vt:lpstr>Limitations</vt:lpstr>
      <vt:lpstr>Gantt Chart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Proposal:  The Impact of AI on HRM: A Systematic Review of Literature on Amazon UK Student Name: Raya Salah Student Number: 2026066 Supervisor: Ibrahim Rufai</dc:title>
  <dc:creator>User</dc:creator>
  <cp:lastModifiedBy>User</cp:lastModifiedBy>
  <cp:revision>3</cp:revision>
  <dcterms:created xsi:type="dcterms:W3CDTF">2025-10-10T12:09:01Z</dcterms:created>
  <dcterms:modified xsi:type="dcterms:W3CDTF">2025-10-10T12:20:41Z</dcterms:modified>
</cp:coreProperties>
</file>