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065" r:id="rId2"/>
    <p:sldId id="2066" r:id="rId3"/>
    <p:sldId id="2067" r:id="rId4"/>
    <p:sldId id="206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0F6221-A360-95C3-CAA6-2154D2A145F2}" v="2" dt="2024-11-07T12:04:13.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5" autoAdjust="0"/>
    <p:restoredTop sz="94660"/>
  </p:normalViewPr>
  <p:slideViewPr>
    <p:cSldViewPr snapToGrid="0">
      <p:cViewPr>
        <p:scale>
          <a:sx n="97" d="100"/>
          <a:sy n="97" d="100"/>
        </p:scale>
        <p:origin x="912" y="4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DA32BF-5339-471A-9071-27ACFB4726EA}" type="datetimeFigureOut">
              <a:t>4/22/25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6F3598-5E57-4584-9685-2192A9882759}" type="slidenum">
              <a:t>‹#›</a:t>
            </a:fld>
            <a:endParaRPr lang="en-US"/>
          </a:p>
        </p:txBody>
      </p:sp>
    </p:spTree>
    <p:extLst>
      <p:ext uri="{BB962C8B-B14F-4D97-AF65-F5344CB8AC3E}">
        <p14:creationId xmlns:p14="http://schemas.microsoft.com/office/powerpoint/2010/main" val="4289815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1720577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4/22/25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p:/g/personal/2315621_student_uwtsd_ac_uk/EUIF1hb8LaVKhHtZBSrcX84BYMl03AynF1eZjfsuUyU7kw?e=rGSgC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uowtsd-my.sharepoint.com/:p:/g/personal/2315621_student_uwtsd_ac_uk/EUIF1hb8LaVKhHtZBSrcX84BYMl03AynF1eZjfsuUyU7kw?e=rGSgCc" TargetMode="External"/><Relationship Id="rId2" Type="http://schemas.openxmlformats.org/officeDocument/2006/relationships/hyperlink" Target="https://www.twinkl.co.uk/resource/t-l-53585-year-1-adding-s-and-es-to-make-plurals-warm-up-powerpoint-englis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FDD017-C159-BC70-424F-CCA49C84C1F5}"/>
              </a:ext>
            </a:extLst>
          </p:cNvPr>
          <p:cNvSpPr txBox="1"/>
          <p:nvPr/>
        </p:nvSpPr>
        <p:spPr>
          <a:xfrm>
            <a:off x="-92765" y="-92765"/>
            <a:ext cx="3486855" cy="272415"/>
          </a:xfrm>
          <a:prstGeom prst="roundRect">
            <a:avLst/>
          </a:prstGeom>
          <a:solidFill>
            <a:schemeClr val="tx2">
              <a:lumMod val="90000"/>
              <a:lumOff val="10000"/>
            </a:schemeClr>
          </a:solidFill>
          <a:ln w="28575">
            <a:solidFill>
              <a:srgbClr val="002060"/>
            </a:solidFill>
          </a:ln>
        </p:spPr>
        <p:txBody>
          <a:bodyPr wrap="square" lIns="91440" tIns="45720" rIns="91440" bIns="45720" rtlCol="0" anchor="t">
            <a:spAutoFit/>
          </a:bodyPr>
          <a:lstStyle/>
          <a:p>
            <a:pPr algn="ctr"/>
            <a:r>
              <a:rPr lang="en-US" sz="1000" b="1" dirty="0" err="1">
                <a:solidFill>
                  <a:schemeClr val="bg1"/>
                </a:solidFill>
                <a:latin typeface="Aptos"/>
                <a:cs typeface="Arial"/>
              </a:rPr>
              <a:t>Cynllun</a:t>
            </a:r>
            <a:r>
              <a:rPr lang="en-US" sz="1000" b="1" dirty="0">
                <a:solidFill>
                  <a:schemeClr val="bg1"/>
                </a:solidFill>
                <a:latin typeface="Aptos"/>
                <a:cs typeface="Arial"/>
              </a:rPr>
              <a:t> </a:t>
            </a:r>
            <a:r>
              <a:rPr lang="en-US" sz="1000" b="1" dirty="0" err="1">
                <a:solidFill>
                  <a:schemeClr val="bg1"/>
                </a:solidFill>
                <a:latin typeface="Aptos"/>
                <a:cs typeface="Arial"/>
              </a:rPr>
              <a:t>Gwers</a:t>
            </a:r>
            <a:endParaRPr lang="en-US" sz="1000" i="1" dirty="0">
              <a:solidFill>
                <a:schemeClr val="bg1"/>
              </a:solidFill>
              <a:latin typeface="Aptos"/>
              <a:cs typeface="Arial"/>
            </a:endParaRPr>
          </a:p>
        </p:txBody>
      </p:sp>
      <p:graphicFrame>
        <p:nvGraphicFramePr>
          <p:cNvPr id="5" name="Table 4">
            <a:extLst>
              <a:ext uri="{FF2B5EF4-FFF2-40B4-BE49-F238E27FC236}">
                <a16:creationId xmlns:a16="http://schemas.microsoft.com/office/drawing/2014/main" id="{EDB12038-6563-21DB-660A-EAD68AFDB22C}"/>
              </a:ext>
            </a:extLst>
          </p:cNvPr>
          <p:cNvGraphicFramePr>
            <a:graphicFrameLocks noGrp="1"/>
          </p:cNvGraphicFramePr>
          <p:nvPr>
            <p:extLst>
              <p:ext uri="{D42A27DB-BD31-4B8C-83A1-F6EECF244321}">
                <p14:modId xmlns:p14="http://schemas.microsoft.com/office/powerpoint/2010/main" val="827089291"/>
              </p:ext>
            </p:extLst>
          </p:nvPr>
        </p:nvGraphicFramePr>
        <p:xfrm>
          <a:off x="0" y="179650"/>
          <a:ext cx="12191999" cy="6550097"/>
        </p:xfrm>
        <a:graphic>
          <a:graphicData uri="http://schemas.openxmlformats.org/drawingml/2006/table">
            <a:tbl>
              <a:tblPr bandRow="1">
                <a:tableStyleId>{5C22544A-7EE6-4342-B048-85BDC9FD1C3A}</a:tableStyleId>
              </a:tblPr>
              <a:tblGrid>
                <a:gridCol w="3505146">
                  <a:extLst>
                    <a:ext uri="{9D8B030D-6E8A-4147-A177-3AD203B41FA5}">
                      <a16:colId xmlns:a16="http://schemas.microsoft.com/office/drawing/2014/main" val="1590422023"/>
                    </a:ext>
                  </a:extLst>
                </a:gridCol>
                <a:gridCol w="4328586">
                  <a:extLst>
                    <a:ext uri="{9D8B030D-6E8A-4147-A177-3AD203B41FA5}">
                      <a16:colId xmlns:a16="http://schemas.microsoft.com/office/drawing/2014/main" val="1519707528"/>
                    </a:ext>
                  </a:extLst>
                </a:gridCol>
                <a:gridCol w="4358267">
                  <a:extLst>
                    <a:ext uri="{9D8B030D-6E8A-4147-A177-3AD203B41FA5}">
                      <a16:colId xmlns:a16="http://schemas.microsoft.com/office/drawing/2014/main" val="2916761981"/>
                    </a:ext>
                  </a:extLst>
                </a:gridCol>
              </a:tblGrid>
              <a:tr h="1909604">
                <a:tc>
                  <a:txBody>
                    <a:bodyPr/>
                    <a:lstStyle/>
                    <a:p>
                      <a:pPr fontAlgn="base">
                        <a:lnSpc>
                          <a:spcPts val="2175"/>
                        </a:lnSpc>
                      </a:pPr>
                      <a:r>
                        <a:rPr lang="cy-GB" sz="1600" b="1" dirty="0">
                          <a:solidFill>
                            <a:srgbClr val="002060"/>
                          </a:solidFill>
                          <a:effectLst/>
                          <a:latin typeface="Comic Sans MS" panose="030F0902030302020204" pitchFamily="66" charset="0"/>
                        </a:rPr>
                        <a:t>Blwyddyn: chwech </a:t>
                      </a: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a:txBody>
                    <a:bodyPr/>
                    <a:lstStyle/>
                    <a:p>
                      <a:pPr fontAlgn="base">
                        <a:lnSpc>
                          <a:spcPts val="1950"/>
                        </a:lnSpc>
                      </a:pPr>
                      <a:r>
                        <a:rPr lang="cy-GB" sz="1200" b="1" dirty="0">
                          <a:solidFill>
                            <a:srgbClr val="002060"/>
                          </a:solidFill>
                          <a:effectLst/>
                          <a:latin typeface="Comic Sans MS" panose="030F0902030302020204" pitchFamily="66" charset="0"/>
                        </a:rPr>
                        <a:t>Maes Dysgu a Phrofiad: </a:t>
                      </a:r>
                      <a:endParaRPr lang="cy-GB" sz="1200" b="0" i="1" dirty="0">
                        <a:solidFill>
                          <a:srgbClr val="002060"/>
                        </a:solidFill>
                        <a:effectLst/>
                        <a:latin typeface="Comic Sans MS" panose="030F0902030302020204" pitchFamily="66" charset="0"/>
                      </a:endParaRPr>
                    </a:p>
                    <a:p>
                      <a:pPr lvl="0">
                        <a:lnSpc>
                          <a:spcPts val="1950"/>
                        </a:lnSpc>
                        <a:buNone/>
                      </a:pPr>
                      <a:r>
                        <a:rPr lang="cy-GB" sz="1200" b="0" i="1" dirty="0">
                          <a:solidFill>
                            <a:srgbClr val="002060"/>
                          </a:solidFill>
                          <a:effectLst/>
                          <a:latin typeface="Comic Sans MS" panose="030F0902030302020204" pitchFamily="66" charset="0"/>
                        </a:rPr>
                        <a:t>Area of Learning and Experience:</a:t>
                      </a:r>
                    </a:p>
                    <a:p>
                      <a:pPr lvl="0">
                        <a:lnSpc>
                          <a:spcPts val="1950"/>
                        </a:lnSpc>
                        <a:buNone/>
                      </a:pPr>
                      <a:r>
                        <a:rPr lang="en-GB" sz="1000" b="1" i="0" kern="1200" dirty="0">
                          <a:solidFill>
                            <a:schemeClr val="dk1"/>
                          </a:solidFill>
                          <a:effectLst/>
                          <a:latin typeface="Comic Sans MS" panose="030F0902030302020204" pitchFamily="66" charset="0"/>
                          <a:ea typeface="+mn-ea"/>
                          <a:cs typeface="+mn-cs"/>
                        </a:rPr>
                        <a:t>Wms1::Languages connect us</a:t>
                      </a:r>
                    </a:p>
                    <a:p>
                      <a:pPr lvl="0">
                        <a:lnSpc>
                          <a:spcPts val="1950"/>
                        </a:lnSpc>
                        <a:buNone/>
                      </a:pPr>
                      <a:r>
                        <a:rPr lang="en-GB" sz="1000" b="0" i="0" kern="1200" noProof="0" dirty="0">
                          <a:solidFill>
                            <a:schemeClr val="dk1"/>
                          </a:solidFill>
                          <a:effectLst/>
                          <a:latin typeface="Comic Sans MS" panose="030F0902030302020204" pitchFamily="66" charset="0"/>
                          <a:ea typeface="+mn-ea"/>
                          <a:cs typeface="+mn-cs"/>
                        </a:rPr>
                        <a:t>Pgs3</a:t>
                      </a:r>
                      <a:r>
                        <a:rPr lang="en-GB" sz="1000" b="1" i="0" kern="1200" noProof="0" dirty="0">
                          <a:solidFill>
                            <a:schemeClr val="dk1"/>
                          </a:solidFill>
                          <a:effectLst/>
                          <a:latin typeface="Comic Sans MS" panose="030F0902030302020204" pitchFamily="66" charset="0"/>
                          <a:ea typeface="+mn-ea"/>
                          <a:cs typeface="+mn-cs"/>
                        </a:rPr>
                        <a:t>:</a:t>
                      </a:r>
                      <a:r>
                        <a:rPr lang="en-GB" sz="1000" b="0" i="0" kern="1200" dirty="0">
                          <a:solidFill>
                            <a:schemeClr val="dk1"/>
                          </a:solidFill>
                          <a:effectLst/>
                          <a:latin typeface="Comic Sans MS" panose="030F0902030302020204" pitchFamily="66" charset="0"/>
                          <a:ea typeface="+mn-ea"/>
                          <a:cs typeface="+mn-cs"/>
                        </a:rPr>
                        <a:t>I can understand that there are connections between language, culture and identity and that these differ within Wales and around the world.</a:t>
                      </a:r>
                    </a:p>
                    <a:p>
                      <a:pPr lvl="0">
                        <a:lnSpc>
                          <a:spcPts val="1950"/>
                        </a:lnSpc>
                        <a:buNone/>
                      </a:pPr>
                      <a:r>
                        <a:rPr lang="en-GB" sz="1000" b="0" i="0" kern="1200" dirty="0">
                          <a:solidFill>
                            <a:schemeClr val="dk1"/>
                          </a:solidFill>
                          <a:effectLst/>
                          <a:latin typeface="Comic Sans MS" panose="030F0902030302020204" pitchFamily="66" charset="0"/>
                          <a:ea typeface="+mn-ea"/>
                          <a:cs typeface="+mn-cs"/>
                        </a:rPr>
                        <a:t>Pgs3;I can receive information in one language and adapt it for various purposes in another language.</a:t>
                      </a:r>
                    </a:p>
                    <a:p>
                      <a:pPr lvl="0">
                        <a:lnSpc>
                          <a:spcPts val="1950"/>
                        </a:lnSpc>
                        <a:buNone/>
                      </a:pPr>
                      <a:endParaRPr lang="cy-GB" sz="1200" b="0" i="1" noProof="0" dirty="0">
                        <a:solidFill>
                          <a:srgbClr val="002060"/>
                        </a:solidFill>
                        <a:effectLst/>
                        <a:latin typeface="Aptos"/>
                      </a:endParaRP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a:txBody>
                    <a:bodyPr/>
                    <a:lstStyle/>
                    <a:p>
                      <a:pPr fontAlgn="base">
                        <a:lnSpc>
                          <a:spcPts val="1950"/>
                        </a:lnSpc>
                      </a:pPr>
                      <a:r>
                        <a:rPr lang="cy-GB" sz="1600" b="1" dirty="0">
                          <a:solidFill>
                            <a:srgbClr val="002060"/>
                          </a:solidFill>
                          <a:effectLst/>
                          <a:latin typeface="Aptos"/>
                        </a:rPr>
                        <a:t>Amcan y wers:</a:t>
                      </a:r>
                      <a:endParaRPr lang="cy-GB" b="1" dirty="0">
                        <a:solidFill>
                          <a:srgbClr val="002060"/>
                        </a:solidFill>
                        <a:effectLst/>
                        <a:latin typeface="Aptos"/>
                      </a:endParaRPr>
                    </a:p>
                    <a:p>
                      <a:pPr lvl="0">
                        <a:lnSpc>
                          <a:spcPts val="1950"/>
                        </a:lnSpc>
                        <a:buNone/>
                      </a:pPr>
                      <a:r>
                        <a:rPr lang="cy-GB" sz="1000" b="0" i="1" dirty="0">
                          <a:solidFill>
                            <a:srgbClr val="002060"/>
                          </a:solidFill>
                          <a:effectLst/>
                          <a:latin typeface="Comic Sans MS" panose="030F0902030302020204" pitchFamily="66" charset="0"/>
                        </a:rPr>
                        <a:t>Aims of the lesson: </a:t>
                      </a:r>
                    </a:p>
                    <a:p>
                      <a:pPr lvl="0">
                        <a:lnSpc>
                          <a:spcPts val="1950"/>
                        </a:lnSpc>
                        <a:buNone/>
                      </a:pPr>
                      <a:r>
                        <a:rPr lang="cy-GB" sz="1000" b="0" i="1" dirty="0">
                          <a:solidFill>
                            <a:schemeClr val="tx1"/>
                          </a:solidFill>
                          <a:effectLst/>
                          <a:latin typeface="Comic Sans MS" panose="030F0902030302020204" pitchFamily="66" charset="0"/>
                        </a:rPr>
                        <a:t>To recap the welsh language patterns ES I and ces i </a:t>
                      </a:r>
                    </a:p>
                    <a:p>
                      <a:pPr lvl="0">
                        <a:lnSpc>
                          <a:spcPts val="1950"/>
                        </a:lnSpc>
                        <a:buNone/>
                      </a:pPr>
                      <a:r>
                        <a:rPr lang="cy-GB" sz="1000" b="0" i="1" dirty="0">
                          <a:solidFill>
                            <a:schemeClr val="tx1"/>
                          </a:solidFill>
                          <a:effectLst/>
                          <a:latin typeface="Comic Sans MS" panose="030F0902030302020204" pitchFamily="66" charset="0"/>
                        </a:rPr>
                        <a:t>To make a sentences using both laguage patterns Es i and Ces i using sentences conectors  achos mean and ond .</a:t>
                      </a: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extLst>
                  <a:ext uri="{0D108BD9-81ED-4DB2-BD59-A6C34878D82A}">
                    <a16:rowId xmlns:a16="http://schemas.microsoft.com/office/drawing/2014/main" val="531562860"/>
                  </a:ext>
                </a:extLst>
              </a:tr>
              <a:tr h="1915889">
                <a:tc>
                  <a:txBody>
                    <a:bodyPr/>
                    <a:lstStyle/>
                    <a:p>
                      <a:pPr fontAlgn="base">
                        <a:lnSpc>
                          <a:spcPts val="2175"/>
                        </a:lnSpc>
                      </a:pPr>
                      <a:r>
                        <a:rPr lang="cy-GB" sz="1200" b="1" dirty="0">
                          <a:solidFill>
                            <a:srgbClr val="002060"/>
                          </a:solidFill>
                          <a:effectLst/>
                          <a:latin typeface="Comic Sans MS" panose="030F0902030302020204" pitchFamily="66" charset="0"/>
                        </a:rPr>
                        <a:t>Gwybodaeth flaenorol: </a:t>
                      </a:r>
                      <a:r>
                        <a:rPr lang="cy-GB" sz="1200" b="1" dirty="0">
                          <a:solidFill>
                            <a:schemeClr val="tx1"/>
                          </a:solidFill>
                          <a:effectLst/>
                          <a:latin typeface="Comic Sans MS" panose="030F0902030302020204" pitchFamily="66" charset="0"/>
                        </a:rPr>
                        <a:t>recap previously learnt </a:t>
                      </a:r>
                      <a:r>
                        <a:rPr lang="cy-GB" sz="1000" b="1" dirty="0">
                          <a:solidFill>
                            <a:schemeClr val="tx1"/>
                          </a:solidFill>
                          <a:effectLst/>
                          <a:latin typeface="Comic Sans MS" panose="030F0902030302020204" pitchFamily="66" charset="0"/>
                        </a:rPr>
                        <a:t>welsh patterns for example;</a:t>
                      </a:r>
                    </a:p>
                    <a:p>
                      <a:pPr marL="285750" indent="-285750" fontAlgn="base">
                        <a:lnSpc>
                          <a:spcPts val="2175"/>
                        </a:lnSpc>
                        <a:buFont typeface="Arial" panose="020B0604020202020204" pitchFamily="34" charset="0"/>
                        <a:buChar char="•"/>
                      </a:pPr>
                      <a:r>
                        <a:rPr lang="cy-GB" sz="1000" dirty="0">
                          <a:latin typeface="Comic Sans MS" panose="030F0902030302020204" pitchFamily="66" charset="0"/>
                        </a:rPr>
                        <a:t> ble wyt ti'n byw</a:t>
                      </a:r>
                    </a:p>
                    <a:p>
                      <a:pPr marL="285750" indent="-285750" fontAlgn="base">
                        <a:lnSpc>
                          <a:spcPts val="2175"/>
                        </a:lnSpc>
                        <a:buFont typeface="Arial" panose="020B0604020202020204" pitchFamily="34" charset="0"/>
                        <a:buChar char="•"/>
                      </a:pPr>
                      <a:r>
                        <a:rPr lang="cy-GB" sz="1000" dirty="0">
                          <a:latin typeface="Comic Sans MS" panose="030F0902030302020204" pitchFamily="66" charset="0"/>
                        </a:rPr>
                        <a:t> pa mor hen wyt ti</a:t>
                      </a:r>
                    </a:p>
                    <a:p>
                      <a:pPr marL="285750" indent="-285750" fontAlgn="base">
                        <a:lnSpc>
                          <a:spcPts val="2175"/>
                        </a:lnSpc>
                        <a:buFont typeface="Arial" panose="020B0604020202020204" pitchFamily="34" charset="0"/>
                        <a:buChar char="•"/>
                      </a:pPr>
                      <a:r>
                        <a:rPr lang="cy-GB" sz="1000" dirty="0">
                          <a:latin typeface="Comic Sans MS" panose="030F0902030302020204" pitchFamily="66" charset="0"/>
                        </a:rPr>
                        <a:t>pa liw yw dy wallt</a:t>
                      </a:r>
                    </a:p>
                    <a:p>
                      <a:pPr marL="285750" indent="-285750" fontAlgn="base">
                        <a:lnSpc>
                          <a:spcPts val="2175"/>
                        </a:lnSpc>
                        <a:buFont typeface="Arial" panose="020B0604020202020204" pitchFamily="34" charset="0"/>
                        <a:buChar char="•"/>
                      </a:pPr>
                      <a:r>
                        <a:rPr lang="cy-GB" sz="1000" dirty="0">
                          <a:solidFill>
                            <a:schemeClr val="tx1"/>
                          </a:solidFill>
                          <a:latin typeface="Comic Sans MS" panose="030F0902030302020204" pitchFamily="66" charset="0"/>
                        </a:rPr>
                        <a:t>Ces i ...</a:t>
                      </a:r>
                    </a:p>
                    <a:p>
                      <a:pPr marL="285750" indent="-285750" fontAlgn="base">
                        <a:lnSpc>
                          <a:spcPts val="2175"/>
                        </a:lnSpc>
                        <a:buFont typeface="Arial" panose="020B0604020202020204" pitchFamily="34" charset="0"/>
                        <a:buChar char="•"/>
                      </a:pPr>
                      <a:r>
                        <a:rPr lang="cy-GB" sz="1000" dirty="0">
                          <a:solidFill>
                            <a:schemeClr val="tx1"/>
                          </a:solidFill>
                          <a:latin typeface="Comic Sans MS" panose="030F0902030302020204" pitchFamily="66" charset="0"/>
                        </a:rPr>
                        <a:t>Es i ....</a:t>
                      </a:r>
                      <a:endParaRPr lang="en-US" sz="1000" dirty="0">
                        <a:solidFill>
                          <a:schemeClr val="tx1"/>
                        </a:solidFill>
                        <a:latin typeface="Comic Sans MS" panose="030F0902030302020204" pitchFamily="66" charset="0"/>
                      </a:endParaRP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rowSpan="2">
                  <a:txBody>
                    <a:bodyPr/>
                    <a:lstStyle/>
                    <a:p>
                      <a:pPr fontAlgn="base">
                        <a:lnSpc>
                          <a:spcPts val="2175"/>
                        </a:lnSpc>
                      </a:pPr>
                      <a:r>
                        <a:rPr lang="cy-GB" sz="1000" b="1" dirty="0">
                          <a:solidFill>
                            <a:srgbClr val="002060"/>
                          </a:solidFill>
                          <a:effectLst/>
                          <a:latin typeface="Comic Sans MS" panose="030F0902030302020204" pitchFamily="66" charset="0"/>
                        </a:rPr>
                        <a:t>Geirfa allweddol / Ffocws iaith:</a:t>
                      </a:r>
                      <a:endParaRPr lang="cy-GB" sz="1000" dirty="0">
                        <a:solidFill>
                          <a:srgbClr val="002060"/>
                        </a:solidFill>
                        <a:effectLst/>
                        <a:latin typeface="Comic Sans MS" panose="030F0902030302020204" pitchFamily="66" charset="0"/>
                      </a:endParaRPr>
                    </a:p>
                    <a:p>
                      <a:pPr lvl="0">
                        <a:lnSpc>
                          <a:spcPts val="2175"/>
                        </a:lnSpc>
                        <a:buNone/>
                      </a:pPr>
                      <a:r>
                        <a:rPr lang="cy-GB" sz="1000" b="0" i="1" dirty="0">
                          <a:solidFill>
                            <a:schemeClr val="tx1"/>
                          </a:solidFill>
                          <a:effectLst/>
                          <a:latin typeface="Comic Sans MS" panose="030F0902030302020204" pitchFamily="66" charset="0"/>
                        </a:rPr>
                        <a:t>Key vocabulary / Language focus:</a:t>
                      </a:r>
                    </a:p>
                    <a:p>
                      <a:pPr lvl="0">
                        <a:lnSpc>
                          <a:spcPts val="2175"/>
                        </a:lnSpc>
                        <a:buNone/>
                      </a:pPr>
                      <a:r>
                        <a:rPr lang="cy-GB" sz="1000" b="0" i="1" dirty="0">
                          <a:solidFill>
                            <a:schemeClr val="tx1"/>
                          </a:solidFill>
                          <a:effectLst/>
                          <a:latin typeface="Comic Sans MS" panose="030F0902030302020204" pitchFamily="66" charset="0"/>
                        </a:rPr>
                        <a:t>Plant,plant,plant to regain class attention.</a:t>
                      </a:r>
                    </a:p>
                    <a:p>
                      <a:pPr lvl="0">
                        <a:lnSpc>
                          <a:spcPts val="2175"/>
                        </a:lnSpc>
                        <a:buNone/>
                      </a:pPr>
                      <a:r>
                        <a:rPr lang="cy-GB" sz="1000" dirty="0">
                          <a:solidFill>
                            <a:schemeClr val="tx1"/>
                          </a:solidFill>
                          <a:latin typeface="Comic Sans MS" panose="030F0902030302020204" pitchFamily="66" charset="0"/>
                        </a:rPr>
                        <a:t>llygaid yn edrych arnaf –eyes looking at me </a:t>
                      </a:r>
                    </a:p>
                    <a:p>
                      <a:pPr lvl="0">
                        <a:lnSpc>
                          <a:spcPts val="2175"/>
                        </a:lnSpc>
                        <a:buNone/>
                      </a:pPr>
                      <a:r>
                        <a:rPr lang="cy-GB" sz="1000" b="0" i="1" dirty="0">
                          <a:solidFill>
                            <a:schemeClr val="tx1"/>
                          </a:solidFill>
                          <a:effectLst/>
                          <a:latin typeface="Comic Sans MS" panose="030F0902030302020204" pitchFamily="66" charset="0"/>
                        </a:rPr>
                        <a:t>Es i- i went </a:t>
                      </a:r>
                    </a:p>
                    <a:p>
                      <a:pPr lvl="0">
                        <a:lnSpc>
                          <a:spcPts val="2175"/>
                        </a:lnSpc>
                        <a:buNone/>
                      </a:pPr>
                      <a:r>
                        <a:rPr lang="cy-GB" sz="1000" b="0" i="1" dirty="0">
                          <a:solidFill>
                            <a:schemeClr val="tx1"/>
                          </a:solidFill>
                          <a:effectLst/>
                          <a:latin typeface="Comic Sans MS" panose="030F0902030302020204" pitchFamily="66" charset="0"/>
                        </a:rPr>
                        <a:t>Ces i- i had </a:t>
                      </a:r>
                    </a:p>
                    <a:p>
                      <a:pPr lvl="0">
                        <a:lnSpc>
                          <a:spcPts val="2175"/>
                        </a:lnSpc>
                        <a:buNone/>
                      </a:pPr>
                      <a:r>
                        <a:rPr lang="cy-GB" sz="1000" b="0" i="1" dirty="0">
                          <a:solidFill>
                            <a:schemeClr val="tx1"/>
                          </a:solidFill>
                          <a:effectLst/>
                          <a:latin typeface="Comic Sans MS" panose="030F0902030302020204" pitchFamily="66" charset="0"/>
                        </a:rPr>
                        <a:t>Camera click - used for developing learners memory of the wlesh spelling.</a:t>
                      </a:r>
                    </a:p>
                    <a:p>
                      <a:pPr lvl="0">
                        <a:lnSpc>
                          <a:spcPts val="2175"/>
                        </a:lnSpc>
                        <a:buNone/>
                      </a:pPr>
                      <a:r>
                        <a:rPr lang="cy-GB" sz="1000" b="0" i="1" dirty="0">
                          <a:solidFill>
                            <a:schemeClr val="tx1"/>
                          </a:solidFill>
                          <a:effectLst/>
                          <a:latin typeface="Comic Sans MS" panose="030F0902030302020204" pitchFamily="66" charset="0"/>
                        </a:rPr>
                        <a:t>Splat  used to help learners convay language from english into welsh </a:t>
                      </a:r>
                    </a:p>
                    <a:p>
                      <a:pPr lvl="0">
                        <a:lnSpc>
                          <a:spcPts val="2175"/>
                        </a:lnSpc>
                        <a:buNone/>
                      </a:pPr>
                      <a:r>
                        <a:rPr lang="cy-GB" sz="1000" b="0" i="1" dirty="0">
                          <a:solidFill>
                            <a:schemeClr val="tx1"/>
                          </a:solidFill>
                          <a:effectLst/>
                          <a:latin typeface="Comic Sans MS" panose="030F0902030302020204" pitchFamily="66" charset="0"/>
                        </a:rPr>
                        <a:t>Achos maen – because </a:t>
                      </a:r>
                    </a:p>
                    <a:p>
                      <a:pPr lvl="0">
                        <a:lnSpc>
                          <a:spcPts val="2175"/>
                        </a:lnSpc>
                        <a:buNone/>
                      </a:pPr>
                      <a:r>
                        <a:rPr lang="cy-GB" sz="1000" b="0" i="1" dirty="0">
                          <a:solidFill>
                            <a:schemeClr val="tx1"/>
                          </a:solidFill>
                          <a:effectLst/>
                          <a:latin typeface="Comic Sans MS" panose="030F0902030302020204" pitchFamily="66" charset="0"/>
                        </a:rPr>
                        <a:t>Es i ddim- i didnt go </a:t>
                      </a:r>
                    </a:p>
                    <a:p>
                      <a:pPr lvl="0">
                        <a:lnSpc>
                          <a:spcPts val="2175"/>
                        </a:lnSpc>
                        <a:buNone/>
                      </a:pPr>
                      <a:r>
                        <a:rPr lang="cy-GB" sz="1000" b="0" i="1" dirty="0">
                          <a:solidFill>
                            <a:schemeClr val="tx1"/>
                          </a:solidFill>
                          <a:effectLst/>
                          <a:latin typeface="Comic Sans MS" panose="030F0902030302020204" pitchFamily="66" charset="0"/>
                        </a:rPr>
                        <a:t>Ces i ddim – i  didnt have </a:t>
                      </a:r>
                    </a:p>
                    <a:p>
                      <a:pPr lvl="0">
                        <a:lnSpc>
                          <a:spcPts val="2175"/>
                        </a:lnSpc>
                        <a:buNone/>
                      </a:pPr>
                      <a:endParaRPr lang="cy-GB" sz="1000" b="0" i="1" dirty="0">
                        <a:solidFill>
                          <a:srgbClr val="002060"/>
                        </a:solidFill>
                        <a:effectLst/>
                        <a:latin typeface="Aptos"/>
                      </a:endParaRP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rowSpan="2">
                  <a:txBody>
                    <a:bodyPr/>
                    <a:lstStyle/>
                    <a:p>
                      <a:pPr fontAlgn="base">
                        <a:lnSpc>
                          <a:spcPts val="2175"/>
                        </a:lnSpc>
                      </a:pPr>
                      <a:r>
                        <a:rPr lang="cy-GB" sz="1000" b="1" dirty="0">
                          <a:solidFill>
                            <a:srgbClr val="002060"/>
                          </a:solidFill>
                          <a:effectLst/>
                          <a:latin typeface="Comic Sans MS" panose="030F0902030302020204" pitchFamily="66" charset="0"/>
                        </a:rPr>
                        <a:t>Gweithgareddau Addysgu a Dysgu: </a:t>
                      </a:r>
                      <a:endParaRPr lang="en-US" sz="1000" dirty="0">
                        <a:latin typeface="Comic Sans MS" panose="030F0902030302020204" pitchFamily="66" charset="0"/>
                      </a:endParaRPr>
                    </a:p>
                    <a:p>
                      <a:pPr lvl="0">
                        <a:lnSpc>
                          <a:spcPts val="2175"/>
                        </a:lnSpc>
                        <a:buNone/>
                      </a:pPr>
                      <a:r>
                        <a:rPr lang="cy-GB" sz="1000" b="0" i="1" dirty="0">
                          <a:solidFill>
                            <a:srgbClr val="002060"/>
                          </a:solidFill>
                          <a:effectLst/>
                          <a:latin typeface="Comic Sans MS" panose="030F0902030302020204" pitchFamily="66" charset="0"/>
                        </a:rPr>
                        <a:t>Teaching and Learning Activities:</a:t>
                      </a:r>
                    </a:p>
                    <a:p>
                      <a:pPr lvl="0">
                        <a:lnSpc>
                          <a:spcPts val="2175"/>
                        </a:lnSpc>
                        <a:buNone/>
                      </a:pPr>
                      <a:r>
                        <a:rPr lang="cy-GB" sz="1000" b="0" i="1" dirty="0">
                          <a:solidFill>
                            <a:schemeClr val="tx1"/>
                          </a:solidFill>
                          <a:effectLst/>
                          <a:latin typeface="Comic Sans MS" panose="030F0902030302020204" pitchFamily="66" charset="0"/>
                        </a:rPr>
                        <a:t>Children will be playing a game using cold calling techniques to check previously learnt welsh laguage patterns.</a:t>
                      </a:r>
                    </a:p>
                    <a:p>
                      <a:pPr lvl="0">
                        <a:lnSpc>
                          <a:spcPts val="2175"/>
                        </a:lnSpc>
                        <a:buNone/>
                      </a:pPr>
                      <a:r>
                        <a:rPr lang="cy-GB" sz="1000" b="0" i="1" dirty="0">
                          <a:solidFill>
                            <a:schemeClr val="tx1"/>
                          </a:solidFill>
                          <a:effectLst/>
                          <a:latin typeface="Comic Sans MS" panose="030F0902030302020204" pitchFamily="66" charset="0"/>
                        </a:rPr>
                        <a:t>Children will be playing splat to check if they are able to convey english laguage patterns into welsh language patterns.</a:t>
                      </a:r>
                    </a:p>
                    <a:p>
                      <a:pPr lvl="0">
                        <a:lnSpc>
                          <a:spcPts val="2175"/>
                        </a:lnSpc>
                        <a:buNone/>
                      </a:pPr>
                      <a:r>
                        <a:rPr lang="cy-GB" sz="1000" b="0" i="1" dirty="0">
                          <a:solidFill>
                            <a:schemeClr val="tx1"/>
                          </a:solidFill>
                          <a:effectLst/>
                          <a:latin typeface="Comic Sans MS" panose="030F0902030302020204" pitchFamily="66" charset="0"/>
                        </a:rPr>
                        <a:t>Children will be using the hwla hoop game to extend welsh laguage patterns using ond and achos.</a:t>
                      </a:r>
                    </a:p>
                    <a:p>
                      <a:pPr lvl="0">
                        <a:lnSpc>
                          <a:spcPts val="2175"/>
                        </a:lnSpc>
                        <a:buNone/>
                      </a:pPr>
                      <a:r>
                        <a:rPr lang="cy-GB" sz="1000" b="0" i="1" dirty="0">
                          <a:solidFill>
                            <a:schemeClr val="tx1"/>
                          </a:solidFill>
                          <a:effectLst/>
                          <a:latin typeface="Comic Sans MS" panose="030F0902030302020204" pitchFamily="66" charset="0"/>
                        </a:rPr>
                        <a:t>Chidlren will be asked to write sentences on white boards to check their level of understanding .</a:t>
                      </a: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extLst>
                  <a:ext uri="{0D108BD9-81ED-4DB2-BD59-A6C34878D82A}">
                    <a16:rowId xmlns:a16="http://schemas.microsoft.com/office/drawing/2014/main" val="3410573747"/>
                  </a:ext>
                </a:extLst>
              </a:tr>
              <a:tr h="2184726">
                <a:tc>
                  <a:txBody>
                    <a:bodyPr/>
                    <a:lstStyle/>
                    <a:p>
                      <a:pPr fontAlgn="base">
                        <a:lnSpc>
                          <a:spcPts val="2175"/>
                        </a:lnSpc>
                      </a:pPr>
                      <a:r>
                        <a:rPr lang="cy-GB" sz="1000" b="1" dirty="0">
                          <a:solidFill>
                            <a:srgbClr val="002060"/>
                          </a:solidFill>
                          <a:effectLst/>
                          <a:latin typeface="Comic Sans MS" panose="030F0902030302020204" pitchFamily="66" charset="0"/>
                        </a:rPr>
                        <a:t>Adnoddau:</a:t>
                      </a:r>
                      <a:endParaRPr lang="cy-GB" sz="1000" dirty="0">
                        <a:solidFill>
                          <a:srgbClr val="002060"/>
                        </a:solidFill>
                        <a:effectLst/>
                        <a:latin typeface="Comic Sans MS" panose="030F0902030302020204" pitchFamily="66" charset="0"/>
                      </a:endParaRPr>
                    </a:p>
                    <a:p>
                      <a:pPr lvl="0">
                        <a:lnSpc>
                          <a:spcPts val="2175"/>
                        </a:lnSpc>
                        <a:buNone/>
                      </a:pPr>
                      <a:r>
                        <a:rPr lang="cy-GB" sz="1000" b="0" i="1" dirty="0">
                          <a:solidFill>
                            <a:srgbClr val="002060"/>
                          </a:solidFill>
                          <a:effectLst/>
                          <a:latin typeface="Comic Sans MS" panose="030F0902030302020204" pitchFamily="66" charset="0"/>
                        </a:rPr>
                        <a:t>Resources:</a:t>
                      </a:r>
                    </a:p>
                    <a:p>
                      <a:pPr marL="0" marR="0" lvl="0" indent="0" algn="l" defTabSz="914400" rtl="0" eaLnBrk="1" fontAlgn="auto" latinLnBrk="0" hangingPunct="1">
                        <a:lnSpc>
                          <a:spcPts val="2175"/>
                        </a:lnSpc>
                        <a:spcBef>
                          <a:spcPts val="0"/>
                        </a:spcBef>
                        <a:spcAft>
                          <a:spcPts val="0"/>
                        </a:spcAft>
                        <a:buClrTx/>
                        <a:buSzTx/>
                        <a:buFontTx/>
                        <a:buNone/>
                        <a:tabLst/>
                        <a:defRPr/>
                      </a:pPr>
                      <a:r>
                        <a:rPr lang="cy-GB" sz="1000" dirty="0">
                          <a:latin typeface="Comic Sans MS" panose="030F0902030302020204" pitchFamily="66" charset="0"/>
                        </a:rPr>
                        <a:t>Link to twinkle power point :</a:t>
                      </a:r>
                      <a:r>
                        <a:rPr lang="en-GB" sz="1000" dirty="0">
                          <a:hlinkClick r:id="rId3"/>
                        </a:rPr>
                        <a:t>welsh 11th April welsh lesson for recording.pptx</a:t>
                      </a:r>
                      <a:endParaRPr lang="en-GB" sz="1000" dirty="0"/>
                    </a:p>
                    <a:p>
                      <a:pPr marL="0" marR="0" lvl="0" indent="0" algn="l" defTabSz="914400" rtl="0" eaLnBrk="1" fontAlgn="auto" latinLnBrk="0" hangingPunct="1">
                        <a:lnSpc>
                          <a:spcPts val="2175"/>
                        </a:lnSpc>
                        <a:spcBef>
                          <a:spcPts val="0"/>
                        </a:spcBef>
                        <a:spcAft>
                          <a:spcPts val="0"/>
                        </a:spcAft>
                        <a:buClrTx/>
                        <a:buSzTx/>
                        <a:buFontTx/>
                        <a:buNone/>
                        <a:tabLst/>
                        <a:defRPr/>
                      </a:pPr>
                      <a:r>
                        <a:rPr lang="en-GB" sz="1000" dirty="0">
                          <a:latin typeface="Comic Sans MS" panose="030F0902030302020204" pitchFamily="66" charset="0"/>
                        </a:rPr>
                        <a:t>White board </a:t>
                      </a:r>
                    </a:p>
                    <a:p>
                      <a:pPr marL="0" marR="0" lvl="0" indent="0" algn="l" defTabSz="914400" rtl="0" eaLnBrk="1" fontAlgn="auto" latinLnBrk="0" hangingPunct="1">
                        <a:lnSpc>
                          <a:spcPts val="2175"/>
                        </a:lnSpc>
                        <a:spcBef>
                          <a:spcPts val="0"/>
                        </a:spcBef>
                        <a:spcAft>
                          <a:spcPts val="0"/>
                        </a:spcAft>
                        <a:buClrTx/>
                        <a:buSzTx/>
                        <a:buFontTx/>
                        <a:buNone/>
                        <a:tabLst/>
                        <a:defRPr/>
                      </a:pPr>
                      <a:r>
                        <a:rPr lang="en-GB" sz="1000" dirty="0">
                          <a:latin typeface="Comic Sans MS" panose="030F0902030302020204" pitchFamily="66" charset="0"/>
                        </a:rPr>
                        <a:t>White board pens </a:t>
                      </a:r>
                    </a:p>
                    <a:p>
                      <a:pPr marL="0" marR="0" lvl="0" indent="0" algn="l" defTabSz="914400" rtl="0" eaLnBrk="1" fontAlgn="auto" latinLnBrk="0" hangingPunct="1">
                        <a:lnSpc>
                          <a:spcPts val="2175"/>
                        </a:lnSpc>
                        <a:spcBef>
                          <a:spcPts val="0"/>
                        </a:spcBef>
                        <a:spcAft>
                          <a:spcPts val="0"/>
                        </a:spcAft>
                        <a:buClrTx/>
                        <a:buSzTx/>
                        <a:buFontTx/>
                        <a:buNone/>
                        <a:tabLst/>
                        <a:defRPr/>
                      </a:pPr>
                      <a:r>
                        <a:rPr lang="en-GB" sz="1000" dirty="0" err="1">
                          <a:latin typeface="Comic Sans MS" panose="030F0902030302020204" pitchFamily="66" charset="0"/>
                        </a:rPr>
                        <a:t>Hwla</a:t>
                      </a:r>
                      <a:r>
                        <a:rPr lang="en-GB" sz="1000" dirty="0">
                          <a:latin typeface="Comic Sans MS" panose="030F0902030302020204" pitchFamily="66" charset="0"/>
                        </a:rPr>
                        <a:t> hoops </a:t>
                      </a:r>
                      <a:endParaRPr lang="cy-GB" sz="1000" dirty="0">
                        <a:latin typeface="Comic Sans MS" panose="030F0902030302020204" pitchFamily="66" charset="0"/>
                      </a:endParaRP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2178781783"/>
                  </a:ext>
                </a:extLst>
              </a:tr>
            </a:tbl>
          </a:graphicData>
        </a:graphic>
      </p:graphicFrame>
    </p:spTree>
    <p:extLst>
      <p:ext uri="{BB962C8B-B14F-4D97-AF65-F5344CB8AC3E}">
        <p14:creationId xmlns:p14="http://schemas.microsoft.com/office/powerpoint/2010/main" val="2023811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0B124-6A3B-8686-817A-089CD4A33A42}"/>
              </a:ext>
            </a:extLst>
          </p:cNvPr>
          <p:cNvSpPr>
            <a:spLocks noGrp="1"/>
          </p:cNvSpPr>
          <p:nvPr>
            <p:ph type="title"/>
          </p:nvPr>
        </p:nvSpPr>
        <p:spPr>
          <a:xfrm>
            <a:off x="109331" y="8265"/>
            <a:ext cx="10515600" cy="414440"/>
          </a:xfrm>
        </p:spPr>
        <p:txBody>
          <a:bodyPr>
            <a:normAutofit/>
          </a:bodyPr>
          <a:lstStyle/>
          <a:p>
            <a:r>
              <a:rPr lang="en-US" sz="2000" dirty="0"/>
              <a:t>  </a:t>
            </a:r>
          </a:p>
        </p:txBody>
      </p:sp>
      <p:sp>
        <p:nvSpPr>
          <p:cNvPr id="3" name="Content Placeholder 2">
            <a:extLst>
              <a:ext uri="{FF2B5EF4-FFF2-40B4-BE49-F238E27FC236}">
                <a16:creationId xmlns:a16="http://schemas.microsoft.com/office/drawing/2014/main" id="{4F54C3FE-2C8E-C1C6-B013-074CEABC6912}"/>
              </a:ext>
            </a:extLst>
          </p:cNvPr>
          <p:cNvSpPr>
            <a:spLocks noGrp="1"/>
          </p:cNvSpPr>
          <p:nvPr>
            <p:ph idx="1"/>
          </p:nvPr>
        </p:nvSpPr>
        <p:spPr>
          <a:xfrm>
            <a:off x="0" y="8265"/>
            <a:ext cx="12192000" cy="6178689"/>
          </a:xfrm>
        </p:spPr>
        <p:txBody>
          <a:bodyPr>
            <a:normAutofit fontScale="32500" lnSpcReduction="20000"/>
          </a:bodyPr>
          <a:lstStyle/>
          <a:p>
            <a:pPr marL="0" indent="0">
              <a:lnSpc>
                <a:spcPct val="115000"/>
              </a:lnSpc>
              <a:spcAft>
                <a:spcPts val="800"/>
              </a:spcAft>
              <a:buNone/>
            </a:pPr>
            <a:r>
              <a:rPr lang="en-GB" sz="4400" b="1" kern="100" dirty="0">
                <a:effectLst/>
                <a:latin typeface="Comic Sans MS" panose="030F0902030302020204" pitchFamily="66" charset="0"/>
                <a:ea typeface="Aptos" panose="020B0004020202020204" pitchFamily="34" charset="0"/>
                <a:cs typeface="Times New Roman" panose="02020603050405020304" pitchFamily="18" charset="0"/>
              </a:rPr>
              <a:t>Evaluation for ten-minute micro lesson </a:t>
            </a:r>
            <a:endParaRPr lang="en-US" sz="4400" b="1" kern="100" dirty="0">
              <a:effectLst/>
              <a:latin typeface="Comic Sans MS" panose="030F0902030302020204" pitchFamily="66"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en-GB" sz="4400" kern="100" dirty="0">
                <a:effectLst/>
                <a:latin typeface="Comic Sans MS" panose="030F0902030302020204" pitchFamily="66" charset="0"/>
                <a:ea typeface="Aptos" panose="020B0004020202020204" pitchFamily="34" charset="0"/>
                <a:cs typeface="Times New Roman" panose="02020603050405020304" pitchFamily="18" charset="0"/>
              </a:rPr>
              <a:t>This evaluation examines a 10-minute Welsh session intended to assist pupils in creating longer more intricate spoken Welsh phrases. A range of interactive techniques were used during the lesson such as Cold Calling, Splat, </a:t>
            </a:r>
            <a:r>
              <a:rPr lang="en-GB" sz="4400" kern="100" dirty="0" err="1">
                <a:effectLst/>
                <a:latin typeface="Comic Sans MS" panose="030F0902030302020204" pitchFamily="66" charset="0"/>
                <a:ea typeface="Aptos" panose="020B0004020202020204" pitchFamily="34" charset="0"/>
                <a:cs typeface="Times New Roman" panose="02020603050405020304" pitchFamily="18" charset="0"/>
              </a:rPr>
              <a:t>Hŵla</a:t>
            </a:r>
            <a:r>
              <a:rPr lang="en-GB" sz="4400" kern="100" dirty="0">
                <a:effectLst/>
                <a:latin typeface="Comic Sans MS" panose="030F0902030302020204" pitchFamily="66" charset="0"/>
                <a:ea typeface="Aptos" panose="020B0004020202020204" pitchFamily="34" charset="0"/>
                <a:cs typeface="Times New Roman" panose="02020603050405020304" pitchFamily="18" charset="0"/>
              </a:rPr>
              <a:t> Hoops, and Camera Click. Through involvement, engagement, and formative assessment, each of these activities promoted learning. To determine how well these activities support language development, the evaluation makes connections between them and important teaching pedagogies and educational ideas. The first strategy I used was </a:t>
            </a:r>
            <a:r>
              <a:rPr lang="en-GB" sz="4400" i="1" kern="100" dirty="0">
                <a:effectLst/>
                <a:latin typeface="Comic Sans MS" panose="030F0902030302020204" pitchFamily="66" charset="0"/>
                <a:ea typeface="Aptos" panose="020B0004020202020204" pitchFamily="34" charset="0"/>
                <a:cs typeface="Times New Roman" panose="02020603050405020304" pitchFamily="18" charset="0"/>
              </a:rPr>
              <a:t>Cold Calling</a:t>
            </a:r>
            <a:r>
              <a:rPr lang="en-GB" sz="4400" kern="100" dirty="0">
                <a:effectLst/>
                <a:latin typeface="Comic Sans MS" panose="030F0902030302020204" pitchFamily="66" charset="0"/>
                <a:ea typeface="Aptos" panose="020B0004020202020204" pitchFamily="34" charset="0"/>
                <a:cs typeface="Times New Roman" panose="02020603050405020304" pitchFamily="18" charset="0"/>
              </a:rPr>
              <a:t>, where I randomly selected pupils to answer questions or contribute to the task without waiting for volunteers. This technique ensures that all pupils are expected to engage, rather than relying on the same few to participate. </a:t>
            </a:r>
            <a:r>
              <a:rPr lang="en-GB" sz="4400" kern="100" dirty="0" err="1">
                <a:effectLst/>
                <a:latin typeface="Comic Sans MS" panose="030F0902030302020204" pitchFamily="66" charset="0"/>
                <a:ea typeface="Aptos" panose="020B0004020202020204" pitchFamily="34" charset="0"/>
                <a:cs typeface="Times New Roman" panose="02020603050405020304" pitchFamily="18" charset="0"/>
              </a:rPr>
              <a:t>Lemov</a:t>
            </a:r>
            <a:r>
              <a:rPr lang="en-GB" sz="4400" kern="100" dirty="0">
                <a:effectLst/>
                <a:latin typeface="Comic Sans MS" panose="030F0902030302020204" pitchFamily="66" charset="0"/>
                <a:ea typeface="Aptos" panose="020B0004020202020204" pitchFamily="34" charset="0"/>
                <a:cs typeface="Times New Roman" panose="02020603050405020304" pitchFamily="18" charset="0"/>
              </a:rPr>
              <a:t> (2015) argues that this technique builds a culture of attention and inclusion, as students know they may be asked to respond at any time. It also promotes equitable participation and helps to reduce the achievement gap between more and less confident learners. From a formative assessment perspective, Cold Calling gives the teacher immediate feedback about which pupils understand the material, and which may need more support (Black and William, 2009). In this lesson, it was clear that Cold Calling helped keep pupils alert and motivated, and it also gave quieter learners the opportunity to contribute without pressure to volunteer.</a:t>
            </a:r>
          </a:p>
          <a:p>
            <a:pPr marL="0" indent="0">
              <a:lnSpc>
                <a:spcPct val="115000"/>
              </a:lnSpc>
              <a:spcAft>
                <a:spcPts val="800"/>
              </a:spcAft>
              <a:buNone/>
            </a:pPr>
            <a:r>
              <a:rPr lang="en-GB" sz="4400" kern="100" dirty="0">
                <a:effectLst/>
                <a:latin typeface="Comic Sans MS" panose="030F0902030302020204" pitchFamily="66" charset="0"/>
                <a:ea typeface="Aptos" panose="020B0004020202020204" pitchFamily="34" charset="0"/>
                <a:cs typeface="Times New Roman" panose="02020603050405020304" pitchFamily="18" charset="0"/>
              </a:rPr>
              <a:t>The game Splat was a used during the lesson. On the board, I wrote a variety of Welsh vocabulary and sentence structures. When I read out a hint or part of a sentence, two students with fly swatters came to the front and had to "splat" the right answer. As they observed and followed along, the other students in the class provided encouragement and advice. </a:t>
            </a:r>
            <a:br>
              <a:rPr lang="en-GB" sz="4400" kern="100" dirty="0">
                <a:effectLst/>
                <a:latin typeface="Comic Sans MS" panose="030F0902030302020204" pitchFamily="66" charset="0"/>
                <a:ea typeface="Aptos" panose="020B0004020202020204" pitchFamily="34" charset="0"/>
                <a:cs typeface="Times New Roman" panose="02020603050405020304" pitchFamily="18" charset="0"/>
              </a:rPr>
            </a:br>
            <a:r>
              <a:rPr lang="en-GB" sz="4400" kern="100" dirty="0">
                <a:effectLst/>
                <a:latin typeface="Comic Sans MS" panose="030F0902030302020204" pitchFamily="66" charset="0"/>
                <a:ea typeface="Aptos" panose="020B0004020202020204" pitchFamily="34" charset="0"/>
                <a:cs typeface="Times New Roman" panose="02020603050405020304" pitchFamily="18" charset="0"/>
              </a:rPr>
              <a:t>Splat has a lot of instructional value despite being competitive and fast-paced. Students' listening comprehension, word recognition, and speedy conversion of spoken to written language were all enhanced. It improved oral responsiveness, vocabulary retention, and comprehension, even though it didn't always call for complete sentences.</a:t>
            </a:r>
            <a:br>
              <a:rPr lang="en-GB" sz="4400" kern="100" dirty="0">
                <a:effectLst/>
                <a:latin typeface="Comic Sans MS" panose="030F0902030302020204" pitchFamily="66" charset="0"/>
                <a:ea typeface="Aptos" panose="020B0004020202020204" pitchFamily="34" charset="0"/>
                <a:cs typeface="Times New Roman" panose="02020603050405020304" pitchFamily="18" charset="0"/>
              </a:rPr>
            </a:br>
            <a:r>
              <a:rPr lang="en-GB" sz="4400" kern="100" dirty="0">
                <a:effectLst/>
                <a:latin typeface="Comic Sans MS" panose="030F0902030302020204" pitchFamily="66" charset="0"/>
                <a:ea typeface="Aptos" panose="020B0004020202020204" pitchFamily="34" charset="0"/>
                <a:cs typeface="Times New Roman" panose="02020603050405020304" pitchFamily="18" charset="0"/>
              </a:rPr>
              <a:t>This exercise relates to Alexander's (2008) more comprehensive concept of oracy, which includes not only speaking but also paying close attention and acting correctly. activity, considered; activity, it pays close attention in Splat and react precisely and promptly. Additionally, it encouraged what Mercer and Dawes (2008) refer to as cumulative talk, which is the gradual development of a common understanding through active listening and classroom discussion. </a:t>
            </a:r>
          </a:p>
          <a:p>
            <a:pPr marL="0" indent="0">
              <a:lnSpc>
                <a:spcPct val="115000"/>
              </a:lnSpc>
              <a:spcAft>
                <a:spcPts val="800"/>
              </a:spcAft>
              <a:buNone/>
            </a:pPr>
            <a:endParaRPr lang="en-GB" sz="2200" b="1" kern="100" dirty="0">
              <a:latin typeface="Comic Sans MS" panose="030F0902030302020204" pitchFamily="66"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4251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4D0602-595E-250D-0528-89241B099F39}"/>
              </a:ext>
            </a:extLst>
          </p:cNvPr>
          <p:cNvSpPr>
            <a:spLocks noGrp="1"/>
          </p:cNvSpPr>
          <p:nvPr>
            <p:ph idx="1"/>
          </p:nvPr>
        </p:nvSpPr>
        <p:spPr>
          <a:xfrm>
            <a:off x="639418" y="142599"/>
            <a:ext cx="10515600" cy="4351338"/>
          </a:xfrm>
        </p:spPr>
        <p:txBody>
          <a:bodyPr>
            <a:normAutofit/>
          </a:bodyPr>
          <a:lstStyle/>
          <a:p>
            <a:pPr marL="0" indent="0">
              <a:buNone/>
            </a:pPr>
            <a:br>
              <a:rPr lang="en-GB" sz="1100" dirty="0"/>
            </a:br>
            <a:endParaRPr lang="en-US" sz="1100" dirty="0"/>
          </a:p>
        </p:txBody>
      </p:sp>
      <p:sp>
        <p:nvSpPr>
          <p:cNvPr id="5" name="TextBox 4">
            <a:extLst>
              <a:ext uri="{FF2B5EF4-FFF2-40B4-BE49-F238E27FC236}">
                <a16:creationId xmlns:a16="http://schemas.microsoft.com/office/drawing/2014/main" id="{E81B7D4E-E0BB-11DE-1163-8EEB69D934C1}"/>
              </a:ext>
            </a:extLst>
          </p:cNvPr>
          <p:cNvSpPr txBox="1"/>
          <p:nvPr/>
        </p:nvSpPr>
        <p:spPr>
          <a:xfrm>
            <a:off x="404191" y="95575"/>
            <a:ext cx="11383617" cy="6619826"/>
          </a:xfrm>
          <a:prstGeom prst="rect">
            <a:avLst/>
          </a:prstGeom>
          <a:noFill/>
        </p:spPr>
        <p:txBody>
          <a:bodyPr wrap="square">
            <a:spAutoFit/>
          </a:bodyPr>
          <a:lstStyle/>
          <a:p>
            <a:pPr marL="0" indent="0">
              <a:lnSpc>
                <a:spcPct val="115000"/>
              </a:lnSpc>
              <a:spcAft>
                <a:spcPts val="800"/>
              </a:spcAft>
              <a:buNone/>
            </a:pP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I then played the </a:t>
            </a:r>
            <a:r>
              <a:rPr lang="en-GB" sz="1400" kern="100" dirty="0" err="1">
                <a:effectLst/>
                <a:latin typeface="Comic Sans MS" panose="030F0902030302020204" pitchFamily="66" charset="0"/>
                <a:ea typeface="Aptos" panose="020B0004020202020204" pitchFamily="34" charset="0"/>
                <a:cs typeface="Times New Roman" panose="02020603050405020304" pitchFamily="18" charset="0"/>
              </a:rPr>
              <a:t>Hŵla</a:t>
            </a: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 Hoops game which involved labelling hoops on the floor with the subject, verb, adjective, and object of sentences. To construct a sentence in Welsh, students alternately stepped through the hoops, each of which added a new sentence element. In addition to promoting sentence structure, I found that this method fostered a lively, cooperative atmosphere that encouraged students to move and speak.</a:t>
            </a:r>
            <a:b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br>
            <a:r>
              <a:rPr lang="en-GB" sz="1400" kern="100" dirty="0">
                <a:latin typeface="Comic Sans MS" panose="030F0902030302020204" pitchFamily="66" charset="0"/>
                <a:ea typeface="Aptos" panose="020B0004020202020204" pitchFamily="34" charset="0"/>
                <a:cs typeface="Times New Roman" panose="02020603050405020304" pitchFamily="18" charset="0"/>
              </a:rPr>
              <a:t>t</a:t>
            </a: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his approach is based on Vygotsky's (1978) social constructivism theory, which emphasises the value of social interaction in education. Peer interactions were crucial in fostering the language development of the students as they collaborated to create meaning. Pound (2008) believes that learning through movement might help cement knowledge more successfully, especially in younger learners, therefore it also appealed to kinaesthetic learners. For the </a:t>
            </a:r>
            <a:r>
              <a:rPr lang="en-GB" sz="1400" i="1" kern="100" dirty="0">
                <a:effectLst/>
                <a:latin typeface="Comic Sans MS" panose="030F0902030302020204" pitchFamily="66" charset="0"/>
                <a:ea typeface="Aptos" panose="020B0004020202020204" pitchFamily="34" charset="0"/>
                <a:cs typeface="Times New Roman" panose="02020603050405020304" pitchFamily="18" charset="0"/>
              </a:rPr>
              <a:t>Camera Click</a:t>
            </a: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 activity, I showed pupils a full Welsh sentence on the board for a few seconds. I asked them to take a “mental photograph” of the sentence, then close their eyes and try to memorise it. After the sentence was removed, pupils rewrote it from memory. I observed that this technique encouraged deeper focus and careful attention to spelling, word order, and meaning. This strategy taps into Rosen’s (2017) research on memory, which shows that visualisation can strengthen the retrieval of information. </a:t>
            </a:r>
            <a:r>
              <a:rPr lang="en-GB" sz="1400" i="1" kern="100" dirty="0">
                <a:effectLst/>
                <a:latin typeface="Comic Sans MS" panose="030F0902030302020204" pitchFamily="66" charset="0"/>
                <a:ea typeface="Aptos" panose="020B0004020202020204" pitchFamily="34" charset="0"/>
                <a:cs typeface="Times New Roman" panose="02020603050405020304" pitchFamily="18" charset="0"/>
              </a:rPr>
              <a:t>Camera Click</a:t>
            </a: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 not only supported reading comprehension, but also enhanced pupils’ confidence in sentence construction. While it wasn’t a speaking activity, it directly supported oracy by reinforcing internal sentence patterns that pupils would later verbalise.</a:t>
            </a:r>
          </a:p>
          <a:p>
            <a:pPr marL="0" indent="0">
              <a:lnSpc>
                <a:spcPct val="115000"/>
              </a:lnSpc>
              <a:spcAft>
                <a:spcPts val="800"/>
              </a:spcAft>
              <a:buNone/>
            </a:pP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I provided positive reinforcement, kept the lesson moving quickly, and made sure every student had a chance to contribute. Different learning styles were accommodated by the variety of activities, and I saw improvements in the students' self-assurance and interest in spoken Welsh.</a:t>
            </a:r>
            <a:b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br>
            <a:b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b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For students who are still gaining confidence, I might think about incorporating visual cues or phrase scaffolds into more open-ended activities like Buzz or Camera Click in future lessons. A reflective plenary would also be beneficial, enabling students to express what they had learnt and what they wished to practise going forward.</a:t>
            </a:r>
            <a:b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br>
            <a:b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b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All things considered; I thought this session did a good job of encouraging spoken Welsh using a variety of interesting techniques. A variety of oracy abilities, including sentence creation, vocabulary recall, and listening, were reinforced via games including </a:t>
            </a:r>
            <a:r>
              <a:rPr lang="en-GB" sz="1400" kern="100" dirty="0" err="1">
                <a:effectLst/>
                <a:latin typeface="Comic Sans MS" panose="030F0902030302020204" pitchFamily="66" charset="0"/>
                <a:ea typeface="Aptos" panose="020B0004020202020204" pitchFamily="34" charset="0"/>
                <a:cs typeface="Times New Roman" panose="02020603050405020304" pitchFamily="18" charset="0"/>
              </a:rPr>
              <a:t>SPlat</a:t>
            </a: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 </a:t>
            </a:r>
            <a:r>
              <a:rPr lang="en-GB" sz="1400" kern="100" dirty="0" err="1">
                <a:effectLst/>
                <a:latin typeface="Comic Sans MS" panose="030F0902030302020204" pitchFamily="66" charset="0"/>
                <a:ea typeface="Aptos" panose="020B0004020202020204" pitchFamily="34" charset="0"/>
                <a:cs typeface="Times New Roman" panose="02020603050405020304" pitchFamily="18" charset="0"/>
              </a:rPr>
              <a:t>Hŵla</a:t>
            </a:r>
            <a:r>
              <a:rPr lang="en-GB" sz="1400" kern="100" dirty="0">
                <a:effectLst/>
                <a:latin typeface="Comic Sans MS" panose="030F0902030302020204" pitchFamily="66" charset="0"/>
                <a:ea typeface="Aptos" panose="020B0004020202020204" pitchFamily="34" charset="0"/>
                <a:cs typeface="Times New Roman" panose="02020603050405020304" pitchFamily="18" charset="0"/>
              </a:rPr>
              <a:t> Hoops, Cold Calling, Camera Click. I made sure that students were not only enjoying themselves but also making real progress by firmly establishing each task in educational theory.</a:t>
            </a:r>
          </a:p>
        </p:txBody>
      </p:sp>
    </p:spTree>
    <p:extLst>
      <p:ext uri="{BB962C8B-B14F-4D97-AF65-F5344CB8AC3E}">
        <p14:creationId xmlns:p14="http://schemas.microsoft.com/office/powerpoint/2010/main" val="2202369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1474F-95B0-8BFB-7D43-F5B3711B1787}"/>
              </a:ext>
            </a:extLst>
          </p:cNvPr>
          <p:cNvSpPr>
            <a:spLocks noGrp="1"/>
          </p:cNvSpPr>
          <p:nvPr>
            <p:ph type="title"/>
          </p:nvPr>
        </p:nvSpPr>
        <p:spPr/>
        <p:txBody>
          <a:bodyPr/>
          <a:lstStyle/>
          <a:p>
            <a:r>
              <a:rPr lang="en-US" dirty="0"/>
              <a:t>References </a:t>
            </a:r>
            <a:br>
              <a:rPr lang="en-US" dirty="0"/>
            </a:br>
            <a:endParaRPr lang="en-US" dirty="0"/>
          </a:p>
        </p:txBody>
      </p:sp>
      <p:sp>
        <p:nvSpPr>
          <p:cNvPr id="3" name="Content Placeholder 2">
            <a:extLst>
              <a:ext uri="{FF2B5EF4-FFF2-40B4-BE49-F238E27FC236}">
                <a16:creationId xmlns:a16="http://schemas.microsoft.com/office/drawing/2014/main" id="{7DC3606E-DFC4-9332-A4BC-454528E85AB6}"/>
              </a:ext>
            </a:extLst>
          </p:cNvPr>
          <p:cNvSpPr>
            <a:spLocks noGrp="1"/>
          </p:cNvSpPr>
          <p:nvPr>
            <p:ph idx="1"/>
          </p:nvPr>
        </p:nvSpPr>
        <p:spPr>
          <a:xfrm>
            <a:off x="639418" y="1253331"/>
            <a:ext cx="10515600" cy="4351338"/>
          </a:xfrm>
        </p:spPr>
        <p:txBody>
          <a:bodyPr>
            <a:normAutofit fontScale="47500" lnSpcReduction="20000"/>
          </a:bodyPr>
          <a:lstStyle/>
          <a:p>
            <a:pPr marL="0" indent="0">
              <a:buNone/>
            </a:pPr>
            <a:r>
              <a:rPr lang="en-GB" dirty="0"/>
              <a:t>Alexander, R. (2008) </a:t>
            </a:r>
            <a:r>
              <a:rPr lang="en-GB" i="1" dirty="0"/>
              <a:t>Towards Dialogic Teaching: Rethinking Classroom Talk</a:t>
            </a:r>
            <a:r>
              <a:rPr lang="en-GB" dirty="0"/>
              <a:t>. 4th </a:t>
            </a:r>
            <a:r>
              <a:rPr lang="en-GB" dirty="0" err="1"/>
              <a:t>edn</a:t>
            </a:r>
            <a:r>
              <a:rPr lang="en-GB" dirty="0"/>
              <a:t>. York: </a:t>
            </a:r>
            <a:r>
              <a:rPr lang="en-GB" dirty="0" err="1"/>
              <a:t>Dialogos</a:t>
            </a:r>
            <a:r>
              <a:rPr lang="en-GB" dirty="0"/>
              <a:t>.</a:t>
            </a:r>
          </a:p>
          <a:p>
            <a:pPr marL="0" indent="0">
              <a:buNone/>
            </a:pPr>
            <a:br>
              <a:rPr lang="en-GB" dirty="0"/>
            </a:br>
            <a:r>
              <a:rPr lang="en-GB" dirty="0"/>
              <a:t>Black, P. and Wiliam, D. (2009) ‘Developing the theory of formative assessment’, </a:t>
            </a:r>
            <a:r>
              <a:rPr lang="en-GB" i="1" dirty="0"/>
              <a:t>Educational Assessment, Evaluation and Accountability</a:t>
            </a:r>
            <a:r>
              <a:rPr lang="en-GB" dirty="0"/>
              <a:t>, 21(1), pp. 5–31.</a:t>
            </a:r>
          </a:p>
          <a:p>
            <a:pPr marL="0" indent="0">
              <a:buNone/>
            </a:pPr>
            <a:br>
              <a:rPr lang="en-GB" dirty="0"/>
            </a:br>
            <a:r>
              <a:rPr lang="en-GB" dirty="0"/>
              <a:t>Bruner, J. (1966) </a:t>
            </a:r>
            <a:r>
              <a:rPr lang="en-GB" i="1" dirty="0"/>
              <a:t>Toward a Theory of Instruction</a:t>
            </a:r>
            <a:r>
              <a:rPr lang="en-GB" dirty="0"/>
              <a:t>. Cambridge, MA: Harvard University Press.</a:t>
            </a:r>
            <a:br>
              <a:rPr lang="en-GB" dirty="0"/>
            </a:br>
            <a:r>
              <a:rPr lang="en-GB" dirty="0"/>
              <a:t>Coe, R., Aloisi, C., Higgins, S. and Major, L.E. (2014) </a:t>
            </a:r>
            <a:r>
              <a:rPr lang="en-GB" i="1" dirty="0"/>
              <a:t>What Makes Great Teaching? Review of the Underpinning Research</a:t>
            </a:r>
            <a:r>
              <a:rPr lang="en-GB" dirty="0"/>
              <a:t>. Sutton Trust.</a:t>
            </a:r>
          </a:p>
          <a:p>
            <a:pPr marL="0" indent="0">
              <a:buNone/>
            </a:pPr>
            <a:br>
              <a:rPr lang="en-GB" dirty="0"/>
            </a:br>
            <a:r>
              <a:rPr lang="en-GB" dirty="0" err="1"/>
              <a:t>Lemov</a:t>
            </a:r>
            <a:r>
              <a:rPr lang="en-GB" dirty="0"/>
              <a:t>, D. (2015) </a:t>
            </a:r>
            <a:r>
              <a:rPr lang="en-GB" i="1" dirty="0"/>
              <a:t>Teach Like a Champion 2.0</a:t>
            </a:r>
            <a:r>
              <a:rPr lang="en-GB" dirty="0"/>
              <a:t>. San Francisco: Jossey-Bass.</a:t>
            </a:r>
            <a:br>
              <a:rPr lang="en-GB" dirty="0"/>
            </a:br>
            <a:r>
              <a:rPr lang="en-GB" dirty="0"/>
              <a:t>Mercer, N. and Dawes, L. (2008) ‘The value of exploratory talk’, in N. Mercer and J. Hodgkinson (eds.) </a:t>
            </a:r>
            <a:r>
              <a:rPr lang="en-GB" i="1" dirty="0"/>
              <a:t>Exploring Talk in School</a:t>
            </a:r>
            <a:r>
              <a:rPr lang="en-GB" dirty="0"/>
              <a:t>. London: SAGE, pp. 55–71.</a:t>
            </a:r>
          </a:p>
          <a:p>
            <a:pPr marL="0" indent="0">
              <a:buNone/>
            </a:pPr>
            <a:br>
              <a:rPr lang="en-GB" dirty="0"/>
            </a:br>
            <a:r>
              <a:rPr lang="en-GB" dirty="0"/>
              <a:t>Pound, L. (2008) </a:t>
            </a:r>
            <a:r>
              <a:rPr lang="en-GB" i="1" dirty="0"/>
              <a:t>Thinking and Learning about Mathematics in the Early Years</a:t>
            </a:r>
            <a:r>
              <a:rPr lang="en-GB" dirty="0"/>
              <a:t>. Oxon: Routledge.</a:t>
            </a:r>
            <a:br>
              <a:rPr lang="en-GB" dirty="0"/>
            </a:br>
            <a:r>
              <a:rPr lang="en-GB" dirty="0"/>
              <a:t>Rosen, S. (2017) </a:t>
            </a:r>
            <a:r>
              <a:rPr lang="en-GB" i="1" dirty="0"/>
              <a:t>Why Memory Matters in Education</a:t>
            </a:r>
            <a:r>
              <a:rPr lang="en-GB" dirty="0"/>
              <a:t>. London: John Catt Educational.</a:t>
            </a:r>
          </a:p>
          <a:p>
            <a:pPr marL="0" indent="0">
              <a:buNone/>
            </a:pPr>
            <a:br>
              <a:rPr lang="en-GB" dirty="0"/>
            </a:br>
            <a:r>
              <a:rPr lang="en-GB" dirty="0"/>
              <a:t>Vygotsky, L.S. (1978) </a:t>
            </a:r>
            <a:r>
              <a:rPr lang="en-GB" i="1" dirty="0"/>
              <a:t>Mind in Society: The Development of Higher Psychological Processes</a:t>
            </a:r>
            <a:r>
              <a:rPr lang="en-GB" dirty="0"/>
              <a:t>. Cambridge, MA: Harvard University Press.</a:t>
            </a:r>
          </a:p>
          <a:p>
            <a:pPr marL="0" indent="0">
              <a:buNone/>
            </a:pPr>
            <a:r>
              <a:rPr lang="en-GB" dirty="0"/>
              <a:t>Twinkl. (n.d.) </a:t>
            </a:r>
            <a:r>
              <a:rPr lang="en-GB" i="1" dirty="0"/>
              <a:t>Year 1 Adding -s and -es to Make Plurals Warm-Up PowerPoint</a:t>
            </a:r>
            <a:r>
              <a:rPr lang="en-GB" dirty="0"/>
              <a:t>. [Online] Available at: </a:t>
            </a:r>
            <a:r>
              <a:rPr lang="en-GB" dirty="0">
                <a:hlinkClick r:id="rId2"/>
              </a:rPr>
              <a:t>https://www.twinkl.co.uk/resource/t-l-53585-year-1-adding-s-and-es-to-make-plurals-warm-up-powerpoint-english</a:t>
            </a:r>
            <a:r>
              <a:rPr lang="en-GB" dirty="0"/>
              <a:t> (Accessed: 22 April 2025).</a:t>
            </a:r>
          </a:p>
          <a:p>
            <a:pPr marL="0" indent="0">
              <a:buNone/>
            </a:pPr>
            <a:endParaRPr lang="cy-GB" sz="2800" dirty="0">
              <a:latin typeface="Comic Sans MS" panose="030F0902030302020204" pitchFamily="66" charset="0"/>
            </a:endParaRPr>
          </a:p>
          <a:p>
            <a:pPr marL="0" indent="0">
              <a:buNone/>
            </a:pPr>
            <a:r>
              <a:rPr lang="cy-GB" sz="2800" dirty="0">
                <a:latin typeface="Comic Sans MS" panose="030F0902030302020204" pitchFamily="66" charset="0"/>
              </a:rPr>
              <a:t>Link to twinkle power point used in lesson in the ten minute video :</a:t>
            </a:r>
            <a:r>
              <a:rPr lang="en-GB" sz="2800" dirty="0">
                <a:hlinkClick r:id="rId3"/>
              </a:rPr>
              <a:t>welsh 11th April welsh lesson for recording.pptx</a:t>
            </a:r>
            <a:endParaRPr lang="cy-GB" sz="2800" dirty="0">
              <a:latin typeface="Comic Sans MS" panose="030F0902030302020204" pitchFamily="66" charset="0"/>
            </a:endParaRPr>
          </a:p>
          <a:p>
            <a:pPr marL="0" indent="0">
              <a:buNone/>
            </a:pPr>
            <a:endParaRPr lang="en-US" dirty="0"/>
          </a:p>
        </p:txBody>
      </p:sp>
    </p:spTree>
    <p:extLst>
      <p:ext uri="{BB962C8B-B14F-4D97-AF65-F5344CB8AC3E}">
        <p14:creationId xmlns:p14="http://schemas.microsoft.com/office/powerpoint/2010/main" val="24944035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228</TotalTime>
  <Words>1586</Words>
  <Application>Microsoft Macintosh PowerPoint</Application>
  <PresentationFormat>Widescreen</PresentationFormat>
  <Paragraphs>57</Paragraphs>
  <Slides>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Aptos Display</vt:lpstr>
      <vt:lpstr>Arial</vt:lpstr>
      <vt:lpstr>Calibri</vt:lpstr>
      <vt:lpstr>Comic Sans MS</vt:lpstr>
      <vt:lpstr>office theme</vt:lpstr>
      <vt:lpstr>PowerPoint Presentation</vt:lpstr>
      <vt:lpstr>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shannon foster</cp:lastModifiedBy>
  <cp:revision>5</cp:revision>
  <dcterms:created xsi:type="dcterms:W3CDTF">2013-07-15T20:26:40Z</dcterms:created>
  <dcterms:modified xsi:type="dcterms:W3CDTF">2025-04-22T13:09:50Z</dcterms:modified>
</cp:coreProperties>
</file>