
<file path=[Content_Types].xml><?xml version="1.0" encoding="utf-8"?>
<Types xmlns="http://schemas.openxmlformats.org/package/2006/content-types">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9"/>
  </p:notesMasterIdLst>
  <p:sldIdLst>
    <p:sldId id="256" r:id="rId2"/>
    <p:sldId id="257" r:id="rId3"/>
    <p:sldId id="258" r:id="rId4"/>
    <p:sldId id="259" r:id="rId5"/>
    <p:sldId id="265" r:id="rId6"/>
    <p:sldId id="263" r:id="rId7"/>
    <p:sldId id="264" r:id="rId8"/>
  </p:sldIdLst>
  <p:sldSz cx="12192000" cy="6858000"/>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992" autoAdjust="0"/>
    <p:restoredTop sz="94660"/>
  </p:normalViewPr>
  <p:slideViewPr>
    <p:cSldViewPr snapToGrid="0">
      <p:cViewPr varScale="1">
        <p:scale>
          <a:sx n="67" d="100"/>
          <a:sy n="67" d="100"/>
        </p:scale>
        <p:origin x="528" y="44"/>
      </p:cViewPr>
      <p:guideLst/>
    </p:cSldViewPr>
  </p:slideViewPr>
  <p:notesTextViewPr>
    <p:cViewPr>
      <p:scale>
        <a:sx n="1" d="1"/>
        <a:sy n="1" d="1"/>
      </p:scale>
      <p:origin x="0" y="0"/>
    </p:cViewPr>
  </p:notesTextViewPr>
  <p:notesViewPr>
    <p:cSldViewPr snapToGrid="0">
      <p:cViewPr varScale="1">
        <p:scale>
          <a:sx n="74" d="100"/>
          <a:sy n="74" d="100"/>
        </p:scale>
        <p:origin x="2670" y="66"/>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notesMaster" Target="notesMasters/notesMaster1.xml"/></Relationships>
</file>

<file path=ppt/diagrams/_rels/data1.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12" Type="http://schemas.openxmlformats.org/officeDocument/2006/relationships/image" Target="../media/image13.sv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11" Type="http://schemas.openxmlformats.org/officeDocument/2006/relationships/image" Target="../media/image12.png"/><Relationship Id="rId5" Type="http://schemas.openxmlformats.org/officeDocument/2006/relationships/image" Target="../media/image6.png"/><Relationship Id="rId10" Type="http://schemas.openxmlformats.org/officeDocument/2006/relationships/image" Target="../media/image11.svg"/><Relationship Id="rId4" Type="http://schemas.openxmlformats.org/officeDocument/2006/relationships/image" Target="../media/image5.svg"/><Relationship Id="rId9" Type="http://schemas.openxmlformats.org/officeDocument/2006/relationships/image" Target="../media/image10.png"/></Relationships>
</file>

<file path=ppt/diagrams/_rels/drawing1.xml.rels><?xml version="1.0" encoding="UTF-8" standalone="yes"?>
<Relationships xmlns="http://schemas.openxmlformats.org/package/2006/relationships"><Relationship Id="rId8" Type="http://schemas.openxmlformats.org/officeDocument/2006/relationships/image" Target="../media/image17.svg"/><Relationship Id="rId3" Type="http://schemas.openxmlformats.org/officeDocument/2006/relationships/image" Target="../media/image4.png"/><Relationship Id="rId7" Type="http://schemas.openxmlformats.org/officeDocument/2006/relationships/image" Target="../media/image8.png"/><Relationship Id="rId12" Type="http://schemas.openxmlformats.org/officeDocument/2006/relationships/image" Target="../media/image19.svg"/><Relationship Id="rId2" Type="http://schemas.openxmlformats.org/officeDocument/2006/relationships/image" Target="../media/image14.svg"/><Relationship Id="rId1" Type="http://schemas.openxmlformats.org/officeDocument/2006/relationships/image" Target="../media/image2.png"/><Relationship Id="rId6" Type="http://schemas.openxmlformats.org/officeDocument/2006/relationships/image" Target="../media/image16.svg"/><Relationship Id="rId11" Type="http://schemas.openxmlformats.org/officeDocument/2006/relationships/image" Target="../media/image12.png"/><Relationship Id="rId5" Type="http://schemas.openxmlformats.org/officeDocument/2006/relationships/image" Target="../media/image6.png"/><Relationship Id="rId10" Type="http://schemas.openxmlformats.org/officeDocument/2006/relationships/image" Target="../media/image18.svg"/><Relationship Id="rId4" Type="http://schemas.openxmlformats.org/officeDocument/2006/relationships/image" Target="../media/image15.svg"/><Relationship Id="rId9" Type="http://schemas.openxmlformats.org/officeDocument/2006/relationships/image" Target="../media/image10.png"/></Relationships>
</file>

<file path=ppt/diagrams/colors1.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ADBC327-3507-48ED-AE55-006AC2B14ADC}"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98616DBA-5FAB-43A1-8336-3D4A348ACE0E}">
      <dgm:prSet/>
      <dgm:spPr/>
      <dgm:t>
        <a:bodyPr/>
        <a:lstStyle/>
        <a:p>
          <a:pPr>
            <a:defRPr cap="all"/>
          </a:pPr>
          <a:r>
            <a:rPr lang="en-GB"/>
            <a:t>think about an area or topic you are interested in</a:t>
          </a:r>
          <a:endParaRPr lang="en-US"/>
        </a:p>
      </dgm:t>
    </dgm:pt>
    <dgm:pt modelId="{BA20A026-B9D5-4E67-A049-E13859299BB6}" type="parTrans" cxnId="{963564FD-9CD7-4E7B-8AFE-E432923ED2FC}">
      <dgm:prSet/>
      <dgm:spPr/>
      <dgm:t>
        <a:bodyPr/>
        <a:lstStyle/>
        <a:p>
          <a:endParaRPr lang="en-US"/>
        </a:p>
      </dgm:t>
    </dgm:pt>
    <dgm:pt modelId="{501A6357-4408-4FAD-AAF4-9AED656CDBCE}" type="sibTrans" cxnId="{963564FD-9CD7-4E7B-8AFE-E432923ED2FC}">
      <dgm:prSet/>
      <dgm:spPr/>
      <dgm:t>
        <a:bodyPr/>
        <a:lstStyle/>
        <a:p>
          <a:endParaRPr lang="en-US"/>
        </a:p>
      </dgm:t>
    </dgm:pt>
    <dgm:pt modelId="{2448DB7C-4665-4A39-A363-A08F4EF5E909}">
      <dgm:prSet/>
      <dgm:spPr/>
      <dgm:t>
        <a:bodyPr/>
        <a:lstStyle/>
        <a:p>
          <a:pPr>
            <a:defRPr cap="all"/>
          </a:pPr>
          <a:r>
            <a:rPr lang="en-GB"/>
            <a:t>think about where your topic may contain an idea that can be supported through academic endeavour (n.b. I’ll explain this)</a:t>
          </a:r>
          <a:endParaRPr lang="en-US"/>
        </a:p>
      </dgm:t>
    </dgm:pt>
    <dgm:pt modelId="{C7608FD3-255A-4EE4-855D-934B67CE7A0D}" type="parTrans" cxnId="{D380C96A-863E-4522-90C9-006282BA9D36}">
      <dgm:prSet/>
      <dgm:spPr/>
      <dgm:t>
        <a:bodyPr/>
        <a:lstStyle/>
        <a:p>
          <a:endParaRPr lang="en-US"/>
        </a:p>
      </dgm:t>
    </dgm:pt>
    <dgm:pt modelId="{FE7205A6-AC52-4640-A560-58CD0A7E1275}" type="sibTrans" cxnId="{D380C96A-863E-4522-90C9-006282BA9D36}">
      <dgm:prSet/>
      <dgm:spPr/>
      <dgm:t>
        <a:bodyPr/>
        <a:lstStyle/>
        <a:p>
          <a:endParaRPr lang="en-US"/>
        </a:p>
      </dgm:t>
    </dgm:pt>
    <dgm:pt modelId="{27432DF4-381C-48A1-874F-F9A442855F23}">
      <dgm:prSet/>
      <dgm:spPr/>
      <dgm:t>
        <a:bodyPr/>
        <a:lstStyle/>
        <a:p>
          <a:pPr>
            <a:defRPr cap="all"/>
          </a:pPr>
          <a:r>
            <a:rPr lang="en-GB"/>
            <a:t>start to construct an area of interest and think about how to find supporting material</a:t>
          </a:r>
          <a:endParaRPr lang="en-US"/>
        </a:p>
      </dgm:t>
    </dgm:pt>
    <dgm:pt modelId="{5B455479-A70A-49DA-925F-BB2A137CA126}" type="parTrans" cxnId="{CE3C1BD3-F78B-467E-B0B2-0B04212B2FDC}">
      <dgm:prSet/>
      <dgm:spPr/>
      <dgm:t>
        <a:bodyPr/>
        <a:lstStyle/>
        <a:p>
          <a:endParaRPr lang="en-US"/>
        </a:p>
      </dgm:t>
    </dgm:pt>
    <dgm:pt modelId="{9E4374A0-301D-4D04-A3D2-4E0B684A1D19}" type="sibTrans" cxnId="{CE3C1BD3-F78B-467E-B0B2-0B04212B2FDC}">
      <dgm:prSet/>
      <dgm:spPr/>
      <dgm:t>
        <a:bodyPr/>
        <a:lstStyle/>
        <a:p>
          <a:endParaRPr lang="en-US"/>
        </a:p>
      </dgm:t>
    </dgm:pt>
    <dgm:pt modelId="{230B64F8-651C-45BD-9A4D-AD60039FB23C}">
      <dgm:prSet/>
      <dgm:spPr/>
      <dgm:t>
        <a:bodyPr/>
        <a:lstStyle/>
        <a:p>
          <a:pPr>
            <a:defRPr cap="all"/>
          </a:pPr>
          <a:r>
            <a:rPr lang="en-GB"/>
            <a:t>So, you need to think of something that is interesting to you to do further research, OR, link it to your other module assessments.</a:t>
          </a:r>
          <a:endParaRPr lang="en-US"/>
        </a:p>
      </dgm:t>
    </dgm:pt>
    <dgm:pt modelId="{41750AD5-7A22-474F-969F-1580970F5C10}" type="parTrans" cxnId="{05065DEC-4EEB-4A0D-90A5-E96F89B0F47A}">
      <dgm:prSet/>
      <dgm:spPr/>
      <dgm:t>
        <a:bodyPr/>
        <a:lstStyle/>
        <a:p>
          <a:endParaRPr lang="en-US"/>
        </a:p>
      </dgm:t>
    </dgm:pt>
    <dgm:pt modelId="{23B0B0AC-3632-44F3-8E79-19A101A476F6}" type="sibTrans" cxnId="{05065DEC-4EEB-4A0D-90A5-E96F89B0F47A}">
      <dgm:prSet/>
      <dgm:spPr/>
      <dgm:t>
        <a:bodyPr/>
        <a:lstStyle/>
        <a:p>
          <a:endParaRPr lang="en-US"/>
        </a:p>
      </dgm:t>
    </dgm:pt>
    <dgm:pt modelId="{1E9BF168-EACD-473E-BF1E-6BE45FD2AB98}">
      <dgm:prSet/>
      <dgm:spPr/>
      <dgm:t>
        <a:bodyPr/>
        <a:lstStyle/>
        <a:p>
          <a:pPr>
            <a:defRPr cap="all"/>
          </a:pPr>
          <a:r>
            <a:rPr lang="en-GB"/>
            <a:t>Oh, and then find out how to do it all! </a:t>
          </a:r>
          <a:endParaRPr lang="en-US"/>
        </a:p>
      </dgm:t>
    </dgm:pt>
    <dgm:pt modelId="{F36F3029-5594-424E-A927-A619592CA785}" type="parTrans" cxnId="{87420323-8C8E-4AE5-8523-AF692F0256F9}">
      <dgm:prSet/>
      <dgm:spPr/>
      <dgm:t>
        <a:bodyPr/>
        <a:lstStyle/>
        <a:p>
          <a:endParaRPr lang="en-US"/>
        </a:p>
      </dgm:t>
    </dgm:pt>
    <dgm:pt modelId="{04F49A28-7460-4A5D-9EA6-D938A57AD032}" type="sibTrans" cxnId="{87420323-8C8E-4AE5-8523-AF692F0256F9}">
      <dgm:prSet/>
      <dgm:spPr/>
      <dgm:t>
        <a:bodyPr/>
        <a:lstStyle/>
        <a:p>
          <a:endParaRPr lang="en-US"/>
        </a:p>
      </dgm:t>
    </dgm:pt>
    <dgm:pt modelId="{44B63964-EB1B-466E-89E6-69AC6D32F2AD}">
      <dgm:prSet/>
      <dgm:spPr/>
      <dgm:t>
        <a:bodyPr/>
        <a:lstStyle/>
        <a:p>
          <a:pPr>
            <a:defRPr cap="all"/>
          </a:pPr>
          <a:r>
            <a:rPr lang="en-GB"/>
            <a:t>Work through your ideas in the sessions</a:t>
          </a:r>
          <a:endParaRPr lang="en-US"/>
        </a:p>
      </dgm:t>
    </dgm:pt>
    <dgm:pt modelId="{58D78887-400A-4C1B-9F77-A711701644B0}" type="parTrans" cxnId="{69725724-CC35-4B4E-BEB9-D416C5302951}">
      <dgm:prSet/>
      <dgm:spPr/>
      <dgm:t>
        <a:bodyPr/>
        <a:lstStyle/>
        <a:p>
          <a:endParaRPr lang="en-US"/>
        </a:p>
      </dgm:t>
    </dgm:pt>
    <dgm:pt modelId="{9FCBAB35-3483-487B-8495-CC383B948BAA}" type="sibTrans" cxnId="{69725724-CC35-4B4E-BEB9-D416C5302951}">
      <dgm:prSet/>
      <dgm:spPr/>
      <dgm:t>
        <a:bodyPr/>
        <a:lstStyle/>
        <a:p>
          <a:endParaRPr lang="en-US"/>
        </a:p>
      </dgm:t>
    </dgm:pt>
    <dgm:pt modelId="{053FF4CF-5D9C-4D24-A229-A39E7C6C36D3}" type="pres">
      <dgm:prSet presAssocID="{3ADBC327-3507-48ED-AE55-006AC2B14ADC}" presName="root" presStyleCnt="0">
        <dgm:presLayoutVars>
          <dgm:dir/>
          <dgm:resizeHandles val="exact"/>
        </dgm:presLayoutVars>
      </dgm:prSet>
      <dgm:spPr/>
    </dgm:pt>
    <dgm:pt modelId="{EBC0CE55-3229-4BCA-ACBA-C70FB7DD3FC7}" type="pres">
      <dgm:prSet presAssocID="{98616DBA-5FAB-43A1-8336-3D4A348ACE0E}" presName="compNode" presStyleCnt="0"/>
      <dgm:spPr/>
    </dgm:pt>
    <dgm:pt modelId="{418B8C3B-0C4A-4B1E-A7F0-5A606083C211}" type="pres">
      <dgm:prSet presAssocID="{98616DBA-5FAB-43A1-8336-3D4A348ACE0E}" presName="iconBgRect" presStyleLbl="bgShp" presStyleIdx="0" presStyleCnt="6"/>
      <dgm:spPr/>
    </dgm:pt>
    <dgm:pt modelId="{A02A67B2-6D96-4B5B-A625-607CD08B62F4}" type="pres">
      <dgm:prSet presAssocID="{98616DBA-5FAB-43A1-8336-3D4A348ACE0E}"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ad with Gears"/>
        </a:ext>
      </dgm:extLst>
    </dgm:pt>
    <dgm:pt modelId="{3917754B-AF9D-4356-8A60-79C3E034806B}" type="pres">
      <dgm:prSet presAssocID="{98616DBA-5FAB-43A1-8336-3D4A348ACE0E}" presName="spaceRect" presStyleCnt="0"/>
      <dgm:spPr/>
    </dgm:pt>
    <dgm:pt modelId="{BEF2A2DA-D40F-406B-AA89-37D7FB8915FE}" type="pres">
      <dgm:prSet presAssocID="{98616DBA-5FAB-43A1-8336-3D4A348ACE0E}" presName="textRect" presStyleLbl="revTx" presStyleIdx="0" presStyleCnt="6">
        <dgm:presLayoutVars>
          <dgm:chMax val="1"/>
          <dgm:chPref val="1"/>
        </dgm:presLayoutVars>
      </dgm:prSet>
      <dgm:spPr/>
    </dgm:pt>
    <dgm:pt modelId="{DBF4B065-234C-43A2-BD6C-8D3CE5F40C15}" type="pres">
      <dgm:prSet presAssocID="{501A6357-4408-4FAD-AAF4-9AED656CDBCE}" presName="sibTrans" presStyleCnt="0"/>
      <dgm:spPr/>
    </dgm:pt>
    <dgm:pt modelId="{A2E182B8-6934-440E-9EDB-8D40931E90EC}" type="pres">
      <dgm:prSet presAssocID="{2448DB7C-4665-4A39-A363-A08F4EF5E909}" presName="compNode" presStyleCnt="0"/>
      <dgm:spPr/>
    </dgm:pt>
    <dgm:pt modelId="{4C468E40-E413-40F7-B47B-94888AE5BF43}" type="pres">
      <dgm:prSet presAssocID="{2448DB7C-4665-4A39-A363-A08F4EF5E909}" presName="iconBgRect" presStyleLbl="bgShp" presStyleIdx="1" presStyleCnt="6"/>
      <dgm:spPr/>
    </dgm:pt>
    <dgm:pt modelId="{0D45A574-C148-4637-9A8E-6FBDB63E8EE7}" type="pres">
      <dgm:prSet presAssocID="{2448DB7C-4665-4A39-A363-A08F4EF5E909}"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lassroom"/>
        </a:ext>
      </dgm:extLst>
    </dgm:pt>
    <dgm:pt modelId="{B6A846E5-C29E-4C59-91AE-85347974C827}" type="pres">
      <dgm:prSet presAssocID="{2448DB7C-4665-4A39-A363-A08F4EF5E909}" presName="spaceRect" presStyleCnt="0"/>
      <dgm:spPr/>
    </dgm:pt>
    <dgm:pt modelId="{BF35CED7-0A34-4B7D-83CF-AFB272105BB5}" type="pres">
      <dgm:prSet presAssocID="{2448DB7C-4665-4A39-A363-A08F4EF5E909}" presName="textRect" presStyleLbl="revTx" presStyleIdx="1" presStyleCnt="6">
        <dgm:presLayoutVars>
          <dgm:chMax val="1"/>
          <dgm:chPref val="1"/>
        </dgm:presLayoutVars>
      </dgm:prSet>
      <dgm:spPr/>
    </dgm:pt>
    <dgm:pt modelId="{EA97AE72-9B5D-41CF-BC77-3A2DBEB06427}" type="pres">
      <dgm:prSet presAssocID="{FE7205A6-AC52-4640-A560-58CD0A7E1275}" presName="sibTrans" presStyleCnt="0"/>
      <dgm:spPr/>
    </dgm:pt>
    <dgm:pt modelId="{51B5ABF9-BD8F-472A-83B7-198D5474B97A}" type="pres">
      <dgm:prSet presAssocID="{27432DF4-381C-48A1-874F-F9A442855F23}" presName="compNode" presStyleCnt="0"/>
      <dgm:spPr/>
    </dgm:pt>
    <dgm:pt modelId="{3FCF0432-1EBA-4245-A363-B84E2AC37E64}" type="pres">
      <dgm:prSet presAssocID="{27432DF4-381C-48A1-874F-F9A442855F23}" presName="iconBgRect" presStyleLbl="bgShp" presStyleIdx="2" presStyleCnt="6"/>
      <dgm:spPr/>
    </dgm:pt>
    <dgm:pt modelId="{76A53A3D-E083-4E1C-BD1E-010A38280F9D}" type="pres">
      <dgm:prSet presAssocID="{27432DF4-381C-48A1-874F-F9A442855F23}"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Magnifying glass"/>
        </a:ext>
      </dgm:extLst>
    </dgm:pt>
    <dgm:pt modelId="{E8714E43-5C56-4428-9F7A-B90D5EE2DECF}" type="pres">
      <dgm:prSet presAssocID="{27432DF4-381C-48A1-874F-F9A442855F23}" presName="spaceRect" presStyleCnt="0"/>
      <dgm:spPr/>
    </dgm:pt>
    <dgm:pt modelId="{636D6F52-7DA1-46E3-B3B0-4233E6CA02FD}" type="pres">
      <dgm:prSet presAssocID="{27432DF4-381C-48A1-874F-F9A442855F23}" presName="textRect" presStyleLbl="revTx" presStyleIdx="2" presStyleCnt="6">
        <dgm:presLayoutVars>
          <dgm:chMax val="1"/>
          <dgm:chPref val="1"/>
        </dgm:presLayoutVars>
      </dgm:prSet>
      <dgm:spPr/>
    </dgm:pt>
    <dgm:pt modelId="{418CE8DF-8B8C-4702-BE57-9EC8C7D15B9F}" type="pres">
      <dgm:prSet presAssocID="{9E4374A0-301D-4D04-A3D2-4E0B684A1D19}" presName="sibTrans" presStyleCnt="0"/>
      <dgm:spPr/>
    </dgm:pt>
    <dgm:pt modelId="{1C29DB02-2AFE-4E13-BB33-DF1DED4DF8F8}" type="pres">
      <dgm:prSet presAssocID="{230B64F8-651C-45BD-9A4D-AD60039FB23C}" presName="compNode" presStyleCnt="0"/>
      <dgm:spPr/>
    </dgm:pt>
    <dgm:pt modelId="{6295946D-243C-452E-A3AF-BCC4554875C0}" type="pres">
      <dgm:prSet presAssocID="{230B64F8-651C-45BD-9A4D-AD60039FB23C}" presName="iconBgRect" presStyleLbl="bgShp" presStyleIdx="3" presStyleCnt="6"/>
      <dgm:spPr/>
    </dgm:pt>
    <dgm:pt modelId="{EEF6C48A-13BD-4BFB-8CBF-6A6DF5FDB32E}" type="pres">
      <dgm:prSet presAssocID="{230B64F8-651C-45BD-9A4D-AD60039FB23C}"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Link"/>
        </a:ext>
      </dgm:extLst>
    </dgm:pt>
    <dgm:pt modelId="{3DD92014-1BAF-47D3-8FB2-9F17635A0FC1}" type="pres">
      <dgm:prSet presAssocID="{230B64F8-651C-45BD-9A4D-AD60039FB23C}" presName="spaceRect" presStyleCnt="0"/>
      <dgm:spPr/>
    </dgm:pt>
    <dgm:pt modelId="{B23F2237-1027-44ED-830B-DB325E3B19F9}" type="pres">
      <dgm:prSet presAssocID="{230B64F8-651C-45BD-9A4D-AD60039FB23C}" presName="textRect" presStyleLbl="revTx" presStyleIdx="3" presStyleCnt="6">
        <dgm:presLayoutVars>
          <dgm:chMax val="1"/>
          <dgm:chPref val="1"/>
        </dgm:presLayoutVars>
      </dgm:prSet>
      <dgm:spPr/>
    </dgm:pt>
    <dgm:pt modelId="{3A0C2B91-7CEB-4D15-87EE-964910D149F0}" type="pres">
      <dgm:prSet presAssocID="{23B0B0AC-3632-44F3-8E79-19A101A476F6}" presName="sibTrans" presStyleCnt="0"/>
      <dgm:spPr/>
    </dgm:pt>
    <dgm:pt modelId="{05621242-D3CF-457B-9F47-5A108086EA6C}" type="pres">
      <dgm:prSet presAssocID="{1E9BF168-EACD-473E-BF1E-6BE45FD2AB98}" presName="compNode" presStyleCnt="0"/>
      <dgm:spPr/>
    </dgm:pt>
    <dgm:pt modelId="{A9D918D4-F1A5-42A9-BCD7-7E4EF77ABB01}" type="pres">
      <dgm:prSet presAssocID="{1E9BF168-EACD-473E-BF1E-6BE45FD2AB98}" presName="iconBgRect" presStyleLbl="bgShp" presStyleIdx="4" presStyleCnt="6"/>
      <dgm:spPr/>
    </dgm:pt>
    <dgm:pt modelId="{9E648B2D-F3DA-4FD5-88D4-97272311B012}" type="pres">
      <dgm:prSet presAssocID="{1E9BF168-EACD-473E-BF1E-6BE45FD2AB98}"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Fish"/>
        </a:ext>
      </dgm:extLst>
    </dgm:pt>
    <dgm:pt modelId="{B5311508-59FF-4F31-BAA3-92450E5E0EC9}" type="pres">
      <dgm:prSet presAssocID="{1E9BF168-EACD-473E-BF1E-6BE45FD2AB98}" presName="spaceRect" presStyleCnt="0"/>
      <dgm:spPr/>
    </dgm:pt>
    <dgm:pt modelId="{E5B4DFE5-3B0E-488B-8099-08F117DD30CF}" type="pres">
      <dgm:prSet presAssocID="{1E9BF168-EACD-473E-BF1E-6BE45FD2AB98}" presName="textRect" presStyleLbl="revTx" presStyleIdx="4" presStyleCnt="6">
        <dgm:presLayoutVars>
          <dgm:chMax val="1"/>
          <dgm:chPref val="1"/>
        </dgm:presLayoutVars>
      </dgm:prSet>
      <dgm:spPr/>
    </dgm:pt>
    <dgm:pt modelId="{4FF5D68A-0B30-4A43-91C0-C9E6428753D9}" type="pres">
      <dgm:prSet presAssocID="{04F49A28-7460-4A5D-9EA6-D938A57AD032}" presName="sibTrans" presStyleCnt="0"/>
      <dgm:spPr/>
    </dgm:pt>
    <dgm:pt modelId="{422F474A-2069-44AB-8CEC-912D7A875296}" type="pres">
      <dgm:prSet presAssocID="{44B63964-EB1B-466E-89E6-69AC6D32F2AD}" presName="compNode" presStyleCnt="0"/>
      <dgm:spPr/>
    </dgm:pt>
    <dgm:pt modelId="{0E683851-3D4F-4B26-8F02-70C256A845A1}" type="pres">
      <dgm:prSet presAssocID="{44B63964-EB1B-466E-89E6-69AC6D32F2AD}" presName="iconBgRect" presStyleLbl="bgShp" presStyleIdx="5" presStyleCnt="6"/>
      <dgm:spPr/>
    </dgm:pt>
    <dgm:pt modelId="{16C134A8-F87B-47C1-9831-A4CA1DB6647F}" type="pres">
      <dgm:prSet presAssocID="{44B63964-EB1B-466E-89E6-69AC6D32F2AD}"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Lightbulb"/>
        </a:ext>
      </dgm:extLst>
    </dgm:pt>
    <dgm:pt modelId="{04C3177E-2A34-49C1-B656-41E7DFCA8951}" type="pres">
      <dgm:prSet presAssocID="{44B63964-EB1B-466E-89E6-69AC6D32F2AD}" presName="spaceRect" presStyleCnt="0"/>
      <dgm:spPr/>
    </dgm:pt>
    <dgm:pt modelId="{FFE99472-584F-49A8-8F17-DFAE05ED463C}" type="pres">
      <dgm:prSet presAssocID="{44B63964-EB1B-466E-89E6-69AC6D32F2AD}" presName="textRect" presStyleLbl="revTx" presStyleIdx="5" presStyleCnt="6">
        <dgm:presLayoutVars>
          <dgm:chMax val="1"/>
          <dgm:chPref val="1"/>
        </dgm:presLayoutVars>
      </dgm:prSet>
      <dgm:spPr/>
    </dgm:pt>
  </dgm:ptLst>
  <dgm:cxnLst>
    <dgm:cxn modelId="{8A0BFD0C-32FD-4DC4-8934-208714387AD1}" type="presOf" srcId="{230B64F8-651C-45BD-9A4D-AD60039FB23C}" destId="{B23F2237-1027-44ED-830B-DB325E3B19F9}" srcOrd="0" destOrd="0" presId="urn:microsoft.com/office/officeart/2018/5/layout/IconCircleLabelList"/>
    <dgm:cxn modelId="{1F7C7412-F1B6-461C-A939-0D9DFACAD002}" type="presOf" srcId="{1E9BF168-EACD-473E-BF1E-6BE45FD2AB98}" destId="{E5B4DFE5-3B0E-488B-8099-08F117DD30CF}" srcOrd="0" destOrd="0" presId="urn:microsoft.com/office/officeart/2018/5/layout/IconCircleLabelList"/>
    <dgm:cxn modelId="{87420323-8C8E-4AE5-8523-AF692F0256F9}" srcId="{3ADBC327-3507-48ED-AE55-006AC2B14ADC}" destId="{1E9BF168-EACD-473E-BF1E-6BE45FD2AB98}" srcOrd="4" destOrd="0" parTransId="{F36F3029-5594-424E-A927-A619592CA785}" sibTransId="{04F49A28-7460-4A5D-9EA6-D938A57AD032}"/>
    <dgm:cxn modelId="{69725724-CC35-4B4E-BEB9-D416C5302951}" srcId="{3ADBC327-3507-48ED-AE55-006AC2B14ADC}" destId="{44B63964-EB1B-466E-89E6-69AC6D32F2AD}" srcOrd="5" destOrd="0" parTransId="{58D78887-400A-4C1B-9F77-A711701644B0}" sibTransId="{9FCBAB35-3483-487B-8495-CC383B948BAA}"/>
    <dgm:cxn modelId="{5B77B241-B83D-4792-9E5C-A5708F22A1FD}" type="presOf" srcId="{3ADBC327-3507-48ED-AE55-006AC2B14ADC}" destId="{053FF4CF-5D9C-4D24-A229-A39E7C6C36D3}" srcOrd="0" destOrd="0" presId="urn:microsoft.com/office/officeart/2018/5/layout/IconCircleLabelList"/>
    <dgm:cxn modelId="{D380C96A-863E-4522-90C9-006282BA9D36}" srcId="{3ADBC327-3507-48ED-AE55-006AC2B14ADC}" destId="{2448DB7C-4665-4A39-A363-A08F4EF5E909}" srcOrd="1" destOrd="0" parTransId="{C7608FD3-255A-4EE4-855D-934B67CE7A0D}" sibTransId="{FE7205A6-AC52-4640-A560-58CD0A7E1275}"/>
    <dgm:cxn modelId="{102CB681-F21D-4AE7-84C7-7C8855796152}" type="presOf" srcId="{27432DF4-381C-48A1-874F-F9A442855F23}" destId="{636D6F52-7DA1-46E3-B3B0-4233E6CA02FD}" srcOrd="0" destOrd="0" presId="urn:microsoft.com/office/officeart/2018/5/layout/IconCircleLabelList"/>
    <dgm:cxn modelId="{32BABCB1-38C9-4866-995B-96A70B79756F}" type="presOf" srcId="{44B63964-EB1B-466E-89E6-69AC6D32F2AD}" destId="{FFE99472-584F-49A8-8F17-DFAE05ED463C}" srcOrd="0" destOrd="0" presId="urn:microsoft.com/office/officeart/2018/5/layout/IconCircleLabelList"/>
    <dgm:cxn modelId="{CE3C1BD3-F78B-467E-B0B2-0B04212B2FDC}" srcId="{3ADBC327-3507-48ED-AE55-006AC2B14ADC}" destId="{27432DF4-381C-48A1-874F-F9A442855F23}" srcOrd="2" destOrd="0" parTransId="{5B455479-A70A-49DA-925F-BB2A137CA126}" sibTransId="{9E4374A0-301D-4D04-A3D2-4E0B684A1D19}"/>
    <dgm:cxn modelId="{05065DEC-4EEB-4A0D-90A5-E96F89B0F47A}" srcId="{3ADBC327-3507-48ED-AE55-006AC2B14ADC}" destId="{230B64F8-651C-45BD-9A4D-AD60039FB23C}" srcOrd="3" destOrd="0" parTransId="{41750AD5-7A22-474F-969F-1580970F5C10}" sibTransId="{23B0B0AC-3632-44F3-8E79-19A101A476F6}"/>
    <dgm:cxn modelId="{371777F3-5769-465B-8386-5882C77AC628}" type="presOf" srcId="{2448DB7C-4665-4A39-A363-A08F4EF5E909}" destId="{BF35CED7-0A34-4B7D-83CF-AFB272105BB5}" srcOrd="0" destOrd="0" presId="urn:microsoft.com/office/officeart/2018/5/layout/IconCircleLabelList"/>
    <dgm:cxn modelId="{E7AB91F5-B715-4831-8A51-B597253761B6}" type="presOf" srcId="{98616DBA-5FAB-43A1-8336-3D4A348ACE0E}" destId="{BEF2A2DA-D40F-406B-AA89-37D7FB8915FE}" srcOrd="0" destOrd="0" presId="urn:microsoft.com/office/officeart/2018/5/layout/IconCircleLabelList"/>
    <dgm:cxn modelId="{963564FD-9CD7-4E7B-8AFE-E432923ED2FC}" srcId="{3ADBC327-3507-48ED-AE55-006AC2B14ADC}" destId="{98616DBA-5FAB-43A1-8336-3D4A348ACE0E}" srcOrd="0" destOrd="0" parTransId="{BA20A026-B9D5-4E67-A049-E13859299BB6}" sibTransId="{501A6357-4408-4FAD-AAF4-9AED656CDBCE}"/>
    <dgm:cxn modelId="{69C542F2-0B24-48B1-B34E-14477DD85AFD}" type="presParOf" srcId="{053FF4CF-5D9C-4D24-A229-A39E7C6C36D3}" destId="{EBC0CE55-3229-4BCA-ACBA-C70FB7DD3FC7}" srcOrd="0" destOrd="0" presId="urn:microsoft.com/office/officeart/2018/5/layout/IconCircleLabelList"/>
    <dgm:cxn modelId="{3772F534-F990-4FB2-9D05-8AA3D2FE9CDE}" type="presParOf" srcId="{EBC0CE55-3229-4BCA-ACBA-C70FB7DD3FC7}" destId="{418B8C3B-0C4A-4B1E-A7F0-5A606083C211}" srcOrd="0" destOrd="0" presId="urn:microsoft.com/office/officeart/2018/5/layout/IconCircleLabelList"/>
    <dgm:cxn modelId="{5DAB13A2-8D14-4D0B-B921-ECD1D8DB6046}" type="presParOf" srcId="{EBC0CE55-3229-4BCA-ACBA-C70FB7DD3FC7}" destId="{A02A67B2-6D96-4B5B-A625-607CD08B62F4}" srcOrd="1" destOrd="0" presId="urn:microsoft.com/office/officeart/2018/5/layout/IconCircleLabelList"/>
    <dgm:cxn modelId="{C88C5713-289C-4370-A432-2BFCB57326B3}" type="presParOf" srcId="{EBC0CE55-3229-4BCA-ACBA-C70FB7DD3FC7}" destId="{3917754B-AF9D-4356-8A60-79C3E034806B}" srcOrd="2" destOrd="0" presId="urn:microsoft.com/office/officeart/2018/5/layout/IconCircleLabelList"/>
    <dgm:cxn modelId="{B1FC49F3-2528-405B-8CFC-21B9073F4947}" type="presParOf" srcId="{EBC0CE55-3229-4BCA-ACBA-C70FB7DD3FC7}" destId="{BEF2A2DA-D40F-406B-AA89-37D7FB8915FE}" srcOrd="3" destOrd="0" presId="urn:microsoft.com/office/officeart/2018/5/layout/IconCircleLabelList"/>
    <dgm:cxn modelId="{6272EFE6-4A9C-45C0-8D98-0375B42B4412}" type="presParOf" srcId="{053FF4CF-5D9C-4D24-A229-A39E7C6C36D3}" destId="{DBF4B065-234C-43A2-BD6C-8D3CE5F40C15}" srcOrd="1" destOrd="0" presId="urn:microsoft.com/office/officeart/2018/5/layout/IconCircleLabelList"/>
    <dgm:cxn modelId="{6122050A-52E8-47BA-8CC6-D75C6314177C}" type="presParOf" srcId="{053FF4CF-5D9C-4D24-A229-A39E7C6C36D3}" destId="{A2E182B8-6934-440E-9EDB-8D40931E90EC}" srcOrd="2" destOrd="0" presId="urn:microsoft.com/office/officeart/2018/5/layout/IconCircleLabelList"/>
    <dgm:cxn modelId="{657D944D-7D5D-4C40-BE8D-1CBC84AA923D}" type="presParOf" srcId="{A2E182B8-6934-440E-9EDB-8D40931E90EC}" destId="{4C468E40-E413-40F7-B47B-94888AE5BF43}" srcOrd="0" destOrd="0" presId="urn:microsoft.com/office/officeart/2018/5/layout/IconCircleLabelList"/>
    <dgm:cxn modelId="{A343579C-E2F0-4ED5-94A2-C5CCBD75C493}" type="presParOf" srcId="{A2E182B8-6934-440E-9EDB-8D40931E90EC}" destId="{0D45A574-C148-4637-9A8E-6FBDB63E8EE7}" srcOrd="1" destOrd="0" presId="urn:microsoft.com/office/officeart/2018/5/layout/IconCircleLabelList"/>
    <dgm:cxn modelId="{039DF869-9A86-41F0-8867-954B75EEC3BD}" type="presParOf" srcId="{A2E182B8-6934-440E-9EDB-8D40931E90EC}" destId="{B6A846E5-C29E-4C59-91AE-85347974C827}" srcOrd="2" destOrd="0" presId="urn:microsoft.com/office/officeart/2018/5/layout/IconCircleLabelList"/>
    <dgm:cxn modelId="{D800038C-0E1E-4B22-A317-E1720BE3017A}" type="presParOf" srcId="{A2E182B8-6934-440E-9EDB-8D40931E90EC}" destId="{BF35CED7-0A34-4B7D-83CF-AFB272105BB5}" srcOrd="3" destOrd="0" presId="urn:microsoft.com/office/officeart/2018/5/layout/IconCircleLabelList"/>
    <dgm:cxn modelId="{F372C929-0FE5-4936-B693-BDFA26611C14}" type="presParOf" srcId="{053FF4CF-5D9C-4D24-A229-A39E7C6C36D3}" destId="{EA97AE72-9B5D-41CF-BC77-3A2DBEB06427}" srcOrd="3" destOrd="0" presId="urn:microsoft.com/office/officeart/2018/5/layout/IconCircleLabelList"/>
    <dgm:cxn modelId="{2AD1B3E5-E8E9-4249-960D-1AB832B54B6B}" type="presParOf" srcId="{053FF4CF-5D9C-4D24-A229-A39E7C6C36D3}" destId="{51B5ABF9-BD8F-472A-83B7-198D5474B97A}" srcOrd="4" destOrd="0" presId="urn:microsoft.com/office/officeart/2018/5/layout/IconCircleLabelList"/>
    <dgm:cxn modelId="{919DA3C4-F08D-40E2-ABA9-185E1FBF2AB9}" type="presParOf" srcId="{51B5ABF9-BD8F-472A-83B7-198D5474B97A}" destId="{3FCF0432-1EBA-4245-A363-B84E2AC37E64}" srcOrd="0" destOrd="0" presId="urn:microsoft.com/office/officeart/2018/5/layout/IconCircleLabelList"/>
    <dgm:cxn modelId="{9C5E2476-FD11-40DB-AEE9-B24B0A698FEA}" type="presParOf" srcId="{51B5ABF9-BD8F-472A-83B7-198D5474B97A}" destId="{76A53A3D-E083-4E1C-BD1E-010A38280F9D}" srcOrd="1" destOrd="0" presId="urn:microsoft.com/office/officeart/2018/5/layout/IconCircleLabelList"/>
    <dgm:cxn modelId="{86C400C5-128B-4F5A-8A7B-53594B68C869}" type="presParOf" srcId="{51B5ABF9-BD8F-472A-83B7-198D5474B97A}" destId="{E8714E43-5C56-4428-9F7A-B90D5EE2DECF}" srcOrd="2" destOrd="0" presId="urn:microsoft.com/office/officeart/2018/5/layout/IconCircleLabelList"/>
    <dgm:cxn modelId="{FB1F38C7-4D51-497C-AB14-978F20F4BBB7}" type="presParOf" srcId="{51B5ABF9-BD8F-472A-83B7-198D5474B97A}" destId="{636D6F52-7DA1-46E3-B3B0-4233E6CA02FD}" srcOrd="3" destOrd="0" presId="urn:microsoft.com/office/officeart/2018/5/layout/IconCircleLabelList"/>
    <dgm:cxn modelId="{C51AB1D2-E062-47EF-B43F-8C0354D1962A}" type="presParOf" srcId="{053FF4CF-5D9C-4D24-A229-A39E7C6C36D3}" destId="{418CE8DF-8B8C-4702-BE57-9EC8C7D15B9F}" srcOrd="5" destOrd="0" presId="urn:microsoft.com/office/officeart/2018/5/layout/IconCircleLabelList"/>
    <dgm:cxn modelId="{A28DB5BF-A4E1-4B7D-B502-487A8B8785FC}" type="presParOf" srcId="{053FF4CF-5D9C-4D24-A229-A39E7C6C36D3}" destId="{1C29DB02-2AFE-4E13-BB33-DF1DED4DF8F8}" srcOrd="6" destOrd="0" presId="urn:microsoft.com/office/officeart/2018/5/layout/IconCircleLabelList"/>
    <dgm:cxn modelId="{FF774646-603E-4C35-B44B-92D147887767}" type="presParOf" srcId="{1C29DB02-2AFE-4E13-BB33-DF1DED4DF8F8}" destId="{6295946D-243C-452E-A3AF-BCC4554875C0}" srcOrd="0" destOrd="0" presId="urn:microsoft.com/office/officeart/2018/5/layout/IconCircleLabelList"/>
    <dgm:cxn modelId="{CF74E7EE-7A09-4C56-BA72-D7B6ED9EFFBA}" type="presParOf" srcId="{1C29DB02-2AFE-4E13-BB33-DF1DED4DF8F8}" destId="{EEF6C48A-13BD-4BFB-8CBF-6A6DF5FDB32E}" srcOrd="1" destOrd="0" presId="urn:microsoft.com/office/officeart/2018/5/layout/IconCircleLabelList"/>
    <dgm:cxn modelId="{B15690B8-1DCE-4F40-9087-705A433D84A3}" type="presParOf" srcId="{1C29DB02-2AFE-4E13-BB33-DF1DED4DF8F8}" destId="{3DD92014-1BAF-47D3-8FB2-9F17635A0FC1}" srcOrd="2" destOrd="0" presId="urn:microsoft.com/office/officeart/2018/5/layout/IconCircleLabelList"/>
    <dgm:cxn modelId="{5B6AC3BD-0A95-4E4A-BEAA-9378F3023FAF}" type="presParOf" srcId="{1C29DB02-2AFE-4E13-BB33-DF1DED4DF8F8}" destId="{B23F2237-1027-44ED-830B-DB325E3B19F9}" srcOrd="3" destOrd="0" presId="urn:microsoft.com/office/officeart/2018/5/layout/IconCircleLabelList"/>
    <dgm:cxn modelId="{18E09F55-E1DB-4E63-8687-12019DAB7209}" type="presParOf" srcId="{053FF4CF-5D9C-4D24-A229-A39E7C6C36D3}" destId="{3A0C2B91-7CEB-4D15-87EE-964910D149F0}" srcOrd="7" destOrd="0" presId="urn:microsoft.com/office/officeart/2018/5/layout/IconCircleLabelList"/>
    <dgm:cxn modelId="{D4EF9111-ADE1-4441-A988-1A2C527D7A21}" type="presParOf" srcId="{053FF4CF-5D9C-4D24-A229-A39E7C6C36D3}" destId="{05621242-D3CF-457B-9F47-5A108086EA6C}" srcOrd="8" destOrd="0" presId="urn:microsoft.com/office/officeart/2018/5/layout/IconCircleLabelList"/>
    <dgm:cxn modelId="{D84C8AA0-B8BB-406C-83FB-A5466682D161}" type="presParOf" srcId="{05621242-D3CF-457B-9F47-5A108086EA6C}" destId="{A9D918D4-F1A5-42A9-BCD7-7E4EF77ABB01}" srcOrd="0" destOrd="0" presId="urn:microsoft.com/office/officeart/2018/5/layout/IconCircleLabelList"/>
    <dgm:cxn modelId="{B6459E47-77D8-45DF-A41D-B31398EE758F}" type="presParOf" srcId="{05621242-D3CF-457B-9F47-5A108086EA6C}" destId="{9E648B2D-F3DA-4FD5-88D4-97272311B012}" srcOrd="1" destOrd="0" presId="urn:microsoft.com/office/officeart/2018/5/layout/IconCircleLabelList"/>
    <dgm:cxn modelId="{CA49B6B7-17F2-464F-8C9A-C9EDC3F6B064}" type="presParOf" srcId="{05621242-D3CF-457B-9F47-5A108086EA6C}" destId="{B5311508-59FF-4F31-BAA3-92450E5E0EC9}" srcOrd="2" destOrd="0" presId="urn:microsoft.com/office/officeart/2018/5/layout/IconCircleLabelList"/>
    <dgm:cxn modelId="{945043C9-BC7D-49A2-9B18-B81D179CC9D8}" type="presParOf" srcId="{05621242-D3CF-457B-9F47-5A108086EA6C}" destId="{E5B4DFE5-3B0E-488B-8099-08F117DD30CF}" srcOrd="3" destOrd="0" presId="urn:microsoft.com/office/officeart/2018/5/layout/IconCircleLabelList"/>
    <dgm:cxn modelId="{EEE5A0AF-56BA-4D8F-9A7B-FB2E58C523D9}" type="presParOf" srcId="{053FF4CF-5D9C-4D24-A229-A39E7C6C36D3}" destId="{4FF5D68A-0B30-4A43-91C0-C9E6428753D9}" srcOrd="9" destOrd="0" presId="urn:microsoft.com/office/officeart/2018/5/layout/IconCircleLabelList"/>
    <dgm:cxn modelId="{CB85ACA5-7F2B-41B9-87A8-21EF300FB301}" type="presParOf" srcId="{053FF4CF-5D9C-4D24-A229-A39E7C6C36D3}" destId="{422F474A-2069-44AB-8CEC-912D7A875296}" srcOrd="10" destOrd="0" presId="urn:microsoft.com/office/officeart/2018/5/layout/IconCircleLabelList"/>
    <dgm:cxn modelId="{F3EB2A77-984A-4F41-ACFA-A558C578F034}" type="presParOf" srcId="{422F474A-2069-44AB-8CEC-912D7A875296}" destId="{0E683851-3D4F-4B26-8F02-70C256A845A1}" srcOrd="0" destOrd="0" presId="urn:microsoft.com/office/officeart/2018/5/layout/IconCircleLabelList"/>
    <dgm:cxn modelId="{ED9ED1A9-B5F4-49A3-B7F3-65346E45FF73}" type="presParOf" srcId="{422F474A-2069-44AB-8CEC-912D7A875296}" destId="{16C134A8-F87B-47C1-9831-A4CA1DB6647F}" srcOrd="1" destOrd="0" presId="urn:microsoft.com/office/officeart/2018/5/layout/IconCircleLabelList"/>
    <dgm:cxn modelId="{362C3BEE-0315-43DE-87A7-921F4024A71A}" type="presParOf" srcId="{422F474A-2069-44AB-8CEC-912D7A875296}" destId="{04C3177E-2A34-49C1-B656-41E7DFCA8951}" srcOrd="2" destOrd="0" presId="urn:microsoft.com/office/officeart/2018/5/layout/IconCircleLabelList"/>
    <dgm:cxn modelId="{4A48EA7C-57FF-4941-AFAD-532A2FD9A0B4}" type="presParOf" srcId="{422F474A-2069-44AB-8CEC-912D7A875296}" destId="{FFE99472-584F-49A8-8F17-DFAE05ED463C}"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18B8C3B-0C4A-4B1E-A7F0-5A606083C211}">
      <dsp:nvSpPr>
        <dsp:cNvPr id="0" name=""/>
        <dsp:cNvSpPr/>
      </dsp:nvSpPr>
      <dsp:spPr>
        <a:xfrm>
          <a:off x="328919" y="1087857"/>
          <a:ext cx="1011146" cy="1011146"/>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02A67B2-6D96-4B5B-A625-607CD08B62F4}">
      <dsp:nvSpPr>
        <dsp:cNvPr id="0" name=""/>
        <dsp:cNvSpPr/>
      </dsp:nvSpPr>
      <dsp:spPr>
        <a:xfrm>
          <a:off x="544410" y="1303347"/>
          <a:ext cx="580166" cy="58016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EF2A2DA-D40F-406B-AA89-37D7FB8915FE}">
      <dsp:nvSpPr>
        <dsp:cNvPr id="0" name=""/>
        <dsp:cNvSpPr/>
      </dsp:nvSpPr>
      <dsp:spPr>
        <a:xfrm>
          <a:off x="5684" y="2413951"/>
          <a:ext cx="1657617" cy="8495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kern="1200"/>
            <a:t>think about an area or topic you are interested in</a:t>
          </a:r>
          <a:endParaRPr lang="en-US" sz="1100" kern="1200"/>
        </a:p>
      </dsp:txBody>
      <dsp:txXfrm>
        <a:off x="5684" y="2413951"/>
        <a:ext cx="1657617" cy="849528"/>
      </dsp:txXfrm>
    </dsp:sp>
    <dsp:sp modelId="{4C468E40-E413-40F7-B47B-94888AE5BF43}">
      <dsp:nvSpPr>
        <dsp:cNvPr id="0" name=""/>
        <dsp:cNvSpPr/>
      </dsp:nvSpPr>
      <dsp:spPr>
        <a:xfrm>
          <a:off x="2276619" y="1087857"/>
          <a:ext cx="1011146" cy="1011146"/>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D45A574-C148-4637-9A8E-6FBDB63E8EE7}">
      <dsp:nvSpPr>
        <dsp:cNvPr id="0" name=""/>
        <dsp:cNvSpPr/>
      </dsp:nvSpPr>
      <dsp:spPr>
        <a:xfrm>
          <a:off x="2492110" y="1303347"/>
          <a:ext cx="580166" cy="58016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F35CED7-0A34-4B7D-83CF-AFB272105BB5}">
      <dsp:nvSpPr>
        <dsp:cNvPr id="0" name=""/>
        <dsp:cNvSpPr/>
      </dsp:nvSpPr>
      <dsp:spPr>
        <a:xfrm>
          <a:off x="1953384" y="2413951"/>
          <a:ext cx="1657617" cy="8495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kern="1200"/>
            <a:t>think about where your topic may contain an idea that can be supported through academic endeavour (n.b. I’ll explain this)</a:t>
          </a:r>
          <a:endParaRPr lang="en-US" sz="1100" kern="1200"/>
        </a:p>
      </dsp:txBody>
      <dsp:txXfrm>
        <a:off x="1953384" y="2413951"/>
        <a:ext cx="1657617" cy="849528"/>
      </dsp:txXfrm>
    </dsp:sp>
    <dsp:sp modelId="{3FCF0432-1EBA-4245-A363-B84E2AC37E64}">
      <dsp:nvSpPr>
        <dsp:cNvPr id="0" name=""/>
        <dsp:cNvSpPr/>
      </dsp:nvSpPr>
      <dsp:spPr>
        <a:xfrm>
          <a:off x="4224320" y="1087857"/>
          <a:ext cx="1011146" cy="1011146"/>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6A53A3D-E083-4E1C-BD1E-010A38280F9D}">
      <dsp:nvSpPr>
        <dsp:cNvPr id="0" name=""/>
        <dsp:cNvSpPr/>
      </dsp:nvSpPr>
      <dsp:spPr>
        <a:xfrm>
          <a:off x="4439810" y="1303347"/>
          <a:ext cx="580166" cy="58016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36D6F52-7DA1-46E3-B3B0-4233E6CA02FD}">
      <dsp:nvSpPr>
        <dsp:cNvPr id="0" name=""/>
        <dsp:cNvSpPr/>
      </dsp:nvSpPr>
      <dsp:spPr>
        <a:xfrm>
          <a:off x="3901084" y="2413951"/>
          <a:ext cx="1657617" cy="8495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kern="1200"/>
            <a:t>start to construct an area of interest and think about how to find supporting material</a:t>
          </a:r>
          <a:endParaRPr lang="en-US" sz="1100" kern="1200"/>
        </a:p>
      </dsp:txBody>
      <dsp:txXfrm>
        <a:off x="3901084" y="2413951"/>
        <a:ext cx="1657617" cy="849528"/>
      </dsp:txXfrm>
    </dsp:sp>
    <dsp:sp modelId="{6295946D-243C-452E-A3AF-BCC4554875C0}">
      <dsp:nvSpPr>
        <dsp:cNvPr id="0" name=""/>
        <dsp:cNvSpPr/>
      </dsp:nvSpPr>
      <dsp:spPr>
        <a:xfrm>
          <a:off x="6172020" y="1087857"/>
          <a:ext cx="1011146" cy="1011146"/>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EF6C48A-13BD-4BFB-8CBF-6A6DF5FDB32E}">
      <dsp:nvSpPr>
        <dsp:cNvPr id="0" name=""/>
        <dsp:cNvSpPr/>
      </dsp:nvSpPr>
      <dsp:spPr>
        <a:xfrm>
          <a:off x="6387510" y="1303347"/>
          <a:ext cx="580166" cy="58016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23F2237-1027-44ED-830B-DB325E3B19F9}">
      <dsp:nvSpPr>
        <dsp:cNvPr id="0" name=""/>
        <dsp:cNvSpPr/>
      </dsp:nvSpPr>
      <dsp:spPr>
        <a:xfrm>
          <a:off x="5848785" y="2413951"/>
          <a:ext cx="1657617" cy="8495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kern="1200"/>
            <a:t>So, you need to think of something that is interesting to you to do further research, OR, link it to your other module assessments.</a:t>
          </a:r>
          <a:endParaRPr lang="en-US" sz="1100" kern="1200"/>
        </a:p>
      </dsp:txBody>
      <dsp:txXfrm>
        <a:off x="5848785" y="2413951"/>
        <a:ext cx="1657617" cy="849528"/>
      </dsp:txXfrm>
    </dsp:sp>
    <dsp:sp modelId="{A9D918D4-F1A5-42A9-BCD7-7E4EF77ABB01}">
      <dsp:nvSpPr>
        <dsp:cNvPr id="0" name=""/>
        <dsp:cNvSpPr/>
      </dsp:nvSpPr>
      <dsp:spPr>
        <a:xfrm>
          <a:off x="8119720" y="1087857"/>
          <a:ext cx="1011146" cy="1011146"/>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E648B2D-F3DA-4FD5-88D4-97272311B012}">
      <dsp:nvSpPr>
        <dsp:cNvPr id="0" name=""/>
        <dsp:cNvSpPr/>
      </dsp:nvSpPr>
      <dsp:spPr>
        <a:xfrm>
          <a:off x="8335210" y="1303347"/>
          <a:ext cx="580166" cy="580166"/>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5B4DFE5-3B0E-488B-8099-08F117DD30CF}">
      <dsp:nvSpPr>
        <dsp:cNvPr id="0" name=""/>
        <dsp:cNvSpPr/>
      </dsp:nvSpPr>
      <dsp:spPr>
        <a:xfrm>
          <a:off x="7796485" y="2413951"/>
          <a:ext cx="1657617" cy="8495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kern="1200"/>
            <a:t>Oh, and then find out how to do it all! </a:t>
          </a:r>
          <a:endParaRPr lang="en-US" sz="1100" kern="1200"/>
        </a:p>
      </dsp:txBody>
      <dsp:txXfrm>
        <a:off x="7796485" y="2413951"/>
        <a:ext cx="1657617" cy="849528"/>
      </dsp:txXfrm>
    </dsp:sp>
    <dsp:sp modelId="{0E683851-3D4F-4B26-8F02-70C256A845A1}">
      <dsp:nvSpPr>
        <dsp:cNvPr id="0" name=""/>
        <dsp:cNvSpPr/>
      </dsp:nvSpPr>
      <dsp:spPr>
        <a:xfrm>
          <a:off x="10067420" y="1087857"/>
          <a:ext cx="1011146" cy="1011146"/>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6C134A8-F87B-47C1-9831-A4CA1DB6647F}">
      <dsp:nvSpPr>
        <dsp:cNvPr id="0" name=""/>
        <dsp:cNvSpPr/>
      </dsp:nvSpPr>
      <dsp:spPr>
        <a:xfrm>
          <a:off x="10282910" y="1303347"/>
          <a:ext cx="580166" cy="580166"/>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FE99472-584F-49A8-8F17-DFAE05ED463C}">
      <dsp:nvSpPr>
        <dsp:cNvPr id="0" name=""/>
        <dsp:cNvSpPr/>
      </dsp:nvSpPr>
      <dsp:spPr>
        <a:xfrm>
          <a:off x="9744185" y="2413951"/>
          <a:ext cx="1657617" cy="8495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kern="1200"/>
            <a:t>Work through your ideas in the sessions</a:t>
          </a:r>
          <a:endParaRPr lang="en-US" sz="1100" kern="1200"/>
        </a:p>
      </dsp:txBody>
      <dsp:txXfrm>
        <a:off x="9744185" y="2413951"/>
        <a:ext cx="1657617" cy="849528"/>
      </dsp:txXfrm>
    </dsp:sp>
  </dsp:spTree>
</dsp:drawing>
</file>

<file path=ppt/diagrams/layout1.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698D3E80-C089-4F0E-B63D-9C77A6704162}" type="datetimeFigureOut">
              <a:rPr lang="en-GB" smtClean="0"/>
              <a:t>07/10/2020</a:t>
            </a:fld>
            <a:endParaRPr lang="en-GB"/>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6DFE4DAB-4FD6-4565-BAA0-9B14C3729071}" type="slidenum">
              <a:rPr lang="en-GB" smtClean="0"/>
              <a:t>‹#›</a:t>
            </a:fld>
            <a:endParaRPr lang="en-GB"/>
          </a:p>
        </p:txBody>
      </p:sp>
    </p:spTree>
    <p:extLst>
      <p:ext uri="{BB962C8B-B14F-4D97-AF65-F5344CB8AC3E}">
        <p14:creationId xmlns:p14="http://schemas.microsoft.com/office/powerpoint/2010/main" val="374361828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s://moodle.uwtsd.ac.uk/mod/turnitintooltwo/view.php?id=144055" TargetMode="External"/><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6DFE4DAB-4FD6-4565-BAA0-9B14C3729071}" type="slidenum">
              <a:rPr lang="en-GB" smtClean="0"/>
              <a:t>1</a:t>
            </a:fld>
            <a:endParaRPr lang="en-GB"/>
          </a:p>
        </p:txBody>
      </p:sp>
    </p:spTree>
    <p:extLst>
      <p:ext uri="{BB962C8B-B14F-4D97-AF65-F5344CB8AC3E}">
        <p14:creationId xmlns:p14="http://schemas.microsoft.com/office/powerpoint/2010/main" val="314595516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6DFE4DAB-4FD6-4565-BAA0-9B14C3729071}" type="slidenum">
              <a:rPr lang="en-GB" smtClean="0"/>
              <a:t>2</a:t>
            </a:fld>
            <a:endParaRPr lang="en-GB"/>
          </a:p>
        </p:txBody>
      </p:sp>
    </p:spTree>
    <p:extLst>
      <p:ext uri="{BB962C8B-B14F-4D97-AF65-F5344CB8AC3E}">
        <p14:creationId xmlns:p14="http://schemas.microsoft.com/office/powerpoint/2010/main" val="61409240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You will be required to complete a PowerPoint presentation and a 1000 word essay on the concept of ‘boundaries’ and its significance to the understanding of the academic discipline of your choice. You can address the theme relating to an accepted discipline, such as History, Anthropology or Philosophy. If your interest is in areas not traditionally seen as a ‘discipline’, please feel free to include such areas. The content will be fully explored throughout the module.</a:t>
            </a:r>
          </a:p>
          <a:p>
            <a:r>
              <a:rPr lang="en-GB" dirty="0"/>
              <a:t> The assessment is designed to let you explore any concept of boundary you wish, it could be physical boundaries, social boundaries, conceptual or definitional ones. Part of the course will be dedicated to discussing, in detail, the requirements of both the Essay and Presentation components of the assignment, and how best to approach each of these tasks. Advice will be given on essay writing and presentation, as well as how to create and deliver an effective </a:t>
            </a:r>
            <a:r>
              <a:rPr lang="en-GB" dirty="0">
                <a:hlinkClick r:id="rId3" tooltip="Power point presentation"/>
              </a:rPr>
              <a:t>power point presentation</a:t>
            </a:r>
            <a:r>
              <a:rPr lang="en-GB" dirty="0"/>
              <a:t>.</a:t>
            </a:r>
          </a:p>
          <a:p>
            <a:endParaRPr lang="en-GB" dirty="0"/>
          </a:p>
        </p:txBody>
      </p:sp>
      <p:sp>
        <p:nvSpPr>
          <p:cNvPr id="4" name="Slide Number Placeholder 3"/>
          <p:cNvSpPr>
            <a:spLocks noGrp="1"/>
          </p:cNvSpPr>
          <p:nvPr>
            <p:ph type="sldNum" sz="quarter" idx="10"/>
          </p:nvPr>
        </p:nvSpPr>
        <p:spPr/>
        <p:txBody>
          <a:bodyPr/>
          <a:lstStyle/>
          <a:p>
            <a:fld id="{6DFE4DAB-4FD6-4565-BAA0-9B14C3729071}" type="slidenum">
              <a:rPr lang="en-GB" smtClean="0"/>
              <a:t>3</a:t>
            </a:fld>
            <a:endParaRPr lang="en-GB"/>
          </a:p>
        </p:txBody>
      </p:sp>
    </p:spTree>
    <p:extLst>
      <p:ext uri="{BB962C8B-B14F-4D97-AF65-F5344CB8AC3E}">
        <p14:creationId xmlns:p14="http://schemas.microsoft.com/office/powerpoint/2010/main" val="327155225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6DFE4DAB-4FD6-4565-BAA0-9B14C3729071}" type="slidenum">
              <a:rPr lang="en-GB" smtClean="0"/>
              <a:t>4</a:t>
            </a:fld>
            <a:endParaRPr lang="en-GB"/>
          </a:p>
        </p:txBody>
      </p:sp>
    </p:spTree>
    <p:extLst>
      <p:ext uri="{BB962C8B-B14F-4D97-AF65-F5344CB8AC3E}">
        <p14:creationId xmlns:p14="http://schemas.microsoft.com/office/powerpoint/2010/main" val="373164247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6DFE4DAB-4FD6-4565-BAA0-9B14C3729071}" type="slidenum">
              <a:rPr lang="en-GB" smtClean="0"/>
              <a:t>5</a:t>
            </a:fld>
            <a:endParaRPr lang="en-GB"/>
          </a:p>
        </p:txBody>
      </p:sp>
    </p:spTree>
    <p:extLst>
      <p:ext uri="{BB962C8B-B14F-4D97-AF65-F5344CB8AC3E}">
        <p14:creationId xmlns:p14="http://schemas.microsoft.com/office/powerpoint/2010/main" val="159841974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6DFE4DAB-4FD6-4565-BAA0-9B14C3729071}" type="slidenum">
              <a:rPr lang="en-GB" smtClean="0"/>
              <a:t>6</a:t>
            </a:fld>
            <a:endParaRPr lang="en-GB"/>
          </a:p>
        </p:txBody>
      </p:sp>
    </p:spTree>
    <p:extLst>
      <p:ext uri="{BB962C8B-B14F-4D97-AF65-F5344CB8AC3E}">
        <p14:creationId xmlns:p14="http://schemas.microsoft.com/office/powerpoint/2010/main" val="201807775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6DFE4DAB-4FD6-4565-BAA0-9B14C3729071}" type="slidenum">
              <a:rPr lang="en-GB" smtClean="0"/>
              <a:t>7</a:t>
            </a:fld>
            <a:endParaRPr lang="en-GB"/>
          </a:p>
        </p:txBody>
      </p:sp>
    </p:spTree>
    <p:extLst>
      <p:ext uri="{BB962C8B-B14F-4D97-AF65-F5344CB8AC3E}">
        <p14:creationId xmlns:p14="http://schemas.microsoft.com/office/powerpoint/2010/main" val="320914886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02FD3358-776D-4212-8F88-EDAE57B58DBA}" type="datetimeFigureOut">
              <a:rPr lang="en-GB" smtClean="0"/>
              <a:t>07/10/2020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E9985AE-6CC7-4F5A-AD64-46E92A55C707}" type="slidenum">
              <a:rPr lang="en-GB" smtClean="0"/>
              <a:t>‹#›</a:t>
            </a:fld>
            <a:endParaRPr lang="en-GB"/>
          </a:p>
        </p:txBody>
      </p:sp>
    </p:spTree>
    <p:extLst>
      <p:ext uri="{BB962C8B-B14F-4D97-AF65-F5344CB8AC3E}">
        <p14:creationId xmlns:p14="http://schemas.microsoft.com/office/powerpoint/2010/main" val="17845427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2FD3358-776D-4212-8F88-EDAE57B58DBA}" type="datetimeFigureOut">
              <a:rPr lang="en-GB" smtClean="0"/>
              <a:t>07/10/2020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E9985AE-6CC7-4F5A-AD64-46E92A55C707}" type="slidenum">
              <a:rPr lang="en-GB" smtClean="0"/>
              <a:t>‹#›</a:t>
            </a:fld>
            <a:endParaRPr lang="en-GB"/>
          </a:p>
        </p:txBody>
      </p:sp>
    </p:spTree>
    <p:extLst>
      <p:ext uri="{BB962C8B-B14F-4D97-AF65-F5344CB8AC3E}">
        <p14:creationId xmlns:p14="http://schemas.microsoft.com/office/powerpoint/2010/main" val="9846459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2FD3358-776D-4212-8F88-EDAE57B58DBA}" type="datetimeFigureOut">
              <a:rPr lang="en-GB" smtClean="0"/>
              <a:t>07/10/2020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E9985AE-6CC7-4F5A-AD64-46E92A55C707}" type="slidenum">
              <a:rPr lang="en-GB" smtClean="0"/>
              <a:t>‹#›</a:t>
            </a:fld>
            <a:endParaRPr lang="en-GB"/>
          </a:p>
        </p:txBody>
      </p:sp>
    </p:spTree>
    <p:extLst>
      <p:ext uri="{BB962C8B-B14F-4D97-AF65-F5344CB8AC3E}">
        <p14:creationId xmlns:p14="http://schemas.microsoft.com/office/powerpoint/2010/main" val="72442933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2FD3358-776D-4212-8F88-EDAE57B58DBA}" type="datetimeFigureOut">
              <a:rPr lang="en-GB" smtClean="0"/>
              <a:t>07/10/2020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E9985AE-6CC7-4F5A-AD64-46E92A55C707}" type="slidenum">
              <a:rPr lang="en-GB" smtClean="0"/>
              <a:t>‹#›</a:t>
            </a:fld>
            <a:endParaRPr lang="en-GB"/>
          </a:p>
        </p:txBody>
      </p:sp>
    </p:spTree>
    <p:extLst>
      <p:ext uri="{BB962C8B-B14F-4D97-AF65-F5344CB8AC3E}">
        <p14:creationId xmlns:p14="http://schemas.microsoft.com/office/powerpoint/2010/main" val="364701728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2FD3358-776D-4212-8F88-EDAE57B58DBA}" type="datetimeFigureOut">
              <a:rPr lang="en-GB" smtClean="0"/>
              <a:t>07/10/2020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E9985AE-6CC7-4F5A-AD64-46E92A55C707}" type="slidenum">
              <a:rPr lang="en-GB" smtClean="0"/>
              <a:t>‹#›</a:t>
            </a:fld>
            <a:endParaRPr lang="en-GB"/>
          </a:p>
        </p:txBody>
      </p:sp>
    </p:spTree>
    <p:extLst>
      <p:ext uri="{BB962C8B-B14F-4D97-AF65-F5344CB8AC3E}">
        <p14:creationId xmlns:p14="http://schemas.microsoft.com/office/powerpoint/2010/main" val="42939548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2FD3358-776D-4212-8F88-EDAE57B58DBA}" type="datetimeFigureOut">
              <a:rPr lang="en-GB" smtClean="0"/>
              <a:t>07/10/2020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E9985AE-6CC7-4F5A-AD64-46E92A55C707}" type="slidenum">
              <a:rPr lang="en-GB" smtClean="0"/>
              <a:t>‹#›</a:t>
            </a:fld>
            <a:endParaRPr lang="en-GB"/>
          </a:p>
        </p:txBody>
      </p:sp>
    </p:spTree>
    <p:extLst>
      <p:ext uri="{BB962C8B-B14F-4D97-AF65-F5344CB8AC3E}">
        <p14:creationId xmlns:p14="http://schemas.microsoft.com/office/powerpoint/2010/main" val="110368276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2FD3358-776D-4212-8F88-EDAE57B58DBA}" type="datetimeFigureOut">
              <a:rPr lang="en-GB" smtClean="0"/>
              <a:t>07/10/2020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7E9985AE-6CC7-4F5A-AD64-46E92A55C707}" type="slidenum">
              <a:rPr lang="en-GB" smtClean="0"/>
              <a:t>‹#›</a:t>
            </a:fld>
            <a:endParaRPr lang="en-GB"/>
          </a:p>
        </p:txBody>
      </p:sp>
    </p:spTree>
    <p:extLst>
      <p:ext uri="{BB962C8B-B14F-4D97-AF65-F5344CB8AC3E}">
        <p14:creationId xmlns:p14="http://schemas.microsoft.com/office/powerpoint/2010/main" val="324960729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2FD3358-776D-4212-8F88-EDAE57B58DBA}" type="datetimeFigureOut">
              <a:rPr lang="en-GB" smtClean="0"/>
              <a:t>07/10/2020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E9985AE-6CC7-4F5A-AD64-46E92A55C707}" type="slidenum">
              <a:rPr lang="en-GB" smtClean="0"/>
              <a:t>‹#›</a:t>
            </a:fld>
            <a:endParaRPr lang="en-GB"/>
          </a:p>
        </p:txBody>
      </p:sp>
    </p:spTree>
    <p:extLst>
      <p:ext uri="{BB962C8B-B14F-4D97-AF65-F5344CB8AC3E}">
        <p14:creationId xmlns:p14="http://schemas.microsoft.com/office/powerpoint/2010/main" val="113504178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2FD3358-776D-4212-8F88-EDAE57B58DBA}" type="datetimeFigureOut">
              <a:rPr lang="en-GB" smtClean="0"/>
              <a:t>07/10/2020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E9985AE-6CC7-4F5A-AD64-46E92A55C707}" type="slidenum">
              <a:rPr lang="en-GB" smtClean="0"/>
              <a:t>‹#›</a:t>
            </a:fld>
            <a:endParaRPr lang="en-GB"/>
          </a:p>
        </p:txBody>
      </p:sp>
    </p:spTree>
    <p:extLst>
      <p:ext uri="{BB962C8B-B14F-4D97-AF65-F5344CB8AC3E}">
        <p14:creationId xmlns:p14="http://schemas.microsoft.com/office/powerpoint/2010/main" val="160291630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2FD3358-776D-4212-8F88-EDAE57B58DBA}" type="datetimeFigureOut">
              <a:rPr lang="en-GB" smtClean="0"/>
              <a:t>07/10/2020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E9985AE-6CC7-4F5A-AD64-46E92A55C707}" type="slidenum">
              <a:rPr lang="en-GB" smtClean="0"/>
              <a:t>‹#›</a:t>
            </a:fld>
            <a:endParaRPr lang="en-GB"/>
          </a:p>
        </p:txBody>
      </p:sp>
    </p:spTree>
    <p:extLst>
      <p:ext uri="{BB962C8B-B14F-4D97-AF65-F5344CB8AC3E}">
        <p14:creationId xmlns:p14="http://schemas.microsoft.com/office/powerpoint/2010/main" val="354527725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2FD3358-776D-4212-8F88-EDAE57B58DBA}" type="datetimeFigureOut">
              <a:rPr lang="en-GB" smtClean="0"/>
              <a:t>07/10/2020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E9985AE-6CC7-4F5A-AD64-46E92A55C707}" type="slidenum">
              <a:rPr lang="en-GB" smtClean="0"/>
              <a:t>‹#›</a:t>
            </a:fld>
            <a:endParaRPr lang="en-GB"/>
          </a:p>
        </p:txBody>
      </p:sp>
    </p:spTree>
    <p:extLst>
      <p:ext uri="{BB962C8B-B14F-4D97-AF65-F5344CB8AC3E}">
        <p14:creationId xmlns:p14="http://schemas.microsoft.com/office/powerpoint/2010/main" val="380388970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2FD3358-776D-4212-8F88-EDAE57B58DBA}" type="datetimeFigureOut">
              <a:rPr lang="en-GB" smtClean="0"/>
              <a:t>07/10/2020</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E9985AE-6CC7-4F5A-AD64-46E92A55C707}" type="slidenum">
              <a:rPr lang="en-GB" smtClean="0"/>
              <a:t>‹#›</a:t>
            </a:fld>
            <a:endParaRPr lang="en-GB"/>
          </a:p>
        </p:txBody>
      </p:sp>
    </p:spTree>
    <p:extLst>
      <p:ext uri="{BB962C8B-B14F-4D97-AF65-F5344CB8AC3E}">
        <p14:creationId xmlns:p14="http://schemas.microsoft.com/office/powerpoint/2010/main" val="2630023170"/>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6EFD3D9-44F0-4267-BCC1-1613E79D82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6">
            <a:extLst>
              <a:ext uri="{FF2B5EF4-FFF2-40B4-BE49-F238E27FC236}">
                <a16:creationId xmlns:a16="http://schemas.microsoft.com/office/drawing/2014/main" id="{A779A851-95D6-41AF-937A-B0E4B7F6FA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2164" y="900814"/>
            <a:ext cx="759618"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7">
            <a:extLst>
              <a:ext uri="{FF2B5EF4-FFF2-40B4-BE49-F238E27FC236}">
                <a16:creationId xmlns:a16="http://schemas.microsoft.com/office/drawing/2014/main" id="{953FB2E7-B6CB-429C-81EB-D9516D6D5C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4437" y="633165"/>
            <a:ext cx="482654"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Shape 13">
            <a:extLst>
              <a:ext uri="{FF2B5EF4-FFF2-40B4-BE49-F238E27FC236}">
                <a16:creationId xmlns:a16="http://schemas.microsoft.com/office/drawing/2014/main" id="{2EC40DB1-B719-4A13-9A4D-0966B4B278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4621" y="636723"/>
            <a:ext cx="4000062" cy="5257799"/>
          </a:xfrm>
          <a:custGeom>
            <a:avLst/>
            <a:gdLst>
              <a:gd name="connsiteX0" fmla="*/ 0 w 4634682"/>
              <a:gd name="connsiteY0" fmla="*/ 0 h 5257799"/>
              <a:gd name="connsiteX1" fmla="*/ 4634682 w 4634682"/>
              <a:gd name="connsiteY1" fmla="*/ 0 h 5257799"/>
              <a:gd name="connsiteX2" fmla="*/ 4634682 w 4634682"/>
              <a:gd name="connsiteY2" fmla="*/ 5257799 h 5257799"/>
              <a:gd name="connsiteX3" fmla="*/ 0 w 4634682"/>
              <a:gd name="connsiteY3" fmla="*/ 5257799 h 5257799"/>
            </a:gdLst>
            <a:ahLst/>
            <a:cxnLst>
              <a:cxn ang="0">
                <a:pos x="connsiteX0" y="connsiteY0"/>
              </a:cxn>
              <a:cxn ang="0">
                <a:pos x="connsiteX1" y="connsiteY1"/>
              </a:cxn>
              <a:cxn ang="0">
                <a:pos x="connsiteX2" y="connsiteY2"/>
              </a:cxn>
              <a:cxn ang="0">
                <a:pos x="connsiteX3" y="connsiteY3"/>
              </a:cxn>
            </a:cxnLst>
            <a:rect l="l" t="t" r="r" b="b"/>
            <a:pathLst>
              <a:path w="4634682" h="5257799">
                <a:moveTo>
                  <a:pt x="0" y="0"/>
                </a:moveTo>
                <a:lnTo>
                  <a:pt x="4634682" y="0"/>
                </a:lnTo>
                <a:lnTo>
                  <a:pt x="4634682" y="5257799"/>
                </a:lnTo>
                <a:lnTo>
                  <a:pt x="0" y="5257799"/>
                </a:lnTo>
                <a:close/>
              </a:path>
            </a:pathLst>
          </a:cu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ctrTitle"/>
          </p:nvPr>
        </p:nvSpPr>
        <p:spPr>
          <a:xfrm>
            <a:off x="934872" y="982272"/>
            <a:ext cx="3388419" cy="4560970"/>
          </a:xfrm>
        </p:spPr>
        <p:txBody>
          <a:bodyPr vert="horz" lIns="91440" tIns="45720" rIns="91440" bIns="45720" rtlCol="0" anchor="ctr">
            <a:normAutofit/>
          </a:bodyPr>
          <a:lstStyle/>
          <a:p>
            <a:pPr algn="l"/>
            <a:r>
              <a:rPr lang="en-US" sz="4000" kern="1200" dirty="0">
                <a:solidFill>
                  <a:srgbClr val="FFFFFF"/>
                </a:solidFill>
                <a:latin typeface="+mj-lt"/>
                <a:ea typeface="+mj-ea"/>
                <a:cs typeface="+mj-cs"/>
              </a:rPr>
              <a:t>Academic Skills</a:t>
            </a:r>
            <a:br>
              <a:rPr lang="en-US" sz="4000" kern="1200" dirty="0">
                <a:solidFill>
                  <a:srgbClr val="FFFFFF"/>
                </a:solidFill>
                <a:latin typeface="+mj-lt"/>
                <a:ea typeface="+mj-ea"/>
                <a:cs typeface="+mj-cs"/>
              </a:rPr>
            </a:br>
            <a:r>
              <a:rPr lang="en-US" sz="4000" kern="1200" dirty="0">
                <a:solidFill>
                  <a:srgbClr val="FFFFFF"/>
                </a:solidFill>
                <a:latin typeface="+mj-lt"/>
                <a:ea typeface="+mj-ea"/>
                <a:cs typeface="+mj-cs"/>
              </a:rPr>
              <a:t>HPFY3010 </a:t>
            </a:r>
          </a:p>
        </p:txBody>
      </p:sp>
      <p:sp>
        <p:nvSpPr>
          <p:cNvPr id="16" name="Rectangle 8">
            <a:extLst>
              <a:ext uri="{FF2B5EF4-FFF2-40B4-BE49-F238E27FC236}">
                <a16:creationId xmlns:a16="http://schemas.microsoft.com/office/drawing/2014/main" id="{82211336-CFF3-412D-868A-6679C1004C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901782" y="1352302"/>
            <a:ext cx="6655597"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3" name="Subtitle 2"/>
          <p:cNvSpPr>
            <a:spLocks noGrp="1"/>
          </p:cNvSpPr>
          <p:nvPr>
            <p:ph type="subTitle" idx="1"/>
          </p:nvPr>
        </p:nvSpPr>
        <p:spPr>
          <a:xfrm>
            <a:off x="5221862" y="1719618"/>
            <a:ext cx="5948831" cy="4334629"/>
          </a:xfrm>
        </p:spPr>
        <p:txBody>
          <a:bodyPr vert="horz" lIns="91440" tIns="45720" rIns="91440" bIns="45720" rtlCol="0" anchor="ctr">
            <a:normAutofit/>
          </a:bodyPr>
          <a:lstStyle/>
          <a:p>
            <a:pPr algn="l"/>
            <a:endParaRPr lang="en-US" dirty="0">
              <a:solidFill>
                <a:srgbClr val="FEFFFF"/>
              </a:solidFill>
            </a:endParaRPr>
          </a:p>
          <a:p>
            <a:pPr indent="-228600" algn="l">
              <a:buFont typeface="Arial" panose="020B0604020202020204" pitchFamily="34" charset="0"/>
              <a:buChar char="•"/>
            </a:pPr>
            <a:r>
              <a:rPr lang="en-US" dirty="0">
                <a:solidFill>
                  <a:srgbClr val="FEFFFF"/>
                </a:solidFill>
              </a:rPr>
              <a:t>Dr Ros Coard</a:t>
            </a:r>
          </a:p>
          <a:p>
            <a:pPr indent="-228600" algn="l">
              <a:buFont typeface="Arial" panose="020B0604020202020204" pitchFamily="34" charset="0"/>
              <a:buChar char="•"/>
            </a:pPr>
            <a:r>
              <a:rPr lang="en-US" dirty="0">
                <a:solidFill>
                  <a:srgbClr val="FEFFFF"/>
                </a:solidFill>
              </a:rPr>
              <a:t>Senior Lecturer</a:t>
            </a:r>
          </a:p>
          <a:p>
            <a:pPr indent="-228600" algn="l">
              <a:buFont typeface="Arial" panose="020B0604020202020204" pitchFamily="34" charset="0"/>
              <a:buChar char="•"/>
            </a:pPr>
            <a:r>
              <a:rPr lang="en-US" dirty="0">
                <a:solidFill>
                  <a:srgbClr val="FEFFFF"/>
                </a:solidFill>
              </a:rPr>
              <a:t>Senior Fellow HEA</a:t>
            </a:r>
          </a:p>
          <a:p>
            <a:pPr indent="-228600" algn="l">
              <a:buFont typeface="Arial" panose="020B0604020202020204" pitchFamily="34" charset="0"/>
              <a:buChar char="•"/>
            </a:pPr>
            <a:r>
              <a:rPr lang="en-US" dirty="0" err="1">
                <a:solidFill>
                  <a:srgbClr val="FEFFFF"/>
                </a:solidFill>
              </a:rPr>
              <a:t>Programme</a:t>
            </a:r>
            <a:r>
              <a:rPr lang="en-US" dirty="0">
                <a:solidFill>
                  <a:srgbClr val="FEFFFF"/>
                </a:solidFill>
              </a:rPr>
              <a:t> Manager</a:t>
            </a:r>
          </a:p>
        </p:txBody>
      </p:sp>
    </p:spTree>
    <p:extLst>
      <p:ext uri="{BB962C8B-B14F-4D97-AF65-F5344CB8AC3E}">
        <p14:creationId xmlns:p14="http://schemas.microsoft.com/office/powerpoint/2010/main" val="55244879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rgbClr val="FFC000"/>
                </a:solidFill>
              </a:rPr>
              <a:t>What’s going to happen…..</a:t>
            </a:r>
          </a:p>
        </p:txBody>
      </p:sp>
      <p:sp>
        <p:nvSpPr>
          <p:cNvPr id="3" name="Content Placeholder 2"/>
          <p:cNvSpPr>
            <a:spLocks noGrp="1"/>
          </p:cNvSpPr>
          <p:nvPr>
            <p:ph idx="1"/>
          </p:nvPr>
        </p:nvSpPr>
        <p:spPr>
          <a:xfrm>
            <a:off x="283030" y="1668462"/>
            <a:ext cx="7235370" cy="4351338"/>
          </a:xfrm>
        </p:spPr>
        <p:txBody>
          <a:bodyPr>
            <a:normAutofit fontScale="92500" lnSpcReduction="20000"/>
          </a:bodyPr>
          <a:lstStyle/>
          <a:p>
            <a:r>
              <a:rPr lang="en-GB" dirty="0"/>
              <a:t>Lecture based, discussion and activities</a:t>
            </a:r>
          </a:p>
          <a:p>
            <a:r>
              <a:rPr lang="en-GB" dirty="0"/>
              <a:t>Introduce you to the skills of academic writing i.e. the mechanics</a:t>
            </a:r>
          </a:p>
          <a:p>
            <a:pPr lvl="1"/>
            <a:r>
              <a:rPr lang="en-GB" dirty="0"/>
              <a:t>Referencing, citing</a:t>
            </a:r>
          </a:p>
          <a:p>
            <a:pPr lvl="1"/>
            <a:r>
              <a:rPr lang="en-GB" dirty="0"/>
              <a:t>Unfair practice</a:t>
            </a:r>
          </a:p>
          <a:p>
            <a:pPr lvl="1"/>
            <a:r>
              <a:rPr lang="en-GB" dirty="0"/>
              <a:t>Essay construction/language</a:t>
            </a:r>
          </a:p>
          <a:p>
            <a:pPr lvl="1"/>
            <a:r>
              <a:rPr lang="en-GB" dirty="0"/>
              <a:t>Use of sources</a:t>
            </a:r>
          </a:p>
          <a:p>
            <a:pPr lvl="2"/>
            <a:r>
              <a:rPr lang="en-GB" dirty="0"/>
              <a:t>Primary and secondary sources</a:t>
            </a:r>
          </a:p>
          <a:p>
            <a:pPr lvl="2"/>
            <a:r>
              <a:rPr lang="en-GB" dirty="0"/>
              <a:t>Objects, materiality, as sources</a:t>
            </a:r>
          </a:p>
          <a:p>
            <a:pPr lvl="1"/>
            <a:r>
              <a:rPr lang="en-GB" dirty="0"/>
              <a:t>Presentation of information</a:t>
            </a:r>
          </a:p>
          <a:p>
            <a:pPr marL="457200" lvl="1" indent="0">
              <a:buNone/>
            </a:pPr>
            <a:endParaRPr lang="en-GB" dirty="0"/>
          </a:p>
          <a:p>
            <a:r>
              <a:rPr lang="en-GB" dirty="0"/>
              <a:t>LOTS of assessment is linked to the module </a:t>
            </a:r>
          </a:p>
          <a:p>
            <a:r>
              <a:rPr lang="en-GB" dirty="0"/>
              <a:t>Link it to HPFY3011/12 essay (if you are smart!)</a:t>
            </a:r>
          </a:p>
        </p:txBody>
      </p:sp>
      <p:pic>
        <p:nvPicPr>
          <p:cNvPr id="4" name="Picture 3"/>
          <p:cNvPicPr>
            <a:picLocks noChangeAspect="1"/>
          </p:cNvPicPr>
          <p:nvPr/>
        </p:nvPicPr>
        <p:blipFill>
          <a:blip r:embed="rId3"/>
          <a:stretch>
            <a:fillRect/>
          </a:stretch>
        </p:blipFill>
        <p:spPr>
          <a:xfrm>
            <a:off x="7691075" y="1027906"/>
            <a:ext cx="4370295" cy="5094515"/>
          </a:xfrm>
          <a:prstGeom prst="rect">
            <a:avLst/>
          </a:prstGeom>
        </p:spPr>
      </p:pic>
    </p:spTree>
    <p:extLst>
      <p:ext uri="{BB962C8B-B14F-4D97-AF65-F5344CB8AC3E}">
        <p14:creationId xmlns:p14="http://schemas.microsoft.com/office/powerpoint/2010/main" val="411875740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br>
              <a:rPr lang="en-GB" b="1" dirty="0"/>
            </a:br>
            <a:r>
              <a:rPr lang="en-GB" b="1" dirty="0">
                <a:solidFill>
                  <a:srgbClr val="FFC000"/>
                </a:solidFill>
              </a:rPr>
              <a:t>Portfolio: Brief</a:t>
            </a:r>
            <a:br>
              <a:rPr lang="en-GB" dirty="0"/>
            </a:br>
            <a:endParaRPr lang="en-GB" dirty="0"/>
          </a:p>
        </p:txBody>
      </p:sp>
      <p:sp>
        <p:nvSpPr>
          <p:cNvPr id="3" name="Content Placeholder 2"/>
          <p:cNvSpPr>
            <a:spLocks noGrp="1"/>
          </p:cNvSpPr>
          <p:nvPr>
            <p:ph idx="1"/>
          </p:nvPr>
        </p:nvSpPr>
        <p:spPr/>
        <p:txBody>
          <a:bodyPr>
            <a:normAutofit/>
          </a:bodyPr>
          <a:lstStyle/>
          <a:p>
            <a:r>
              <a:rPr lang="en-GB" dirty="0"/>
              <a:t>The assessment for this module is a portfolio of short assignments, which you will compile and submit during the module. The assessments can be closely connected to your assessments for other modules – you don’t have to reinvent the wheel here. </a:t>
            </a:r>
          </a:p>
          <a:p>
            <a:r>
              <a:rPr lang="en-GB" dirty="0"/>
              <a:t>Submission is via moodle – see links and by 11.59 p.m. (effectively Midnight).</a:t>
            </a:r>
          </a:p>
          <a:p>
            <a:r>
              <a:rPr lang="en-GB" dirty="0"/>
              <a:t>The assignments for this module will consist of many interrelated components and will be short and frequent (compared to our other modules). </a:t>
            </a:r>
          </a:p>
        </p:txBody>
      </p:sp>
    </p:spTree>
    <p:extLst>
      <p:ext uri="{BB962C8B-B14F-4D97-AF65-F5344CB8AC3E}">
        <p14:creationId xmlns:p14="http://schemas.microsoft.com/office/powerpoint/2010/main" val="372297481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a:solidFill>
                  <a:srgbClr val="FFC000"/>
                </a:solidFill>
              </a:rPr>
              <a:t>Portfolio details: Tasks 1-5: </a:t>
            </a:r>
            <a:br>
              <a:rPr lang="en-GB">
                <a:solidFill>
                  <a:srgbClr val="FFC000"/>
                </a:solidFill>
              </a:rPr>
            </a:br>
            <a:r>
              <a:rPr lang="en-GB" sz="2700" b="1"/>
              <a:t>Component 1 –</a:t>
            </a:r>
            <a:r>
              <a:rPr lang="en-GB" sz="2700"/>
              <a:t> 75% Coursework: Portfolio of several short, written exercises (Equivalent 2000 words)</a:t>
            </a:r>
            <a:r>
              <a:rPr lang="en-GB"/>
              <a:t>.  </a:t>
            </a:r>
            <a:endParaRPr lang="en-GB" dirty="0">
              <a:solidFill>
                <a:srgbClr val="FFC000"/>
              </a:solidFill>
            </a:endParaRPr>
          </a:p>
        </p:txBody>
      </p:sp>
      <p:sp>
        <p:nvSpPr>
          <p:cNvPr id="3" name="Content Placeholder 2"/>
          <p:cNvSpPr>
            <a:spLocks noGrp="1"/>
          </p:cNvSpPr>
          <p:nvPr>
            <p:ph idx="1"/>
          </p:nvPr>
        </p:nvSpPr>
        <p:spPr/>
        <p:txBody>
          <a:bodyPr>
            <a:normAutofit fontScale="77500" lnSpcReduction="20000"/>
          </a:bodyPr>
          <a:lstStyle/>
          <a:p>
            <a:r>
              <a:rPr lang="en-GB" dirty="0"/>
              <a:t>To complete this task, you will need to search the University library for one journal and then one internet source covering the same topic. Ensure that the article is from an academic source, peer reviewed, published in a reputable journal, and readily available as an e-copy. You may link this to a topic of your choosing or to an essay you are writing for another module.</a:t>
            </a:r>
          </a:p>
          <a:p>
            <a:r>
              <a:rPr lang="en-GB" dirty="0"/>
              <a:t> T</a:t>
            </a:r>
            <a:r>
              <a:rPr lang="en-GB" b="1" dirty="0"/>
              <a:t>ask 1</a:t>
            </a:r>
            <a:r>
              <a:rPr lang="en-GB" dirty="0"/>
              <a:t> Fully reproduce the bibliographic details of your article and the Internet source. (50-100 words) </a:t>
            </a:r>
            <a:r>
              <a:rPr lang="en-GB" dirty="0">
                <a:solidFill>
                  <a:srgbClr val="FFC000"/>
                </a:solidFill>
              </a:rPr>
              <a:t>Friday 16/10/2010</a:t>
            </a:r>
          </a:p>
          <a:p>
            <a:r>
              <a:rPr lang="en-GB" dirty="0"/>
              <a:t> </a:t>
            </a:r>
            <a:r>
              <a:rPr lang="en-GB" b="1" dirty="0"/>
              <a:t>Task 2</a:t>
            </a:r>
            <a:r>
              <a:rPr lang="en-GB" dirty="0"/>
              <a:t> Write a paragraph saying why you have chosen these sources for your topic and reference the sources within the paragraph. You can use Harvard or MHRA referencing systems. Include your reference list. (100-200 words) </a:t>
            </a:r>
            <a:r>
              <a:rPr lang="en-GB" dirty="0">
                <a:solidFill>
                  <a:srgbClr val="FFC000"/>
                </a:solidFill>
              </a:rPr>
              <a:t>Friday 23/10/2020</a:t>
            </a:r>
          </a:p>
          <a:p>
            <a:r>
              <a:rPr lang="en-GB" dirty="0"/>
              <a:t> </a:t>
            </a:r>
            <a:r>
              <a:rPr lang="en-GB" b="1" dirty="0"/>
              <a:t>Task 3</a:t>
            </a:r>
            <a:r>
              <a:rPr lang="en-GB" dirty="0"/>
              <a:t> Read through the article and the internet source. Briefly describe the contents of them. Include your reference list. (400 words). </a:t>
            </a:r>
            <a:r>
              <a:rPr lang="en-GB" dirty="0">
                <a:solidFill>
                  <a:srgbClr val="FFC000"/>
                </a:solidFill>
              </a:rPr>
              <a:t>Friday 30/10/2020</a:t>
            </a:r>
          </a:p>
          <a:p>
            <a:r>
              <a:rPr lang="en-GB" dirty="0"/>
              <a:t> </a:t>
            </a:r>
            <a:r>
              <a:rPr lang="en-GB" b="1" dirty="0"/>
              <a:t>Task 4</a:t>
            </a:r>
            <a:r>
              <a:rPr lang="en-GB" dirty="0"/>
              <a:t> Summarise your chosen article. (500 words) </a:t>
            </a:r>
            <a:r>
              <a:rPr lang="en-GB" dirty="0">
                <a:solidFill>
                  <a:srgbClr val="FFC000"/>
                </a:solidFill>
              </a:rPr>
              <a:t>Friday 13/11/2020</a:t>
            </a:r>
          </a:p>
          <a:p>
            <a:r>
              <a:rPr lang="en-GB" dirty="0"/>
              <a:t> </a:t>
            </a:r>
            <a:r>
              <a:rPr lang="en-GB" b="1" dirty="0"/>
              <a:t>Task 5</a:t>
            </a:r>
            <a:r>
              <a:rPr lang="en-GB" dirty="0"/>
              <a:t> Evaluate both of your sources. (800 words) </a:t>
            </a:r>
            <a:r>
              <a:rPr lang="en-GB" dirty="0">
                <a:solidFill>
                  <a:srgbClr val="FFC000"/>
                </a:solidFill>
              </a:rPr>
              <a:t>Friday 4/12/2010</a:t>
            </a:r>
          </a:p>
          <a:p>
            <a:endParaRPr lang="en-GB" dirty="0"/>
          </a:p>
        </p:txBody>
      </p:sp>
    </p:spTree>
    <p:extLst>
      <p:ext uri="{BB962C8B-B14F-4D97-AF65-F5344CB8AC3E}">
        <p14:creationId xmlns:p14="http://schemas.microsoft.com/office/powerpoint/2010/main" val="95259322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solidFill>
                  <a:srgbClr val="FFC000"/>
                </a:solidFill>
              </a:rPr>
              <a:t>Portfolio details: Tasks 6: </a:t>
            </a:r>
            <a:br>
              <a:rPr lang="en-GB" dirty="0">
                <a:solidFill>
                  <a:srgbClr val="FFC000"/>
                </a:solidFill>
              </a:rPr>
            </a:br>
            <a:r>
              <a:rPr lang="en-GB" sz="2700" b="1" dirty="0"/>
              <a:t>Component 2 –</a:t>
            </a:r>
            <a:r>
              <a:rPr lang="en-GB" sz="2700" dirty="0"/>
              <a:t> 25% Coursework: Presentation (Equivalent 1000 words)</a:t>
            </a:r>
            <a:r>
              <a:rPr lang="en-GB" dirty="0"/>
              <a:t>.  </a:t>
            </a:r>
            <a:endParaRPr lang="en-GB" dirty="0">
              <a:solidFill>
                <a:srgbClr val="FFC000"/>
              </a:solidFill>
            </a:endParaRPr>
          </a:p>
        </p:txBody>
      </p:sp>
      <p:sp>
        <p:nvSpPr>
          <p:cNvPr id="3" name="Content Placeholder 2"/>
          <p:cNvSpPr>
            <a:spLocks noGrp="1"/>
          </p:cNvSpPr>
          <p:nvPr>
            <p:ph idx="1"/>
          </p:nvPr>
        </p:nvSpPr>
        <p:spPr/>
        <p:txBody>
          <a:bodyPr>
            <a:normAutofit/>
          </a:bodyPr>
          <a:lstStyle/>
          <a:p>
            <a:r>
              <a:rPr lang="en-GB" dirty="0"/>
              <a:t>To complete this task, you will need prepare a script of your chosen item and discuss it for 5 minutes. Again, you can link it to other modules if you wish, or to an independent idea or interest.</a:t>
            </a:r>
          </a:p>
          <a:p>
            <a:r>
              <a:rPr lang="en-GB" dirty="0"/>
              <a:t>The presentation can be through most media, Teams, PowerPoint, etc. – need to be careful of sound quality.</a:t>
            </a:r>
          </a:p>
          <a:p>
            <a:r>
              <a:rPr lang="en-GB" dirty="0"/>
              <a:t>Task: choosing an object, image or material remains, present your analysis and evaluation of the item chosen. </a:t>
            </a:r>
            <a:r>
              <a:rPr lang="en-GB" dirty="0">
                <a:solidFill>
                  <a:srgbClr val="FFC000"/>
                </a:solidFill>
              </a:rPr>
              <a:t>Thursday 10/12/2020</a:t>
            </a:r>
          </a:p>
          <a:p>
            <a:endParaRPr lang="en-GB" dirty="0"/>
          </a:p>
        </p:txBody>
      </p:sp>
    </p:spTree>
    <p:extLst>
      <p:ext uri="{BB962C8B-B14F-4D97-AF65-F5344CB8AC3E}">
        <p14:creationId xmlns:p14="http://schemas.microsoft.com/office/powerpoint/2010/main" val="3501527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07E773EB-1EC1-4E49-9DE2-E6F4604972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0391"/>
            <a:ext cx="12192000" cy="19430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391378" y="320675"/>
            <a:ext cx="11407487" cy="1325563"/>
          </a:xfrm>
        </p:spPr>
        <p:txBody>
          <a:bodyPr>
            <a:normAutofit/>
          </a:bodyPr>
          <a:lstStyle/>
          <a:p>
            <a:r>
              <a:rPr lang="en-GB" sz="4200" b="1">
                <a:solidFill>
                  <a:schemeClr val="bg1"/>
                </a:solidFill>
              </a:rPr>
              <a:t>Preparation for assessments on your chosen theme</a:t>
            </a:r>
            <a:br>
              <a:rPr lang="en-GB" sz="4200">
                <a:solidFill>
                  <a:schemeClr val="bg1"/>
                </a:solidFill>
              </a:rPr>
            </a:br>
            <a:endParaRPr lang="en-GB" sz="4200">
              <a:solidFill>
                <a:schemeClr val="bg1"/>
              </a:solidFill>
            </a:endParaRPr>
          </a:p>
        </p:txBody>
      </p:sp>
      <p:graphicFrame>
        <p:nvGraphicFramePr>
          <p:cNvPr id="5" name="Content Placeholder 2">
            <a:extLst>
              <a:ext uri="{FF2B5EF4-FFF2-40B4-BE49-F238E27FC236}">
                <a16:creationId xmlns:a16="http://schemas.microsoft.com/office/drawing/2014/main" id="{D7B14283-E418-42DB-9212-A6D223FAACA1}"/>
              </a:ext>
            </a:extLst>
          </p:cNvPr>
          <p:cNvGraphicFramePr>
            <a:graphicFrameLocks noGrp="1"/>
          </p:cNvGraphicFramePr>
          <p:nvPr>
            <p:ph idx="1"/>
            <p:extLst>
              <p:ext uri="{D42A27DB-BD31-4B8C-83A1-F6EECF244321}">
                <p14:modId xmlns:p14="http://schemas.microsoft.com/office/powerpoint/2010/main" val="2927870403"/>
              </p:ext>
            </p:extLst>
          </p:nvPr>
        </p:nvGraphicFramePr>
        <p:xfrm>
          <a:off x="391379" y="1976293"/>
          <a:ext cx="11407487"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16991189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4C0B10B-D2C4-4A54-AFAD-3D27DF88BB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B6BADB90-C74B-40D6-86DC-503F65FCE8D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09710" y="635715"/>
            <a:ext cx="11142208" cy="2482136"/>
            <a:chOff x="409710" y="635715"/>
            <a:chExt cx="11142208" cy="2482136"/>
          </a:xfrm>
        </p:grpSpPr>
        <p:sp>
          <p:nvSpPr>
            <p:cNvPr id="13" name="Freeform 44">
              <a:extLst>
                <a:ext uri="{FF2B5EF4-FFF2-40B4-BE49-F238E27FC236}">
                  <a16:creationId xmlns:a16="http://schemas.microsoft.com/office/drawing/2014/main" id="{6559431D-1886-4AE0-9B87-9AD2ECAB843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45">
              <a:extLst>
                <a:ext uri="{FF2B5EF4-FFF2-40B4-BE49-F238E27FC236}">
                  <a16:creationId xmlns:a16="http://schemas.microsoft.com/office/drawing/2014/main" id="{373850A5-B04A-4FCD-9E73-EE322167FB3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 name="Freeform 46">
              <a:extLst>
                <a:ext uri="{FF2B5EF4-FFF2-40B4-BE49-F238E27FC236}">
                  <a16:creationId xmlns:a16="http://schemas.microsoft.com/office/drawing/2014/main" id="{82C18C67-80FA-4738-AA53-0AF2419F98E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47">
              <a:extLst>
                <a:ext uri="{FF2B5EF4-FFF2-40B4-BE49-F238E27FC236}">
                  <a16:creationId xmlns:a16="http://schemas.microsoft.com/office/drawing/2014/main" id="{48543B1A-8BF5-4C63-8404-41B2EA70B33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7" name="Rectangle 16">
              <a:extLst>
                <a:ext uri="{FF2B5EF4-FFF2-40B4-BE49-F238E27FC236}">
                  <a16:creationId xmlns:a16="http://schemas.microsoft.com/office/drawing/2014/main" id="{92DF5096-E051-498C-A3ED-CBA77A813AAC}"/>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p:cNvSpPr>
            <a:spLocks noGrp="1"/>
          </p:cNvSpPr>
          <p:nvPr>
            <p:ph type="title"/>
          </p:nvPr>
        </p:nvSpPr>
        <p:spPr>
          <a:xfrm>
            <a:off x="1047280" y="759805"/>
            <a:ext cx="10306520" cy="1325563"/>
          </a:xfrm>
        </p:spPr>
        <p:txBody>
          <a:bodyPr>
            <a:normAutofit/>
          </a:bodyPr>
          <a:lstStyle/>
          <a:p>
            <a:r>
              <a:rPr lang="en-GB" sz="4000" dirty="0">
                <a:solidFill>
                  <a:srgbClr val="FFFFFF"/>
                </a:solidFill>
              </a:rPr>
              <a:t>Today – looking at……starting the process </a:t>
            </a:r>
          </a:p>
        </p:txBody>
      </p:sp>
      <p:sp>
        <p:nvSpPr>
          <p:cNvPr id="3" name="Content Placeholder 2"/>
          <p:cNvSpPr>
            <a:spLocks noGrp="1"/>
          </p:cNvSpPr>
          <p:nvPr>
            <p:ph idx="1"/>
          </p:nvPr>
        </p:nvSpPr>
        <p:spPr>
          <a:xfrm>
            <a:off x="1424904" y="2494450"/>
            <a:ext cx="4053545" cy="3563159"/>
          </a:xfrm>
        </p:spPr>
        <p:txBody>
          <a:bodyPr>
            <a:normAutofit/>
          </a:bodyPr>
          <a:lstStyle/>
          <a:p>
            <a:r>
              <a:rPr lang="en-GB" dirty="0"/>
              <a:t>Thinking of your idea</a:t>
            </a:r>
          </a:p>
          <a:p>
            <a:r>
              <a:rPr lang="en-GB" dirty="0"/>
              <a:t>Looking for sources</a:t>
            </a:r>
          </a:p>
          <a:p>
            <a:r>
              <a:rPr lang="en-GB" dirty="0"/>
              <a:t>Learning the tech skills</a:t>
            </a:r>
          </a:p>
          <a:p>
            <a:r>
              <a:rPr lang="en-GB" dirty="0"/>
              <a:t>(Moodle, PowerPoint, Library searches) </a:t>
            </a:r>
          </a:p>
          <a:p>
            <a:r>
              <a:rPr lang="en-GB" dirty="0"/>
              <a:t>What is </a:t>
            </a:r>
            <a:r>
              <a:rPr lang="en-GB"/>
              <a:t>academic endeavour…….?</a:t>
            </a:r>
            <a:endParaRPr lang="en-GB" dirty="0"/>
          </a:p>
          <a:p>
            <a:endParaRPr lang="en-GB" dirty="0"/>
          </a:p>
          <a:p>
            <a:endParaRPr lang="en-GB" sz="2400" dirty="0"/>
          </a:p>
          <a:p>
            <a:pPr marL="0" indent="0">
              <a:buNone/>
            </a:pPr>
            <a:endParaRPr lang="en-GB" sz="2400" dirty="0"/>
          </a:p>
          <a:p>
            <a:endParaRPr lang="en-GB" sz="2400" dirty="0"/>
          </a:p>
          <a:p>
            <a:endParaRPr lang="en-GB" sz="2400" dirty="0"/>
          </a:p>
          <a:p>
            <a:endParaRPr lang="en-GB" sz="2400" dirty="0"/>
          </a:p>
        </p:txBody>
      </p:sp>
      <p:pic>
        <p:nvPicPr>
          <p:cNvPr id="4" name="Picture 3"/>
          <p:cNvPicPr>
            <a:picLocks noChangeAspect="1"/>
          </p:cNvPicPr>
          <p:nvPr/>
        </p:nvPicPr>
        <p:blipFill rotWithShape="1">
          <a:blip r:embed="rId3"/>
          <a:srcRect l="24191" r="-1" b="-1"/>
          <a:stretch/>
        </p:blipFill>
        <p:spPr>
          <a:xfrm>
            <a:off x="6098892" y="2492376"/>
            <a:ext cx="4802404" cy="3563372"/>
          </a:xfrm>
          <a:prstGeom prst="rect">
            <a:avLst/>
          </a:prstGeom>
        </p:spPr>
      </p:pic>
      <p:sp>
        <p:nvSpPr>
          <p:cNvPr id="5" name="TextBox 4"/>
          <p:cNvSpPr txBox="1"/>
          <p:nvPr/>
        </p:nvSpPr>
        <p:spPr>
          <a:xfrm>
            <a:off x="6098892" y="5699411"/>
            <a:ext cx="4802404" cy="356337"/>
          </a:xfrm>
          <a:prstGeom prst="rect">
            <a:avLst/>
          </a:prstGeom>
          <a:solidFill>
            <a:srgbClr val="000000">
              <a:alpha val="50000"/>
            </a:srgbClr>
          </a:solidFill>
          <a:ln>
            <a:noFill/>
          </a:ln>
        </p:spPr>
        <p:txBody>
          <a:bodyPr wrap="square" rtlCol="0">
            <a:noAutofit/>
          </a:bodyPr>
          <a:lstStyle/>
          <a:p>
            <a:pPr algn="ctr">
              <a:spcAft>
                <a:spcPts val="600"/>
              </a:spcAft>
            </a:pPr>
            <a:r>
              <a:rPr lang="en-GB" sz="1300">
                <a:solidFill>
                  <a:srgbClr val="FFFFFF"/>
                </a:solidFill>
              </a:rPr>
              <a:t>https://www.youtube.com/watch?v=HvrmAdjcEbY</a:t>
            </a:r>
          </a:p>
        </p:txBody>
      </p:sp>
    </p:spTree>
    <p:extLst>
      <p:ext uri="{BB962C8B-B14F-4D97-AF65-F5344CB8AC3E}">
        <p14:creationId xmlns:p14="http://schemas.microsoft.com/office/powerpoint/2010/main" val="4052515604"/>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F46216B-77A9-411A-B9D3-5023FCB7020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TotalTime>
  <Words>840</Words>
  <Application>Microsoft Office PowerPoint</Application>
  <PresentationFormat>Widescreen</PresentationFormat>
  <Paragraphs>61</Paragraphs>
  <Slides>7</Slides>
  <Notes>7</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7</vt:i4>
      </vt:variant>
    </vt:vector>
  </HeadingPairs>
  <TitlesOfParts>
    <vt:vector size="11" baseType="lpstr">
      <vt:lpstr>Arial</vt:lpstr>
      <vt:lpstr>Calibri</vt:lpstr>
      <vt:lpstr>Calibri Light</vt:lpstr>
      <vt:lpstr>Office Theme</vt:lpstr>
      <vt:lpstr>Academic Skills HPFY3010 </vt:lpstr>
      <vt:lpstr>What’s going to happen…..</vt:lpstr>
      <vt:lpstr> Portfolio: Brief </vt:lpstr>
      <vt:lpstr>Portfolio details: Tasks 1-5:  Component 1 – 75% Coursework: Portfolio of several short, written exercises (Equivalent 2000 words).  </vt:lpstr>
      <vt:lpstr>Portfolio details: Tasks 6:  Component 2 – 25% Coursework: Presentation (Equivalent 1000 words).  </vt:lpstr>
      <vt:lpstr>Preparation for assessments on your chosen theme </vt:lpstr>
      <vt:lpstr>Today – looking at……starting the process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Academic Skills HPFY3010 </dc:title>
  <dc:creator>Ros Coard</dc:creator>
  <cp:lastModifiedBy>Ros Coard</cp:lastModifiedBy>
  <cp:revision>3</cp:revision>
  <dcterms:created xsi:type="dcterms:W3CDTF">2020-10-07T09:13:19Z</dcterms:created>
  <dcterms:modified xsi:type="dcterms:W3CDTF">2020-10-07T13:50:29Z</dcterms:modified>
</cp:coreProperties>
</file>