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handoutMasterIdLst>
    <p:handoutMasterId r:id="rId11"/>
  </p:handoutMasterIdLst>
  <p:sldIdLst>
    <p:sldId id="256" r:id="rId2"/>
    <p:sldId id="258" r:id="rId3"/>
    <p:sldId id="257" r:id="rId4"/>
    <p:sldId id="262" r:id="rId5"/>
    <p:sldId id="259" r:id="rId6"/>
    <p:sldId id="261"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749" autoAdjust="0"/>
    <p:restoredTop sz="94660"/>
  </p:normalViewPr>
  <p:slideViewPr>
    <p:cSldViewPr snapToGrid="0">
      <p:cViewPr varScale="1">
        <p:scale>
          <a:sx n="107" d="100"/>
          <a:sy n="107" d="100"/>
        </p:scale>
        <p:origin x="39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dirty="0"/>
              <a:t>Market Share</a:t>
            </a:r>
          </a:p>
        </c:rich>
      </c:tx>
      <c:layout>
        <c:manualLayout>
          <c:xMode val="edge"/>
          <c:yMode val="edge"/>
          <c:x val="0.36328840063725359"/>
          <c:y val="0"/>
        </c:manualLayout>
      </c:layout>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2021</c:v>
                </c:pt>
              </c:strCache>
            </c:strRef>
          </c:tx>
          <c:spPr>
            <a:solidFill>
              <a:srgbClr val="FF0000"/>
            </a:soli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c:spPr>
          <c:invertIfNegative val="0"/>
          <c:cat>
            <c:strRef>
              <c:f>Sheet1!$A$2:$A$4</c:f>
              <c:strCache>
                <c:ptCount val="3"/>
                <c:pt idx="0">
                  <c:v>Tesco</c:v>
                </c:pt>
                <c:pt idx="1">
                  <c:v>Sainsbury's</c:v>
                </c:pt>
                <c:pt idx="2">
                  <c:v>Asda</c:v>
                </c:pt>
              </c:strCache>
            </c:strRef>
          </c:cat>
          <c:val>
            <c:numRef>
              <c:f>Sheet1!$B$2:$B$4</c:f>
              <c:numCache>
                <c:formatCode>0.00%</c:formatCode>
                <c:ptCount val="3"/>
                <c:pt idx="0">
                  <c:v>0.27900000000000003</c:v>
                </c:pt>
                <c:pt idx="1">
                  <c:v>0.156</c:v>
                </c:pt>
                <c:pt idx="2">
                  <c:v>0.14399999999999999</c:v>
                </c:pt>
              </c:numCache>
            </c:numRef>
          </c:val>
          <c:extLst>
            <c:ext xmlns:c16="http://schemas.microsoft.com/office/drawing/2014/chart" uri="{C3380CC4-5D6E-409C-BE32-E72D297353CC}">
              <c16:uniqueId val="{00000000-85BB-46C6-B48E-64B33B81D21B}"/>
            </c:ext>
          </c:extLst>
        </c:ser>
        <c:ser>
          <c:idx val="1"/>
          <c:order val="1"/>
          <c:tx>
            <c:strRef>
              <c:f>Sheet1!$C$1</c:f>
              <c:strCache>
                <c:ptCount val="1"/>
                <c:pt idx="0">
                  <c:v>2022</c:v>
                </c:pt>
              </c:strCache>
            </c:strRef>
          </c:tx>
          <c:spPr>
            <a:gradFill rotWithShape="1">
              <a:gsLst>
                <a:gs pos="0">
                  <a:schemeClr val="accent2">
                    <a:tint val="96000"/>
                    <a:lumMod val="100000"/>
                  </a:schemeClr>
                </a:gs>
                <a:gs pos="78000">
                  <a:schemeClr val="accent2">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c:spPr>
          <c:invertIfNegative val="0"/>
          <c:dPt>
            <c:idx val="0"/>
            <c:invertIfNegative val="0"/>
            <c:bubble3D val="0"/>
            <c:spPr>
              <a:solidFill>
                <a:srgbClr val="0070C0"/>
              </a:soli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c:spPr>
            <c:extLst>
              <c:ext xmlns:c16="http://schemas.microsoft.com/office/drawing/2014/chart" uri="{C3380CC4-5D6E-409C-BE32-E72D297353CC}">
                <c16:uniqueId val="{00000004-85BB-46C6-B48E-64B33B81D21B}"/>
              </c:ext>
            </c:extLst>
          </c:dPt>
          <c:dPt>
            <c:idx val="1"/>
            <c:invertIfNegative val="0"/>
            <c:bubble3D val="0"/>
            <c:spPr>
              <a:solidFill>
                <a:schemeClr val="accent3">
                  <a:lumMod val="60000"/>
                  <a:lumOff val="40000"/>
                </a:schemeClr>
              </a:soli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c:spPr>
            <c:extLst>
              <c:ext xmlns:c16="http://schemas.microsoft.com/office/drawing/2014/chart" uri="{C3380CC4-5D6E-409C-BE32-E72D297353CC}">
                <c16:uniqueId val="{00000003-85BB-46C6-B48E-64B33B81D21B}"/>
              </c:ext>
            </c:extLst>
          </c:dPt>
          <c:cat>
            <c:strRef>
              <c:f>Sheet1!$A$2:$A$4</c:f>
              <c:strCache>
                <c:ptCount val="3"/>
                <c:pt idx="0">
                  <c:v>Tesco</c:v>
                </c:pt>
                <c:pt idx="1">
                  <c:v>Sainsbury's</c:v>
                </c:pt>
                <c:pt idx="2">
                  <c:v>Asda</c:v>
                </c:pt>
              </c:strCache>
            </c:strRef>
          </c:cat>
          <c:val>
            <c:numRef>
              <c:f>Sheet1!$C$2:$C$4</c:f>
              <c:numCache>
                <c:formatCode>0.00%</c:formatCode>
                <c:ptCount val="3"/>
                <c:pt idx="0">
                  <c:v>0.27500000000000002</c:v>
                </c:pt>
                <c:pt idx="1">
                  <c:v>0.155</c:v>
                </c:pt>
                <c:pt idx="2">
                  <c:v>0.14000000000000001</c:v>
                </c:pt>
              </c:numCache>
            </c:numRef>
          </c:val>
          <c:extLst>
            <c:ext xmlns:c16="http://schemas.microsoft.com/office/drawing/2014/chart" uri="{C3380CC4-5D6E-409C-BE32-E72D297353CC}">
              <c16:uniqueId val="{00000001-85BB-46C6-B48E-64B33B81D21B}"/>
            </c:ext>
          </c:extLst>
        </c:ser>
        <c:dLbls>
          <c:showLegendKey val="0"/>
          <c:showVal val="0"/>
          <c:showCatName val="0"/>
          <c:showSerName val="0"/>
          <c:showPercent val="0"/>
          <c:showBubbleSize val="0"/>
        </c:dLbls>
        <c:gapWidth val="115"/>
        <c:axId val="1699171328"/>
        <c:axId val="1699172992"/>
      </c:barChart>
      <c:catAx>
        <c:axId val="1699171328"/>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699172992"/>
        <c:crosses val="autoZero"/>
        <c:auto val="1"/>
        <c:lblAlgn val="ctr"/>
        <c:lblOffset val="100"/>
        <c:noMultiLvlLbl val="0"/>
      </c:catAx>
      <c:valAx>
        <c:axId val="1699172992"/>
        <c:scaling>
          <c:orientation val="minMax"/>
        </c:scaling>
        <c:delete val="1"/>
        <c:axPos val="l"/>
        <c:majorGridlines>
          <c:spPr>
            <a:ln w="9525" cap="flat" cmpd="sng" algn="ctr">
              <a:solidFill>
                <a:schemeClr val="lt1">
                  <a:lumMod val="95000"/>
                  <a:alpha val="10000"/>
                </a:schemeClr>
              </a:solidFill>
              <a:round/>
            </a:ln>
            <a:effectLst/>
          </c:spPr>
        </c:majorGridlines>
        <c:numFmt formatCode="0.00%" sourceLinked="1"/>
        <c:majorTickMark val="none"/>
        <c:minorTickMark val="none"/>
        <c:tickLblPos val="nextTo"/>
        <c:crossAx val="1699171328"/>
        <c:crosses val="autoZero"/>
        <c:crossBetween val="between"/>
      </c:valAx>
      <c:dTable>
        <c:showHorzBorder val="1"/>
        <c:showVertBorder val="1"/>
        <c:showOutline val="1"/>
        <c:showKeys val="1"/>
        <c:spPr>
          <a:noFill/>
          <a:ln w="9525">
            <a:solidFill>
              <a:schemeClr val="lt1">
                <a:lumMod val="95000"/>
                <a:alpha val="54000"/>
              </a:schemeClr>
            </a:solidFill>
          </a:ln>
          <a:effectLst/>
        </c:spPr>
        <c:txPr>
          <a:bodyPr rot="0" spcFirstLastPara="1" vertOverflow="ellipsis" vert="horz" wrap="square" anchor="ctr" anchorCtr="1"/>
          <a:lstStyle/>
          <a:p>
            <a:pPr rtl="0">
              <a:defRPr sz="1197" b="0" i="0" u="none" strike="noStrike" kern="1200" baseline="0">
                <a:solidFill>
                  <a:schemeClr val="lt1">
                    <a:lumMod val="8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2">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6E4355-3E4E-4244-9E32-5EFE572BF31E}"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US"/>
        </a:p>
      </dgm:t>
    </dgm:pt>
    <dgm:pt modelId="{AF1E9B57-900A-4088-9E6F-42C5C0E81A2C}">
      <dgm:prSet/>
      <dgm:sp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ln>
          <a:noFill/>
        </a:ln>
      </dgm:spPr>
      <dgm:t>
        <a:bodyPr>
          <a:prstTxWarp prst="textCascadeDown">
            <a:avLst/>
          </a:prstTxWarp>
        </a:bodyPr>
        <a:lstStyle/>
        <a:p>
          <a:r>
            <a:rPr lang="en-GB" b="1" cap="none" spc="0" dirty="0">
              <a:ln w="22225">
                <a:solidFill>
                  <a:schemeClr val="accent6">
                    <a:lumMod val="50000"/>
                  </a:schemeClr>
                </a:solidFill>
                <a:prstDash val="solid"/>
              </a:ln>
              <a:solidFill>
                <a:schemeClr val="accent2">
                  <a:lumMod val="40000"/>
                  <a:lumOff val="60000"/>
                </a:schemeClr>
              </a:solidFill>
              <a:effectLst/>
            </a:rPr>
            <a:t>Managing</a:t>
          </a:r>
          <a:r>
            <a:rPr lang="en-GB" b="1" cap="none" spc="0" dirty="0">
              <a:ln w="22225">
                <a:solidFill>
                  <a:schemeClr val="accent2"/>
                </a:solidFill>
                <a:prstDash val="solid"/>
              </a:ln>
              <a:solidFill>
                <a:schemeClr val="accent2">
                  <a:lumMod val="40000"/>
                  <a:lumOff val="60000"/>
                </a:schemeClr>
              </a:solidFill>
              <a:effectLst/>
            </a:rPr>
            <a:t> </a:t>
          </a:r>
          <a:r>
            <a:rPr lang="en-GB" b="1" cap="none" spc="0" dirty="0">
              <a:ln w="22225">
                <a:solidFill>
                  <a:schemeClr val="accent6">
                    <a:lumMod val="75000"/>
                  </a:schemeClr>
                </a:solidFill>
                <a:prstDash val="solid"/>
              </a:ln>
              <a:solidFill>
                <a:schemeClr val="accent2">
                  <a:lumMod val="40000"/>
                  <a:lumOff val="60000"/>
                </a:schemeClr>
              </a:solidFill>
              <a:effectLst/>
            </a:rPr>
            <a:t>Change - ASDA</a:t>
          </a:r>
          <a:endParaRPr lang="en-US" b="1" cap="none" spc="0" dirty="0">
            <a:ln w="22225">
              <a:solidFill>
                <a:schemeClr val="accent6">
                  <a:lumMod val="75000"/>
                </a:schemeClr>
              </a:solidFill>
              <a:prstDash val="solid"/>
            </a:ln>
            <a:solidFill>
              <a:schemeClr val="accent2">
                <a:lumMod val="40000"/>
                <a:lumOff val="60000"/>
              </a:schemeClr>
            </a:solidFill>
            <a:effectLst/>
          </a:endParaRPr>
        </a:p>
      </dgm:t>
    </dgm:pt>
    <dgm:pt modelId="{9A3073FF-EB85-4300-9CEE-796DF9AF5A96}" type="parTrans" cxnId="{695934F0-3A2E-43BD-8EBD-A61104EB63D3}">
      <dgm:prSet/>
      <dgm:spPr/>
      <dgm:t>
        <a:bodyPr/>
        <a:lstStyle/>
        <a:p>
          <a:endParaRPr lang="en-US"/>
        </a:p>
      </dgm:t>
    </dgm:pt>
    <dgm:pt modelId="{E7712DAE-A093-42FF-8E69-94476F2E38DC}" type="sibTrans" cxnId="{695934F0-3A2E-43BD-8EBD-A61104EB63D3}">
      <dgm:prSet/>
      <dgm:spPr/>
      <dgm:t>
        <a:bodyPr/>
        <a:lstStyle/>
        <a:p>
          <a:endParaRPr lang="en-US"/>
        </a:p>
      </dgm:t>
    </dgm:pt>
    <dgm:pt modelId="{87028B5B-C97C-45A6-A768-B43112ABF504}" type="pres">
      <dgm:prSet presAssocID="{056E4355-3E4E-4244-9E32-5EFE572BF31E}" presName="Name0" presStyleCnt="0">
        <dgm:presLayoutVars>
          <dgm:dir/>
          <dgm:resizeHandles val="exact"/>
        </dgm:presLayoutVars>
      </dgm:prSet>
      <dgm:spPr/>
    </dgm:pt>
    <dgm:pt modelId="{54239AF0-C815-44DC-AD5F-E43DAA631B3D}" type="pres">
      <dgm:prSet presAssocID="{AF1E9B57-900A-4088-9E6F-42C5C0E81A2C}" presName="parTxOnly" presStyleLbl="node1" presStyleIdx="0" presStyleCnt="1" custLinFactNeighborX="1973" custLinFactNeighborY="7204">
        <dgm:presLayoutVars>
          <dgm:bulletEnabled val="1"/>
        </dgm:presLayoutVars>
      </dgm:prSet>
      <dgm:spPr/>
    </dgm:pt>
  </dgm:ptLst>
  <dgm:cxnLst>
    <dgm:cxn modelId="{3FA3C682-7500-4D0D-B63D-F8A02EFFE9EA}" type="presOf" srcId="{056E4355-3E4E-4244-9E32-5EFE572BF31E}" destId="{87028B5B-C97C-45A6-A768-B43112ABF504}" srcOrd="0" destOrd="0" presId="urn:microsoft.com/office/officeart/2005/8/layout/hChevron3"/>
    <dgm:cxn modelId="{2ACD21CE-98F1-4EB0-BE50-C0ACF0164ECA}" type="presOf" srcId="{AF1E9B57-900A-4088-9E6F-42C5C0E81A2C}" destId="{54239AF0-C815-44DC-AD5F-E43DAA631B3D}" srcOrd="0" destOrd="0" presId="urn:microsoft.com/office/officeart/2005/8/layout/hChevron3"/>
    <dgm:cxn modelId="{695934F0-3A2E-43BD-8EBD-A61104EB63D3}" srcId="{056E4355-3E4E-4244-9E32-5EFE572BF31E}" destId="{AF1E9B57-900A-4088-9E6F-42C5C0E81A2C}" srcOrd="0" destOrd="0" parTransId="{9A3073FF-EB85-4300-9CEE-796DF9AF5A96}" sibTransId="{E7712DAE-A093-42FF-8E69-94476F2E38DC}"/>
    <dgm:cxn modelId="{221F2F84-E48E-4418-A995-C7166D82C85E}" type="presParOf" srcId="{87028B5B-C97C-45A6-A768-B43112ABF504}" destId="{54239AF0-C815-44DC-AD5F-E43DAA631B3D}"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39AF0-C815-44DC-AD5F-E43DAA631B3D}">
      <dsp:nvSpPr>
        <dsp:cNvPr id="0" name=""/>
        <dsp:cNvSpPr/>
      </dsp:nvSpPr>
      <dsp:spPr>
        <a:xfrm>
          <a:off x="10021" y="0"/>
          <a:ext cx="10251579" cy="2862321"/>
        </a:xfrm>
        <a:prstGeom prst="homePlate">
          <a:avLst/>
        </a:prstGeom>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6710" tIns="173355" rIns="86678" bIns="173355" numCol="1" spcCol="1270" anchor="ctr" anchorCtr="0">
          <a:prstTxWarp prst="textCascadeDown">
            <a:avLst/>
          </a:prstTxWarp>
          <a:noAutofit/>
        </a:bodyPr>
        <a:lstStyle/>
        <a:p>
          <a:pPr marL="0" lvl="0" indent="0" algn="ctr" defTabSz="2889250">
            <a:lnSpc>
              <a:spcPct val="90000"/>
            </a:lnSpc>
            <a:spcBef>
              <a:spcPct val="0"/>
            </a:spcBef>
            <a:spcAft>
              <a:spcPct val="35000"/>
            </a:spcAft>
            <a:buNone/>
          </a:pPr>
          <a:r>
            <a:rPr lang="en-GB" sz="6500" b="1" kern="1200" cap="none" spc="0" dirty="0">
              <a:ln w="22225">
                <a:solidFill>
                  <a:schemeClr val="accent6">
                    <a:lumMod val="50000"/>
                  </a:schemeClr>
                </a:solidFill>
                <a:prstDash val="solid"/>
              </a:ln>
              <a:solidFill>
                <a:schemeClr val="accent2">
                  <a:lumMod val="40000"/>
                  <a:lumOff val="60000"/>
                </a:schemeClr>
              </a:solidFill>
              <a:effectLst/>
            </a:rPr>
            <a:t>Managing</a:t>
          </a:r>
          <a:r>
            <a:rPr lang="en-GB" sz="6500" b="1" kern="1200" cap="none" spc="0" dirty="0">
              <a:ln w="22225">
                <a:solidFill>
                  <a:schemeClr val="accent2"/>
                </a:solidFill>
                <a:prstDash val="solid"/>
              </a:ln>
              <a:solidFill>
                <a:schemeClr val="accent2">
                  <a:lumMod val="40000"/>
                  <a:lumOff val="60000"/>
                </a:schemeClr>
              </a:solidFill>
              <a:effectLst/>
            </a:rPr>
            <a:t> </a:t>
          </a:r>
          <a:r>
            <a:rPr lang="en-GB" sz="6500" b="1" kern="1200" cap="none" spc="0" dirty="0">
              <a:ln w="22225">
                <a:solidFill>
                  <a:schemeClr val="accent6">
                    <a:lumMod val="75000"/>
                  </a:schemeClr>
                </a:solidFill>
                <a:prstDash val="solid"/>
              </a:ln>
              <a:solidFill>
                <a:schemeClr val="accent2">
                  <a:lumMod val="40000"/>
                  <a:lumOff val="60000"/>
                </a:schemeClr>
              </a:solidFill>
              <a:effectLst/>
            </a:rPr>
            <a:t>Change - ASDA</a:t>
          </a:r>
          <a:endParaRPr lang="en-US" sz="6500" b="1" kern="1200" cap="none" spc="0" dirty="0">
            <a:ln w="22225">
              <a:solidFill>
                <a:schemeClr val="accent6">
                  <a:lumMod val="75000"/>
                </a:schemeClr>
              </a:solidFill>
              <a:prstDash val="solid"/>
            </a:ln>
            <a:solidFill>
              <a:schemeClr val="accent2">
                <a:lumMod val="40000"/>
                <a:lumOff val="60000"/>
              </a:schemeClr>
            </a:solidFill>
            <a:effectLst/>
          </a:endParaRPr>
        </a:p>
      </dsp:txBody>
      <dsp:txXfrm>
        <a:off x="10021" y="0"/>
        <a:ext cx="9535999" cy="2862321"/>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56B48CC-4893-F4B8-A542-835EAE23EA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Sandra Boscaneanu 2016826</a:t>
            </a:r>
          </a:p>
        </p:txBody>
      </p:sp>
      <p:sp>
        <p:nvSpPr>
          <p:cNvPr id="3" name="Date Placeholder 2">
            <a:extLst>
              <a:ext uri="{FF2B5EF4-FFF2-40B4-BE49-F238E27FC236}">
                <a16:creationId xmlns:a16="http://schemas.microsoft.com/office/drawing/2014/main" id="{639C5B80-9425-1897-03B7-ED3D641A87C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4B6917E-AC9D-4869-9888-E59B9F3BFF3D}" type="datetimeFigureOut">
              <a:rPr lang="en-GB" smtClean="0"/>
              <a:t>27/01/2023</a:t>
            </a:fld>
            <a:endParaRPr lang="en-GB"/>
          </a:p>
        </p:txBody>
      </p:sp>
      <p:sp>
        <p:nvSpPr>
          <p:cNvPr id="4" name="Footer Placeholder 3">
            <a:extLst>
              <a:ext uri="{FF2B5EF4-FFF2-40B4-BE49-F238E27FC236}">
                <a16:creationId xmlns:a16="http://schemas.microsoft.com/office/drawing/2014/main" id="{107281D2-45DA-A55F-B1D7-38471400BA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CFCBD50-F699-ED35-F42F-1CFCAABA3E7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96626B2-2311-433F-AD4C-311F5BBCA16D}" type="slidenum">
              <a:rPr lang="en-GB" smtClean="0"/>
              <a:t>‹#›</a:t>
            </a:fld>
            <a:endParaRPr lang="en-GB"/>
          </a:p>
        </p:txBody>
      </p:sp>
    </p:spTree>
    <p:extLst>
      <p:ext uri="{BB962C8B-B14F-4D97-AF65-F5344CB8AC3E}">
        <p14:creationId xmlns:p14="http://schemas.microsoft.com/office/powerpoint/2010/main" val="3692469095"/>
      </p:ext>
    </p:extLst>
  </p:cSld>
  <p:clrMap bg1="lt1" tx1="dk1" bg2="lt2" tx2="dk2" accent1="accent1" accent2="accent2" accent3="accent3" accent4="accent4" accent5="accent5" accent6="accent6" hlink="hlink" folHlink="folHlink"/>
  <p:hf sldNum="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Sandra Boscaneanu 2016826</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3CFC16-0703-41A6-959C-57922EA7D20E}" type="datetimeFigureOut">
              <a:rPr lang="en-GB" smtClean="0"/>
              <a:t>27/01/2023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6EC0E5-7B93-4883-95BE-FB14AD9BEB9E}" type="slidenum">
              <a:rPr lang="en-GB" smtClean="0"/>
              <a:t>‹#›</a:t>
            </a:fld>
            <a:endParaRPr lang="en-GB"/>
          </a:p>
        </p:txBody>
      </p:sp>
    </p:spTree>
    <p:extLst>
      <p:ext uri="{BB962C8B-B14F-4D97-AF65-F5344CB8AC3E}">
        <p14:creationId xmlns:p14="http://schemas.microsoft.com/office/powerpoint/2010/main" val="3646499765"/>
      </p:ext>
    </p:extLst>
  </p:cSld>
  <p:clrMap bg1="lt1" tx1="dk1" bg2="lt2" tx2="dk2" accent1="accent1" accent2="accent2" accent3="accent3" accent4="accent4" accent5="accent5" accent6="accent6" hlink="hlink" folHlink="folHlink"/>
  <p:hf sldNum="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E54CD61-4DC0-40FD-AD27-60CC5AC807F9}" type="datetime1">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8073077"/>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BED9F9-9631-41AA-8BDC-FCC6E68DC74E}" type="datetime1">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08103141"/>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96FDBB-35C9-4760-9DCC-011CFCD58BF6}" type="datetime1">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6698138"/>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26056061-CF39-4F8E-A7E4-860C6456BD72}" type="datetime1">
              <a:rPr lang="en-US" smtClean="0"/>
              <a:t>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93005995"/>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4CB7736-D21F-4576-A06D-92E1A9334966}" type="datetime1">
              <a:rPr lang="en-US" smtClean="0"/>
              <a:t>1/27/2023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38715675"/>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F737BCA-C47B-401C-AE86-1BC55D1486BD}" type="datetime1">
              <a:rPr lang="en-US" smtClean="0"/>
              <a:t>1/27/2023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7765051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5BF275-FC83-461F-8A06-FE494F349BC1}" type="datetime1">
              <a:rPr lang="en-US" smtClean="0"/>
              <a:t>1/27/2023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56359689"/>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C2E99CE-DBE3-4AEC-B60E-79C25BC27458}" type="datetime1">
              <a:rPr lang="en-US" smtClean="0"/>
              <a:t>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79872826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6A1E4BA-DE31-494A-9235-FE8C19702512}" type="datetime1">
              <a:rPr lang="en-US" smtClean="0"/>
              <a:t>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51460151"/>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532CF7-C969-4003-B7E3-566D709EC7E1}" type="datetime1">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43322496"/>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662CD27-DA74-41A1-A676-E8BE5CB5A584}" type="datetime1">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4252615196"/>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6E8CFB-7186-4C17-AB3E-E0102E604451}" type="datetime1">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48962028"/>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4920085-8577-445A-A540-4EFF974C15CD}" type="datetime1">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77072006"/>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F7B264C-48DA-4917-8367-E549E0ADB1BE}" type="datetime1">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59236436"/>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7623BD0-0C01-48A1-87B6-D038D51F52B2}" type="datetime1">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10756940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D107640-AD9D-4428-8142-6080ACA87373}" type="datetime1">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8317115"/>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668C3C1-78DC-418F-BE17-046394C07971}" type="datetime1">
              <a:rPr lang="en-US" smtClean="0"/>
              <a:t>1/27/2023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180483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advantage.marketline.com/Analysis/ViewasPDF/united-kingdom-food-grocery-retail-137443" TargetMode="External"/><Relationship Id="rId7" Type="http://schemas.openxmlformats.org/officeDocument/2006/relationships/hyperlink" Target="https://www.retail-insight-network.com/news/asda-q3-2022/" TargetMode="External"/><Relationship Id="rId2" Type="http://schemas.openxmlformats.org/officeDocument/2006/relationships/hyperlink" Target="https://changemanagementinsight.com/advantages-and-disadvantages-of-organizational-change/" TargetMode="External"/><Relationship Id="rId1" Type="http://schemas.openxmlformats.org/officeDocument/2006/relationships/slideLayout" Target="../slideLayouts/slideLayout7.xml"/><Relationship Id="rId6" Type="http://schemas.openxmlformats.org/officeDocument/2006/relationships/hyperlink" Target="https://www.retail-insight-network.com/news/asda-convenience-express-uk/" TargetMode="External"/><Relationship Id="rId5" Type="http://schemas.openxmlformats.org/officeDocument/2006/relationships/hyperlink" Target="https://corporate.asda.com/media-library/document/asda-group-limited-section-172/_proxyDocument?id=00000176-8b2d-d4af-ad77-abedd9c00000" TargetMode="External"/><Relationship Id="rId4" Type="http://schemas.openxmlformats.org/officeDocument/2006/relationships/hyperlink" Target="https://blog.contactpigeon.com/asda-marketing-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gs>
            <a:gs pos="22000">
              <a:schemeClr val="bg1"/>
            </a:gs>
          </a:gsLst>
          <a:lin ang="16200000" scaled="1"/>
          <a:tileRect/>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B566CA1-BA5A-38D6-5E1E-17644F965E2A}"/>
              </a:ext>
            </a:extLst>
          </p:cNvPr>
          <p:cNvSpPr txBox="1"/>
          <p:nvPr/>
        </p:nvSpPr>
        <p:spPr>
          <a:xfrm>
            <a:off x="1439334" y="4707467"/>
            <a:ext cx="6993466" cy="1200329"/>
          </a:xfrm>
          <a:prstGeom prst="rect">
            <a:avLst/>
          </a:prstGeom>
          <a:noFill/>
        </p:spPr>
        <p:txBody>
          <a:bodyPr wrap="square" rtlCol="0">
            <a:spAutoFit/>
          </a:bodyPr>
          <a:lstStyle/>
          <a:p>
            <a:r>
              <a:rPr lang="en-GB" sz="2400"/>
              <a:t>Sandra Boscaneanu</a:t>
            </a:r>
          </a:p>
          <a:p>
            <a:r>
              <a:rPr lang="en-GB" sz="2400"/>
              <a:t>2016826</a:t>
            </a:r>
          </a:p>
          <a:p>
            <a:r>
              <a:rPr lang="en-GB" sz="2400"/>
              <a:t>BMSW6103</a:t>
            </a:r>
            <a:endParaRPr lang="en-GB" sz="2400" dirty="0"/>
          </a:p>
        </p:txBody>
      </p:sp>
      <p:graphicFrame>
        <p:nvGraphicFramePr>
          <p:cNvPr id="15" name="TextBox 3">
            <a:extLst>
              <a:ext uri="{FF2B5EF4-FFF2-40B4-BE49-F238E27FC236}">
                <a16:creationId xmlns:a16="http://schemas.microsoft.com/office/drawing/2014/main" id="{EBF74EF8-F681-F04D-2A12-DB467BD2B049}"/>
              </a:ext>
            </a:extLst>
          </p:cNvPr>
          <p:cNvGraphicFramePr/>
          <p:nvPr>
            <p:extLst>
              <p:ext uri="{D42A27DB-BD31-4B8C-83A1-F6EECF244321}">
                <p14:modId xmlns:p14="http://schemas.microsoft.com/office/powerpoint/2010/main" val="3279227061"/>
              </p:ext>
            </p:extLst>
          </p:nvPr>
        </p:nvGraphicFramePr>
        <p:xfrm flipH="1">
          <a:off x="219136" y="1303867"/>
          <a:ext cx="10261601" cy="28623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6987308"/>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05731-1C4D-8592-FD88-64F38AC3843F}"/>
              </a:ext>
            </a:extLst>
          </p:cNvPr>
          <p:cNvSpPr>
            <a:spLocks noGrp="1"/>
          </p:cNvSpPr>
          <p:nvPr>
            <p:ph type="title"/>
          </p:nvPr>
        </p:nvSpPr>
        <p:spPr>
          <a:xfrm>
            <a:off x="587687" y="277905"/>
            <a:ext cx="8596668" cy="1320800"/>
          </a:xfrm>
        </p:spPr>
        <p:txBody>
          <a:bodyPr/>
          <a:lstStyle/>
          <a:p>
            <a:r>
              <a:rPr lang="en-GB" dirty="0"/>
              <a:t>Historical development</a:t>
            </a:r>
          </a:p>
        </p:txBody>
      </p:sp>
      <p:sp>
        <p:nvSpPr>
          <p:cNvPr id="4" name="Arrow: Pentagon 3">
            <a:extLst>
              <a:ext uri="{FF2B5EF4-FFF2-40B4-BE49-F238E27FC236}">
                <a16:creationId xmlns:a16="http://schemas.microsoft.com/office/drawing/2014/main" id="{DB3781B9-6F47-3854-F954-72F3792BE08F}"/>
              </a:ext>
            </a:extLst>
          </p:cNvPr>
          <p:cNvSpPr/>
          <p:nvPr/>
        </p:nvSpPr>
        <p:spPr>
          <a:xfrm>
            <a:off x="537884" y="1395737"/>
            <a:ext cx="3585881" cy="1634334"/>
          </a:xfrm>
          <a:prstGeom prst="homePlat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In </a:t>
            </a:r>
            <a:r>
              <a:rPr lang="en-GB" b="1" dirty="0">
                <a:solidFill>
                  <a:schemeClr val="tx1"/>
                </a:solidFill>
                <a:latin typeface="Arial" panose="020B0604020202020204" pitchFamily="34" charset="0"/>
                <a:cs typeface="Arial" panose="020B0604020202020204" pitchFamily="34" charset="0"/>
              </a:rPr>
              <a:t>1965</a:t>
            </a:r>
            <a:r>
              <a:rPr lang="en-GB" dirty="0">
                <a:solidFill>
                  <a:schemeClr val="tx1"/>
                </a:solidFill>
                <a:latin typeface="Arial" panose="020B0604020202020204" pitchFamily="34" charset="0"/>
                <a:cs typeface="Arial" panose="020B0604020202020204" pitchFamily="34" charset="0"/>
              </a:rPr>
              <a:t>, 3rd May - Peter Asquith constructed his first brand-new supermarket, together with Noel Stockdale at Associated Dairies founded ASDA.</a:t>
            </a:r>
          </a:p>
        </p:txBody>
      </p:sp>
      <p:sp>
        <p:nvSpPr>
          <p:cNvPr id="15" name="Arrow: Pentagon 14">
            <a:extLst>
              <a:ext uri="{FF2B5EF4-FFF2-40B4-BE49-F238E27FC236}">
                <a16:creationId xmlns:a16="http://schemas.microsoft.com/office/drawing/2014/main" id="{D1CA943F-76AD-5E23-7020-8D0338931EB5}"/>
              </a:ext>
            </a:extLst>
          </p:cNvPr>
          <p:cNvSpPr/>
          <p:nvPr/>
        </p:nvSpPr>
        <p:spPr>
          <a:xfrm>
            <a:off x="6293225" y="1243337"/>
            <a:ext cx="3487269" cy="1625368"/>
          </a:xfrm>
          <a:prstGeom prst="homePlat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ea typeface="Calibri" panose="020F0502020204030204" pitchFamily="34" charset="0"/>
                <a:cs typeface="Arial" panose="020B0604020202020204" pitchFamily="34" charset="0"/>
              </a:rPr>
              <a:t>1990</a:t>
            </a:r>
            <a:r>
              <a:rPr lang="en-GB" b="1" dirty="0">
                <a:latin typeface="Arial" panose="020B0604020202020204" pitchFamily="34" charset="0"/>
                <a:ea typeface="Calibri" panose="020F0502020204030204" pitchFamily="34" charset="0"/>
                <a:cs typeface="Arial" panose="020B0604020202020204" pitchFamily="34" charset="0"/>
              </a:rPr>
              <a:t> </a:t>
            </a:r>
            <a:r>
              <a:rPr lang="en-GB" b="1"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George creates the first-ever supermarket clothing brand</a:t>
            </a:r>
            <a:endParaRPr lang="en-GB" sz="1400" dirty="0">
              <a:solidFill>
                <a:schemeClr val="tx1"/>
              </a:solidFill>
              <a:latin typeface="Arial" panose="020B0604020202020204" pitchFamily="34" charset="0"/>
              <a:cs typeface="Arial" panose="020B0604020202020204" pitchFamily="34" charset="0"/>
            </a:endParaRPr>
          </a:p>
        </p:txBody>
      </p:sp>
      <p:sp>
        <p:nvSpPr>
          <p:cNvPr id="16" name="Arrow: Pentagon 15">
            <a:extLst>
              <a:ext uri="{FF2B5EF4-FFF2-40B4-BE49-F238E27FC236}">
                <a16:creationId xmlns:a16="http://schemas.microsoft.com/office/drawing/2014/main" id="{AB97F2CD-297E-AA4D-7E94-366E70CB1D90}"/>
              </a:ext>
            </a:extLst>
          </p:cNvPr>
          <p:cNvSpPr/>
          <p:nvPr/>
        </p:nvSpPr>
        <p:spPr>
          <a:xfrm>
            <a:off x="627530" y="4787153"/>
            <a:ext cx="3738282" cy="1712259"/>
          </a:xfrm>
          <a:prstGeom prst="homePlat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2017 </a:t>
            </a:r>
            <a:r>
              <a:rPr lang="en-GB" dirty="0">
                <a:solidFill>
                  <a:schemeClr val="tx1"/>
                </a:solidFill>
                <a:latin typeface="Arial" panose="020B0604020202020204" pitchFamily="34" charset="0"/>
                <a:cs typeface="Arial" panose="020B0604020202020204" pitchFamily="34" charset="0"/>
              </a:rPr>
              <a:t>- The Grocer Gold Awards for the lowest-priced supermarket for the 22</a:t>
            </a:r>
            <a:r>
              <a:rPr lang="en-GB" baseline="30000" dirty="0">
                <a:solidFill>
                  <a:schemeClr val="tx1"/>
                </a:solidFill>
                <a:latin typeface="Arial" panose="020B0604020202020204" pitchFamily="34" charset="0"/>
                <a:cs typeface="Arial" panose="020B0604020202020204" pitchFamily="34" charset="0"/>
              </a:rPr>
              <a:t>th</a:t>
            </a:r>
            <a:r>
              <a:rPr lang="en-GB" dirty="0">
                <a:solidFill>
                  <a:schemeClr val="tx1"/>
                </a:solidFill>
                <a:latin typeface="Arial" panose="020B0604020202020204" pitchFamily="34" charset="0"/>
                <a:cs typeface="Arial" panose="020B0604020202020204" pitchFamily="34" charset="0"/>
              </a:rPr>
              <a:t> years in a row. </a:t>
            </a:r>
          </a:p>
        </p:txBody>
      </p:sp>
      <p:sp>
        <p:nvSpPr>
          <p:cNvPr id="17" name="Arrow: Pentagon 16">
            <a:extLst>
              <a:ext uri="{FF2B5EF4-FFF2-40B4-BE49-F238E27FC236}">
                <a16:creationId xmlns:a16="http://schemas.microsoft.com/office/drawing/2014/main" id="{C9C20EDE-963D-8D2B-0C91-0C6415EE140E}"/>
              </a:ext>
            </a:extLst>
          </p:cNvPr>
          <p:cNvSpPr/>
          <p:nvPr/>
        </p:nvSpPr>
        <p:spPr>
          <a:xfrm>
            <a:off x="3747939" y="3129371"/>
            <a:ext cx="2679755" cy="1308159"/>
          </a:xfrm>
          <a:prstGeom prst="homePlat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2008 – </a:t>
            </a:r>
            <a:r>
              <a:rPr lang="en-GB" dirty="0">
                <a:solidFill>
                  <a:schemeClr val="tx1"/>
                </a:solidFill>
                <a:latin typeface="Arial" panose="020B0604020202020204" pitchFamily="34" charset="0"/>
                <a:cs typeface="Arial" panose="020B0604020202020204" pitchFamily="34" charset="0"/>
              </a:rPr>
              <a:t>First Online George store</a:t>
            </a:r>
          </a:p>
        </p:txBody>
      </p:sp>
      <p:sp>
        <p:nvSpPr>
          <p:cNvPr id="18" name="Arrow: Pentagon 17">
            <a:extLst>
              <a:ext uri="{FF2B5EF4-FFF2-40B4-BE49-F238E27FC236}">
                <a16:creationId xmlns:a16="http://schemas.microsoft.com/office/drawing/2014/main" id="{A69549A1-969D-1A8F-BF84-ABDCC45568E7}"/>
              </a:ext>
            </a:extLst>
          </p:cNvPr>
          <p:cNvSpPr/>
          <p:nvPr/>
        </p:nvSpPr>
        <p:spPr>
          <a:xfrm>
            <a:off x="5683624" y="4679576"/>
            <a:ext cx="4177553" cy="1783976"/>
          </a:xfrm>
          <a:prstGeom prst="homePlat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2021- </a:t>
            </a:r>
            <a:r>
              <a:rPr lang="en-GB" dirty="0">
                <a:solidFill>
                  <a:schemeClr val="tx1"/>
                </a:solidFill>
                <a:latin typeface="Arial" panose="020B0604020202020204" pitchFamily="34" charset="0"/>
                <a:cs typeface="Arial" panose="020B0604020202020204" pitchFamily="34" charset="0"/>
              </a:rPr>
              <a:t>Asda was acquired from US retailer, Walmart. </a:t>
            </a:r>
          </a:p>
        </p:txBody>
      </p:sp>
      <p:cxnSp>
        <p:nvCxnSpPr>
          <p:cNvPr id="27" name="Connector: Curved 26">
            <a:extLst>
              <a:ext uri="{FF2B5EF4-FFF2-40B4-BE49-F238E27FC236}">
                <a16:creationId xmlns:a16="http://schemas.microsoft.com/office/drawing/2014/main" id="{7DFDE069-C36F-1B1F-22C1-011E4D95335A}"/>
              </a:ext>
            </a:extLst>
          </p:cNvPr>
          <p:cNvCxnSpPr>
            <a:stCxn id="15" idx="3"/>
            <a:endCxn id="17" idx="3"/>
          </p:cNvCxnSpPr>
          <p:nvPr/>
        </p:nvCxnSpPr>
        <p:spPr>
          <a:xfrm flipH="1">
            <a:off x="6427694" y="2056021"/>
            <a:ext cx="3352800" cy="1727430"/>
          </a:xfrm>
          <a:prstGeom prst="curvedConnector3">
            <a:avLst>
              <a:gd name="adj1" fmla="val -127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Connector: Curved 28">
            <a:extLst>
              <a:ext uri="{FF2B5EF4-FFF2-40B4-BE49-F238E27FC236}">
                <a16:creationId xmlns:a16="http://schemas.microsoft.com/office/drawing/2014/main" id="{CC725188-49DD-A1C4-FEC9-995DAB9483EA}"/>
              </a:ext>
            </a:extLst>
          </p:cNvPr>
          <p:cNvCxnSpPr>
            <a:cxnSpLocks/>
            <a:stCxn id="16" idx="0"/>
            <a:endCxn id="17" idx="1"/>
          </p:cNvCxnSpPr>
          <p:nvPr/>
        </p:nvCxnSpPr>
        <p:spPr>
          <a:xfrm rot="5400000" flipH="1" flipV="1">
            <a:off x="2406421" y="3445636"/>
            <a:ext cx="1003702" cy="1679333"/>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Connector: Curved 31">
            <a:extLst>
              <a:ext uri="{FF2B5EF4-FFF2-40B4-BE49-F238E27FC236}">
                <a16:creationId xmlns:a16="http://schemas.microsoft.com/office/drawing/2014/main" id="{3CD9B979-4719-CE4B-47BC-6C41B66089F6}"/>
              </a:ext>
            </a:extLst>
          </p:cNvPr>
          <p:cNvCxnSpPr>
            <a:cxnSpLocks/>
          </p:cNvCxnSpPr>
          <p:nvPr/>
        </p:nvCxnSpPr>
        <p:spPr>
          <a:xfrm flipV="1">
            <a:off x="4365812" y="5580529"/>
            <a:ext cx="1317812" cy="71719"/>
          </a:xfrm>
          <a:prstGeom prst="curvedConnector3">
            <a:avLst>
              <a:gd name="adj1" fmla="val -170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55265C3E-05A4-EDB5-E451-67E9A2694363}"/>
              </a:ext>
            </a:extLst>
          </p:cNvPr>
          <p:cNvCxnSpPr>
            <a:stCxn id="4" idx="3"/>
            <a:endCxn id="15" idx="1"/>
          </p:cNvCxnSpPr>
          <p:nvPr/>
        </p:nvCxnSpPr>
        <p:spPr>
          <a:xfrm flipV="1">
            <a:off x="4123765" y="2056021"/>
            <a:ext cx="2169460" cy="1568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D4B034F6-42BD-DBA9-556B-13EDD86010F3}"/>
              </a:ext>
            </a:extLst>
          </p:cNvPr>
          <p:cNvSpPr txBox="1"/>
          <p:nvPr/>
        </p:nvSpPr>
        <p:spPr>
          <a:xfrm>
            <a:off x="9601200" y="6311153"/>
            <a:ext cx="1783976" cy="369332"/>
          </a:xfrm>
          <a:prstGeom prst="rect">
            <a:avLst/>
          </a:prstGeom>
          <a:noFill/>
        </p:spPr>
        <p:txBody>
          <a:bodyPr wrap="square" rtlCol="0">
            <a:spAutoFit/>
          </a:bodyPr>
          <a:lstStyle/>
          <a:p>
            <a:r>
              <a:rPr lang="en-GB" dirty="0"/>
              <a:t>(ASDA, 2022)</a:t>
            </a:r>
          </a:p>
        </p:txBody>
      </p:sp>
    </p:spTree>
    <p:extLst>
      <p:ext uri="{BB962C8B-B14F-4D97-AF65-F5344CB8AC3E}">
        <p14:creationId xmlns:p14="http://schemas.microsoft.com/office/powerpoint/2010/main" val="381285332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D4412-9858-F284-53BD-DF995CAC5B98}"/>
              </a:ext>
            </a:extLst>
          </p:cNvPr>
          <p:cNvSpPr>
            <a:spLocks noGrp="1"/>
          </p:cNvSpPr>
          <p:nvPr>
            <p:ph type="title"/>
          </p:nvPr>
        </p:nvSpPr>
        <p:spPr/>
        <p:txBody>
          <a:bodyPr/>
          <a:lstStyle/>
          <a:p>
            <a:r>
              <a:rPr lang="en-GB"/>
              <a:t>ASDA</a:t>
            </a:r>
            <a:r>
              <a:rPr lang="en-GB" dirty="0"/>
              <a:t> – Backgrounds </a:t>
            </a:r>
          </a:p>
        </p:txBody>
      </p:sp>
      <p:sp>
        <p:nvSpPr>
          <p:cNvPr id="3" name="Content Placeholder 2">
            <a:extLst>
              <a:ext uri="{FF2B5EF4-FFF2-40B4-BE49-F238E27FC236}">
                <a16:creationId xmlns:a16="http://schemas.microsoft.com/office/drawing/2014/main" id="{9EE20F31-246A-9BD7-15DD-0899DFD6801D}"/>
              </a:ext>
            </a:extLst>
          </p:cNvPr>
          <p:cNvSpPr>
            <a:spLocks noGrp="1"/>
          </p:cNvSpPr>
          <p:nvPr>
            <p:ph idx="1"/>
          </p:nvPr>
        </p:nvSpPr>
        <p:spPr>
          <a:xfrm>
            <a:off x="175776" y="1204259"/>
            <a:ext cx="8609636" cy="5187576"/>
          </a:xfrm>
        </p:spPr>
        <p:txBody>
          <a:bodyPr>
            <a:normAutofit/>
          </a:bodyPr>
          <a:lstStyle/>
          <a:p>
            <a:pPr marL="0" marR="0" lvl="0" indent="0" algn="l" defTabSz="914400" rtl="0" eaLnBrk="1" fontAlgn="auto" latinLnBrk="0" hangingPunct="1">
              <a:lnSpc>
                <a:spcPct val="90000"/>
              </a:lnSpc>
              <a:spcBef>
                <a:spcPts val="1000"/>
              </a:spcBef>
              <a:spcAft>
                <a:spcPts val="0"/>
              </a:spcAft>
              <a:buClrTx/>
              <a:buSz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defTabSz="914400">
              <a:lnSpc>
                <a:spcPct val="90000"/>
              </a:lnSpc>
              <a:buClrTx/>
              <a:buSzTx/>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Asda offers a variety of house brand items in-store and online. </a:t>
            </a:r>
            <a:endParaRPr kumimoji="0" lang="it-IT"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defTabSz="914400">
              <a:lnSpc>
                <a:spcPct val="90000"/>
              </a:lnSpc>
              <a:buClrTx/>
              <a:buSzTx/>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product areas covered by Asda's private brands include food, grocery, home, and leisure. </a:t>
            </a:r>
          </a:p>
          <a:p>
            <a:pPr defTabSz="914400">
              <a:lnSpc>
                <a:spcPct val="90000"/>
              </a:lnSpc>
              <a:buClrTx/>
              <a:buSzTx/>
              <a:defRPr/>
            </a:pPr>
            <a:r>
              <a:rPr lang="en-GB" sz="2000" dirty="0">
                <a:solidFill>
                  <a:prstClr val="black"/>
                </a:solidFill>
                <a:latin typeface="Arial" panose="020B0604020202020204" pitchFamily="34" charset="0"/>
                <a:cs typeface="Arial" panose="020B0604020202020204" pitchFamily="34" charset="0"/>
              </a:rPr>
              <a:t>ASDA offers different services – Café, </a:t>
            </a:r>
            <a:r>
              <a:rPr lang="en-GB" sz="2000" dirty="0" err="1">
                <a:solidFill>
                  <a:prstClr val="black"/>
                </a:solidFill>
                <a:latin typeface="Arial" panose="020B0604020202020204" pitchFamily="34" charset="0"/>
                <a:cs typeface="Arial" panose="020B0604020202020204" pitchFamily="34" charset="0"/>
              </a:rPr>
              <a:t>Scan&amp;Go</a:t>
            </a:r>
            <a:r>
              <a:rPr lang="en-GB" sz="2000" dirty="0">
                <a:solidFill>
                  <a:prstClr val="black"/>
                </a:solidFill>
                <a:latin typeface="Arial" panose="020B0604020202020204" pitchFamily="34" charset="0"/>
                <a:cs typeface="Arial" panose="020B0604020202020204" pitchFamily="34" charset="0"/>
              </a:rPr>
              <a:t>, </a:t>
            </a:r>
            <a:r>
              <a:rPr lang="en-GB" sz="2000" dirty="0" err="1">
                <a:solidFill>
                  <a:prstClr val="black"/>
                </a:solidFill>
                <a:latin typeface="Arial" panose="020B0604020202020204" pitchFamily="34" charset="0"/>
                <a:cs typeface="Arial" panose="020B0604020202020204" pitchFamily="34" charset="0"/>
              </a:rPr>
              <a:t>Click&amp;Collect</a:t>
            </a:r>
            <a:r>
              <a:rPr lang="en-GB" sz="2000" dirty="0">
                <a:solidFill>
                  <a:prstClr val="black"/>
                </a:solidFill>
                <a:latin typeface="Arial" panose="020B0604020202020204" pitchFamily="34" charset="0"/>
                <a:cs typeface="Arial" panose="020B0604020202020204" pitchFamily="34" charset="0"/>
              </a:rPr>
              <a:t>, Pharmacy, Opticians, Travel Money, Bulks buy, </a:t>
            </a:r>
            <a:r>
              <a:rPr lang="en-GB" sz="2000" dirty="0" err="1">
                <a:solidFill>
                  <a:prstClr val="black"/>
                </a:solidFill>
                <a:latin typeface="Arial" panose="020B0604020202020204" pitchFamily="34" charset="0"/>
                <a:cs typeface="Arial" panose="020B0604020202020204" pitchFamily="34" charset="0"/>
              </a:rPr>
              <a:t>PayPoint</a:t>
            </a:r>
            <a:r>
              <a:rPr lang="en-GB" sz="2000" dirty="0">
                <a:solidFill>
                  <a:prstClr val="black"/>
                </a:solidFill>
                <a:latin typeface="Arial" panose="020B0604020202020204" pitchFamily="34" charset="0"/>
                <a:cs typeface="Arial" panose="020B0604020202020204" pitchFamily="34" charset="0"/>
              </a:rPr>
              <a:t>, </a:t>
            </a:r>
            <a:r>
              <a:rPr lang="en-GB" sz="2000" dirty="0" err="1">
                <a:solidFill>
                  <a:prstClr val="black"/>
                </a:solidFill>
                <a:latin typeface="Arial" panose="020B0604020202020204" pitchFamily="34" charset="0"/>
                <a:cs typeface="Arial" panose="020B0604020202020204" pitchFamily="34" charset="0"/>
              </a:rPr>
              <a:t>ToYou</a:t>
            </a:r>
            <a:r>
              <a:rPr lang="en-GB" sz="2000" dirty="0">
                <a:solidFill>
                  <a:prstClr val="black"/>
                </a:solidFill>
                <a:latin typeface="Arial" panose="020B0604020202020204" pitchFamily="34" charset="0"/>
                <a:cs typeface="Arial" panose="020B0604020202020204" pitchFamily="34" charset="0"/>
              </a:rPr>
              <a:t>.  </a:t>
            </a:r>
          </a:p>
          <a:p>
            <a:pPr defTabSz="914400">
              <a:lnSpc>
                <a:spcPct val="90000"/>
              </a:lnSpc>
              <a:buClrTx/>
              <a:buSzTx/>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Its biggest shop in Milton Keynes is nearly 100,000 square feet in size.</a:t>
            </a:r>
          </a:p>
          <a:p>
            <a:pPr defTabSz="914400">
              <a:lnSpc>
                <a:spcPct val="90000"/>
              </a:lnSpc>
              <a:buClrTx/>
              <a:buSzTx/>
              <a:defRPr/>
            </a:pPr>
            <a:r>
              <a:rPr lang="it-IT" sz="2000" dirty="0">
                <a:solidFill>
                  <a:prstClr val="black"/>
                </a:solidFill>
                <a:latin typeface="Arial" panose="020B0604020202020204" pitchFamily="34" charset="0"/>
                <a:cs typeface="Arial" panose="020B0604020202020204" pitchFamily="34" charset="0"/>
              </a:rPr>
              <a:t>ASDA is in the 3rd</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current</a:t>
            </a:r>
            <a:r>
              <a:rPr kumimoji="0" lang="it-IT"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market position.</a:t>
            </a:r>
          </a:p>
          <a:p>
            <a:pPr defTabSz="914400">
              <a:lnSpc>
                <a:spcPct val="90000"/>
              </a:lnSpc>
              <a:buClrTx/>
              <a:buSzTx/>
              <a:defRPr/>
            </a:pPr>
            <a:r>
              <a:rPr kumimoji="0" lang="it-IT"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Due to the competition</a:t>
            </a:r>
            <a:r>
              <a:rPr lang="it-IT" sz="2000" dirty="0">
                <a:solidFill>
                  <a:prstClr val="black"/>
                </a:solidFill>
                <a:latin typeface="Arial" panose="020B0604020202020204" pitchFamily="34" charset="0"/>
                <a:cs typeface="Arial" panose="020B0604020202020204" pitchFamily="34" charset="0"/>
              </a:rPr>
              <a:t> pressure(Threat), and customer focus, operational changes have been implemented</a:t>
            </a:r>
            <a:r>
              <a:rPr lang="it-IT" sz="2400" dirty="0">
                <a:solidFill>
                  <a:prstClr val="black"/>
                </a:solidFill>
                <a:latin typeface="Calibri" panose="020F0502020204030204"/>
              </a:rPr>
              <a:t>. </a:t>
            </a:r>
            <a:endParaRPr lang="en-GB" dirty="0"/>
          </a:p>
        </p:txBody>
      </p:sp>
      <p:sp>
        <p:nvSpPr>
          <p:cNvPr id="4" name="TextBox 3">
            <a:extLst>
              <a:ext uri="{FF2B5EF4-FFF2-40B4-BE49-F238E27FC236}">
                <a16:creationId xmlns:a16="http://schemas.microsoft.com/office/drawing/2014/main" id="{D749A823-E918-C66E-F3E3-F3566076CF76}"/>
              </a:ext>
            </a:extLst>
          </p:cNvPr>
          <p:cNvSpPr txBox="1"/>
          <p:nvPr/>
        </p:nvSpPr>
        <p:spPr>
          <a:xfrm>
            <a:off x="8722659" y="5836023"/>
            <a:ext cx="2796989" cy="369332"/>
          </a:xfrm>
          <a:prstGeom prst="rect">
            <a:avLst/>
          </a:prstGeom>
          <a:noFill/>
        </p:spPr>
        <p:txBody>
          <a:bodyPr wrap="square" rtlCol="0">
            <a:spAutoFit/>
          </a:bodyPr>
          <a:lstStyle/>
          <a:p>
            <a:r>
              <a:rPr lang="en-GB" dirty="0"/>
              <a:t>(</a:t>
            </a:r>
            <a:r>
              <a:rPr lang="en-GB" dirty="0" err="1"/>
              <a:t>Singsit</a:t>
            </a:r>
            <a:r>
              <a:rPr lang="en-GB" dirty="0"/>
              <a:t>, 2022)</a:t>
            </a:r>
          </a:p>
        </p:txBody>
      </p:sp>
    </p:spTree>
    <p:extLst>
      <p:ext uri="{BB962C8B-B14F-4D97-AF65-F5344CB8AC3E}">
        <p14:creationId xmlns:p14="http://schemas.microsoft.com/office/powerpoint/2010/main" val="3134387947"/>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77DB81-45F3-0C67-860F-C1CBAFA96987}"/>
              </a:ext>
            </a:extLst>
          </p:cNvPr>
          <p:cNvSpPr txBox="1">
            <a:spLocks/>
          </p:cNvSpPr>
          <p:nvPr/>
        </p:nvSpPr>
        <p:spPr>
          <a:xfrm>
            <a:off x="756138" y="3499338"/>
            <a:ext cx="8570617" cy="2260670"/>
          </a:xfrm>
          <a:prstGeom prst="rect">
            <a:avLst/>
          </a:prstGeom>
          <a:ln>
            <a:solidFill>
              <a:srgbClr val="92D050"/>
            </a:solidFill>
          </a:ln>
        </p:spPr>
        <p:txBody>
          <a:bodyPr>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organisation forms strategic partnerships with a variety of private label suppliers to ensure the delivery of high-quality Asda’s goods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Location- on which the change process is focussing, for instance, is Sutton Coldfield, and Tottenham Hale, but ASDA’s aim is, according to Mohsin Issa who said  “The launch of our first Asda Express convenience stores is a landmark moment and a key step on our journey to bring Asda to more customers in more communities right across the UK.” </a:t>
            </a:r>
          </a:p>
          <a:p>
            <a:pPr marL="0" indent="0" algn="r">
              <a:buNone/>
            </a:pPr>
            <a:r>
              <a:rPr lang="en-GB" dirty="0">
                <a:latin typeface="Arial" panose="020B0604020202020204" pitchFamily="34" charset="0"/>
                <a:cs typeface="Arial" panose="020B0604020202020204" pitchFamily="34" charset="0"/>
              </a:rPr>
              <a:t>(ASDA, 2022)</a:t>
            </a:r>
          </a:p>
          <a:p>
            <a:endParaRPr lang="en-GB" dirty="0"/>
          </a:p>
        </p:txBody>
      </p:sp>
      <p:sp>
        <p:nvSpPr>
          <p:cNvPr id="4" name="TextBox 3">
            <a:extLst>
              <a:ext uri="{FF2B5EF4-FFF2-40B4-BE49-F238E27FC236}">
                <a16:creationId xmlns:a16="http://schemas.microsoft.com/office/drawing/2014/main" id="{B830ED0A-9AE5-3770-60FA-7CF2E5371227}"/>
              </a:ext>
            </a:extLst>
          </p:cNvPr>
          <p:cNvSpPr txBox="1"/>
          <p:nvPr/>
        </p:nvSpPr>
        <p:spPr>
          <a:xfrm>
            <a:off x="905436" y="242047"/>
            <a:ext cx="5127811" cy="584775"/>
          </a:xfrm>
          <a:prstGeom prst="rect">
            <a:avLst/>
          </a:prstGeom>
          <a:noFill/>
        </p:spPr>
        <p:txBody>
          <a:bodyPr wrap="square" rtlCol="0">
            <a:spAutoFit/>
          </a:bodyPr>
          <a:lstStyle/>
          <a:p>
            <a:r>
              <a:rPr lang="en-GB" sz="3200" dirty="0">
                <a:ln w="0"/>
                <a:solidFill>
                  <a:schemeClr val="accent1"/>
                </a:solidFill>
                <a:effectLst>
                  <a:outerShdw blurRad="38100" dist="25400" dir="5400000" algn="ctr" rotWithShape="0">
                    <a:srgbClr val="6E747A">
                      <a:alpha val="43000"/>
                    </a:srgbClr>
                  </a:outerShdw>
                </a:effectLst>
              </a:rPr>
              <a:t>Size of the organisation</a:t>
            </a:r>
          </a:p>
        </p:txBody>
      </p:sp>
      <p:sp>
        <p:nvSpPr>
          <p:cNvPr id="5" name="Dodecagon 4">
            <a:extLst>
              <a:ext uri="{FF2B5EF4-FFF2-40B4-BE49-F238E27FC236}">
                <a16:creationId xmlns:a16="http://schemas.microsoft.com/office/drawing/2014/main" id="{870DB970-4DC3-FEFD-23CB-1816DBE1EAC4}"/>
              </a:ext>
            </a:extLst>
          </p:cNvPr>
          <p:cNvSpPr/>
          <p:nvPr/>
        </p:nvSpPr>
        <p:spPr>
          <a:xfrm>
            <a:off x="968187" y="1210235"/>
            <a:ext cx="2073951" cy="1849488"/>
          </a:xfrm>
          <a:prstGeom prst="dodec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145,000 employees</a:t>
            </a:r>
          </a:p>
        </p:txBody>
      </p:sp>
      <p:sp>
        <p:nvSpPr>
          <p:cNvPr id="6" name="Dodecagon 5">
            <a:extLst>
              <a:ext uri="{FF2B5EF4-FFF2-40B4-BE49-F238E27FC236}">
                <a16:creationId xmlns:a16="http://schemas.microsoft.com/office/drawing/2014/main" id="{AB7ED2BA-5BA8-8279-87F5-1044390F1D7B}"/>
              </a:ext>
            </a:extLst>
          </p:cNvPr>
          <p:cNvSpPr/>
          <p:nvPr/>
        </p:nvSpPr>
        <p:spPr>
          <a:xfrm>
            <a:off x="6418384" y="1107831"/>
            <a:ext cx="2004646" cy="1881554"/>
          </a:xfrm>
          <a:prstGeom prst="dodec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4000 suppliers</a:t>
            </a:r>
          </a:p>
        </p:txBody>
      </p:sp>
    </p:spTree>
    <p:extLst>
      <p:ext uri="{BB962C8B-B14F-4D97-AF65-F5344CB8AC3E}">
        <p14:creationId xmlns:p14="http://schemas.microsoft.com/office/powerpoint/2010/main" val="252050220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33176-C6C3-EF12-51A3-398FD0EFE94E}"/>
              </a:ext>
            </a:extLst>
          </p:cNvPr>
          <p:cNvSpPr>
            <a:spLocks noGrp="1"/>
          </p:cNvSpPr>
          <p:nvPr>
            <p:ph type="title"/>
          </p:nvPr>
        </p:nvSpPr>
        <p:spPr/>
        <p:txBody>
          <a:bodyPr/>
          <a:lstStyle/>
          <a:p>
            <a:r>
              <a:rPr lang="en-GB" dirty="0"/>
              <a:t>Current Market Position</a:t>
            </a:r>
          </a:p>
        </p:txBody>
      </p:sp>
      <p:sp>
        <p:nvSpPr>
          <p:cNvPr id="3" name="Content Placeholder 2">
            <a:extLst>
              <a:ext uri="{FF2B5EF4-FFF2-40B4-BE49-F238E27FC236}">
                <a16:creationId xmlns:a16="http://schemas.microsoft.com/office/drawing/2014/main" id="{09DDECBB-6865-0BD7-1367-B645BDB4DB1A}"/>
              </a:ext>
            </a:extLst>
          </p:cNvPr>
          <p:cNvSpPr>
            <a:spLocks noGrp="1"/>
          </p:cNvSpPr>
          <p:nvPr>
            <p:ph idx="1"/>
          </p:nvPr>
        </p:nvSpPr>
        <p:spPr>
          <a:xfrm>
            <a:off x="722157" y="2142659"/>
            <a:ext cx="5893795" cy="2689317"/>
          </a:xfrm>
        </p:spPr>
        <p:txBody>
          <a:bodyPr>
            <a:normAutofit fontScale="92500" lnSpcReduction="10000"/>
          </a:bodyPr>
          <a:lstStyle/>
          <a:p>
            <a:r>
              <a:rPr lang="en-GB" dirty="0"/>
              <a:t>Profit loss: 1% – due to the pandemic </a:t>
            </a:r>
          </a:p>
          <a:p>
            <a:r>
              <a:rPr lang="en-GB" dirty="0"/>
              <a:t>Private sector - Major stakeholders</a:t>
            </a:r>
          </a:p>
          <a:p>
            <a:pPr marL="0" indent="0">
              <a:buNone/>
            </a:pPr>
            <a:r>
              <a:rPr lang="en-GB" b="1" dirty="0"/>
              <a:t>Internal stakeholders </a:t>
            </a:r>
            <a:r>
              <a:rPr lang="en-GB" dirty="0"/>
              <a:t>– TDR Capital LLP and the Issa Brothers, executive board, employees, and managers.</a:t>
            </a:r>
          </a:p>
          <a:p>
            <a:pPr marL="0" indent="0">
              <a:buNone/>
            </a:pPr>
            <a:r>
              <a:rPr lang="en-GB" b="1" dirty="0"/>
              <a:t>External Stakeholders </a:t>
            </a:r>
            <a:r>
              <a:rPr lang="en-GB" dirty="0"/>
              <a:t>– Customers, suppliers, creditors, competitors, local communities, and the government.</a:t>
            </a:r>
          </a:p>
          <a:p>
            <a:pPr marL="0" indent="0">
              <a:buNone/>
            </a:pPr>
            <a:r>
              <a:rPr lang="en-GB" dirty="0"/>
              <a:t>Each week, more than 18 million people shops in ASDA.</a:t>
            </a:r>
          </a:p>
          <a:p>
            <a:pPr marL="0" indent="0" algn="r">
              <a:buNone/>
            </a:pPr>
            <a:r>
              <a:rPr lang="en-GB" dirty="0"/>
              <a:t>(ASDA, 2022) </a:t>
            </a:r>
          </a:p>
        </p:txBody>
      </p:sp>
      <p:graphicFrame>
        <p:nvGraphicFramePr>
          <p:cNvPr id="16" name="Chart 15">
            <a:extLst>
              <a:ext uri="{FF2B5EF4-FFF2-40B4-BE49-F238E27FC236}">
                <a16:creationId xmlns:a16="http://schemas.microsoft.com/office/drawing/2014/main" id="{9DE69B32-7435-4E75-B320-BE9E6A63E28E}"/>
              </a:ext>
            </a:extLst>
          </p:cNvPr>
          <p:cNvGraphicFramePr/>
          <p:nvPr>
            <p:extLst>
              <p:ext uri="{D42A27DB-BD31-4B8C-83A1-F6EECF244321}">
                <p14:modId xmlns:p14="http://schemas.microsoft.com/office/powerpoint/2010/main" val="2626175990"/>
              </p:ext>
            </p:extLst>
          </p:nvPr>
        </p:nvGraphicFramePr>
        <p:xfrm>
          <a:off x="6920753" y="1559858"/>
          <a:ext cx="4932542" cy="3093091"/>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Box 3">
            <a:extLst>
              <a:ext uri="{FF2B5EF4-FFF2-40B4-BE49-F238E27FC236}">
                <a16:creationId xmlns:a16="http://schemas.microsoft.com/office/drawing/2014/main" id="{016DF7EA-D502-C08D-094B-C88C90081ACE}"/>
              </a:ext>
            </a:extLst>
          </p:cNvPr>
          <p:cNvSpPr txBox="1"/>
          <p:nvPr/>
        </p:nvSpPr>
        <p:spPr>
          <a:xfrm>
            <a:off x="10051389" y="4703839"/>
            <a:ext cx="1828800" cy="646331"/>
          </a:xfrm>
          <a:prstGeom prst="rect">
            <a:avLst/>
          </a:prstGeom>
          <a:solidFill>
            <a:schemeClr val="bg1"/>
          </a:solidFill>
        </p:spPr>
        <p:txBody>
          <a:bodyPr wrap="square" rtlCol="0">
            <a:spAutoFit/>
          </a:bodyPr>
          <a:lstStyle/>
          <a:p>
            <a:pPr algn="l"/>
            <a:r>
              <a:rPr lang="it-IT" dirty="0"/>
              <a:t>Source: Kantar.com </a:t>
            </a:r>
            <a:endParaRPr lang="en-US" dirty="0"/>
          </a:p>
        </p:txBody>
      </p:sp>
      <p:sp>
        <p:nvSpPr>
          <p:cNvPr id="17" name="TextBox 16">
            <a:extLst>
              <a:ext uri="{FF2B5EF4-FFF2-40B4-BE49-F238E27FC236}">
                <a16:creationId xmlns:a16="http://schemas.microsoft.com/office/drawing/2014/main" id="{550DFF78-A867-039B-3F78-F25218A0071B}"/>
              </a:ext>
            </a:extLst>
          </p:cNvPr>
          <p:cNvSpPr txBox="1"/>
          <p:nvPr/>
        </p:nvSpPr>
        <p:spPr>
          <a:xfrm>
            <a:off x="833718" y="5360894"/>
            <a:ext cx="5154706" cy="1138773"/>
          </a:xfrm>
          <a:prstGeom prst="rect">
            <a:avLst/>
          </a:prstGeom>
          <a:noFill/>
        </p:spPr>
        <p:txBody>
          <a:bodyPr wrap="square" rtlCol="0">
            <a:spAutoFit/>
          </a:bodyPr>
          <a:lstStyle/>
          <a:p>
            <a:r>
              <a:rPr lang="en-GB" dirty="0"/>
              <a:t>ASDA reported revenue of £5.2b, for the third quarter of fiscal 2022, the sales grew by 4.7% from the same period, one year ago. </a:t>
            </a:r>
          </a:p>
          <a:p>
            <a:pPr algn="r"/>
            <a:r>
              <a:rPr lang="en-GB" sz="1400" dirty="0"/>
              <a:t>(Retail Insight Network, 2022)</a:t>
            </a:r>
          </a:p>
        </p:txBody>
      </p:sp>
    </p:spTree>
    <p:extLst>
      <p:ext uri="{BB962C8B-B14F-4D97-AF65-F5344CB8AC3E}">
        <p14:creationId xmlns:p14="http://schemas.microsoft.com/office/powerpoint/2010/main" val="2331183731"/>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361BE4-608E-5D4F-A92F-C3A2CA12DE92}"/>
              </a:ext>
            </a:extLst>
          </p:cNvPr>
          <p:cNvSpPr>
            <a:spLocks noGrp="1"/>
          </p:cNvSpPr>
          <p:nvPr>
            <p:ph idx="1"/>
          </p:nvPr>
        </p:nvSpPr>
        <p:spPr>
          <a:xfrm>
            <a:off x="551828" y="1237224"/>
            <a:ext cx="8596668" cy="3880773"/>
          </a:xfrm>
        </p:spPr>
        <p:txBody>
          <a:bodyPr>
            <a:normAutofit/>
          </a:bodyPr>
          <a:lstStyle/>
          <a:p>
            <a:r>
              <a:rPr lang="en-GB" b="1" dirty="0"/>
              <a:t>Influences that caused this change to be required – </a:t>
            </a:r>
          </a:p>
          <a:p>
            <a:pPr marL="0" indent="0">
              <a:buNone/>
            </a:pPr>
            <a:r>
              <a:rPr lang="en-GB" dirty="0"/>
              <a:t>Micro- Organisation issues (SWOT) – Competition pressure and customer focus</a:t>
            </a:r>
          </a:p>
          <a:p>
            <a:pPr marL="0" indent="0">
              <a:buNone/>
            </a:pPr>
            <a:r>
              <a:rPr lang="en-GB" dirty="0"/>
              <a:t>Asda implemented an operational change.  Top-down approach</a:t>
            </a:r>
          </a:p>
          <a:p>
            <a:pPr marL="0" indent="0">
              <a:buNone/>
            </a:pPr>
            <a:r>
              <a:rPr lang="en-GB" b="1" dirty="0"/>
              <a:t>The impact of this change on the organisation- </a:t>
            </a:r>
            <a:r>
              <a:rPr lang="en-GB" dirty="0"/>
              <a:t>Human resources and Financial </a:t>
            </a:r>
          </a:p>
          <a:p>
            <a:r>
              <a:rPr lang="en-GB" dirty="0"/>
              <a:t>Asda hired 17 new employees in Coldfield and 500 new employees in Tottenham Hale. </a:t>
            </a:r>
          </a:p>
          <a:p>
            <a:r>
              <a:rPr lang="en-GB" dirty="0"/>
              <a:t>Stressed employees, lower productivity. </a:t>
            </a:r>
          </a:p>
          <a:p>
            <a:pPr marL="0" indent="0">
              <a:buNone/>
            </a:pPr>
            <a:endParaRPr lang="en-GB" dirty="0"/>
          </a:p>
        </p:txBody>
      </p:sp>
      <p:sp>
        <p:nvSpPr>
          <p:cNvPr id="6" name="TextBox 5">
            <a:extLst>
              <a:ext uri="{FF2B5EF4-FFF2-40B4-BE49-F238E27FC236}">
                <a16:creationId xmlns:a16="http://schemas.microsoft.com/office/drawing/2014/main" id="{4434E111-2346-E7EB-C9D0-DFF0EE31538A}"/>
              </a:ext>
            </a:extLst>
          </p:cNvPr>
          <p:cNvSpPr txBox="1"/>
          <p:nvPr/>
        </p:nvSpPr>
        <p:spPr>
          <a:xfrm>
            <a:off x="636495" y="251011"/>
            <a:ext cx="4948517" cy="707886"/>
          </a:xfrm>
          <a:prstGeom prst="rect">
            <a:avLst/>
          </a:prstGeom>
          <a:noFill/>
        </p:spPr>
        <p:txBody>
          <a:bodyPr wrap="square" rtlCol="0">
            <a:spAutoFit/>
          </a:bodyPr>
          <a:lstStyle/>
          <a:p>
            <a:r>
              <a:rPr lang="en-GB" sz="4000" dirty="0">
                <a:ln w="0"/>
                <a:solidFill>
                  <a:schemeClr val="accent1"/>
                </a:solidFill>
                <a:effectLst>
                  <a:outerShdw blurRad="38100" dist="25400" dir="5400000" algn="ctr" rotWithShape="0">
                    <a:srgbClr val="6E747A">
                      <a:alpha val="43000"/>
                    </a:srgbClr>
                  </a:outerShdw>
                </a:effectLst>
              </a:rPr>
              <a:t>The influences</a:t>
            </a:r>
          </a:p>
        </p:txBody>
      </p:sp>
    </p:spTree>
    <p:extLst>
      <p:ext uri="{BB962C8B-B14F-4D97-AF65-F5344CB8AC3E}">
        <p14:creationId xmlns:p14="http://schemas.microsoft.com/office/powerpoint/2010/main" val="517440294"/>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3CF613-54F5-5D7F-FB23-CE741A887E73}"/>
              </a:ext>
            </a:extLst>
          </p:cNvPr>
          <p:cNvSpPr txBox="1"/>
          <p:nvPr/>
        </p:nvSpPr>
        <p:spPr>
          <a:xfrm>
            <a:off x="724073" y="1208167"/>
            <a:ext cx="6062209" cy="1754326"/>
          </a:xfrm>
          <a:prstGeom prst="rect">
            <a:avLst/>
          </a:prstGeom>
          <a:noFill/>
        </p:spPr>
        <p:txBody>
          <a:bodyPr wrap="square" rtlCol="0">
            <a:spAutoFit/>
          </a:bodyPr>
          <a:lstStyle/>
          <a:p>
            <a:pPr algn="just"/>
            <a:r>
              <a:rPr lang="en-GB" dirty="0"/>
              <a:t>Organizational change is the process of undertaking organisational initiatives and methods for enhancing performance, boosting efficiency, and realigning organisational objectives with an environmental changes.</a:t>
            </a:r>
          </a:p>
          <a:p>
            <a:pPr algn="r"/>
            <a:r>
              <a:rPr lang="en-GB" dirty="0"/>
              <a:t> (Abbas, 2022)</a:t>
            </a:r>
          </a:p>
        </p:txBody>
      </p:sp>
      <p:sp>
        <p:nvSpPr>
          <p:cNvPr id="3" name="TextBox 2">
            <a:extLst>
              <a:ext uri="{FF2B5EF4-FFF2-40B4-BE49-F238E27FC236}">
                <a16:creationId xmlns:a16="http://schemas.microsoft.com/office/drawing/2014/main" id="{5557EDE7-DFFD-FC47-DA41-381ED66358A0}"/>
              </a:ext>
            </a:extLst>
          </p:cNvPr>
          <p:cNvSpPr txBox="1"/>
          <p:nvPr/>
        </p:nvSpPr>
        <p:spPr>
          <a:xfrm>
            <a:off x="762000" y="2924218"/>
            <a:ext cx="10392508" cy="2769989"/>
          </a:xfrm>
          <a:prstGeom prst="rect">
            <a:avLst/>
          </a:prstGeom>
          <a:noFill/>
        </p:spPr>
        <p:txBody>
          <a:bodyPr wrap="square" rtlCol="0">
            <a:spAutoFit/>
          </a:bodyPr>
          <a:lstStyle/>
          <a:p>
            <a:r>
              <a:rPr lang="en-GB" sz="2400" b="1" dirty="0"/>
              <a:t>Operational changes </a:t>
            </a:r>
          </a:p>
          <a:p>
            <a:endParaRPr lang="en-GB" sz="2400" b="1" dirty="0"/>
          </a:p>
          <a:p>
            <a:pPr marL="285750" indent="-285750">
              <a:buFont typeface="Arial" panose="020B0604020202020204" pitchFamily="34" charset="0"/>
              <a:buChar char="•"/>
            </a:pPr>
            <a:r>
              <a:rPr lang="en-GB" b="1" dirty="0"/>
              <a:t>Advantages </a:t>
            </a:r>
            <a:r>
              <a:rPr lang="en-GB" dirty="0"/>
              <a:t>– Organisation growth and innovation</a:t>
            </a:r>
          </a:p>
          <a:p>
            <a:r>
              <a:rPr lang="en-GB" dirty="0"/>
              <a:t>ASDA advantages from this change – new stores, more profit.</a:t>
            </a:r>
          </a:p>
          <a:p>
            <a:r>
              <a:rPr lang="en-GB" dirty="0"/>
              <a:t>Shift hour cuts (night shift premium pay)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Disadvantages</a:t>
            </a:r>
            <a:r>
              <a:rPr lang="en-GB" dirty="0"/>
              <a:t> – Redundancy, expensive. </a:t>
            </a:r>
          </a:p>
          <a:p>
            <a:r>
              <a:rPr lang="en-GB" dirty="0"/>
              <a:t>New personnel, new training. </a:t>
            </a:r>
          </a:p>
          <a:p>
            <a:endParaRPr lang="en-GB" dirty="0"/>
          </a:p>
        </p:txBody>
      </p:sp>
      <p:sp>
        <p:nvSpPr>
          <p:cNvPr id="4" name="TextBox 3">
            <a:extLst>
              <a:ext uri="{FF2B5EF4-FFF2-40B4-BE49-F238E27FC236}">
                <a16:creationId xmlns:a16="http://schemas.microsoft.com/office/drawing/2014/main" id="{0D26C4A2-AB80-56D0-3D90-7CB2BBC4B9EC}"/>
              </a:ext>
            </a:extLst>
          </p:cNvPr>
          <p:cNvSpPr txBox="1"/>
          <p:nvPr/>
        </p:nvSpPr>
        <p:spPr>
          <a:xfrm>
            <a:off x="618565" y="259975"/>
            <a:ext cx="4338917" cy="584775"/>
          </a:xfrm>
          <a:prstGeom prst="rect">
            <a:avLst/>
          </a:prstGeom>
          <a:solidFill>
            <a:schemeClr val="accent1">
              <a:lumMod val="60000"/>
              <a:lumOff val="40000"/>
            </a:schemeClr>
          </a:solidFill>
          <a:ln>
            <a:solidFill>
              <a:srgbClr val="92D050"/>
            </a:solidFill>
          </a:ln>
        </p:spPr>
        <p:txBody>
          <a:bodyPr wrap="square" rtlCol="0">
            <a:spAutoFit/>
          </a:bodyPr>
          <a:lstStyle/>
          <a:p>
            <a:r>
              <a:rPr lang="en-GB" sz="3200" dirty="0"/>
              <a:t>The change</a:t>
            </a:r>
          </a:p>
        </p:txBody>
      </p:sp>
    </p:spTree>
    <p:extLst>
      <p:ext uri="{BB962C8B-B14F-4D97-AF65-F5344CB8AC3E}">
        <p14:creationId xmlns:p14="http://schemas.microsoft.com/office/powerpoint/2010/main" val="137859655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EF5870E-7F69-75CD-E07E-CC0EF689139E}"/>
              </a:ext>
            </a:extLst>
          </p:cNvPr>
          <p:cNvSpPr txBox="1">
            <a:spLocks/>
          </p:cNvSpPr>
          <p:nvPr/>
        </p:nvSpPr>
        <p:spPr>
          <a:xfrm>
            <a:off x="986117" y="1165413"/>
            <a:ext cx="8068236" cy="5539978"/>
          </a:xfrm>
          <a:prstGeom prst="rect">
            <a:avLst/>
          </a:prstGeom>
          <a:noFill/>
        </p:spPr>
        <p:txBody>
          <a:bodyPr wrap="square">
            <a:spAutoFit/>
          </a:bodyPr>
          <a:lstStyle/>
          <a:p>
            <a:r>
              <a:rPr lang="en-GB" sz="1400" dirty="0">
                <a:effectLst/>
                <a:latin typeface="Calibri" panose="020F0502020204030204" pitchFamily="34" charset="0"/>
                <a:ea typeface="Times New Roman" panose="02020603050405020304" pitchFamily="18" charset="0"/>
              </a:rPr>
              <a:t>Abbas, T. (2022). </a:t>
            </a:r>
            <a:r>
              <a:rPr lang="en-GB" sz="1400" i="1" dirty="0">
                <a:effectLst/>
                <a:latin typeface="Calibri" panose="020F0502020204030204" pitchFamily="34" charset="0"/>
                <a:ea typeface="Times New Roman" panose="02020603050405020304" pitchFamily="18" charset="0"/>
              </a:rPr>
              <a:t>Advantages and Disadvantages of Organizational Change</a:t>
            </a:r>
            <a:r>
              <a:rPr lang="en-GB" sz="1400" dirty="0">
                <a:effectLst/>
                <a:latin typeface="Calibri" panose="020F0502020204030204" pitchFamily="34" charset="0"/>
                <a:ea typeface="Times New Roman" panose="02020603050405020304" pitchFamily="18" charset="0"/>
              </a:rPr>
              <a:t>. CMI. Available at: </a:t>
            </a:r>
            <a:r>
              <a:rPr lang="en-GB" sz="1400" u="sng" dirty="0">
                <a:solidFill>
                  <a:srgbClr val="0563C1"/>
                </a:solidFill>
                <a:effectLst/>
                <a:latin typeface="Calibri" panose="020F0502020204030204" pitchFamily="34" charset="0"/>
                <a:ea typeface="Times New Roman" panose="02020603050405020304" pitchFamily="18" charset="0"/>
                <a:hlinkClick r:id="rId2"/>
              </a:rPr>
              <a:t>https://changemanagementinsight.com/advantages-and-disadvantages-of-organizational-change/</a:t>
            </a:r>
            <a:endParaRPr lang="en-GB" sz="1200" dirty="0">
              <a:effectLst/>
              <a:latin typeface="Times New Roman" panose="02020603050405020304" pitchFamily="18" charset="0"/>
              <a:ea typeface="Times New Roman" panose="02020603050405020304" pitchFamily="18" charset="0"/>
            </a:endParaRPr>
          </a:p>
          <a:p>
            <a:r>
              <a:rPr lang="en-GB" sz="1400" dirty="0">
                <a:effectLst/>
                <a:latin typeface="Calibri" panose="020F0502020204030204" pitchFamily="34" charset="0"/>
                <a:ea typeface="Times New Roman" panose="02020603050405020304" pitchFamily="18" charset="0"/>
              </a:rPr>
              <a:t> (Accessed: 24 January 2023).</a:t>
            </a:r>
            <a:endParaRPr lang="en-GB" sz="1200" dirty="0">
              <a:effectLst/>
              <a:latin typeface="Times New Roman" panose="02020603050405020304" pitchFamily="18" charset="0"/>
              <a:ea typeface="Times New Roman" panose="02020603050405020304" pitchFamily="18" charset="0"/>
            </a:endParaRPr>
          </a:p>
          <a:p>
            <a:pPr>
              <a:spcAft>
                <a:spcPts val="4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Advantage.marketline.com. (2021). MarketLine Intelligence </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Center</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4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https://advantage.marketline.com/Analysis/ViewasPDF/united-kingdom-food-grocery-retail-137443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4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 (Accessed: 25 January 2023)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dirty="0" err="1">
                <a:effectLst/>
                <a:latin typeface="Calibri" panose="020F0502020204030204" pitchFamily="34" charset="0"/>
                <a:ea typeface="Times New Roman" panose="02020603050405020304" pitchFamily="18" charset="0"/>
              </a:rPr>
              <a:t>ContactPigeon</a:t>
            </a:r>
            <a:r>
              <a:rPr lang="en-GB" sz="1400" dirty="0">
                <a:effectLst/>
                <a:latin typeface="Calibri" panose="020F0502020204030204" pitchFamily="34" charset="0"/>
                <a:ea typeface="Times New Roman" panose="02020603050405020304" pitchFamily="18" charset="0"/>
              </a:rPr>
              <a:t> (2023). </a:t>
            </a:r>
            <a:r>
              <a:rPr lang="en-GB" sz="1400" i="1" dirty="0">
                <a:effectLst/>
                <a:latin typeface="Calibri" panose="020F0502020204030204" pitchFamily="34" charset="0"/>
                <a:ea typeface="Times New Roman" panose="02020603050405020304" pitchFamily="18" charset="0"/>
              </a:rPr>
              <a:t>ASDA’s marketing strategy: How the British supermarket chain reached the top</a:t>
            </a:r>
            <a:r>
              <a:rPr lang="en-GB" sz="1400" dirty="0">
                <a:effectLst/>
                <a:latin typeface="Calibri" panose="020F0502020204030204" pitchFamily="34" charset="0"/>
                <a:ea typeface="Times New Roman" panose="02020603050405020304" pitchFamily="18" charset="0"/>
              </a:rPr>
              <a:t>. [online] </a:t>
            </a:r>
            <a:r>
              <a:rPr lang="en-GB" sz="1400" dirty="0" err="1">
                <a:effectLst/>
                <a:latin typeface="Calibri" panose="020F0502020204030204" pitchFamily="34" charset="0"/>
                <a:ea typeface="Times New Roman" panose="02020603050405020304" pitchFamily="18" charset="0"/>
              </a:rPr>
              <a:t>ContactPigeon</a:t>
            </a:r>
            <a:r>
              <a:rPr lang="en-GB" sz="1400" dirty="0">
                <a:effectLst/>
                <a:latin typeface="Calibri" panose="020F0502020204030204" pitchFamily="34" charset="0"/>
                <a:ea typeface="Times New Roman" panose="02020603050405020304" pitchFamily="18" charset="0"/>
              </a:rPr>
              <a:t> | Blog.</a:t>
            </a:r>
            <a:endParaRPr lang="en-GB" sz="1200" dirty="0">
              <a:effectLst/>
              <a:latin typeface="Times New Roman" panose="02020603050405020304" pitchFamily="18" charset="0"/>
              <a:ea typeface="Times New Roman" panose="02020603050405020304" pitchFamily="18" charset="0"/>
            </a:endParaRPr>
          </a:p>
          <a:p>
            <a:r>
              <a:rPr lang="en-GB" sz="1400" dirty="0">
                <a:effectLst/>
                <a:latin typeface="Calibri" panose="020F0502020204030204" pitchFamily="34" charset="0"/>
                <a:ea typeface="Times New Roman" panose="02020603050405020304" pitchFamily="18" charset="0"/>
              </a:rPr>
              <a:t> Available at: </a:t>
            </a:r>
            <a:r>
              <a:rPr lang="en-GB" sz="1400" u="sng" dirty="0">
                <a:solidFill>
                  <a:srgbClr val="0563C1"/>
                </a:solidFill>
                <a:effectLst/>
                <a:latin typeface="Calibri" panose="020F0502020204030204" pitchFamily="34" charset="0"/>
                <a:ea typeface="Times New Roman" panose="02020603050405020304" pitchFamily="18" charset="0"/>
                <a:hlinkClick r:id="rId4"/>
              </a:rPr>
              <a:t>https://blog.contactpigeon.com/asda-marketing-strategy/</a:t>
            </a:r>
            <a:r>
              <a:rPr lang="en-GB" sz="1400" dirty="0">
                <a:effectLst/>
                <a:latin typeface="Calibri" panose="020F0502020204030204" pitchFamily="34" charset="0"/>
                <a:ea typeface="Times New Roman" panose="02020603050405020304" pitchFamily="18" charset="0"/>
              </a:rPr>
              <a:t>.</a:t>
            </a:r>
            <a:endParaRPr lang="en-GB" sz="1200" dirty="0">
              <a:effectLst/>
              <a:latin typeface="Times New Roman" panose="02020603050405020304" pitchFamily="18" charset="0"/>
              <a:ea typeface="Times New Roman" panose="02020603050405020304" pitchFamily="18" charset="0"/>
            </a:endParaRPr>
          </a:p>
          <a:p>
            <a:r>
              <a:rPr lang="en-GB" sz="1400" dirty="0">
                <a:effectLst/>
                <a:latin typeface="Calibri" panose="020F0502020204030204" pitchFamily="34" charset="0"/>
                <a:ea typeface="Times New Roman" panose="02020603050405020304" pitchFamily="18" charset="0"/>
              </a:rPr>
              <a:t>(Accessed: 25 January 2023)</a:t>
            </a:r>
            <a:endParaRPr lang="en-GB" sz="1200" dirty="0">
              <a:effectLst/>
              <a:latin typeface="Times New Roman" panose="02020603050405020304" pitchFamily="18" charset="0"/>
              <a:ea typeface="Times New Roman" panose="02020603050405020304" pitchFamily="18" charset="0"/>
            </a:endParaRPr>
          </a:p>
          <a:p>
            <a:pPr>
              <a:lnSpc>
                <a:spcPct val="115000"/>
              </a:lnSpc>
            </a:pPr>
            <a:r>
              <a:rPr lang="en-GB" sz="1400" dirty="0">
                <a:effectLst/>
                <a:latin typeface="Calibri" panose="020F0502020204030204" pitchFamily="34" charset="0"/>
                <a:ea typeface="Times New Roman" panose="02020603050405020304" pitchFamily="18" charset="0"/>
              </a:rPr>
              <a:t>ASDA Group Limited (2021). </a:t>
            </a:r>
            <a:r>
              <a:rPr lang="en-GB" sz="1400" i="1" dirty="0">
                <a:effectLst/>
                <a:latin typeface="Calibri" panose="020F0502020204030204" pitchFamily="34" charset="0"/>
                <a:ea typeface="Times New Roman" panose="02020603050405020304" pitchFamily="18" charset="0"/>
              </a:rPr>
              <a:t>Section 172 Statement</a:t>
            </a:r>
            <a:r>
              <a:rPr lang="en-GB" sz="1400" dirty="0">
                <a:effectLst/>
                <a:latin typeface="Calibri" panose="020F050202020403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nSpc>
                <a:spcPct val="115000"/>
              </a:lnSpc>
            </a:pPr>
            <a:r>
              <a:rPr lang="en-GB" sz="1400" dirty="0">
                <a:effectLst/>
                <a:latin typeface="Calibri" panose="020F0502020204030204" pitchFamily="34" charset="0"/>
                <a:ea typeface="Times New Roman" panose="02020603050405020304" pitchFamily="18" charset="0"/>
              </a:rPr>
              <a:t>Available at: </a:t>
            </a:r>
            <a:r>
              <a:rPr lang="en-GB" sz="1400" u="sng" dirty="0">
                <a:solidFill>
                  <a:srgbClr val="0563C1"/>
                </a:solidFill>
                <a:effectLst/>
                <a:latin typeface="Calibri" panose="020F0502020204030204" pitchFamily="34" charset="0"/>
                <a:ea typeface="Times New Roman" panose="02020603050405020304" pitchFamily="18" charset="0"/>
                <a:hlinkClick r:id="rId5"/>
              </a:rPr>
              <a:t>https://corporate.asda.com/media-library/document/asda-group-limited-section-172/_proxyDocument?id=00000176-8b2d-d4af-ad77-abedd9c00000</a:t>
            </a:r>
            <a:endParaRPr lang="en-GB" sz="1200" dirty="0">
              <a:effectLst/>
              <a:latin typeface="Times New Roman" panose="02020603050405020304" pitchFamily="18" charset="0"/>
              <a:ea typeface="Times New Roman" panose="02020603050405020304" pitchFamily="18" charset="0"/>
            </a:endParaRPr>
          </a:p>
          <a:p>
            <a:pPr>
              <a:lnSpc>
                <a:spcPct val="115000"/>
              </a:lnSpc>
            </a:pPr>
            <a:r>
              <a:rPr lang="en-GB" sz="1400" dirty="0">
                <a:effectLst/>
                <a:latin typeface="Calibri" panose="020F0502020204030204" pitchFamily="34" charset="0"/>
                <a:ea typeface="Times New Roman" panose="02020603050405020304" pitchFamily="18" charset="0"/>
              </a:rPr>
              <a:t> (Accessed: 26 January 2023). </a:t>
            </a:r>
            <a:endParaRPr lang="en-GB" sz="1200" dirty="0">
              <a:effectLst/>
              <a:latin typeface="Times New Roman" panose="02020603050405020304" pitchFamily="18" charset="0"/>
              <a:ea typeface="Times New Roman" panose="02020603050405020304" pitchFamily="18" charset="0"/>
            </a:endParaRPr>
          </a:p>
          <a:p>
            <a:pPr>
              <a:lnSpc>
                <a:spcPct val="115000"/>
              </a:lnSpc>
            </a:pPr>
            <a:r>
              <a:rPr lang="en-GB" sz="1400" dirty="0" err="1">
                <a:effectLst/>
                <a:latin typeface="Calibri" panose="020F0502020204030204" pitchFamily="34" charset="0"/>
                <a:ea typeface="Times New Roman" panose="02020603050405020304" pitchFamily="18" charset="0"/>
              </a:rPr>
              <a:t>Singsit</a:t>
            </a:r>
            <a:r>
              <a:rPr lang="en-GB" sz="1400" dirty="0">
                <a:effectLst/>
                <a:latin typeface="Calibri" panose="020F0502020204030204" pitchFamily="34" charset="0"/>
                <a:ea typeface="Times New Roman" panose="02020603050405020304" pitchFamily="18" charset="0"/>
              </a:rPr>
              <a:t>, J. (2022). </a:t>
            </a:r>
            <a:r>
              <a:rPr lang="en-GB" sz="1400" i="1" dirty="0">
                <a:effectLst/>
                <a:latin typeface="Calibri" panose="020F0502020204030204" pitchFamily="34" charset="0"/>
                <a:ea typeface="Times New Roman" panose="02020603050405020304" pitchFamily="18" charset="0"/>
              </a:rPr>
              <a:t>First standalone ‘Asda Express’ convenience store opens in UK. </a:t>
            </a:r>
            <a:r>
              <a:rPr lang="en-GB" sz="1400" dirty="0">
                <a:effectLst/>
                <a:latin typeface="Calibri" panose="020F0502020204030204" pitchFamily="34" charset="0"/>
                <a:ea typeface="Times New Roman" panose="02020603050405020304" pitchFamily="18" charset="0"/>
              </a:rPr>
              <a:t>Retail Insight Network. </a:t>
            </a:r>
            <a:endParaRPr lang="en-GB" sz="1200" dirty="0">
              <a:effectLst/>
              <a:latin typeface="Times New Roman" panose="02020603050405020304" pitchFamily="18" charset="0"/>
              <a:ea typeface="Times New Roman" panose="02020603050405020304" pitchFamily="18" charset="0"/>
            </a:endParaRPr>
          </a:p>
          <a:p>
            <a:pPr>
              <a:lnSpc>
                <a:spcPct val="115000"/>
              </a:lnSpc>
            </a:pPr>
            <a:r>
              <a:rPr lang="en-GB" sz="1400" dirty="0">
                <a:effectLst/>
                <a:latin typeface="Calibri" panose="020F0502020204030204" pitchFamily="34" charset="0"/>
                <a:ea typeface="Times New Roman" panose="02020603050405020304" pitchFamily="18" charset="0"/>
              </a:rPr>
              <a:t>Available at: </a:t>
            </a:r>
            <a:r>
              <a:rPr lang="en-GB" sz="1400" u="sng" dirty="0">
                <a:solidFill>
                  <a:srgbClr val="0563C1"/>
                </a:solidFill>
                <a:effectLst/>
                <a:latin typeface="Calibri" panose="020F0502020204030204" pitchFamily="34" charset="0"/>
                <a:ea typeface="Times New Roman" panose="02020603050405020304" pitchFamily="18" charset="0"/>
                <a:hlinkClick r:id="rId6"/>
              </a:rPr>
              <a:t>https://www.retail-insight-network.com/news/asda-convenience-express-uk/</a:t>
            </a:r>
            <a:endParaRPr lang="en-GB" sz="1200" dirty="0">
              <a:effectLst/>
              <a:latin typeface="Times New Roman" panose="02020603050405020304" pitchFamily="18" charset="0"/>
              <a:ea typeface="Times New Roman" panose="02020603050405020304" pitchFamily="18" charset="0"/>
            </a:endParaRPr>
          </a:p>
          <a:p>
            <a:pPr>
              <a:lnSpc>
                <a:spcPct val="115000"/>
              </a:lnSpc>
            </a:pPr>
            <a:r>
              <a:rPr lang="en-GB" sz="1400" dirty="0">
                <a:effectLst/>
                <a:latin typeface="Calibri" panose="020F0502020204030204" pitchFamily="34" charset="0"/>
                <a:ea typeface="Times New Roman" panose="02020603050405020304" pitchFamily="18" charset="0"/>
              </a:rPr>
              <a:t> (Accessed: 26 January 2023).</a:t>
            </a:r>
            <a:endParaRPr lang="en-GB" sz="1200" dirty="0">
              <a:effectLst/>
              <a:latin typeface="Times New Roman" panose="02020603050405020304" pitchFamily="18" charset="0"/>
              <a:ea typeface="Times New Roman" panose="02020603050405020304" pitchFamily="18" charset="0"/>
            </a:endParaRPr>
          </a:p>
          <a:p>
            <a:pPr>
              <a:lnSpc>
                <a:spcPct val="115000"/>
              </a:lnSpc>
            </a:pPr>
            <a:r>
              <a:rPr lang="en-GB" sz="1400" dirty="0">
                <a:effectLst/>
                <a:latin typeface="Calibri" panose="020F0502020204030204" pitchFamily="34" charset="0"/>
                <a:ea typeface="Times New Roman" panose="02020603050405020304" pitchFamily="18" charset="0"/>
              </a:rPr>
              <a:t>Retail Insight Network. (2022). </a:t>
            </a:r>
            <a:r>
              <a:rPr lang="en-GB" sz="1400" i="1" dirty="0">
                <a:effectLst/>
                <a:latin typeface="Calibri" panose="020F0502020204030204" pitchFamily="34" charset="0"/>
                <a:ea typeface="Times New Roman" panose="02020603050405020304" pitchFamily="18" charset="0"/>
              </a:rPr>
              <a:t>Asda registers revenue of £5.2bn for third quarter of FY22</a:t>
            </a:r>
            <a:r>
              <a:rPr lang="en-GB" sz="1400" dirty="0">
                <a:effectLst/>
                <a:latin typeface="Calibri" panose="020F0502020204030204" pitchFamily="34" charset="0"/>
                <a:ea typeface="Times New Roman" panose="02020603050405020304" pitchFamily="18" charset="0"/>
              </a:rPr>
              <a:t>.</a:t>
            </a:r>
            <a:endParaRPr lang="en-GB" sz="1200" dirty="0">
              <a:effectLst/>
              <a:latin typeface="Times New Roman" panose="02020603050405020304" pitchFamily="18" charset="0"/>
              <a:ea typeface="Times New Roman" panose="02020603050405020304" pitchFamily="18" charset="0"/>
            </a:endParaRPr>
          </a:p>
          <a:p>
            <a:pPr>
              <a:lnSpc>
                <a:spcPct val="115000"/>
              </a:lnSpc>
            </a:pPr>
            <a:r>
              <a:rPr lang="en-GB" sz="1400" dirty="0">
                <a:effectLst/>
                <a:latin typeface="Calibri" panose="020F0502020204030204" pitchFamily="34" charset="0"/>
                <a:ea typeface="Times New Roman" panose="02020603050405020304" pitchFamily="18" charset="0"/>
              </a:rPr>
              <a:t>Available at: </a:t>
            </a:r>
            <a:r>
              <a:rPr lang="en-GB" sz="1400" u="sng" dirty="0">
                <a:solidFill>
                  <a:srgbClr val="0563C1"/>
                </a:solidFill>
                <a:effectLst/>
                <a:latin typeface="Calibri" panose="020F0502020204030204" pitchFamily="34" charset="0"/>
                <a:ea typeface="Times New Roman" panose="02020603050405020304" pitchFamily="18" charset="0"/>
                <a:hlinkClick r:id="rId7"/>
              </a:rPr>
              <a:t>https://www.retail-insight-network.com/news/asda-q3-2022/</a:t>
            </a:r>
            <a:r>
              <a:rPr lang="en-GB" sz="1400" dirty="0">
                <a:effectLst/>
                <a:latin typeface="Calibri" panose="020F0502020204030204" pitchFamily="34" charset="0"/>
                <a:ea typeface="Times New Roman" panose="02020603050405020304" pitchFamily="18" charset="0"/>
              </a:rPr>
              <a:t>.</a:t>
            </a:r>
            <a:endParaRPr lang="en-GB" sz="1200" dirty="0">
              <a:effectLst/>
              <a:latin typeface="Times New Roman" panose="02020603050405020304" pitchFamily="18" charset="0"/>
              <a:ea typeface="Times New Roman" panose="02020603050405020304" pitchFamily="18" charset="0"/>
            </a:endParaRPr>
          </a:p>
          <a:p>
            <a:pPr>
              <a:lnSpc>
                <a:spcPct val="115000"/>
              </a:lnSpc>
            </a:pPr>
            <a:r>
              <a:rPr lang="en-GB" sz="1400" dirty="0">
                <a:effectLst/>
                <a:latin typeface="Calibri" panose="020F0502020204030204" pitchFamily="34" charset="0"/>
                <a:ea typeface="Times New Roman" panose="02020603050405020304" pitchFamily="18" charset="0"/>
              </a:rPr>
              <a:t>(Accessed: 26 January 2023)</a:t>
            </a: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GB" sz="1200" dirty="0">
                <a:effectLst/>
                <a:latin typeface="Calibri" panose="020F050202020403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spcAft>
                <a:spcPts val="4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10" name="TextBox 9">
            <a:extLst>
              <a:ext uri="{FF2B5EF4-FFF2-40B4-BE49-F238E27FC236}">
                <a16:creationId xmlns:a16="http://schemas.microsoft.com/office/drawing/2014/main" id="{8140070C-6126-831E-3850-00C1A8371151}"/>
              </a:ext>
            </a:extLst>
          </p:cNvPr>
          <p:cNvSpPr txBox="1"/>
          <p:nvPr/>
        </p:nvSpPr>
        <p:spPr>
          <a:xfrm>
            <a:off x="1095934" y="385483"/>
            <a:ext cx="6425453" cy="523220"/>
          </a:xfrm>
          <a:prstGeom prst="rect">
            <a:avLst/>
          </a:prstGeom>
          <a:noFill/>
        </p:spPr>
        <p:txBody>
          <a:bodyPr wrap="square">
            <a:spAutoFit/>
          </a:bodyPr>
          <a:lstStyle/>
          <a:p>
            <a:pPr>
              <a:spcAft>
                <a:spcPts val="400"/>
              </a:spcAft>
            </a:pPr>
            <a:r>
              <a:rPr lang="en-GB" sz="2800" b="1" dirty="0">
                <a:effectLst/>
                <a:latin typeface="Calibri" panose="020F0502020204030204" pitchFamily="34" charset="0"/>
                <a:ea typeface="Calibri" panose="020F0502020204030204" pitchFamily="34" charset="0"/>
                <a:cs typeface="Times New Roman" panose="02020603050405020304" pitchFamily="18" charset="0"/>
              </a:rPr>
              <a:t>References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32223719"/>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1582</TotalTime>
  <Words>792</Words>
  <Application>Microsoft Office PowerPoint</Application>
  <PresentationFormat>Widescreen</PresentationFormat>
  <Paragraphs>75</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Times New Roman</vt:lpstr>
      <vt:lpstr>Trebuchet MS</vt:lpstr>
      <vt:lpstr>Wingdings 3</vt:lpstr>
      <vt:lpstr>Facet</vt:lpstr>
      <vt:lpstr>PowerPoint Presentation</vt:lpstr>
      <vt:lpstr>Historical development</vt:lpstr>
      <vt:lpstr>ASDA – Backgrounds </vt:lpstr>
      <vt:lpstr>PowerPoint Presentation</vt:lpstr>
      <vt:lpstr>Current Market Position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sandra boscaneanu</dc:creator>
  <cp:lastModifiedBy>sandra boscaneanu</cp:lastModifiedBy>
  <cp:revision>2</cp:revision>
  <dcterms:created xsi:type="dcterms:W3CDTF">2023-01-25T12:28:17Z</dcterms:created>
  <dcterms:modified xsi:type="dcterms:W3CDTF">2023-01-27T12:11:17Z</dcterms:modified>
</cp:coreProperties>
</file>