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7" r:id="rId2"/>
    <p:sldId id="263" r:id="rId3"/>
    <p:sldId id="265" r:id="rId4"/>
    <p:sldId id="268" r:id="rId5"/>
    <p:sldId id="269" r:id="rId6"/>
    <p:sldId id="288" r:id="rId7"/>
    <p:sldId id="272" r:id="rId8"/>
    <p:sldId id="266" r:id="rId9"/>
    <p:sldId id="267" r:id="rId10"/>
    <p:sldId id="270" r:id="rId11"/>
    <p:sldId id="273" r:id="rId12"/>
    <p:sldId id="274" r:id="rId13"/>
    <p:sldId id="275" r:id="rId14"/>
    <p:sldId id="276" r:id="rId15"/>
    <p:sldId id="277" r:id="rId16"/>
    <p:sldId id="278" r:id="rId17"/>
    <p:sldId id="279" r:id="rId18"/>
    <p:sldId id="280" r:id="rId19"/>
    <p:sldId id="281" r:id="rId20"/>
    <p:sldId id="282" r:id="rId21"/>
    <p:sldId id="284" r:id="rId22"/>
    <p:sldId id="285" r:id="rId23"/>
    <p:sldId id="286" r:id="rId24"/>
    <p:sldId id="28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78967" autoAdjust="0"/>
  </p:normalViewPr>
  <p:slideViewPr>
    <p:cSldViewPr snapToGrid="0">
      <p:cViewPr varScale="1">
        <p:scale>
          <a:sx n="86" d="100"/>
          <a:sy n="86" d="100"/>
        </p:scale>
        <p:origin x="1266" y="84"/>
      </p:cViewPr>
      <p:guideLst>
        <p:guide orient="horz" pos="2160"/>
        <p:guide pos="384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82AA91-7DAB-4E6F-84BE-69F1BDB97681}" type="datetimeFigureOut">
              <a:rPr lang="en-GB" smtClean="0"/>
              <a:pPr/>
              <a:t>05/07/2019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BA1CE4-805E-494F-9649-F267684B608E}" type="slidenum">
              <a:rPr lang="en-GB" smtClean="0"/>
              <a:pPr/>
              <a:t>‹#›</a:t>
            </a:fld>
            <a:endParaRPr lang="en-GB"/>
          </a:p>
        </p:txBody>
      </p:sp>
    </p:spTree>
    <p:extLst>
      <p:ext uri="{BB962C8B-B14F-4D97-AF65-F5344CB8AC3E}">
        <p14:creationId xmlns:p14="http://schemas.microsoft.com/office/powerpoint/2010/main" val="3412099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637410-76F3-4D0C-8883-CD57C9C07755}" type="slidenum">
              <a:rPr lang="en-GB" smtClean="0"/>
              <a:pPr/>
              <a:t>2</a:t>
            </a:fld>
            <a:endParaRPr lang="en-GB" dirty="0"/>
          </a:p>
        </p:txBody>
      </p:sp>
    </p:spTree>
    <p:extLst>
      <p:ext uri="{BB962C8B-B14F-4D97-AF65-F5344CB8AC3E}">
        <p14:creationId xmlns:p14="http://schemas.microsoft.com/office/powerpoint/2010/main" val="1830070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BA1CE4-805E-494F-9649-F267684B608E}" type="slidenum">
              <a:rPr lang="en-GB" smtClean="0"/>
              <a:pPr/>
              <a:t>4</a:t>
            </a:fld>
            <a:endParaRPr lang="en-GB"/>
          </a:p>
        </p:txBody>
      </p:sp>
    </p:spTree>
    <p:extLst>
      <p:ext uri="{BB962C8B-B14F-4D97-AF65-F5344CB8AC3E}">
        <p14:creationId xmlns:p14="http://schemas.microsoft.com/office/powerpoint/2010/main" val="1763054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BA1CE4-805E-494F-9649-F267684B608E}" type="slidenum">
              <a:rPr lang="en-GB" smtClean="0"/>
              <a:pPr/>
              <a:t>17</a:t>
            </a:fld>
            <a:endParaRPr lang="en-GB"/>
          </a:p>
        </p:txBody>
      </p:sp>
    </p:spTree>
    <p:extLst>
      <p:ext uri="{BB962C8B-B14F-4D97-AF65-F5344CB8AC3E}">
        <p14:creationId xmlns:p14="http://schemas.microsoft.com/office/powerpoint/2010/main" val="1523824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BA1CE4-805E-494F-9649-F267684B608E}" type="slidenum">
              <a:rPr lang="en-GB" smtClean="0"/>
              <a:pPr/>
              <a:t>18</a:t>
            </a:fld>
            <a:endParaRPr lang="en-GB"/>
          </a:p>
        </p:txBody>
      </p:sp>
    </p:spTree>
    <p:extLst>
      <p:ext uri="{BB962C8B-B14F-4D97-AF65-F5344CB8AC3E}">
        <p14:creationId xmlns:p14="http://schemas.microsoft.com/office/powerpoint/2010/main" val="5521475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637410-76F3-4D0C-8883-CD57C9C07755}" type="slidenum">
              <a:rPr lang="en-GB" smtClean="0"/>
              <a:pPr/>
              <a:t>19</a:t>
            </a:fld>
            <a:endParaRPr lang="en-GB"/>
          </a:p>
        </p:txBody>
      </p:sp>
    </p:spTree>
    <p:extLst>
      <p:ext uri="{BB962C8B-B14F-4D97-AF65-F5344CB8AC3E}">
        <p14:creationId xmlns:p14="http://schemas.microsoft.com/office/powerpoint/2010/main" val="251888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637410-76F3-4D0C-8883-CD57C9C07755}" type="slidenum">
              <a:rPr lang="en-GB" smtClean="0"/>
              <a:pPr/>
              <a:t>20</a:t>
            </a:fld>
            <a:endParaRPr lang="en-GB"/>
          </a:p>
        </p:txBody>
      </p:sp>
    </p:spTree>
    <p:extLst>
      <p:ext uri="{BB962C8B-B14F-4D97-AF65-F5344CB8AC3E}">
        <p14:creationId xmlns:p14="http://schemas.microsoft.com/office/powerpoint/2010/main" val="33231103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BA1CE4-805E-494F-9649-F267684B608E}" type="slidenum">
              <a:rPr lang="en-GB" smtClean="0"/>
              <a:pPr/>
              <a:t>22</a:t>
            </a:fld>
            <a:endParaRPr lang="en-GB"/>
          </a:p>
        </p:txBody>
      </p:sp>
    </p:spTree>
    <p:extLst>
      <p:ext uri="{BB962C8B-B14F-4D97-AF65-F5344CB8AC3E}">
        <p14:creationId xmlns:p14="http://schemas.microsoft.com/office/powerpoint/2010/main" val="45984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1B95506-0492-4E0E-8547-134A867DF427}"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1833965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1B95506-0492-4E0E-8547-134A867DF427}"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3025839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1B95506-0492-4E0E-8547-134A867DF427}"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1041391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1B95506-0492-4E0E-8547-134A867DF427}" type="datetimeFigureOut">
              <a:rPr lang="en-GB" smtClean="0"/>
              <a:pPr/>
              <a:t>05/07/2019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2237862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1B95506-0492-4E0E-8547-134A867DF427}" type="datetimeFigureOut">
              <a:rPr lang="en-GB" smtClean="0"/>
              <a:pPr/>
              <a:t>05/07/2019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4217655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1B95506-0492-4E0E-8547-134A867DF427}" type="datetimeFigureOut">
              <a:rPr lang="en-GB" smtClean="0"/>
              <a:pPr/>
              <a:t>05/07/2019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437321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B95506-0492-4E0E-8547-134A867DF427}" type="datetimeFigureOut">
              <a:rPr lang="en-GB" smtClean="0"/>
              <a:pPr/>
              <a:t>05/07/2019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3684312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1B95506-0492-4E0E-8547-134A867DF427}" type="datetimeFigureOut">
              <a:rPr lang="en-GB" smtClean="0"/>
              <a:pPr/>
              <a:t>05/07/2019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2895706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1B95506-0492-4E0E-8547-134A867DF427}" type="datetimeFigureOut">
              <a:rPr lang="en-GB" smtClean="0"/>
              <a:pPr/>
              <a:t>05/07/2019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2590497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1B95506-0492-4E0E-8547-134A867DF427}"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2663429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1B95506-0492-4E0E-8547-134A867DF427}"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B09914-EB3F-4173-B323-87E4B73BF7F4}" type="slidenum">
              <a:rPr lang="en-GB" smtClean="0"/>
              <a:pPr/>
              <a:t>‹#›</a:t>
            </a:fld>
            <a:endParaRPr lang="en-GB"/>
          </a:p>
        </p:txBody>
      </p:sp>
    </p:spTree>
    <p:extLst>
      <p:ext uri="{BB962C8B-B14F-4D97-AF65-F5344CB8AC3E}">
        <p14:creationId xmlns:p14="http://schemas.microsoft.com/office/powerpoint/2010/main" val="196850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B95506-0492-4E0E-8547-134A867DF427}" type="datetimeFigureOut">
              <a:rPr lang="en-GB" smtClean="0"/>
              <a:pPr/>
              <a:t>05/07/2019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B09914-EB3F-4173-B323-87E4B73BF7F4}" type="slidenum">
              <a:rPr lang="en-GB" smtClean="0"/>
              <a:pPr/>
              <a:t>‹#›</a:t>
            </a:fld>
            <a:endParaRPr lang="en-GB"/>
          </a:p>
        </p:txBody>
      </p:sp>
    </p:spTree>
    <p:extLst>
      <p:ext uri="{BB962C8B-B14F-4D97-AF65-F5344CB8AC3E}">
        <p14:creationId xmlns:p14="http://schemas.microsoft.com/office/powerpoint/2010/main" val="19864454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CAcQjRw&amp;url=http://newlearningonline.com/learning-by-design/the-knowledge-processes/activities&amp;ei=MZiiVaGTOsj87AakpaPwAw&amp;bvm=bv.97653015,d.ZGU&amp;psig=AFQjCNGT4HX7RUgkq10yAiT81_RdmwSwsA&amp;ust=1436805548461424"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estyn.llyw.cymru/best-practice/datblygu-medrau-cymraeg-trwy-amgylchedd-dysgu-dychmygus?_ga=1.233987550.1331257045.1465216077" TargetMode="External"/><Relationship Id="rId2" Type="http://schemas.openxmlformats.org/officeDocument/2006/relationships/hyperlink" Target="https://www.estyn.llyw.cymru/best-practice/parchu-hawliau?_ga=1.199990638.1331257045.1465216077" TargetMode="External"/><Relationship Id="rId1" Type="http://schemas.openxmlformats.org/officeDocument/2006/relationships/slideLayout" Target="../slideLayouts/slideLayout4.xml"/><Relationship Id="rId6" Type="http://schemas.openxmlformats.org/officeDocument/2006/relationships/image" Target="../media/image5.png"/><Relationship Id="rId5" Type="http://schemas.openxmlformats.org/officeDocument/2006/relationships/hyperlink" Target="https://www.estyn.gov.wales/best-practice/developing-welsh-skills-through-imaginative-learning-environment" TargetMode="External"/><Relationship Id="rId4" Type="http://schemas.openxmlformats.org/officeDocument/2006/relationships/hyperlink" Target="https://www.estyn.gov.wales/best-practice/inclusive-ethos-and-culture-promotes-effective-pupil-participation"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www.teachers.org.uk/files/stereotypes-stop.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youtube.com/watch?v=LqSUPj3NUtM"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webarchive.nationalarchives.gov.uk/20130401151715/http:/www.education.gov.uk/publications/eOrderingDownload/00599-2009BKT-EN.pdf" TargetMode="External"/><Relationship Id="rId2" Type="http://schemas.openxmlformats.org/officeDocument/2006/relationships/hyperlink" Target="http://dera.ioe.ac.uk/9094/1/00601-2009BKT-EN.pdf"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hyperlink" Target="http://www.teachers.org.uk/files/stereotypes-stop.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7568" y="332657"/>
            <a:ext cx="7772400" cy="1470025"/>
          </a:xfrm>
        </p:spPr>
        <p:txBody>
          <a:bodyPr/>
          <a:lstStyle/>
          <a:p>
            <a:r>
              <a:rPr lang="en-GB" dirty="0" smtClean="0"/>
              <a:t>ECES4003</a:t>
            </a:r>
            <a:r>
              <a:rPr lang="en-GB" dirty="0" smtClean="0"/>
              <a:t>/C </a:t>
            </a:r>
            <a:endParaRPr lang="en-GB" dirty="0"/>
          </a:p>
        </p:txBody>
      </p:sp>
      <p:sp>
        <p:nvSpPr>
          <p:cNvPr id="3" name="Subtitle 2"/>
          <p:cNvSpPr>
            <a:spLocks noGrp="1"/>
          </p:cNvSpPr>
          <p:nvPr>
            <p:ph type="subTitle" idx="1"/>
          </p:nvPr>
        </p:nvSpPr>
        <p:spPr>
          <a:xfrm>
            <a:off x="2783632" y="4581128"/>
            <a:ext cx="7088832" cy="1752600"/>
          </a:xfrm>
        </p:spPr>
        <p:txBody>
          <a:bodyPr/>
          <a:lstStyle/>
          <a:p>
            <a:r>
              <a:rPr lang="en-GB" sz="3600" dirty="0" smtClean="0"/>
              <a:t>Social Inclusion and Equality</a:t>
            </a:r>
          </a:p>
          <a:p>
            <a:r>
              <a:rPr lang="en-GB" sz="2800" i="1" dirty="0" err="1"/>
              <a:t>Cynhwysiant</a:t>
            </a:r>
            <a:r>
              <a:rPr lang="en-GB" sz="2800" i="1" dirty="0"/>
              <a:t> </a:t>
            </a:r>
            <a:r>
              <a:rPr lang="en-GB" sz="2800" i="1" dirty="0" err="1"/>
              <a:t>Cymdeithasol</a:t>
            </a:r>
            <a:r>
              <a:rPr lang="en-GB" sz="2800" i="1" dirty="0"/>
              <a:t> a </a:t>
            </a:r>
            <a:r>
              <a:rPr lang="en-GB" sz="2800" i="1" dirty="0" err="1" smtClean="0"/>
              <a:t>Chydraddoldeb</a:t>
            </a:r>
            <a:endParaRPr lang="en-GB" sz="2800" i="1" dirty="0" smtClean="0"/>
          </a:p>
          <a:p>
            <a:r>
              <a:rPr lang="en-GB" sz="2800" i="1" dirty="0" err="1" smtClean="0"/>
              <a:t>Sesiwn</a:t>
            </a:r>
            <a:r>
              <a:rPr lang="en-GB" sz="2800" i="1" dirty="0" smtClean="0"/>
              <a:t> </a:t>
            </a:r>
            <a:r>
              <a:rPr lang="en-GB" sz="2800" i="1" dirty="0" smtClean="0"/>
              <a:t>5 </a:t>
            </a:r>
            <a:r>
              <a:rPr lang="en-GB" sz="2800" i="1" dirty="0" smtClean="0"/>
              <a:t>/ Session </a:t>
            </a:r>
            <a:r>
              <a:rPr lang="en-GB" sz="2800" i="1" dirty="0" smtClean="0"/>
              <a:t>5  </a:t>
            </a:r>
            <a:endParaRPr lang="en-GB" sz="2800" i="1"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23792" y="1772817"/>
            <a:ext cx="3956976" cy="253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610581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392" y="4869160"/>
            <a:ext cx="11425269" cy="1143000"/>
          </a:xfrm>
        </p:spPr>
        <p:txBody>
          <a:bodyPr>
            <a:normAutofit fontScale="90000"/>
          </a:bodyPr>
          <a:lstStyle/>
          <a:p>
            <a:pPr algn="ctr"/>
            <a:r>
              <a:rPr lang="en-GB" dirty="0" smtClean="0"/>
              <a:t>What is </a:t>
            </a:r>
            <a:r>
              <a:rPr lang="en-GB" u="sng" dirty="0" smtClean="0"/>
              <a:t>diversity</a:t>
            </a:r>
            <a:r>
              <a:rPr lang="en-GB" dirty="0" smtClean="0"/>
              <a:t> in the classroom?</a:t>
            </a:r>
            <a:br>
              <a:rPr lang="en-GB" dirty="0" smtClean="0"/>
            </a:br>
            <a:r>
              <a:rPr lang="en-GB" dirty="0" smtClean="0">
                <a:solidFill>
                  <a:schemeClr val="accent1"/>
                </a:solidFill>
              </a:rPr>
              <a:t>Beth </a:t>
            </a:r>
            <a:r>
              <a:rPr lang="en-GB" dirty="0" err="1" smtClean="0">
                <a:solidFill>
                  <a:schemeClr val="accent1"/>
                </a:solidFill>
              </a:rPr>
              <a:t>yw</a:t>
            </a:r>
            <a:r>
              <a:rPr lang="en-GB" dirty="0" smtClean="0">
                <a:solidFill>
                  <a:schemeClr val="accent1"/>
                </a:solidFill>
              </a:rPr>
              <a:t> </a:t>
            </a:r>
            <a:r>
              <a:rPr lang="en-GB" u="sng" dirty="0" err="1" smtClean="0">
                <a:solidFill>
                  <a:schemeClr val="accent1"/>
                </a:solidFill>
              </a:rPr>
              <a:t>amrywiaeth</a:t>
            </a:r>
            <a:r>
              <a:rPr lang="en-GB" dirty="0" smtClean="0">
                <a:solidFill>
                  <a:schemeClr val="accent1"/>
                </a:solidFill>
              </a:rPr>
              <a:t> </a:t>
            </a:r>
            <a:r>
              <a:rPr lang="en-GB" dirty="0" err="1" smtClean="0">
                <a:solidFill>
                  <a:schemeClr val="accent1"/>
                </a:solidFill>
              </a:rPr>
              <a:t>yn</a:t>
            </a:r>
            <a:r>
              <a:rPr lang="en-GB" dirty="0" smtClean="0">
                <a:solidFill>
                  <a:schemeClr val="accent1"/>
                </a:solidFill>
              </a:rPr>
              <a:t> y </a:t>
            </a:r>
            <a:r>
              <a:rPr lang="en-GB" dirty="0" err="1" smtClean="0">
                <a:solidFill>
                  <a:schemeClr val="accent1"/>
                </a:solidFill>
              </a:rPr>
              <a:t>dosbarth</a:t>
            </a:r>
            <a:r>
              <a:rPr lang="en-GB" dirty="0" smtClean="0">
                <a:solidFill>
                  <a:schemeClr val="accent1"/>
                </a:solidFill>
              </a:rPr>
              <a:t>?</a:t>
            </a:r>
            <a:endParaRPr lang="en-GB" dirty="0"/>
          </a:p>
        </p:txBody>
      </p:sp>
      <p:pic>
        <p:nvPicPr>
          <p:cNvPr id="3074" name="Picture 2" descr="http://newlearningonline.com/_uploads/exp_known_4.pn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93232" y="1316765"/>
            <a:ext cx="5887077" cy="29435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6512317"/>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2800" y="174625"/>
            <a:ext cx="10515600" cy="1325563"/>
          </a:xfrm>
        </p:spPr>
        <p:txBody>
          <a:bodyPr/>
          <a:lstStyle/>
          <a:p>
            <a:pPr algn="ctr"/>
            <a:r>
              <a:rPr lang="en-GB" dirty="0" err="1" smtClean="0"/>
              <a:t>Amrywiaeth</a:t>
            </a:r>
            <a:r>
              <a:rPr lang="en-GB" dirty="0" smtClean="0"/>
              <a:t> </a:t>
            </a:r>
            <a:br>
              <a:rPr lang="en-GB" dirty="0" smtClean="0"/>
            </a:br>
            <a:r>
              <a:rPr lang="en-GB" i="1" dirty="0" smtClean="0"/>
              <a:t>Diversity </a:t>
            </a:r>
            <a:endParaRPr lang="en-GB" i="1" dirty="0"/>
          </a:p>
        </p:txBody>
      </p:sp>
      <p:sp>
        <p:nvSpPr>
          <p:cNvPr id="4" name="Content Placeholder 3"/>
          <p:cNvSpPr>
            <a:spLocks noGrp="1"/>
          </p:cNvSpPr>
          <p:nvPr>
            <p:ph sz="half" idx="1"/>
          </p:nvPr>
        </p:nvSpPr>
        <p:spPr>
          <a:xfrm>
            <a:off x="546100" y="2717799"/>
            <a:ext cx="5181600" cy="3929063"/>
          </a:xfrm>
        </p:spPr>
        <p:txBody>
          <a:bodyPr>
            <a:normAutofit lnSpcReduction="10000"/>
          </a:bodyPr>
          <a:lstStyle/>
          <a:p>
            <a:r>
              <a:rPr lang="en-GB" dirty="0" smtClean="0"/>
              <a:t>Mae data </a:t>
            </a:r>
            <a:r>
              <a:rPr lang="en-GB" dirty="0" err="1" smtClean="0"/>
              <a:t>cyfrifiad</a:t>
            </a:r>
            <a:r>
              <a:rPr lang="en-GB" dirty="0" smtClean="0"/>
              <a:t> (2011) </a:t>
            </a:r>
            <a:r>
              <a:rPr lang="en-GB" dirty="0" err="1" smtClean="0"/>
              <a:t>yn</a:t>
            </a:r>
            <a:r>
              <a:rPr lang="en-GB" dirty="0" smtClean="0"/>
              <a:t> </a:t>
            </a:r>
            <a:r>
              <a:rPr lang="en-GB" dirty="0" err="1" smtClean="0"/>
              <a:t>dangos</a:t>
            </a:r>
            <a:r>
              <a:rPr lang="en-GB" dirty="0" smtClean="0"/>
              <a:t>:</a:t>
            </a:r>
          </a:p>
          <a:p>
            <a:pPr lvl="1"/>
            <a:r>
              <a:rPr lang="en-GB" dirty="0" smtClean="0"/>
              <a:t>Bod </a:t>
            </a:r>
            <a:r>
              <a:rPr lang="en-GB" dirty="0" err="1" smtClean="0"/>
              <a:t>Cymru</a:t>
            </a:r>
            <a:r>
              <a:rPr lang="en-GB" dirty="0" smtClean="0"/>
              <a:t> a </a:t>
            </a:r>
            <a:r>
              <a:rPr lang="en-GB" dirty="0" err="1" smtClean="0"/>
              <a:t>Lloegr</a:t>
            </a:r>
            <a:r>
              <a:rPr lang="en-GB" dirty="0" smtClean="0"/>
              <a:t> </a:t>
            </a:r>
            <a:r>
              <a:rPr lang="en-GB" dirty="0" err="1" smtClean="0"/>
              <a:t>gyda</a:t>
            </a:r>
            <a:r>
              <a:rPr lang="en-GB" dirty="0" smtClean="0"/>
              <a:t> </a:t>
            </a:r>
            <a:r>
              <a:rPr lang="en-GB" dirty="0" err="1" smtClean="0"/>
              <a:t>mwy</a:t>
            </a:r>
            <a:r>
              <a:rPr lang="en-GB" dirty="0" smtClean="0"/>
              <a:t> o </a:t>
            </a:r>
            <a:r>
              <a:rPr lang="en-GB" dirty="0" err="1" smtClean="0"/>
              <a:t>amrywiaeth</a:t>
            </a:r>
            <a:r>
              <a:rPr lang="en-GB" dirty="0" smtClean="0"/>
              <a:t> </a:t>
            </a:r>
            <a:r>
              <a:rPr lang="en-GB" dirty="0" err="1" smtClean="0"/>
              <a:t>ethnig</a:t>
            </a:r>
            <a:r>
              <a:rPr lang="en-GB" dirty="0" smtClean="0"/>
              <a:t> (</a:t>
            </a:r>
            <a:r>
              <a:rPr lang="en-GB" dirty="0" err="1" smtClean="0"/>
              <a:t>gyda’r</a:t>
            </a:r>
            <a:r>
              <a:rPr lang="en-GB" dirty="0" smtClean="0"/>
              <a:t> </a:t>
            </a:r>
            <a:r>
              <a:rPr lang="en-GB" dirty="0" err="1" smtClean="0"/>
              <a:t>mwyafrif</a:t>
            </a:r>
            <a:r>
              <a:rPr lang="en-GB" dirty="0" smtClean="0"/>
              <a:t> </a:t>
            </a:r>
            <a:r>
              <a:rPr lang="en-GB" dirty="0" err="1" smtClean="0"/>
              <a:t>ethnig</a:t>
            </a:r>
            <a:r>
              <a:rPr lang="en-GB" dirty="0" smtClean="0"/>
              <a:t> </a:t>
            </a:r>
            <a:r>
              <a:rPr lang="en-GB" dirty="0" err="1" smtClean="0"/>
              <a:t>gwyn</a:t>
            </a:r>
            <a:r>
              <a:rPr lang="en-GB" dirty="0" smtClean="0"/>
              <a:t> </a:t>
            </a:r>
            <a:r>
              <a:rPr lang="en-GB" dirty="0" err="1" smtClean="0"/>
              <a:t>wedi</a:t>
            </a:r>
            <a:r>
              <a:rPr lang="en-GB" dirty="0" smtClean="0"/>
              <a:t> </a:t>
            </a:r>
            <a:r>
              <a:rPr lang="en-GB" dirty="0" err="1" smtClean="0"/>
              <a:t>lleihau</a:t>
            </a:r>
            <a:r>
              <a:rPr lang="en-GB" dirty="0" smtClean="0"/>
              <a:t> o 91.3% </a:t>
            </a:r>
            <a:r>
              <a:rPr lang="en-GB" dirty="0" err="1" smtClean="0"/>
              <a:t>yn</a:t>
            </a:r>
            <a:r>
              <a:rPr lang="en-GB" dirty="0" smtClean="0"/>
              <a:t> 2001 </a:t>
            </a:r>
            <a:r>
              <a:rPr lang="en-GB" dirty="0" err="1" smtClean="0"/>
              <a:t>i</a:t>
            </a:r>
            <a:r>
              <a:rPr lang="en-GB" dirty="0" smtClean="0"/>
              <a:t> 86% </a:t>
            </a:r>
            <a:r>
              <a:rPr lang="en-GB" dirty="0" err="1" smtClean="0"/>
              <a:t>yn</a:t>
            </a:r>
            <a:r>
              <a:rPr lang="en-GB" dirty="0" smtClean="0"/>
              <a:t> 2011)</a:t>
            </a:r>
          </a:p>
          <a:p>
            <a:pPr lvl="1"/>
            <a:r>
              <a:rPr lang="en-GB" dirty="0" smtClean="0"/>
              <a:t>Mae </a:t>
            </a:r>
            <a:r>
              <a:rPr lang="en-GB" dirty="0" err="1" smtClean="0"/>
              <a:t>tadogaeth</a:t>
            </a:r>
            <a:r>
              <a:rPr lang="en-GB" dirty="0" smtClean="0"/>
              <a:t> </a:t>
            </a:r>
            <a:r>
              <a:rPr lang="en-GB" dirty="0" err="1" smtClean="0"/>
              <a:t>grefyddol</a:t>
            </a:r>
            <a:r>
              <a:rPr lang="en-GB" dirty="0" smtClean="0"/>
              <a:t> </a:t>
            </a:r>
            <a:r>
              <a:rPr lang="en-GB" dirty="0" err="1" smtClean="0"/>
              <a:t>yn</a:t>
            </a:r>
            <a:r>
              <a:rPr lang="en-GB" dirty="0" smtClean="0"/>
              <a:t> </a:t>
            </a:r>
            <a:r>
              <a:rPr lang="en-GB" dirty="0" err="1" smtClean="0"/>
              <a:t>newid</a:t>
            </a:r>
            <a:endParaRPr lang="en-GB" dirty="0" smtClean="0"/>
          </a:p>
          <a:p>
            <a:pPr lvl="1"/>
            <a:r>
              <a:rPr lang="en-GB" dirty="0" smtClean="0"/>
              <a:t>Mae </a:t>
            </a:r>
            <a:r>
              <a:rPr lang="en-GB" dirty="0" err="1" smtClean="0"/>
              <a:t>tua</a:t>
            </a:r>
            <a:r>
              <a:rPr lang="en-GB" dirty="0" smtClean="0"/>
              <a:t> 1 </a:t>
            </a:r>
            <a:r>
              <a:rPr lang="en-GB" dirty="0" err="1" smtClean="0"/>
              <a:t>miliwn</a:t>
            </a:r>
            <a:r>
              <a:rPr lang="en-GB" dirty="0" smtClean="0"/>
              <a:t> o </a:t>
            </a:r>
            <a:r>
              <a:rPr lang="en-GB" dirty="0" err="1" smtClean="0"/>
              <a:t>bobl</a:t>
            </a:r>
            <a:r>
              <a:rPr lang="en-GB" dirty="0" smtClean="0"/>
              <a:t> (4%) </a:t>
            </a:r>
            <a:r>
              <a:rPr lang="en-GB" dirty="0" err="1" smtClean="0"/>
              <a:t>yn</a:t>
            </a:r>
            <a:r>
              <a:rPr lang="en-GB" dirty="0" smtClean="0"/>
              <a:t> </a:t>
            </a:r>
            <a:r>
              <a:rPr lang="en-GB" dirty="0" err="1" smtClean="0"/>
              <a:t>byw</a:t>
            </a:r>
            <a:r>
              <a:rPr lang="en-GB" dirty="0" smtClean="0"/>
              <a:t> </a:t>
            </a:r>
            <a:r>
              <a:rPr lang="en-GB" dirty="0" err="1" smtClean="0"/>
              <a:t>mewn</a:t>
            </a:r>
            <a:r>
              <a:rPr lang="en-GB" dirty="0" smtClean="0"/>
              <a:t> </a:t>
            </a:r>
            <a:r>
              <a:rPr lang="en-GB" dirty="0" err="1" smtClean="0"/>
              <a:t>teuluoedd</a:t>
            </a:r>
            <a:r>
              <a:rPr lang="en-GB" dirty="0" smtClean="0"/>
              <a:t> </a:t>
            </a:r>
            <a:r>
              <a:rPr lang="en-GB" dirty="0" err="1" smtClean="0"/>
              <a:t>nad</a:t>
            </a:r>
            <a:r>
              <a:rPr lang="en-GB" dirty="0" smtClean="0"/>
              <a:t> </a:t>
            </a:r>
            <a:r>
              <a:rPr lang="en-GB" dirty="0" err="1" smtClean="0"/>
              <a:t>sy’n</a:t>
            </a:r>
            <a:r>
              <a:rPr lang="en-GB" dirty="0" smtClean="0"/>
              <a:t> </a:t>
            </a:r>
            <a:r>
              <a:rPr lang="en-GB" dirty="0" err="1" smtClean="0"/>
              <a:t>siarad</a:t>
            </a:r>
            <a:r>
              <a:rPr lang="en-GB" dirty="0" smtClean="0"/>
              <a:t> </a:t>
            </a:r>
            <a:r>
              <a:rPr lang="en-GB" dirty="0" err="1" smtClean="0"/>
              <a:t>Saesneg</a:t>
            </a:r>
            <a:r>
              <a:rPr lang="en-GB" dirty="0" smtClean="0"/>
              <a:t>. </a:t>
            </a:r>
          </a:p>
          <a:p>
            <a:endParaRPr lang="en-GB" dirty="0" smtClean="0"/>
          </a:p>
        </p:txBody>
      </p:sp>
      <p:sp>
        <p:nvSpPr>
          <p:cNvPr id="5" name="Content Placeholder 4"/>
          <p:cNvSpPr>
            <a:spLocks noGrp="1"/>
          </p:cNvSpPr>
          <p:nvPr>
            <p:ph sz="half" idx="2"/>
          </p:nvPr>
        </p:nvSpPr>
        <p:spPr>
          <a:xfrm>
            <a:off x="6261100" y="2717799"/>
            <a:ext cx="5181600" cy="3929064"/>
          </a:xfrm>
        </p:spPr>
        <p:txBody>
          <a:bodyPr>
            <a:normAutofit lnSpcReduction="10000"/>
          </a:bodyPr>
          <a:lstStyle/>
          <a:p>
            <a:r>
              <a:rPr lang="en-GB" i="1" dirty="0" smtClean="0"/>
              <a:t>Census data (2011) shows:</a:t>
            </a:r>
          </a:p>
          <a:p>
            <a:pPr lvl="1"/>
            <a:r>
              <a:rPr lang="en-GB" i="1" dirty="0" smtClean="0"/>
              <a:t>England and Wales have become more ethnically diverse (with the white ethnic majority decreasing from 91.3% in 2001 to 86% in 2011). </a:t>
            </a:r>
          </a:p>
          <a:p>
            <a:pPr lvl="1"/>
            <a:r>
              <a:rPr lang="en-GB" i="1" dirty="0" smtClean="0"/>
              <a:t>Religious affiliations are changing. </a:t>
            </a:r>
          </a:p>
          <a:p>
            <a:pPr lvl="1"/>
            <a:r>
              <a:rPr lang="en-GB" i="1" dirty="0" smtClean="0"/>
              <a:t>Approximately 1 million (4%) live in households where no English is spoken. </a:t>
            </a:r>
          </a:p>
        </p:txBody>
      </p:sp>
      <p:sp>
        <p:nvSpPr>
          <p:cNvPr id="6" name="Rounded Rectangle 5"/>
          <p:cNvSpPr/>
          <p:nvPr/>
        </p:nvSpPr>
        <p:spPr>
          <a:xfrm>
            <a:off x="812800" y="1405054"/>
            <a:ext cx="11010900" cy="108414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t>
            </a:r>
            <a:r>
              <a:rPr lang="en-GB" sz="2400" dirty="0" smtClean="0"/>
              <a:t>Education for diversity is fundamental if the United Kingdom is to have a cohesive society in the 21</a:t>
            </a:r>
            <a:r>
              <a:rPr lang="en-GB" sz="2400" baseline="30000" dirty="0" smtClean="0"/>
              <a:t>st</a:t>
            </a:r>
            <a:r>
              <a:rPr lang="en-GB" sz="2400" dirty="0" smtClean="0"/>
              <a:t> Century”</a:t>
            </a:r>
          </a:p>
          <a:p>
            <a:pPr algn="r"/>
            <a:r>
              <a:rPr lang="en-GB" dirty="0" smtClean="0"/>
              <a:t> (</a:t>
            </a:r>
            <a:r>
              <a:rPr lang="en-GB" dirty="0" err="1" smtClean="0"/>
              <a:t>Ajegbo</a:t>
            </a:r>
            <a:r>
              <a:rPr lang="en-GB" dirty="0" smtClean="0"/>
              <a:t>, 2007 in </a:t>
            </a:r>
            <a:r>
              <a:rPr lang="en-GB" dirty="0" err="1" smtClean="0"/>
              <a:t>Cremin</a:t>
            </a:r>
            <a:r>
              <a:rPr lang="en-GB" dirty="0" smtClean="0"/>
              <a:t> et al, 2014).</a:t>
            </a:r>
          </a:p>
        </p:txBody>
      </p:sp>
    </p:spTree>
    <p:extLst>
      <p:ext uri="{BB962C8B-B14F-4D97-AF65-F5344CB8AC3E}">
        <p14:creationId xmlns:p14="http://schemas.microsoft.com/office/powerpoint/2010/main" val="265300526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Deddf</a:t>
            </a:r>
            <a:r>
              <a:rPr lang="en-GB" dirty="0" smtClean="0"/>
              <a:t> </a:t>
            </a:r>
            <a:r>
              <a:rPr lang="en-GB" dirty="0" err="1" smtClean="0"/>
              <a:t>Cydraddoldeb</a:t>
            </a:r>
            <a:r>
              <a:rPr lang="en-GB" dirty="0" smtClean="0"/>
              <a:t> 2010</a:t>
            </a:r>
            <a:br>
              <a:rPr lang="en-GB" dirty="0" smtClean="0"/>
            </a:br>
            <a:r>
              <a:rPr lang="en-GB" i="1" dirty="0" smtClean="0"/>
              <a:t>Equality Act 2010</a:t>
            </a:r>
            <a:endParaRPr lang="en-GB" i="1" dirty="0"/>
          </a:p>
        </p:txBody>
      </p:sp>
      <p:sp>
        <p:nvSpPr>
          <p:cNvPr id="4" name="Content Placeholder 3"/>
          <p:cNvSpPr>
            <a:spLocks noGrp="1"/>
          </p:cNvSpPr>
          <p:nvPr>
            <p:ph sz="half" idx="1"/>
          </p:nvPr>
        </p:nvSpPr>
        <p:spPr/>
        <p:txBody>
          <a:bodyPr>
            <a:normAutofit fontScale="85000" lnSpcReduction="20000"/>
          </a:bodyPr>
          <a:lstStyle/>
          <a:p>
            <a:r>
              <a:rPr lang="en-GB" dirty="0" err="1" smtClean="0"/>
              <a:t>Mae’r</a:t>
            </a:r>
            <a:r>
              <a:rPr lang="en-GB" dirty="0" smtClean="0"/>
              <a:t> </a:t>
            </a:r>
            <a:r>
              <a:rPr lang="en-GB" dirty="0" err="1" smtClean="0"/>
              <a:t>ddeddf</a:t>
            </a:r>
            <a:r>
              <a:rPr lang="en-GB" dirty="0" smtClean="0"/>
              <a:t> </a:t>
            </a:r>
            <a:r>
              <a:rPr lang="en-GB" dirty="0" err="1" smtClean="0"/>
              <a:t>yn</a:t>
            </a:r>
            <a:r>
              <a:rPr lang="en-GB" dirty="0" smtClean="0"/>
              <a:t> </a:t>
            </a:r>
            <a:r>
              <a:rPr lang="en-GB" dirty="0" err="1" smtClean="0"/>
              <a:t>disodli</a:t>
            </a:r>
            <a:r>
              <a:rPr lang="en-GB" dirty="0" smtClean="0"/>
              <a:t> </a:t>
            </a:r>
            <a:r>
              <a:rPr lang="en-GB" dirty="0" err="1" smtClean="0"/>
              <a:t>nifer</a:t>
            </a:r>
            <a:r>
              <a:rPr lang="en-GB" dirty="0" smtClean="0"/>
              <a:t> o </a:t>
            </a:r>
            <a:r>
              <a:rPr lang="en-GB" dirty="0" err="1" smtClean="0"/>
              <a:t>deddfau</a:t>
            </a:r>
            <a:r>
              <a:rPr lang="en-GB" dirty="0" smtClean="0"/>
              <a:t> </a:t>
            </a:r>
            <a:r>
              <a:rPr lang="en-GB" dirty="0" err="1" smtClean="0"/>
              <a:t>blaenorol</a:t>
            </a:r>
            <a:endParaRPr lang="en-GB" dirty="0" smtClean="0"/>
          </a:p>
          <a:p>
            <a:r>
              <a:rPr lang="en-GB" dirty="0" err="1" smtClean="0"/>
              <a:t>Yn</a:t>
            </a:r>
            <a:r>
              <a:rPr lang="en-GB" dirty="0" smtClean="0"/>
              <a:t> </a:t>
            </a:r>
            <a:r>
              <a:rPr lang="en-GB" dirty="0" err="1" smtClean="0"/>
              <a:t>gyffredinol</a:t>
            </a:r>
            <a:r>
              <a:rPr lang="en-GB" dirty="0" smtClean="0"/>
              <a:t> </a:t>
            </a:r>
            <a:r>
              <a:rPr lang="en-GB" dirty="0" err="1" smtClean="0"/>
              <a:t>mae’r</a:t>
            </a:r>
            <a:r>
              <a:rPr lang="en-GB" dirty="0" smtClean="0"/>
              <a:t> </a:t>
            </a:r>
            <a:r>
              <a:rPr lang="en-GB" dirty="0" err="1" smtClean="0"/>
              <a:t>Ddeddf</a:t>
            </a:r>
            <a:r>
              <a:rPr lang="en-GB" dirty="0" smtClean="0"/>
              <a:t> </a:t>
            </a:r>
            <a:r>
              <a:rPr lang="en-GB" dirty="0" err="1" smtClean="0"/>
              <a:t>yn</a:t>
            </a:r>
            <a:r>
              <a:rPr lang="en-GB" dirty="0" smtClean="0"/>
              <a:t> </a:t>
            </a:r>
            <a:r>
              <a:rPr lang="en-GB" dirty="0" err="1" smtClean="0"/>
              <a:t>cynnwys</a:t>
            </a:r>
            <a:r>
              <a:rPr lang="en-GB" dirty="0" smtClean="0"/>
              <a:t> </a:t>
            </a:r>
            <a:r>
              <a:rPr lang="en-GB" dirty="0" err="1" smtClean="0"/>
              <a:t>unrhyw</a:t>
            </a:r>
            <a:r>
              <a:rPr lang="en-GB" dirty="0" smtClean="0"/>
              <a:t> un </a:t>
            </a:r>
            <a:r>
              <a:rPr lang="en-GB" dirty="0" err="1" smtClean="0"/>
              <a:t>sydd</a:t>
            </a:r>
            <a:r>
              <a:rPr lang="en-GB" dirty="0" smtClean="0"/>
              <a:t> ag un </a:t>
            </a:r>
            <a:r>
              <a:rPr lang="en-GB" dirty="0" err="1" smtClean="0"/>
              <a:t>neu</a:t>
            </a:r>
            <a:r>
              <a:rPr lang="en-GB" dirty="0" smtClean="0"/>
              <a:t> </a:t>
            </a:r>
            <a:r>
              <a:rPr lang="en-GB" dirty="0" err="1" smtClean="0"/>
              <a:t>ragor</a:t>
            </a:r>
            <a:r>
              <a:rPr lang="en-GB" dirty="0" smtClean="0"/>
              <a:t> </a:t>
            </a:r>
            <a:r>
              <a:rPr lang="en-GB" dirty="0" err="1" smtClean="0"/>
              <a:t>o’r</a:t>
            </a:r>
            <a:r>
              <a:rPr lang="en-GB" dirty="0" smtClean="0"/>
              <a:t> ‘</a:t>
            </a:r>
            <a:r>
              <a:rPr lang="en-GB" dirty="0" err="1" smtClean="0"/>
              <a:t>nodweddion</a:t>
            </a:r>
            <a:r>
              <a:rPr lang="en-GB" dirty="0" smtClean="0"/>
              <a:t> </a:t>
            </a:r>
            <a:r>
              <a:rPr lang="en-GB" dirty="0" err="1" smtClean="0"/>
              <a:t>gwarchodedig</a:t>
            </a:r>
            <a:r>
              <a:rPr lang="en-GB" dirty="0" smtClean="0"/>
              <a:t>’ </a:t>
            </a:r>
            <a:r>
              <a:rPr lang="en-GB" dirty="0" err="1" smtClean="0"/>
              <a:t>canlynol</a:t>
            </a:r>
            <a:r>
              <a:rPr lang="en-GB" dirty="0" smtClean="0"/>
              <a:t>: </a:t>
            </a:r>
          </a:p>
          <a:p>
            <a:pPr lvl="1"/>
            <a:r>
              <a:rPr lang="en-GB" dirty="0" err="1" smtClean="0"/>
              <a:t>oedran</a:t>
            </a:r>
            <a:r>
              <a:rPr lang="en-GB" dirty="0" smtClean="0"/>
              <a:t>; </a:t>
            </a:r>
          </a:p>
          <a:p>
            <a:pPr lvl="1"/>
            <a:r>
              <a:rPr lang="en-GB" dirty="0" err="1" smtClean="0"/>
              <a:t>anabledd</a:t>
            </a:r>
            <a:r>
              <a:rPr lang="en-GB" dirty="0" smtClean="0"/>
              <a:t>; </a:t>
            </a:r>
          </a:p>
          <a:p>
            <a:pPr lvl="1"/>
            <a:r>
              <a:rPr lang="en-GB" dirty="0" err="1" smtClean="0"/>
              <a:t>ailbennu</a:t>
            </a:r>
            <a:r>
              <a:rPr lang="en-GB" dirty="0" smtClean="0"/>
              <a:t> </a:t>
            </a:r>
            <a:r>
              <a:rPr lang="en-GB" dirty="0" err="1" smtClean="0"/>
              <a:t>rhywedd</a:t>
            </a:r>
            <a:r>
              <a:rPr lang="en-GB" dirty="0" smtClean="0"/>
              <a:t>; </a:t>
            </a:r>
          </a:p>
          <a:p>
            <a:pPr lvl="1"/>
            <a:r>
              <a:rPr lang="en-GB" dirty="0" err="1" smtClean="0"/>
              <a:t>priodas</a:t>
            </a:r>
            <a:r>
              <a:rPr lang="en-GB" dirty="0" smtClean="0"/>
              <a:t> a </a:t>
            </a:r>
            <a:r>
              <a:rPr lang="en-GB" dirty="0" err="1" smtClean="0"/>
              <a:t>phartneriaeth</a:t>
            </a:r>
            <a:r>
              <a:rPr lang="en-GB" dirty="0" smtClean="0"/>
              <a:t> </a:t>
            </a:r>
            <a:r>
              <a:rPr lang="en-GB" dirty="0" err="1" smtClean="0"/>
              <a:t>sifil</a:t>
            </a:r>
            <a:r>
              <a:rPr lang="en-GB" dirty="0" smtClean="0"/>
              <a:t>,</a:t>
            </a:r>
          </a:p>
          <a:p>
            <a:pPr lvl="1"/>
            <a:r>
              <a:rPr lang="en-GB" dirty="0" err="1" smtClean="0"/>
              <a:t>beichiogrwydd</a:t>
            </a:r>
            <a:r>
              <a:rPr lang="en-GB" dirty="0" smtClean="0"/>
              <a:t> a </a:t>
            </a:r>
            <a:r>
              <a:rPr lang="en-GB" dirty="0" err="1" smtClean="0"/>
              <a:t>mamolaeth</a:t>
            </a:r>
            <a:r>
              <a:rPr lang="en-GB" dirty="0" smtClean="0"/>
              <a:t>; </a:t>
            </a:r>
          </a:p>
          <a:p>
            <a:pPr lvl="1"/>
            <a:r>
              <a:rPr lang="en-GB" dirty="0" err="1" smtClean="0"/>
              <a:t>hil</a:t>
            </a:r>
            <a:r>
              <a:rPr lang="en-GB" dirty="0" smtClean="0"/>
              <a:t> – </a:t>
            </a:r>
            <a:r>
              <a:rPr lang="en-GB" dirty="0" err="1" smtClean="0"/>
              <a:t>yn</a:t>
            </a:r>
            <a:r>
              <a:rPr lang="en-GB" dirty="0" smtClean="0"/>
              <a:t> </a:t>
            </a:r>
            <a:r>
              <a:rPr lang="en-GB" dirty="0" err="1" smtClean="0"/>
              <a:t>cynnwys</a:t>
            </a:r>
            <a:r>
              <a:rPr lang="en-GB" dirty="0" smtClean="0"/>
              <a:t> </a:t>
            </a:r>
            <a:r>
              <a:rPr lang="en-GB" dirty="0" err="1" smtClean="0"/>
              <a:t>tarddiad</a:t>
            </a:r>
            <a:r>
              <a:rPr lang="en-GB" dirty="0" smtClean="0"/>
              <a:t> </a:t>
            </a:r>
            <a:r>
              <a:rPr lang="en-GB" dirty="0" err="1" smtClean="0"/>
              <a:t>ethnig</a:t>
            </a:r>
            <a:r>
              <a:rPr lang="en-GB" dirty="0" smtClean="0"/>
              <a:t> </a:t>
            </a:r>
            <a:r>
              <a:rPr lang="en-GB" dirty="0" err="1" smtClean="0"/>
              <a:t>neu</a:t>
            </a:r>
            <a:r>
              <a:rPr lang="en-GB" dirty="0" smtClean="0"/>
              <a:t> </a:t>
            </a:r>
            <a:r>
              <a:rPr lang="en-GB" dirty="0" err="1" smtClean="0"/>
              <a:t>genedlaethol</a:t>
            </a:r>
            <a:r>
              <a:rPr lang="en-GB" dirty="0" smtClean="0"/>
              <a:t>, </a:t>
            </a:r>
            <a:r>
              <a:rPr lang="en-GB" dirty="0" err="1" smtClean="0"/>
              <a:t>lliw</a:t>
            </a:r>
            <a:r>
              <a:rPr lang="en-GB" dirty="0" smtClean="0"/>
              <a:t> </a:t>
            </a:r>
            <a:r>
              <a:rPr lang="en-GB" dirty="0" err="1" smtClean="0"/>
              <a:t>neu</a:t>
            </a:r>
            <a:r>
              <a:rPr lang="en-GB" dirty="0" smtClean="0"/>
              <a:t> </a:t>
            </a:r>
            <a:r>
              <a:rPr lang="en-GB" dirty="0" err="1" smtClean="0"/>
              <a:t>genedligrwydd</a:t>
            </a:r>
            <a:r>
              <a:rPr lang="en-GB" dirty="0" smtClean="0"/>
              <a:t>, </a:t>
            </a:r>
            <a:r>
              <a:rPr lang="en-GB" dirty="0" err="1" smtClean="0"/>
              <a:t>crefydd</a:t>
            </a:r>
            <a:r>
              <a:rPr lang="en-GB" dirty="0" smtClean="0"/>
              <a:t> </a:t>
            </a:r>
            <a:r>
              <a:rPr lang="en-GB" dirty="0" err="1" smtClean="0"/>
              <a:t>neu</a:t>
            </a:r>
            <a:r>
              <a:rPr lang="en-GB" dirty="0" smtClean="0"/>
              <a:t> </a:t>
            </a:r>
            <a:r>
              <a:rPr lang="en-GB" dirty="0" err="1" smtClean="0"/>
              <a:t>gred</a:t>
            </a:r>
            <a:r>
              <a:rPr lang="en-GB" dirty="0" smtClean="0"/>
              <a:t> – </a:t>
            </a:r>
            <a:r>
              <a:rPr lang="en-GB" dirty="0" err="1" smtClean="0"/>
              <a:t>yn</a:t>
            </a:r>
            <a:r>
              <a:rPr lang="en-GB" dirty="0" smtClean="0"/>
              <a:t> </a:t>
            </a:r>
            <a:r>
              <a:rPr lang="en-GB" dirty="0" err="1" smtClean="0"/>
              <a:t>cynnwys</a:t>
            </a:r>
            <a:r>
              <a:rPr lang="en-GB" dirty="0" smtClean="0"/>
              <a:t> </a:t>
            </a:r>
            <a:r>
              <a:rPr lang="en-GB" dirty="0" err="1" smtClean="0"/>
              <a:t>diffyg</a:t>
            </a:r>
            <a:r>
              <a:rPr lang="en-GB" dirty="0" smtClean="0"/>
              <a:t> cred; </a:t>
            </a:r>
          </a:p>
          <a:p>
            <a:pPr lvl="1"/>
            <a:r>
              <a:rPr lang="en-GB" dirty="0" err="1" smtClean="0"/>
              <a:t>rhyw</a:t>
            </a:r>
            <a:r>
              <a:rPr lang="en-GB" dirty="0" smtClean="0"/>
              <a:t> a </a:t>
            </a:r>
            <a:r>
              <a:rPr lang="en-GB" dirty="0" err="1" smtClean="0"/>
              <a:t>chyfeiriadedd</a:t>
            </a:r>
            <a:r>
              <a:rPr lang="en-GB" dirty="0" smtClean="0"/>
              <a:t> </a:t>
            </a:r>
            <a:r>
              <a:rPr lang="en-GB" dirty="0" err="1" smtClean="0"/>
              <a:t>rhywiol</a:t>
            </a:r>
            <a:r>
              <a:rPr lang="en-GB" dirty="0" smtClean="0"/>
              <a:t>. </a:t>
            </a:r>
            <a:endParaRPr lang="en-GB" dirty="0"/>
          </a:p>
        </p:txBody>
      </p:sp>
      <p:sp>
        <p:nvSpPr>
          <p:cNvPr id="5" name="Content Placeholder 4"/>
          <p:cNvSpPr>
            <a:spLocks noGrp="1"/>
          </p:cNvSpPr>
          <p:nvPr>
            <p:ph sz="half" idx="2"/>
          </p:nvPr>
        </p:nvSpPr>
        <p:spPr>
          <a:xfrm>
            <a:off x="6172200" y="1825625"/>
            <a:ext cx="5181600" cy="4351338"/>
          </a:xfrm>
        </p:spPr>
        <p:txBody>
          <a:bodyPr>
            <a:noAutofit/>
          </a:bodyPr>
          <a:lstStyle/>
          <a:p>
            <a:r>
              <a:rPr lang="en-GB" sz="2000" i="1" dirty="0" smtClean="0"/>
              <a:t>Replaces previous anti-discrimination laws with a single act</a:t>
            </a:r>
          </a:p>
          <a:p>
            <a:r>
              <a:rPr lang="en-GB" sz="2000" i="1" dirty="0" smtClean="0"/>
              <a:t>The Act generally covers anyone who has one or more of the following ‘protected characteristics’: </a:t>
            </a:r>
          </a:p>
          <a:p>
            <a:pPr lvl="1"/>
            <a:r>
              <a:rPr lang="en-GB" sz="2000" i="1" dirty="0" smtClean="0"/>
              <a:t>age;  </a:t>
            </a:r>
          </a:p>
          <a:p>
            <a:pPr lvl="1"/>
            <a:r>
              <a:rPr lang="en-GB" sz="2000" i="1" dirty="0" smtClean="0"/>
              <a:t>disability; </a:t>
            </a:r>
          </a:p>
          <a:p>
            <a:pPr lvl="1"/>
            <a:r>
              <a:rPr lang="en-GB" sz="2000" i="1" dirty="0" smtClean="0"/>
              <a:t>gender reassignment;</a:t>
            </a:r>
          </a:p>
          <a:p>
            <a:pPr lvl="1"/>
            <a:r>
              <a:rPr lang="en-GB" sz="2000" i="1" dirty="0" smtClean="0"/>
              <a:t> marriage and civil partnership;</a:t>
            </a:r>
          </a:p>
          <a:p>
            <a:pPr lvl="1"/>
            <a:r>
              <a:rPr lang="en-GB" sz="2000" i="1" dirty="0" smtClean="0"/>
              <a:t>pregnancy and maternity;</a:t>
            </a:r>
          </a:p>
          <a:p>
            <a:pPr lvl="1"/>
            <a:r>
              <a:rPr lang="en-GB" sz="2000" i="1" dirty="0" smtClean="0"/>
              <a:t>race – including ethnic or national origin, colour or nationality; </a:t>
            </a:r>
          </a:p>
          <a:p>
            <a:pPr lvl="1"/>
            <a:r>
              <a:rPr lang="en-GB" sz="2000" i="1" dirty="0" smtClean="0"/>
              <a:t>religion or belief – including lack of belief; </a:t>
            </a:r>
          </a:p>
          <a:p>
            <a:pPr lvl="1"/>
            <a:r>
              <a:rPr lang="en-GB" sz="2000" i="1" dirty="0" smtClean="0"/>
              <a:t> sex, and sexual orientation. </a:t>
            </a:r>
          </a:p>
        </p:txBody>
      </p:sp>
    </p:spTree>
    <p:extLst>
      <p:ext uri="{BB962C8B-B14F-4D97-AF65-F5344CB8AC3E}">
        <p14:creationId xmlns:p14="http://schemas.microsoft.com/office/powerpoint/2010/main" val="32569709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
            </a:r>
            <a:br>
              <a:rPr lang="en-GB" dirty="0" smtClean="0"/>
            </a:br>
            <a:r>
              <a:rPr lang="en-GB" dirty="0" err="1" smtClean="0"/>
              <a:t>Saith</a:t>
            </a:r>
            <a:r>
              <a:rPr lang="en-GB" dirty="0" smtClean="0"/>
              <a:t> </a:t>
            </a:r>
            <a:r>
              <a:rPr lang="en-GB" dirty="0" err="1" smtClean="0"/>
              <a:t>Nôd</a:t>
            </a:r>
            <a:r>
              <a:rPr lang="en-GB" dirty="0" smtClean="0"/>
              <a:t> </a:t>
            </a:r>
            <a:r>
              <a:rPr lang="en-GB" dirty="0" err="1" smtClean="0"/>
              <a:t>Craidd</a:t>
            </a:r>
            <a:r>
              <a:rPr lang="en-GB" dirty="0" smtClean="0"/>
              <a:t/>
            </a:r>
            <a:br>
              <a:rPr lang="en-GB" dirty="0" smtClean="0"/>
            </a:br>
            <a:r>
              <a:rPr lang="en-GB" dirty="0" smtClean="0"/>
              <a:t>Seven Core Aims</a:t>
            </a:r>
            <a:br>
              <a:rPr lang="en-GB" dirty="0" smtClean="0"/>
            </a:br>
            <a:endParaRPr lang="en-GB" dirty="0"/>
          </a:p>
        </p:txBody>
      </p:sp>
      <p:sp>
        <p:nvSpPr>
          <p:cNvPr id="3" name="Content Placeholder 2"/>
          <p:cNvSpPr>
            <a:spLocks noGrp="1"/>
          </p:cNvSpPr>
          <p:nvPr>
            <p:ph sz="half" idx="1"/>
          </p:nvPr>
        </p:nvSpPr>
        <p:spPr>
          <a:xfrm>
            <a:off x="482600" y="1835150"/>
            <a:ext cx="5181600" cy="4351338"/>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r>
              <a:rPr lang="en-GB" dirty="0" smtClean="0"/>
              <a:t>Y </a:t>
            </a:r>
            <a:r>
              <a:rPr lang="en-GB" dirty="0" err="1" smtClean="0"/>
              <a:t>saith</a:t>
            </a:r>
            <a:r>
              <a:rPr lang="en-GB" dirty="0" smtClean="0"/>
              <a:t> </a:t>
            </a:r>
            <a:r>
              <a:rPr lang="en-GB" dirty="0" err="1" smtClean="0"/>
              <a:t>nôd</a:t>
            </a:r>
            <a:r>
              <a:rPr lang="en-GB" dirty="0" smtClean="0"/>
              <a:t> </a:t>
            </a:r>
            <a:r>
              <a:rPr lang="en-GB" dirty="0" err="1" smtClean="0"/>
              <a:t>craidd</a:t>
            </a:r>
            <a:r>
              <a:rPr lang="en-GB" dirty="0" smtClean="0"/>
              <a:t> </a:t>
            </a:r>
            <a:r>
              <a:rPr lang="en-GB" dirty="0" err="1" smtClean="0"/>
              <a:t>yw</a:t>
            </a:r>
            <a:r>
              <a:rPr lang="en-GB" dirty="0" smtClean="0"/>
              <a:t> bod </a:t>
            </a:r>
            <a:r>
              <a:rPr lang="en-GB" dirty="0" err="1" smtClean="0"/>
              <a:t>pob</a:t>
            </a:r>
            <a:r>
              <a:rPr lang="en-GB" dirty="0" smtClean="0"/>
              <a:t> </a:t>
            </a:r>
            <a:r>
              <a:rPr lang="en-GB" dirty="0" err="1" smtClean="0"/>
              <a:t>plentyn</a:t>
            </a:r>
            <a:r>
              <a:rPr lang="en-GB" dirty="0" smtClean="0"/>
              <a:t> a </a:t>
            </a:r>
            <a:r>
              <a:rPr lang="en-GB" dirty="0" err="1" smtClean="0"/>
              <a:t>pherson</a:t>
            </a:r>
            <a:r>
              <a:rPr lang="en-GB" dirty="0" smtClean="0"/>
              <a:t> </a:t>
            </a:r>
            <a:r>
              <a:rPr lang="en-GB" dirty="0" err="1" smtClean="0"/>
              <a:t>ifanc</a:t>
            </a:r>
            <a:r>
              <a:rPr lang="en-GB" dirty="0" smtClean="0"/>
              <a:t>: </a:t>
            </a:r>
          </a:p>
          <a:p>
            <a:pPr lvl="1"/>
            <a:r>
              <a:rPr lang="en-GB" dirty="0" err="1" smtClean="0"/>
              <a:t>yn</a:t>
            </a:r>
            <a:r>
              <a:rPr lang="en-GB" dirty="0" smtClean="0"/>
              <a:t> </a:t>
            </a:r>
            <a:r>
              <a:rPr lang="en-GB" dirty="0" err="1" smtClean="0"/>
              <a:t>cael</a:t>
            </a:r>
            <a:r>
              <a:rPr lang="en-GB" dirty="0" smtClean="0"/>
              <a:t> </a:t>
            </a:r>
            <a:r>
              <a:rPr lang="en-GB" dirty="0" err="1" smtClean="0"/>
              <a:t>dechrau</a:t>
            </a:r>
            <a:r>
              <a:rPr lang="en-GB" dirty="0" smtClean="0"/>
              <a:t> </a:t>
            </a:r>
            <a:r>
              <a:rPr lang="en-GB" dirty="0" err="1" smtClean="0"/>
              <a:t>teg</a:t>
            </a:r>
            <a:r>
              <a:rPr lang="en-GB" dirty="0" smtClean="0"/>
              <a:t> </a:t>
            </a:r>
            <a:r>
              <a:rPr lang="en-GB" dirty="0" err="1" smtClean="0"/>
              <a:t>mewn</a:t>
            </a:r>
            <a:r>
              <a:rPr lang="en-GB" dirty="0" smtClean="0"/>
              <a:t> </a:t>
            </a:r>
            <a:r>
              <a:rPr lang="en-GB" dirty="0" err="1" smtClean="0"/>
              <a:t>bywyd</a:t>
            </a:r>
            <a:r>
              <a:rPr lang="en-GB" dirty="0" smtClean="0"/>
              <a:t> </a:t>
            </a:r>
          </a:p>
          <a:p>
            <a:pPr lvl="1"/>
            <a:r>
              <a:rPr lang="en-GB" dirty="0" err="1" smtClean="0"/>
              <a:t>yn</a:t>
            </a:r>
            <a:r>
              <a:rPr lang="en-GB" dirty="0" smtClean="0"/>
              <a:t> </a:t>
            </a:r>
            <a:r>
              <a:rPr lang="en-GB" dirty="0" err="1" smtClean="0"/>
              <a:t>cael</a:t>
            </a:r>
            <a:r>
              <a:rPr lang="en-GB" dirty="0" smtClean="0"/>
              <a:t> </a:t>
            </a:r>
            <a:r>
              <a:rPr lang="en-GB" dirty="0" err="1" smtClean="0"/>
              <a:t>amrywiaeth</a:t>
            </a:r>
            <a:r>
              <a:rPr lang="en-GB" dirty="0" smtClean="0"/>
              <a:t> </a:t>
            </a:r>
            <a:r>
              <a:rPr lang="en-GB" dirty="0" err="1" smtClean="0"/>
              <a:t>gynhwysfawr</a:t>
            </a:r>
            <a:r>
              <a:rPr lang="en-GB" dirty="0" smtClean="0"/>
              <a:t> o </a:t>
            </a:r>
            <a:r>
              <a:rPr lang="en-GB" dirty="0" err="1" smtClean="0"/>
              <a:t>gyfleoedd</a:t>
            </a:r>
            <a:r>
              <a:rPr lang="en-GB" dirty="0" smtClean="0"/>
              <a:t> </a:t>
            </a:r>
            <a:r>
              <a:rPr lang="en-GB" dirty="0" err="1" smtClean="0"/>
              <a:t>addysg</a:t>
            </a:r>
            <a:r>
              <a:rPr lang="en-GB" dirty="0" smtClean="0"/>
              <a:t> a </a:t>
            </a:r>
            <a:r>
              <a:rPr lang="en-GB" dirty="0" err="1" smtClean="0"/>
              <a:t>dysgu</a:t>
            </a:r>
            <a:r>
              <a:rPr lang="en-GB" dirty="0" smtClean="0"/>
              <a:t> </a:t>
            </a:r>
          </a:p>
          <a:p>
            <a:pPr lvl="1"/>
            <a:r>
              <a:rPr lang="en-GB" dirty="0" err="1" smtClean="0"/>
              <a:t>yn</a:t>
            </a:r>
            <a:r>
              <a:rPr lang="en-GB" dirty="0" smtClean="0"/>
              <a:t> </a:t>
            </a:r>
            <a:r>
              <a:rPr lang="en-GB" dirty="0" err="1" smtClean="0"/>
              <a:t>mwynhau’r</a:t>
            </a:r>
            <a:r>
              <a:rPr lang="en-GB" dirty="0" smtClean="0"/>
              <a:t> </a:t>
            </a:r>
            <a:r>
              <a:rPr lang="en-GB" dirty="0" err="1" smtClean="0"/>
              <a:t>iechyd</a:t>
            </a:r>
            <a:r>
              <a:rPr lang="en-GB" dirty="0" smtClean="0"/>
              <a:t> </a:t>
            </a:r>
            <a:r>
              <a:rPr lang="en-GB" dirty="0" err="1" smtClean="0"/>
              <a:t>gorau</a:t>
            </a:r>
            <a:r>
              <a:rPr lang="en-GB" dirty="0" smtClean="0"/>
              <a:t> </a:t>
            </a:r>
            <a:r>
              <a:rPr lang="en-GB" dirty="0" err="1" smtClean="0"/>
              <a:t>posibl</a:t>
            </a:r>
            <a:r>
              <a:rPr lang="en-GB" dirty="0" smtClean="0"/>
              <a:t> ac </a:t>
            </a:r>
            <a:r>
              <a:rPr lang="en-GB" dirty="0" err="1" smtClean="0"/>
              <a:t>nad</a:t>
            </a:r>
            <a:r>
              <a:rPr lang="en-GB" dirty="0" smtClean="0"/>
              <a:t> </a:t>
            </a:r>
            <a:r>
              <a:rPr lang="en-GB" dirty="0" err="1" smtClean="0"/>
              <a:t>ydynt</a:t>
            </a:r>
            <a:r>
              <a:rPr lang="en-GB" dirty="0" smtClean="0"/>
              <a:t> </a:t>
            </a:r>
            <a:r>
              <a:rPr lang="en-GB" dirty="0" err="1" smtClean="0"/>
              <a:t>yn</a:t>
            </a:r>
            <a:r>
              <a:rPr lang="en-GB" dirty="0" smtClean="0"/>
              <a:t> </a:t>
            </a:r>
            <a:r>
              <a:rPr lang="en-GB" dirty="0" err="1" smtClean="0"/>
              <a:t>cael</a:t>
            </a:r>
            <a:r>
              <a:rPr lang="en-GB" dirty="0" smtClean="0"/>
              <a:t> </a:t>
            </a:r>
            <a:r>
              <a:rPr lang="en-GB" dirty="0" err="1" smtClean="0"/>
              <a:t>eu</a:t>
            </a:r>
            <a:r>
              <a:rPr lang="en-GB" dirty="0" smtClean="0"/>
              <a:t> cam-</a:t>
            </a:r>
            <a:r>
              <a:rPr lang="en-GB" dirty="0" err="1" smtClean="0"/>
              <a:t>drin</a:t>
            </a:r>
            <a:r>
              <a:rPr lang="en-GB" dirty="0" smtClean="0"/>
              <a:t>, </a:t>
            </a:r>
            <a:r>
              <a:rPr lang="en-GB" dirty="0" err="1" smtClean="0"/>
              <a:t>eu</a:t>
            </a:r>
            <a:r>
              <a:rPr lang="en-GB" dirty="0" smtClean="0"/>
              <a:t> </a:t>
            </a:r>
            <a:r>
              <a:rPr lang="en-GB" dirty="0" err="1" smtClean="0"/>
              <a:t>fictimeiddio</a:t>
            </a:r>
            <a:r>
              <a:rPr lang="en-GB" dirty="0" smtClean="0"/>
              <a:t> </a:t>
            </a:r>
            <a:r>
              <a:rPr lang="en-GB" dirty="0" err="1" smtClean="0"/>
              <a:t>na’u</a:t>
            </a:r>
            <a:r>
              <a:rPr lang="en-GB" dirty="0" smtClean="0"/>
              <a:t> </a:t>
            </a:r>
            <a:r>
              <a:rPr lang="en-GB" dirty="0" err="1" smtClean="0"/>
              <a:t>hecsbloetio</a:t>
            </a:r>
            <a:r>
              <a:rPr lang="en-GB" dirty="0" smtClean="0"/>
              <a:t> </a:t>
            </a:r>
          </a:p>
          <a:p>
            <a:pPr lvl="1"/>
            <a:r>
              <a:rPr lang="en-GB" dirty="0" err="1" smtClean="0"/>
              <a:t>yn</a:t>
            </a:r>
            <a:r>
              <a:rPr lang="en-GB" dirty="0" smtClean="0"/>
              <a:t> </a:t>
            </a:r>
            <a:r>
              <a:rPr lang="en-GB" dirty="0" err="1" smtClean="0"/>
              <a:t>cael</a:t>
            </a:r>
            <a:r>
              <a:rPr lang="en-GB" dirty="0" smtClean="0"/>
              <a:t> </a:t>
            </a:r>
            <a:r>
              <a:rPr lang="en-GB" dirty="0" err="1" smtClean="0"/>
              <a:t>mynediad</a:t>
            </a:r>
            <a:r>
              <a:rPr lang="en-GB" dirty="0" smtClean="0"/>
              <a:t> </a:t>
            </a:r>
            <a:r>
              <a:rPr lang="en-GB" dirty="0" err="1" smtClean="0"/>
              <a:t>i</a:t>
            </a:r>
            <a:r>
              <a:rPr lang="en-GB" dirty="0" smtClean="0"/>
              <a:t> </a:t>
            </a:r>
            <a:r>
              <a:rPr lang="en-GB" dirty="0" err="1" smtClean="0"/>
              <a:t>weithgareddau</a:t>
            </a:r>
            <a:r>
              <a:rPr lang="en-GB" dirty="0" smtClean="0"/>
              <a:t> </a:t>
            </a:r>
            <a:r>
              <a:rPr lang="en-GB" dirty="0" err="1" smtClean="0"/>
              <a:t>chwarae</a:t>
            </a:r>
            <a:r>
              <a:rPr lang="en-GB" dirty="0" smtClean="0"/>
              <a:t>, </a:t>
            </a:r>
            <a:r>
              <a:rPr lang="en-GB" dirty="0" err="1" smtClean="0"/>
              <a:t>hamdden</a:t>
            </a:r>
            <a:r>
              <a:rPr lang="en-GB" dirty="0" smtClean="0"/>
              <a:t>, </a:t>
            </a:r>
            <a:r>
              <a:rPr lang="en-GB" dirty="0" err="1" smtClean="0"/>
              <a:t>chwaraeon</a:t>
            </a:r>
            <a:r>
              <a:rPr lang="en-GB" dirty="0" smtClean="0"/>
              <a:t> a </a:t>
            </a:r>
            <a:r>
              <a:rPr lang="en-GB" dirty="0" err="1" smtClean="0"/>
              <a:t>diwylliannol</a:t>
            </a:r>
            <a:endParaRPr lang="en-GB" dirty="0" smtClean="0"/>
          </a:p>
          <a:p>
            <a:pPr lvl="1"/>
            <a:r>
              <a:rPr lang="en-GB" dirty="0" smtClean="0"/>
              <a:t> </a:t>
            </a:r>
            <a:r>
              <a:rPr lang="en-GB" dirty="0" err="1" smtClean="0"/>
              <a:t>yn</a:t>
            </a:r>
            <a:r>
              <a:rPr lang="en-GB" dirty="0" smtClean="0"/>
              <a:t> </a:t>
            </a:r>
            <a:r>
              <a:rPr lang="en-GB" dirty="0" err="1" smtClean="0"/>
              <a:t>cael</a:t>
            </a:r>
            <a:r>
              <a:rPr lang="en-GB" dirty="0" smtClean="0"/>
              <a:t> </a:t>
            </a:r>
            <a:r>
              <a:rPr lang="en-GB" dirty="0" err="1" smtClean="0"/>
              <a:t>eu</a:t>
            </a:r>
            <a:r>
              <a:rPr lang="en-GB" dirty="0" smtClean="0"/>
              <a:t> </a:t>
            </a:r>
            <a:r>
              <a:rPr lang="en-GB" dirty="0" err="1" smtClean="0"/>
              <a:t>clywed</a:t>
            </a:r>
            <a:r>
              <a:rPr lang="en-GB" dirty="0" smtClean="0"/>
              <a:t>, </a:t>
            </a:r>
            <a:r>
              <a:rPr lang="en-GB" dirty="0" err="1" smtClean="0"/>
              <a:t>eu</a:t>
            </a:r>
            <a:r>
              <a:rPr lang="en-GB" dirty="0" smtClean="0"/>
              <a:t> </a:t>
            </a:r>
            <a:r>
              <a:rPr lang="en-GB" dirty="0" err="1" smtClean="0"/>
              <a:t>trin</a:t>
            </a:r>
            <a:r>
              <a:rPr lang="en-GB" dirty="0" smtClean="0"/>
              <a:t> â </a:t>
            </a:r>
            <a:r>
              <a:rPr lang="en-GB" dirty="0" err="1" smtClean="0"/>
              <a:t>pharch</a:t>
            </a:r>
            <a:r>
              <a:rPr lang="en-GB" dirty="0" smtClean="0"/>
              <a:t>, a bod </a:t>
            </a:r>
            <a:r>
              <a:rPr lang="en-GB" dirty="0" err="1" smtClean="0"/>
              <a:t>eu</a:t>
            </a:r>
            <a:r>
              <a:rPr lang="en-GB" dirty="0" smtClean="0"/>
              <a:t> </a:t>
            </a:r>
            <a:r>
              <a:rPr lang="en-GB" dirty="0" err="1" smtClean="0"/>
              <a:t>hil</a:t>
            </a:r>
            <a:r>
              <a:rPr lang="en-GB" dirty="0" smtClean="0"/>
              <a:t> </a:t>
            </a:r>
            <a:r>
              <a:rPr lang="en-GB" dirty="0" err="1" smtClean="0"/>
              <a:t>a’u</a:t>
            </a:r>
            <a:r>
              <a:rPr lang="en-GB" dirty="0" smtClean="0"/>
              <a:t> </a:t>
            </a:r>
            <a:r>
              <a:rPr lang="en-GB" dirty="0" err="1" smtClean="0"/>
              <a:t>hunaniaeth</a:t>
            </a:r>
            <a:r>
              <a:rPr lang="en-GB" dirty="0" smtClean="0"/>
              <a:t> </a:t>
            </a:r>
            <a:r>
              <a:rPr lang="en-GB" dirty="0" err="1" smtClean="0"/>
              <a:t>diwylliannol</a:t>
            </a:r>
            <a:r>
              <a:rPr lang="en-GB" dirty="0" smtClean="0"/>
              <a:t> </a:t>
            </a:r>
          </a:p>
          <a:p>
            <a:pPr lvl="1"/>
            <a:r>
              <a:rPr lang="en-GB" dirty="0" err="1" smtClean="0"/>
              <a:t>yn</a:t>
            </a:r>
            <a:r>
              <a:rPr lang="en-GB" dirty="0" smtClean="0"/>
              <a:t> </a:t>
            </a:r>
            <a:r>
              <a:rPr lang="en-GB" dirty="0" err="1" smtClean="0"/>
              <a:t>cael</a:t>
            </a:r>
            <a:r>
              <a:rPr lang="en-GB" dirty="0" smtClean="0"/>
              <a:t> </a:t>
            </a:r>
            <a:r>
              <a:rPr lang="en-GB" dirty="0" err="1" smtClean="0"/>
              <a:t>eu</a:t>
            </a:r>
            <a:r>
              <a:rPr lang="en-GB" dirty="0" smtClean="0"/>
              <a:t> </a:t>
            </a:r>
            <a:r>
              <a:rPr lang="en-GB" dirty="0" err="1" smtClean="0"/>
              <a:t>cydnabod</a:t>
            </a:r>
            <a:r>
              <a:rPr lang="en-GB" dirty="0" smtClean="0"/>
              <a:t> </a:t>
            </a:r>
            <a:r>
              <a:rPr lang="en-GB" dirty="0" err="1" smtClean="0"/>
              <a:t>yn</a:t>
            </a:r>
            <a:r>
              <a:rPr lang="en-GB" dirty="0" smtClean="0"/>
              <a:t> </a:t>
            </a:r>
            <a:r>
              <a:rPr lang="en-GB" dirty="0" err="1" smtClean="0"/>
              <a:t>cael</a:t>
            </a:r>
            <a:r>
              <a:rPr lang="en-GB" dirty="0" smtClean="0"/>
              <a:t> </a:t>
            </a:r>
            <a:r>
              <a:rPr lang="en-GB" dirty="0" err="1" smtClean="0"/>
              <a:t>cartref</a:t>
            </a:r>
            <a:r>
              <a:rPr lang="en-GB" dirty="0" smtClean="0"/>
              <a:t> </a:t>
            </a:r>
            <a:r>
              <a:rPr lang="en-GB" dirty="0" err="1" smtClean="0"/>
              <a:t>diogel</a:t>
            </a:r>
            <a:r>
              <a:rPr lang="en-GB" dirty="0" smtClean="0"/>
              <a:t> a </a:t>
            </a:r>
            <a:r>
              <a:rPr lang="en-GB" dirty="0" err="1" smtClean="0"/>
              <a:t>chymuned</a:t>
            </a:r>
            <a:r>
              <a:rPr lang="en-GB" dirty="0" smtClean="0"/>
              <a:t> </a:t>
            </a:r>
            <a:r>
              <a:rPr lang="en-GB" dirty="0" err="1" smtClean="0"/>
              <a:t>sy’n</a:t>
            </a:r>
            <a:r>
              <a:rPr lang="en-GB" dirty="0" smtClean="0"/>
              <a:t> </a:t>
            </a:r>
            <a:r>
              <a:rPr lang="en-GB" dirty="0" err="1" smtClean="0"/>
              <a:t>cefnogi</a:t>
            </a:r>
            <a:r>
              <a:rPr lang="en-GB" dirty="0" smtClean="0"/>
              <a:t> </a:t>
            </a:r>
            <a:r>
              <a:rPr lang="en-GB" dirty="0" err="1" smtClean="0"/>
              <a:t>lles</a:t>
            </a:r>
            <a:r>
              <a:rPr lang="en-GB" dirty="0" smtClean="0"/>
              <a:t> </a:t>
            </a:r>
            <a:r>
              <a:rPr lang="en-GB" dirty="0" err="1" smtClean="0"/>
              <a:t>corfforol</a:t>
            </a:r>
            <a:r>
              <a:rPr lang="en-GB" dirty="0" smtClean="0"/>
              <a:t> ac </a:t>
            </a:r>
            <a:r>
              <a:rPr lang="en-GB" dirty="0" err="1" smtClean="0"/>
              <a:t>emosiynol</a:t>
            </a:r>
            <a:r>
              <a:rPr lang="en-GB" dirty="0" smtClean="0"/>
              <a:t> </a:t>
            </a:r>
          </a:p>
          <a:p>
            <a:pPr lvl="1"/>
            <a:r>
              <a:rPr lang="en-GB" dirty="0" err="1" smtClean="0"/>
              <a:t>yn</a:t>
            </a:r>
            <a:r>
              <a:rPr lang="en-GB" dirty="0" smtClean="0"/>
              <a:t> </a:t>
            </a:r>
            <a:r>
              <a:rPr lang="en-GB" dirty="0" err="1" smtClean="0"/>
              <a:t>osgoi</a:t>
            </a:r>
            <a:r>
              <a:rPr lang="en-GB" dirty="0" smtClean="0"/>
              <a:t> </a:t>
            </a:r>
            <a:r>
              <a:rPr lang="en-GB" dirty="0" err="1" smtClean="0"/>
              <a:t>cael</a:t>
            </a:r>
            <a:r>
              <a:rPr lang="en-GB" dirty="0" smtClean="0"/>
              <a:t> </a:t>
            </a:r>
            <a:r>
              <a:rPr lang="en-GB" dirty="0" err="1" smtClean="0"/>
              <a:t>eu</a:t>
            </a:r>
            <a:r>
              <a:rPr lang="en-GB" dirty="0" smtClean="0"/>
              <a:t> </a:t>
            </a:r>
            <a:r>
              <a:rPr lang="en-GB" dirty="0" err="1" smtClean="0"/>
              <a:t>rhoi</a:t>
            </a:r>
            <a:r>
              <a:rPr lang="en-GB" dirty="0" smtClean="0"/>
              <a:t> </a:t>
            </a:r>
            <a:r>
              <a:rPr lang="en-GB" dirty="0" err="1" smtClean="0"/>
              <a:t>dan</a:t>
            </a:r>
            <a:r>
              <a:rPr lang="en-GB" dirty="0" smtClean="0"/>
              <a:t> </a:t>
            </a:r>
            <a:r>
              <a:rPr lang="en-GB" dirty="0" err="1" smtClean="0"/>
              <a:t>anfantais</a:t>
            </a:r>
            <a:r>
              <a:rPr lang="en-GB" dirty="0" smtClean="0"/>
              <a:t> </a:t>
            </a:r>
            <a:r>
              <a:rPr lang="en-GB" dirty="0" err="1" smtClean="0"/>
              <a:t>oherwydd</a:t>
            </a:r>
            <a:r>
              <a:rPr lang="en-GB" dirty="0" smtClean="0"/>
              <a:t> </a:t>
            </a:r>
            <a:r>
              <a:rPr lang="en-GB" dirty="0" err="1" smtClean="0"/>
              <a:t>tlodi</a:t>
            </a:r>
            <a:endParaRPr lang="en-GB" dirty="0"/>
          </a:p>
        </p:txBody>
      </p:sp>
      <p:sp>
        <p:nvSpPr>
          <p:cNvPr id="4" name="Content Placeholder 3"/>
          <p:cNvSpPr>
            <a:spLocks noGrp="1"/>
          </p:cNvSpPr>
          <p:nvPr>
            <p:ph sz="half" idx="2"/>
          </p:nvPr>
        </p:nvSpPr>
        <p:spPr>
          <a:xfrm>
            <a:off x="6565900" y="1835150"/>
            <a:ext cx="5181600" cy="4351338"/>
          </a:xfrm>
        </p:spPr>
        <p:style>
          <a:lnRef idx="2">
            <a:schemeClr val="accent2"/>
          </a:lnRef>
          <a:fillRef idx="1">
            <a:schemeClr val="lt1"/>
          </a:fillRef>
          <a:effectRef idx="0">
            <a:schemeClr val="accent2"/>
          </a:effectRef>
          <a:fontRef idx="minor">
            <a:schemeClr val="dk1"/>
          </a:fontRef>
        </p:style>
        <p:txBody>
          <a:bodyPr>
            <a:normAutofit fontScale="77500" lnSpcReduction="20000"/>
          </a:bodyPr>
          <a:lstStyle/>
          <a:p>
            <a:r>
              <a:rPr lang="en-GB" i="1" dirty="0" smtClean="0"/>
              <a:t>The seven core aims are, </a:t>
            </a:r>
          </a:p>
          <a:p>
            <a:pPr lvl="1"/>
            <a:r>
              <a:rPr lang="en-GB" i="1" dirty="0" smtClean="0"/>
              <a:t>that all children and young people: have a flying start in life </a:t>
            </a:r>
          </a:p>
          <a:p>
            <a:pPr lvl="1"/>
            <a:r>
              <a:rPr lang="en-GB" i="1" dirty="0" smtClean="0"/>
              <a:t>have a comprehensive range of education and learning opportunities </a:t>
            </a:r>
          </a:p>
          <a:p>
            <a:pPr lvl="1"/>
            <a:r>
              <a:rPr lang="en-GB" i="1" dirty="0" smtClean="0"/>
              <a:t>enjoy the best possible health and are free from abuse, victimisation and exploitation </a:t>
            </a:r>
          </a:p>
          <a:p>
            <a:pPr lvl="1"/>
            <a:r>
              <a:rPr lang="en-GB" i="1" dirty="0" smtClean="0"/>
              <a:t>have access to play, leisure, sporting and cultural activities </a:t>
            </a:r>
          </a:p>
          <a:p>
            <a:pPr lvl="1"/>
            <a:r>
              <a:rPr lang="en-GB" i="1" dirty="0" smtClean="0"/>
              <a:t>are listened to, treated with respect, and have their race and cultural identity recognised </a:t>
            </a:r>
          </a:p>
          <a:p>
            <a:pPr lvl="1"/>
            <a:r>
              <a:rPr lang="en-GB" i="1" dirty="0" smtClean="0"/>
              <a:t>have a safe home and a community which supports physical and emotional wellbeing </a:t>
            </a:r>
          </a:p>
          <a:p>
            <a:pPr lvl="1"/>
            <a:r>
              <a:rPr lang="en-GB" i="1" dirty="0" smtClean="0"/>
              <a:t>are not disadvantaged by poverty. </a:t>
            </a:r>
            <a:endParaRPr lang="en-GB" i="1" dirty="0"/>
          </a:p>
        </p:txBody>
      </p:sp>
    </p:spTree>
    <p:extLst>
      <p:ext uri="{BB962C8B-B14F-4D97-AF65-F5344CB8AC3E}">
        <p14:creationId xmlns:p14="http://schemas.microsoft.com/office/powerpoint/2010/main" val="24479370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sz="half" idx="1"/>
          </p:nvPr>
        </p:nvSpPr>
        <p:spPr>
          <a:prstGeom prst="cloud">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None/>
            </a:pPr>
            <a:r>
              <a:rPr lang="en-GB" sz="2400" b="1" dirty="0" err="1" smtClean="0">
                <a:solidFill>
                  <a:schemeClr val="tx1"/>
                </a:solidFill>
              </a:rPr>
              <a:t>Sut</a:t>
            </a:r>
            <a:r>
              <a:rPr lang="en-GB" sz="2400" b="1" dirty="0" smtClean="0">
                <a:solidFill>
                  <a:schemeClr val="tx1"/>
                </a:solidFill>
              </a:rPr>
              <a:t> all </a:t>
            </a:r>
            <a:r>
              <a:rPr lang="en-GB" sz="2400" b="1" dirty="0" err="1" smtClean="0">
                <a:solidFill>
                  <a:schemeClr val="tx1"/>
                </a:solidFill>
              </a:rPr>
              <a:t>eithrio</a:t>
            </a:r>
            <a:r>
              <a:rPr lang="en-GB" sz="2400" b="1" dirty="0" smtClean="0">
                <a:solidFill>
                  <a:schemeClr val="tx1"/>
                </a:solidFill>
              </a:rPr>
              <a:t> </a:t>
            </a:r>
            <a:r>
              <a:rPr lang="en-GB" sz="2400" b="1" dirty="0" err="1" smtClean="0">
                <a:solidFill>
                  <a:schemeClr val="tx1"/>
                </a:solidFill>
              </a:rPr>
              <a:t>cymdeithasol</a:t>
            </a:r>
            <a:r>
              <a:rPr lang="en-GB" sz="2400" b="1" dirty="0" smtClean="0">
                <a:solidFill>
                  <a:schemeClr val="tx1"/>
                </a:solidFill>
              </a:rPr>
              <a:t> </a:t>
            </a:r>
            <a:r>
              <a:rPr lang="en-GB" sz="2400" b="1" dirty="0" err="1" smtClean="0">
                <a:solidFill>
                  <a:schemeClr val="tx1"/>
                </a:solidFill>
              </a:rPr>
              <a:t>effeithio</a:t>
            </a:r>
            <a:r>
              <a:rPr lang="en-GB" sz="2400" b="1" dirty="0" smtClean="0">
                <a:solidFill>
                  <a:schemeClr val="tx1"/>
                </a:solidFill>
              </a:rPr>
              <a:t> </a:t>
            </a:r>
            <a:r>
              <a:rPr lang="en-GB" sz="2400" b="1" dirty="0" err="1" smtClean="0">
                <a:solidFill>
                  <a:schemeClr val="tx1"/>
                </a:solidFill>
              </a:rPr>
              <a:t>ar</a:t>
            </a:r>
            <a:r>
              <a:rPr lang="en-GB" sz="2400" b="1" dirty="0" smtClean="0">
                <a:solidFill>
                  <a:schemeClr val="tx1"/>
                </a:solidFill>
              </a:rPr>
              <a:t> </a:t>
            </a:r>
            <a:r>
              <a:rPr lang="en-GB" sz="2400" b="1" dirty="0" err="1" smtClean="0">
                <a:solidFill>
                  <a:schemeClr val="tx1"/>
                </a:solidFill>
              </a:rPr>
              <a:t>hawl</a:t>
            </a:r>
            <a:r>
              <a:rPr lang="en-GB" sz="2400" b="1" dirty="0" smtClean="0">
                <a:solidFill>
                  <a:schemeClr val="tx1"/>
                </a:solidFill>
              </a:rPr>
              <a:t> y </a:t>
            </a:r>
            <a:r>
              <a:rPr lang="en-GB" sz="2400" b="1" dirty="0" err="1" smtClean="0">
                <a:solidFill>
                  <a:schemeClr val="tx1"/>
                </a:solidFill>
              </a:rPr>
              <a:t>plentyn</a:t>
            </a:r>
            <a:r>
              <a:rPr lang="en-GB" sz="2400" b="1" dirty="0" smtClean="0">
                <a:solidFill>
                  <a:schemeClr val="tx1"/>
                </a:solidFill>
              </a:rPr>
              <a:t> </a:t>
            </a:r>
            <a:r>
              <a:rPr lang="en-GB" sz="2400" b="1" dirty="0" err="1" smtClean="0">
                <a:solidFill>
                  <a:schemeClr val="tx1"/>
                </a:solidFill>
              </a:rPr>
              <a:t>i’r</a:t>
            </a:r>
            <a:r>
              <a:rPr lang="en-GB" sz="2400" b="1" dirty="0" smtClean="0">
                <a:solidFill>
                  <a:schemeClr val="tx1"/>
                </a:solidFill>
              </a:rPr>
              <a:t> </a:t>
            </a:r>
            <a:r>
              <a:rPr lang="en-GB" sz="2400" b="1" dirty="0" err="1" smtClean="0">
                <a:solidFill>
                  <a:schemeClr val="tx1"/>
                </a:solidFill>
              </a:rPr>
              <a:t>saith</a:t>
            </a:r>
            <a:r>
              <a:rPr lang="en-GB" sz="2400" b="1" dirty="0" smtClean="0">
                <a:solidFill>
                  <a:schemeClr val="tx1"/>
                </a:solidFill>
              </a:rPr>
              <a:t> </a:t>
            </a:r>
            <a:r>
              <a:rPr lang="en-GB" sz="2400" b="1" dirty="0" err="1" smtClean="0">
                <a:solidFill>
                  <a:schemeClr val="tx1"/>
                </a:solidFill>
              </a:rPr>
              <a:t>nôd</a:t>
            </a:r>
            <a:r>
              <a:rPr lang="en-GB" sz="2400" b="1" dirty="0" smtClean="0">
                <a:solidFill>
                  <a:schemeClr val="tx1"/>
                </a:solidFill>
              </a:rPr>
              <a:t> </a:t>
            </a:r>
            <a:r>
              <a:rPr lang="en-GB" sz="2400" b="1" dirty="0" err="1" smtClean="0">
                <a:solidFill>
                  <a:schemeClr val="tx1"/>
                </a:solidFill>
              </a:rPr>
              <a:t>craidd</a:t>
            </a:r>
            <a:r>
              <a:rPr lang="en-GB" sz="2400" b="1" dirty="0" smtClean="0">
                <a:solidFill>
                  <a:schemeClr val="tx1"/>
                </a:solidFill>
              </a:rPr>
              <a:t>? </a:t>
            </a:r>
            <a:endParaRPr lang="en-GB" sz="2400" b="1" dirty="0">
              <a:solidFill>
                <a:schemeClr val="tx1"/>
              </a:solidFill>
            </a:endParaRPr>
          </a:p>
        </p:txBody>
      </p:sp>
      <p:sp>
        <p:nvSpPr>
          <p:cNvPr id="6" name="Content Placeholder 5"/>
          <p:cNvSpPr>
            <a:spLocks noGrp="1"/>
          </p:cNvSpPr>
          <p:nvPr>
            <p:ph sz="half" idx="2"/>
          </p:nvPr>
        </p:nvSpPr>
        <p:spPr>
          <a:prstGeom prst="cloud">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None/>
            </a:pPr>
            <a:r>
              <a:rPr lang="en-GB" sz="2400" b="1" dirty="0" smtClean="0">
                <a:solidFill>
                  <a:schemeClr val="tx1"/>
                </a:solidFill>
              </a:rPr>
              <a:t>How can social exclusion affect a child’s right to the seven core aims? </a:t>
            </a:r>
            <a:endParaRPr lang="en-GB" sz="2400" b="1" dirty="0">
              <a:solidFill>
                <a:schemeClr val="tx1"/>
              </a:solidFill>
            </a:endParaRPr>
          </a:p>
        </p:txBody>
      </p:sp>
    </p:spTree>
    <p:extLst>
      <p:ext uri="{BB962C8B-B14F-4D97-AF65-F5344CB8AC3E}">
        <p14:creationId xmlns:p14="http://schemas.microsoft.com/office/powerpoint/2010/main" val="3905331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Ffactorau</a:t>
            </a:r>
            <a:r>
              <a:rPr lang="en-GB" dirty="0" smtClean="0"/>
              <a:t> </a:t>
            </a:r>
            <a:r>
              <a:rPr lang="en-GB" dirty="0" err="1" smtClean="0"/>
              <a:t>Ehangach</a:t>
            </a:r>
            <a:r>
              <a:rPr lang="en-GB" dirty="0" smtClean="0"/>
              <a:t/>
            </a:r>
            <a:br>
              <a:rPr lang="en-GB" dirty="0" smtClean="0"/>
            </a:br>
            <a:r>
              <a:rPr lang="en-GB" i="1" dirty="0" smtClean="0"/>
              <a:t>Wider Factors</a:t>
            </a:r>
            <a:endParaRPr lang="en-GB" i="1"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r>
              <a:rPr lang="en-GB" sz="3300" dirty="0" err="1" smtClean="0"/>
              <a:t>Awgrymir</a:t>
            </a:r>
            <a:r>
              <a:rPr lang="en-GB" sz="3300" dirty="0" smtClean="0"/>
              <a:t> Bartlett a Burton (2016) </a:t>
            </a:r>
            <a:r>
              <a:rPr lang="en-GB" sz="3300" dirty="0" err="1" smtClean="0"/>
              <a:t>nad</a:t>
            </a:r>
            <a:r>
              <a:rPr lang="en-GB" sz="3300" dirty="0" smtClean="0"/>
              <a:t> </a:t>
            </a:r>
            <a:r>
              <a:rPr lang="en-GB" sz="3300" dirty="0" err="1" smtClean="0"/>
              <a:t>yw</a:t>
            </a:r>
            <a:r>
              <a:rPr lang="en-GB" sz="3300" dirty="0" smtClean="0"/>
              <a:t> </a:t>
            </a:r>
            <a:r>
              <a:rPr lang="en-GB" sz="3300" dirty="0" err="1" smtClean="0"/>
              <a:t>llwyddiant</a:t>
            </a:r>
            <a:r>
              <a:rPr lang="en-GB" sz="3300" dirty="0" smtClean="0"/>
              <a:t> </a:t>
            </a:r>
            <a:r>
              <a:rPr lang="en-GB" sz="3300" dirty="0" err="1" smtClean="0"/>
              <a:t>disgybl</a:t>
            </a:r>
            <a:r>
              <a:rPr lang="en-GB" sz="3300" dirty="0" smtClean="0"/>
              <a:t> </a:t>
            </a:r>
            <a:r>
              <a:rPr lang="en-GB" sz="3300" dirty="0" err="1" smtClean="0"/>
              <a:t>yn</a:t>
            </a:r>
            <a:r>
              <a:rPr lang="en-GB" sz="3300" dirty="0" smtClean="0"/>
              <a:t> </a:t>
            </a:r>
            <a:r>
              <a:rPr lang="en-GB" sz="3300" dirty="0" err="1" smtClean="0"/>
              <a:t>dibynnu</a:t>
            </a:r>
            <a:r>
              <a:rPr lang="en-GB" sz="3300" dirty="0" smtClean="0"/>
              <a:t> </a:t>
            </a:r>
            <a:r>
              <a:rPr lang="en-GB" sz="3300" dirty="0" err="1" smtClean="0"/>
              <a:t>ar</a:t>
            </a:r>
            <a:r>
              <a:rPr lang="en-GB" sz="3300" dirty="0" smtClean="0"/>
              <a:t> </a:t>
            </a:r>
            <a:r>
              <a:rPr lang="en-GB" sz="3300" dirty="0" err="1" smtClean="0"/>
              <a:t>ysgol</a:t>
            </a:r>
            <a:r>
              <a:rPr lang="en-GB" sz="3300" dirty="0" smtClean="0"/>
              <a:t> </a:t>
            </a:r>
            <a:r>
              <a:rPr lang="en-GB" sz="3300" dirty="0" err="1" smtClean="0"/>
              <a:t>yn</a:t>
            </a:r>
            <a:r>
              <a:rPr lang="en-GB" sz="3300" dirty="0" smtClean="0"/>
              <a:t> </a:t>
            </a:r>
            <a:r>
              <a:rPr lang="en-GB" sz="3300" dirty="0" err="1" smtClean="0"/>
              <a:t>unig</a:t>
            </a:r>
            <a:r>
              <a:rPr lang="en-GB" sz="3300" dirty="0" smtClean="0"/>
              <a:t>. </a:t>
            </a:r>
            <a:r>
              <a:rPr lang="en-GB" sz="3300" dirty="0" err="1" smtClean="0"/>
              <a:t>Mae’n</a:t>
            </a:r>
            <a:r>
              <a:rPr lang="en-GB" sz="3300" dirty="0" smtClean="0"/>
              <a:t> </a:t>
            </a:r>
            <a:r>
              <a:rPr lang="en-GB" sz="3300" dirty="0" err="1" smtClean="0"/>
              <a:t>rhaid</a:t>
            </a:r>
            <a:r>
              <a:rPr lang="en-GB" sz="3300" dirty="0" smtClean="0"/>
              <a:t> </a:t>
            </a:r>
            <a:r>
              <a:rPr lang="en-GB" sz="3300" dirty="0" err="1" smtClean="0"/>
              <a:t>ystyried</a:t>
            </a:r>
            <a:r>
              <a:rPr lang="en-GB" sz="3300" dirty="0" smtClean="0"/>
              <a:t> </a:t>
            </a:r>
            <a:r>
              <a:rPr lang="en-GB" sz="3300" dirty="0" err="1" smtClean="0"/>
              <a:t>ffactorau</a:t>
            </a:r>
            <a:r>
              <a:rPr lang="en-GB" sz="3300" dirty="0" smtClean="0"/>
              <a:t> </a:t>
            </a:r>
            <a:r>
              <a:rPr lang="en-GB" sz="3300" dirty="0" err="1" smtClean="0"/>
              <a:t>cymdeithasol</a:t>
            </a:r>
            <a:r>
              <a:rPr lang="en-GB" sz="3300" dirty="0" smtClean="0"/>
              <a:t> </a:t>
            </a:r>
            <a:r>
              <a:rPr lang="en-GB" sz="3300" dirty="0" err="1" smtClean="0"/>
              <a:t>ehangach</a:t>
            </a:r>
            <a:r>
              <a:rPr lang="en-GB" sz="3300" dirty="0" smtClean="0"/>
              <a:t>.</a:t>
            </a:r>
          </a:p>
          <a:p>
            <a:r>
              <a:rPr lang="en-GB" sz="3300" dirty="0" smtClean="0"/>
              <a:t>Mae </a:t>
            </a:r>
            <a:r>
              <a:rPr lang="en-GB" sz="3300" dirty="0" err="1" smtClean="0"/>
              <a:t>ymchwil</a:t>
            </a:r>
            <a:r>
              <a:rPr lang="en-GB" sz="3300" dirty="0" smtClean="0"/>
              <a:t> </a:t>
            </a:r>
            <a:r>
              <a:rPr lang="en-GB" sz="3300" dirty="0" err="1" smtClean="0"/>
              <a:t>yn</a:t>
            </a:r>
            <a:r>
              <a:rPr lang="en-GB" sz="3300" dirty="0" smtClean="0"/>
              <a:t> </a:t>
            </a:r>
            <a:r>
              <a:rPr lang="en-GB" sz="3300" dirty="0" err="1" smtClean="0"/>
              <a:t>dangos</a:t>
            </a:r>
            <a:r>
              <a:rPr lang="en-GB" sz="3300" dirty="0" smtClean="0"/>
              <a:t> bod </a:t>
            </a:r>
            <a:r>
              <a:rPr lang="en-GB" sz="3300" dirty="0" err="1" smtClean="0"/>
              <a:t>cysylltiad</a:t>
            </a:r>
            <a:r>
              <a:rPr lang="en-GB" sz="3300" dirty="0" smtClean="0"/>
              <a:t> </a:t>
            </a:r>
            <a:r>
              <a:rPr lang="en-GB" sz="3300" dirty="0" err="1" smtClean="0"/>
              <a:t>rhwng</a:t>
            </a:r>
            <a:r>
              <a:rPr lang="en-GB" sz="3300" dirty="0" smtClean="0"/>
              <a:t> </a:t>
            </a:r>
            <a:r>
              <a:rPr lang="en-GB" sz="3300" dirty="0" err="1" smtClean="0"/>
              <a:t>cyrhaeddiad</a:t>
            </a:r>
            <a:r>
              <a:rPr lang="en-GB" sz="3300" dirty="0" smtClean="0"/>
              <a:t> </a:t>
            </a:r>
            <a:r>
              <a:rPr lang="en-GB" sz="3300" dirty="0" err="1" smtClean="0"/>
              <a:t>ag</a:t>
            </a:r>
            <a:r>
              <a:rPr lang="en-GB" sz="3300" dirty="0" smtClean="0"/>
              <a:t>:</a:t>
            </a:r>
          </a:p>
          <a:p>
            <a:pPr lvl="1"/>
            <a:r>
              <a:rPr lang="en-GB" sz="2800" dirty="0" err="1" smtClean="0"/>
              <a:t>Ethnigrwydd</a:t>
            </a:r>
            <a:endParaRPr lang="en-GB" sz="2800" dirty="0" smtClean="0"/>
          </a:p>
          <a:p>
            <a:pPr lvl="1"/>
            <a:r>
              <a:rPr lang="en-GB" sz="2800" dirty="0" err="1" smtClean="0"/>
              <a:t>Rhyw</a:t>
            </a:r>
            <a:endParaRPr lang="en-GB" sz="2800" dirty="0" smtClean="0"/>
          </a:p>
          <a:p>
            <a:pPr lvl="1"/>
            <a:r>
              <a:rPr lang="en-GB" sz="2800" dirty="0" err="1" smtClean="0"/>
              <a:t>Dosbarth</a:t>
            </a:r>
            <a:r>
              <a:rPr lang="en-GB" sz="2800" dirty="0" smtClean="0"/>
              <a:t> </a:t>
            </a:r>
            <a:r>
              <a:rPr lang="en-GB" sz="2800" dirty="0" err="1" smtClean="0"/>
              <a:t>Cymdeithasol</a:t>
            </a:r>
            <a:r>
              <a:rPr lang="en-GB" sz="2800" dirty="0" smtClean="0"/>
              <a:t> (</a:t>
            </a:r>
            <a:r>
              <a:rPr lang="en-GB" sz="2800" dirty="0" err="1" smtClean="0"/>
              <a:t>ffocws</a:t>
            </a:r>
            <a:r>
              <a:rPr lang="en-GB" sz="2800" dirty="0" smtClean="0"/>
              <a:t> </a:t>
            </a:r>
            <a:r>
              <a:rPr lang="en-GB" sz="2800" dirty="0" err="1" smtClean="0"/>
              <a:t>sesiwn</a:t>
            </a:r>
            <a:r>
              <a:rPr lang="en-GB" sz="2800" dirty="0" smtClean="0"/>
              <a:t> </a:t>
            </a:r>
            <a:r>
              <a:rPr lang="en-GB" sz="2800" dirty="0" err="1" smtClean="0"/>
              <a:t>pellach</a:t>
            </a:r>
            <a:r>
              <a:rPr lang="en-GB" sz="2800" dirty="0" smtClean="0"/>
              <a:t> </a:t>
            </a:r>
            <a:r>
              <a:rPr lang="en-GB" sz="2800" dirty="0" err="1" smtClean="0"/>
              <a:t>ymlaen</a:t>
            </a:r>
            <a:r>
              <a:rPr lang="en-GB" sz="2800" dirty="0" smtClean="0"/>
              <a:t>) </a:t>
            </a:r>
          </a:p>
          <a:p>
            <a:pPr lvl="1"/>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r>
              <a:rPr lang="en-GB" sz="3200" i="1" dirty="0" smtClean="0"/>
              <a:t>Bartlett and Burton (2016) suggest that a pupil’s success cannot be determined by school alone, but that we must consider the influence of wider social factors. </a:t>
            </a:r>
          </a:p>
          <a:p>
            <a:r>
              <a:rPr lang="en-GB" sz="3200" i="1" dirty="0" smtClean="0"/>
              <a:t>Research shows that there are links between achievement and:</a:t>
            </a:r>
          </a:p>
          <a:p>
            <a:pPr lvl="1"/>
            <a:r>
              <a:rPr lang="en-GB" sz="2800" i="1" dirty="0" smtClean="0"/>
              <a:t>Ethnicity </a:t>
            </a:r>
          </a:p>
          <a:p>
            <a:pPr lvl="1"/>
            <a:r>
              <a:rPr lang="en-GB" sz="2800" i="1" dirty="0" smtClean="0"/>
              <a:t>Gender </a:t>
            </a:r>
          </a:p>
          <a:p>
            <a:pPr lvl="1"/>
            <a:r>
              <a:rPr lang="en-GB" sz="2800" i="1" dirty="0" smtClean="0"/>
              <a:t>Social Class (which we will consider in a later session) </a:t>
            </a:r>
          </a:p>
          <a:p>
            <a:pPr lvl="1"/>
            <a:endParaRPr lang="en-GB" sz="2800" i="1" dirty="0" smtClean="0"/>
          </a:p>
        </p:txBody>
      </p:sp>
    </p:spTree>
    <p:extLst>
      <p:ext uri="{BB962C8B-B14F-4D97-AF65-F5344CB8AC3E}">
        <p14:creationId xmlns:p14="http://schemas.microsoft.com/office/powerpoint/2010/main" val="38561248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err="1" smtClean="0"/>
              <a:t>Amrywiaeth</a:t>
            </a:r>
            <a:r>
              <a:rPr lang="en-GB" dirty="0" smtClean="0"/>
              <a:t> </a:t>
            </a:r>
            <a:r>
              <a:rPr lang="en-GB" dirty="0" err="1" smtClean="0"/>
              <a:t>Diwylliannol</a:t>
            </a:r>
            <a:r>
              <a:rPr lang="en-GB" dirty="0" smtClean="0"/>
              <a:t> </a:t>
            </a:r>
            <a:r>
              <a:rPr lang="en-GB" dirty="0" smtClean="0"/>
              <a:t/>
            </a:r>
            <a:br>
              <a:rPr lang="en-GB" dirty="0" smtClean="0"/>
            </a:br>
            <a:r>
              <a:rPr lang="en-GB" i="1" dirty="0" smtClean="0"/>
              <a:t>Cultural Diversity </a:t>
            </a:r>
            <a:endParaRPr lang="en-GB" i="1" dirty="0"/>
          </a:p>
        </p:txBody>
      </p:sp>
      <p:sp>
        <p:nvSpPr>
          <p:cNvPr id="6" name="Content Placeholder 5"/>
          <p:cNvSpPr>
            <a:spLocks noGrp="1"/>
          </p:cNvSpPr>
          <p:nvPr>
            <p:ph idx="1"/>
          </p:nvPr>
        </p:nvSpPr>
        <p:spPr>
          <a:xfrm>
            <a:off x="838200" y="1825624"/>
            <a:ext cx="10515600" cy="4867275"/>
          </a:xfrm>
        </p:spPr>
        <p:txBody>
          <a:bodyPr>
            <a:normAutofit fontScale="85000" lnSpcReduction="20000"/>
          </a:bodyPr>
          <a:lstStyle/>
          <a:p>
            <a:r>
              <a:rPr lang="en-GB" dirty="0" smtClean="0"/>
              <a:t>“Affirming that cultural diversity is a defining characteristic of humanity,</a:t>
            </a:r>
          </a:p>
          <a:p>
            <a:r>
              <a:rPr lang="en-GB" dirty="0" smtClean="0"/>
              <a:t>Conscious that cultural diversity forms a common heritage of humanity and should be cherished and preserved for the benefit of all,</a:t>
            </a:r>
          </a:p>
          <a:p>
            <a:r>
              <a:rPr lang="en-GB" dirty="0" smtClean="0"/>
              <a:t> Being aware that cultural diversity creates a rich and varied world, which increases the range of choices and nurtures human capacities and values, and therefore is a mainspring for sustainable development for communities, peoples and nations, </a:t>
            </a:r>
          </a:p>
          <a:p>
            <a:r>
              <a:rPr lang="en-GB" dirty="0" smtClean="0"/>
              <a:t>Recalling that cultural diversity, flourishing within a framework of democracy, tolerance, social justice and mutual respect between peoples and cultures, is indispensable for peace and security at the local, national and international levels, </a:t>
            </a:r>
          </a:p>
          <a:p>
            <a:r>
              <a:rPr lang="en-GB" dirty="0" smtClean="0"/>
              <a:t>Celebrating the importance of cultural diversity for the full realization of human rights and fundamental freedoms proclaimed in the Universal Declaration of Human Rights and other universally recognized instruments.” </a:t>
            </a:r>
          </a:p>
          <a:p>
            <a:pPr marL="0" indent="0" algn="r">
              <a:buNone/>
            </a:pPr>
            <a:endParaRPr lang="en-GB" sz="1600" dirty="0" smtClean="0"/>
          </a:p>
          <a:p>
            <a:pPr marL="0" indent="0" algn="r">
              <a:buNone/>
            </a:pPr>
            <a:r>
              <a:rPr lang="en-GB" sz="1600" dirty="0" smtClean="0"/>
              <a:t>Extract from UNESCO, </a:t>
            </a:r>
            <a:r>
              <a:rPr lang="en-GB" sz="1600" i="1" dirty="0" smtClean="0"/>
              <a:t>Convention on the Protection and Promotion of the Diversity of Cultural Expressions</a:t>
            </a:r>
            <a:r>
              <a:rPr lang="en-GB" sz="1600" dirty="0" smtClean="0"/>
              <a:t>, 2005 </a:t>
            </a:r>
            <a:endParaRPr lang="en-GB" sz="1600" dirty="0"/>
          </a:p>
        </p:txBody>
      </p:sp>
      <p:pic>
        <p:nvPicPr>
          <p:cNvPr id="2" name="Picture 1"/>
          <p:cNvPicPr>
            <a:picLocks noChangeAspect="1"/>
          </p:cNvPicPr>
          <p:nvPr/>
        </p:nvPicPr>
        <p:blipFill>
          <a:blip r:embed="rId2"/>
          <a:stretch>
            <a:fillRect/>
          </a:stretch>
        </p:blipFill>
        <p:spPr>
          <a:xfrm>
            <a:off x="330573" y="139700"/>
            <a:ext cx="1336301" cy="1428750"/>
          </a:xfrm>
          <a:prstGeom prst="rect">
            <a:avLst/>
          </a:prstGeom>
        </p:spPr>
      </p:pic>
    </p:spTree>
    <p:extLst>
      <p:ext uri="{BB962C8B-B14F-4D97-AF65-F5344CB8AC3E}">
        <p14:creationId xmlns:p14="http://schemas.microsoft.com/office/powerpoint/2010/main" val="275252917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Ffocws</a:t>
            </a:r>
            <a:r>
              <a:rPr lang="en-GB" dirty="0" smtClean="0"/>
              <a:t> </a:t>
            </a:r>
            <a:r>
              <a:rPr lang="en-GB" dirty="0" err="1" smtClean="0"/>
              <a:t>Cynnar</a:t>
            </a:r>
            <a:r>
              <a:rPr lang="en-GB" dirty="0" smtClean="0"/>
              <a:t> </a:t>
            </a:r>
            <a:br>
              <a:rPr lang="en-GB" dirty="0" smtClean="0"/>
            </a:br>
            <a:r>
              <a:rPr lang="en-GB" i="1" dirty="0" smtClean="0"/>
              <a:t>Early Focus </a:t>
            </a:r>
            <a:endParaRPr lang="en-GB" i="1" dirty="0"/>
          </a:p>
        </p:txBody>
      </p:sp>
      <p:sp>
        <p:nvSpPr>
          <p:cNvPr id="3" name="Content Placeholder 2"/>
          <p:cNvSpPr>
            <a:spLocks noGrp="1"/>
          </p:cNvSpPr>
          <p:nvPr>
            <p:ph sz="half" idx="1"/>
          </p:nvPr>
        </p:nvSpPr>
        <p:spPr>
          <a:xfrm>
            <a:off x="558800" y="1825624"/>
            <a:ext cx="5181600" cy="4943165"/>
          </a:xfrm>
        </p:spPr>
        <p:style>
          <a:lnRef idx="2">
            <a:schemeClr val="accent1"/>
          </a:lnRef>
          <a:fillRef idx="1">
            <a:schemeClr val="lt1"/>
          </a:fillRef>
          <a:effectRef idx="0">
            <a:schemeClr val="accent1"/>
          </a:effectRef>
          <a:fontRef idx="minor">
            <a:schemeClr val="dk1"/>
          </a:fontRef>
        </p:style>
        <p:txBody>
          <a:bodyPr>
            <a:normAutofit fontScale="70000" lnSpcReduction="20000"/>
          </a:bodyPr>
          <a:lstStyle/>
          <a:p>
            <a:pPr>
              <a:lnSpc>
                <a:spcPct val="120000"/>
              </a:lnSpc>
            </a:pPr>
            <a:r>
              <a:rPr lang="en-GB" dirty="0" err="1" smtClean="0"/>
              <a:t>Mae’r</a:t>
            </a:r>
            <a:r>
              <a:rPr lang="en-GB" dirty="0" smtClean="0"/>
              <a:t> </a:t>
            </a:r>
            <a:r>
              <a:rPr lang="en-GB" dirty="0" err="1" smtClean="0"/>
              <a:t>Cyfnod</a:t>
            </a:r>
            <a:r>
              <a:rPr lang="en-GB" dirty="0" smtClean="0"/>
              <a:t> Sylfaen </a:t>
            </a:r>
            <a:r>
              <a:rPr lang="en-GB" dirty="0" err="1" smtClean="0"/>
              <a:t>yn</a:t>
            </a:r>
            <a:r>
              <a:rPr lang="en-GB" dirty="0" smtClean="0"/>
              <a:t> </a:t>
            </a:r>
            <a:r>
              <a:rPr lang="en-GB" dirty="0" err="1" smtClean="0"/>
              <a:t>cefnogi</a:t>
            </a:r>
            <a:r>
              <a:rPr lang="en-GB" dirty="0" smtClean="0"/>
              <a:t> </a:t>
            </a:r>
            <a:r>
              <a:rPr lang="en-GB" dirty="0" err="1" smtClean="0"/>
              <a:t>hunaniaeth</a:t>
            </a:r>
            <a:r>
              <a:rPr lang="en-GB" dirty="0" smtClean="0"/>
              <a:t> </a:t>
            </a:r>
            <a:r>
              <a:rPr lang="en-GB" dirty="0" err="1" smtClean="0"/>
              <a:t>ddiwylliannol</a:t>
            </a:r>
            <a:r>
              <a:rPr lang="en-GB" dirty="0" smtClean="0"/>
              <a:t> </a:t>
            </a:r>
            <a:r>
              <a:rPr lang="en-GB" dirty="0" err="1" smtClean="0"/>
              <a:t>pob</a:t>
            </a:r>
            <a:r>
              <a:rPr lang="en-GB" dirty="0" smtClean="0"/>
              <a:t> </a:t>
            </a:r>
            <a:r>
              <a:rPr lang="en-GB" dirty="0" err="1" smtClean="0"/>
              <a:t>plentyn</a:t>
            </a:r>
            <a:r>
              <a:rPr lang="en-GB" dirty="0" smtClean="0"/>
              <a:t>, a </a:t>
            </a:r>
            <a:r>
              <a:rPr lang="en-GB" dirty="0" err="1" smtClean="0"/>
              <a:t>hynny</a:t>
            </a:r>
            <a:r>
              <a:rPr lang="en-GB" dirty="0" smtClean="0"/>
              <a:t> </a:t>
            </a:r>
            <a:r>
              <a:rPr lang="en-GB" dirty="0" err="1" smtClean="0"/>
              <a:t>er</a:t>
            </a:r>
            <a:r>
              <a:rPr lang="en-GB" dirty="0" smtClean="0"/>
              <a:t> </a:t>
            </a:r>
            <a:r>
              <a:rPr lang="en-GB" dirty="0" err="1" smtClean="0"/>
              <a:t>mwyn</a:t>
            </a:r>
            <a:r>
              <a:rPr lang="en-GB" dirty="0" smtClean="0"/>
              <a:t> </a:t>
            </a:r>
            <a:r>
              <a:rPr lang="en-GB" dirty="0" err="1" smtClean="0"/>
              <a:t>dathlu</a:t>
            </a:r>
            <a:r>
              <a:rPr lang="en-GB" dirty="0" smtClean="0"/>
              <a:t> </a:t>
            </a:r>
            <a:r>
              <a:rPr lang="en-GB" dirty="0" err="1" smtClean="0"/>
              <a:t>gwahanol</a:t>
            </a:r>
            <a:r>
              <a:rPr lang="en-GB" dirty="0" smtClean="0"/>
              <a:t> </a:t>
            </a:r>
            <a:r>
              <a:rPr lang="en-GB" dirty="0" err="1" smtClean="0"/>
              <a:t>ddiwylliannau</a:t>
            </a:r>
            <a:r>
              <a:rPr lang="en-GB" dirty="0" smtClean="0"/>
              <a:t> a </a:t>
            </a:r>
            <a:r>
              <a:rPr lang="en-GB" dirty="0" err="1" smtClean="0"/>
              <a:t>helpu</a:t>
            </a:r>
            <a:r>
              <a:rPr lang="en-GB" dirty="0" smtClean="0"/>
              <a:t> plant </a:t>
            </a:r>
            <a:r>
              <a:rPr lang="en-GB" dirty="0" err="1" smtClean="0"/>
              <a:t>i</a:t>
            </a:r>
            <a:r>
              <a:rPr lang="en-GB" dirty="0" smtClean="0"/>
              <a:t> </a:t>
            </a:r>
            <a:r>
              <a:rPr lang="en-GB" dirty="0" err="1" smtClean="0"/>
              <a:t>adnabod</a:t>
            </a:r>
            <a:r>
              <a:rPr lang="en-GB" dirty="0" smtClean="0"/>
              <a:t> </a:t>
            </a:r>
            <a:r>
              <a:rPr lang="en-GB" dirty="0" err="1" smtClean="0"/>
              <a:t>eu</a:t>
            </a:r>
            <a:r>
              <a:rPr lang="en-GB" dirty="0" smtClean="0"/>
              <a:t> </a:t>
            </a:r>
            <a:r>
              <a:rPr lang="en-GB" dirty="0" err="1" smtClean="0"/>
              <a:t>diwylliant</a:t>
            </a:r>
            <a:r>
              <a:rPr lang="en-GB" dirty="0" smtClean="0"/>
              <a:t> </a:t>
            </a:r>
            <a:r>
              <a:rPr lang="en-GB" dirty="0" err="1" smtClean="0"/>
              <a:t>eu</a:t>
            </a:r>
            <a:r>
              <a:rPr lang="en-GB" dirty="0" smtClean="0"/>
              <a:t> </a:t>
            </a:r>
            <a:r>
              <a:rPr lang="en-GB" dirty="0" err="1" smtClean="0"/>
              <a:t>hunain</a:t>
            </a:r>
            <a:r>
              <a:rPr lang="en-GB" dirty="0" smtClean="0"/>
              <a:t> a </a:t>
            </a:r>
            <a:r>
              <a:rPr lang="en-GB" dirty="0" err="1" smtClean="0"/>
              <a:t>diwylliannau</a:t>
            </a:r>
            <a:r>
              <a:rPr lang="en-GB" dirty="0" smtClean="0"/>
              <a:t> </a:t>
            </a:r>
            <a:r>
              <a:rPr lang="en-GB" dirty="0" err="1" smtClean="0"/>
              <a:t>eraill</a:t>
            </a:r>
            <a:r>
              <a:rPr lang="en-GB" dirty="0" smtClean="0"/>
              <a:t> a </a:t>
            </a:r>
            <a:r>
              <a:rPr lang="en-GB" dirty="0" err="1" smtClean="0"/>
              <a:t>meithrin</a:t>
            </a:r>
            <a:r>
              <a:rPr lang="en-GB" dirty="0" smtClean="0"/>
              <a:t> </a:t>
            </a:r>
            <a:r>
              <a:rPr lang="en-GB" dirty="0" err="1" smtClean="0"/>
              <a:t>ymwybyddiaeth</a:t>
            </a:r>
            <a:r>
              <a:rPr lang="en-GB" dirty="0" smtClean="0"/>
              <a:t> </a:t>
            </a:r>
            <a:r>
              <a:rPr lang="en-GB" dirty="0" err="1" smtClean="0"/>
              <a:t>gadarnhaol</a:t>
            </a:r>
            <a:r>
              <a:rPr lang="en-GB" dirty="0" smtClean="0"/>
              <a:t> </a:t>
            </a:r>
            <a:r>
              <a:rPr lang="en-GB" dirty="0" err="1" smtClean="0"/>
              <a:t>ohonynt</a:t>
            </a:r>
            <a:r>
              <a:rPr lang="en-GB" dirty="0" smtClean="0"/>
              <a:t>. </a:t>
            </a:r>
            <a:r>
              <a:rPr lang="en-GB" dirty="0" err="1" smtClean="0"/>
              <a:t>Dylid</a:t>
            </a:r>
            <a:r>
              <a:rPr lang="en-GB" dirty="0" smtClean="0"/>
              <a:t> </a:t>
            </a:r>
            <a:r>
              <a:rPr lang="en-GB" dirty="0" err="1" smtClean="0"/>
              <a:t>datblygu</a:t>
            </a:r>
            <a:r>
              <a:rPr lang="en-GB" dirty="0" smtClean="0"/>
              <a:t> </a:t>
            </a:r>
            <a:r>
              <a:rPr lang="en-GB" dirty="0" err="1" smtClean="0"/>
              <a:t>agweddau</a:t>
            </a:r>
            <a:r>
              <a:rPr lang="en-GB" dirty="0" smtClean="0"/>
              <a:t> </a:t>
            </a:r>
            <a:r>
              <a:rPr lang="en-GB" dirty="0" err="1" smtClean="0"/>
              <a:t>cadarnhaol</a:t>
            </a:r>
            <a:r>
              <a:rPr lang="en-GB" dirty="0" smtClean="0"/>
              <a:t> </a:t>
            </a:r>
            <a:r>
              <a:rPr lang="en-GB" dirty="0" err="1" smtClean="0"/>
              <a:t>er</a:t>
            </a:r>
            <a:r>
              <a:rPr lang="en-GB" dirty="0" smtClean="0"/>
              <a:t> </a:t>
            </a:r>
            <a:r>
              <a:rPr lang="en-GB" dirty="0" err="1" smtClean="0"/>
              <a:t>mwyn</a:t>
            </a:r>
            <a:r>
              <a:rPr lang="en-GB" dirty="0" smtClean="0"/>
              <a:t> </a:t>
            </a:r>
            <a:r>
              <a:rPr lang="en-GB" dirty="0" err="1" smtClean="0"/>
              <a:t>galluogi</a:t>
            </a:r>
            <a:r>
              <a:rPr lang="en-GB" dirty="0" smtClean="0"/>
              <a:t> plant </a:t>
            </a:r>
            <a:r>
              <a:rPr lang="en-GB" dirty="0" err="1" smtClean="0"/>
              <a:t>i</a:t>
            </a:r>
            <a:r>
              <a:rPr lang="en-GB" dirty="0" smtClean="0"/>
              <a:t> </a:t>
            </a:r>
            <a:r>
              <a:rPr lang="en-GB" dirty="0" err="1" smtClean="0"/>
              <a:t>dyfu’n</a:t>
            </a:r>
            <a:r>
              <a:rPr lang="en-GB" dirty="0" smtClean="0"/>
              <a:t> </a:t>
            </a:r>
            <a:r>
              <a:rPr lang="en-GB" dirty="0" err="1" smtClean="0"/>
              <a:t>fwyfwy</a:t>
            </a:r>
            <a:r>
              <a:rPr lang="en-GB" dirty="0" smtClean="0"/>
              <a:t> </a:t>
            </a:r>
            <a:r>
              <a:rPr lang="en-GB" dirty="0" err="1" smtClean="0"/>
              <a:t>ymwybodol</a:t>
            </a:r>
            <a:r>
              <a:rPr lang="en-GB" dirty="0" smtClean="0"/>
              <a:t> </a:t>
            </a:r>
            <a:r>
              <a:rPr lang="en-GB" dirty="0" err="1" smtClean="0"/>
              <a:t>o’r</a:t>
            </a:r>
            <a:r>
              <a:rPr lang="en-GB" dirty="0" smtClean="0"/>
              <a:t> </a:t>
            </a:r>
            <a:r>
              <a:rPr lang="en-GB" dirty="0" err="1" smtClean="0"/>
              <a:t>amrywiaeth</a:t>
            </a:r>
            <a:r>
              <a:rPr lang="en-GB" dirty="0" smtClean="0"/>
              <a:t> o </a:t>
            </a:r>
            <a:r>
              <a:rPr lang="en-GB" dirty="0" err="1" smtClean="0"/>
              <a:t>ddiwylliannau</a:t>
            </a:r>
            <a:r>
              <a:rPr lang="en-GB" dirty="0" smtClean="0"/>
              <a:t> ac </a:t>
            </a:r>
            <a:r>
              <a:rPr lang="en-GB" dirty="0" err="1" smtClean="0"/>
              <a:t>ieithoedd</a:t>
            </a:r>
            <a:r>
              <a:rPr lang="en-GB" dirty="0" smtClean="0"/>
              <a:t> </a:t>
            </a:r>
            <a:r>
              <a:rPr lang="en-GB" dirty="0" err="1" smtClean="0"/>
              <a:t>sy’n</a:t>
            </a:r>
            <a:r>
              <a:rPr lang="en-GB" dirty="0" smtClean="0"/>
              <a:t> </a:t>
            </a:r>
            <a:r>
              <a:rPr lang="en-GB" dirty="0" err="1" smtClean="0"/>
              <a:t>bodoli</a:t>
            </a:r>
            <a:r>
              <a:rPr lang="en-GB" dirty="0" smtClean="0"/>
              <a:t> </a:t>
            </a:r>
            <a:r>
              <a:rPr lang="en-GB" dirty="0" err="1" smtClean="0"/>
              <a:t>yng</a:t>
            </a:r>
            <a:r>
              <a:rPr lang="en-GB" dirty="0" smtClean="0"/>
              <a:t> </a:t>
            </a:r>
            <a:r>
              <a:rPr lang="en-GB" dirty="0" err="1" smtClean="0"/>
              <a:t>Nghymru</a:t>
            </a:r>
            <a:r>
              <a:rPr lang="en-GB" dirty="0" smtClean="0"/>
              <a:t> </a:t>
            </a:r>
            <a:r>
              <a:rPr lang="en-GB" dirty="0" err="1" smtClean="0"/>
              <a:t>fel</a:t>
            </a:r>
            <a:r>
              <a:rPr lang="en-GB" dirty="0" smtClean="0"/>
              <a:t> </a:t>
            </a:r>
            <a:r>
              <a:rPr lang="en-GB" dirty="0" err="1" smtClean="0"/>
              <a:t>gwlad</a:t>
            </a:r>
            <a:r>
              <a:rPr lang="en-GB" dirty="0" smtClean="0"/>
              <a:t> </a:t>
            </a:r>
            <a:r>
              <a:rPr lang="en-GB" dirty="0" err="1" smtClean="0"/>
              <a:t>amlddiwylliannol</a:t>
            </a:r>
            <a:r>
              <a:rPr lang="en-GB" dirty="0" smtClean="0"/>
              <a:t>, a </a:t>
            </a:r>
            <a:r>
              <a:rPr lang="en-GB" dirty="0" err="1" smtClean="0"/>
              <a:t>gwerthfawrogi</a:t>
            </a:r>
            <a:r>
              <a:rPr lang="en-GB" dirty="0" smtClean="0"/>
              <a:t> </a:t>
            </a:r>
            <a:r>
              <a:rPr lang="en-GB" dirty="0" err="1" smtClean="0"/>
              <a:t>gwerth</a:t>
            </a:r>
            <a:r>
              <a:rPr lang="en-GB" dirty="0" smtClean="0"/>
              <a:t> </a:t>
            </a:r>
            <a:r>
              <a:rPr lang="en-GB" dirty="0" err="1" smtClean="0"/>
              <a:t>yr</a:t>
            </a:r>
            <a:r>
              <a:rPr lang="en-GB" dirty="0" smtClean="0"/>
              <a:t> </a:t>
            </a:r>
            <a:r>
              <a:rPr lang="en-GB" dirty="0" err="1" smtClean="0"/>
              <a:t>amrywiaeth</a:t>
            </a:r>
            <a:r>
              <a:rPr lang="en-GB" dirty="0" smtClean="0"/>
              <a:t> </a:t>
            </a:r>
            <a:r>
              <a:rPr lang="en-GB" dirty="0" err="1" smtClean="0"/>
              <a:t>honno</a:t>
            </a:r>
            <a:r>
              <a:rPr lang="en-GB" dirty="0" smtClean="0"/>
              <a:t>. </a:t>
            </a:r>
            <a:r>
              <a:rPr lang="en-GB" dirty="0" err="1" smtClean="0"/>
              <a:t>Dylent</a:t>
            </a:r>
            <a:r>
              <a:rPr lang="en-GB" dirty="0" smtClean="0"/>
              <a:t> </a:t>
            </a:r>
            <a:r>
              <a:rPr lang="en-GB" dirty="0" err="1" smtClean="0"/>
              <a:t>ddod</a:t>
            </a:r>
            <a:r>
              <a:rPr lang="en-GB" dirty="0" smtClean="0"/>
              <a:t> </a:t>
            </a:r>
            <a:r>
              <a:rPr lang="en-GB" dirty="0" err="1" smtClean="0"/>
              <a:t>yn</a:t>
            </a:r>
            <a:r>
              <a:rPr lang="en-GB" dirty="0" smtClean="0"/>
              <a:t> </a:t>
            </a:r>
            <a:r>
              <a:rPr lang="en-GB" dirty="0" err="1" smtClean="0"/>
              <a:t>fwyfwy</a:t>
            </a:r>
            <a:r>
              <a:rPr lang="en-GB" dirty="0" smtClean="0"/>
              <a:t> </a:t>
            </a:r>
            <a:r>
              <a:rPr lang="en-GB" dirty="0" err="1" smtClean="0"/>
              <a:t>ymwybodol</a:t>
            </a:r>
            <a:r>
              <a:rPr lang="en-GB" dirty="0" smtClean="0"/>
              <a:t> </a:t>
            </a:r>
            <a:r>
              <a:rPr lang="en-GB" dirty="0" err="1" smtClean="0"/>
              <a:t>o’r</a:t>
            </a:r>
            <a:r>
              <a:rPr lang="en-GB" dirty="0" smtClean="0"/>
              <a:t> </a:t>
            </a:r>
            <a:r>
              <a:rPr lang="en-GB" dirty="0" err="1" smtClean="0"/>
              <a:t>traddodiadau</a:t>
            </a:r>
            <a:r>
              <a:rPr lang="en-GB" dirty="0" smtClean="0"/>
              <a:t> </a:t>
            </a:r>
            <a:r>
              <a:rPr lang="en-GB" dirty="0" err="1" smtClean="0"/>
              <a:t>a’r</a:t>
            </a:r>
            <a:r>
              <a:rPr lang="en-GB" dirty="0" smtClean="0"/>
              <a:t> </a:t>
            </a:r>
            <a:r>
              <a:rPr lang="en-GB" dirty="0" err="1" smtClean="0"/>
              <a:t>dathliadau</a:t>
            </a:r>
            <a:r>
              <a:rPr lang="en-GB" dirty="0" smtClean="0"/>
              <a:t> </a:t>
            </a:r>
            <a:r>
              <a:rPr lang="en-GB" dirty="0" err="1" smtClean="0"/>
              <a:t>sy’n</a:t>
            </a:r>
            <a:r>
              <a:rPr lang="en-GB" dirty="0" smtClean="0"/>
              <a:t> </a:t>
            </a:r>
            <a:r>
              <a:rPr lang="en-GB" dirty="0" err="1" smtClean="0"/>
              <a:t>elfennau</a:t>
            </a:r>
            <a:r>
              <a:rPr lang="en-GB" dirty="0" smtClean="0"/>
              <a:t> </a:t>
            </a:r>
            <a:r>
              <a:rPr lang="en-GB" dirty="0" err="1" smtClean="0"/>
              <a:t>pwysig</a:t>
            </a:r>
            <a:r>
              <a:rPr lang="en-GB" dirty="0" smtClean="0"/>
              <a:t> </a:t>
            </a:r>
            <a:r>
              <a:rPr lang="en-GB" dirty="0" err="1" smtClean="0"/>
              <a:t>o’r</a:t>
            </a:r>
            <a:r>
              <a:rPr lang="en-GB" dirty="0" smtClean="0"/>
              <a:t> </a:t>
            </a:r>
            <a:r>
              <a:rPr lang="en-GB" dirty="0" err="1" smtClean="0"/>
              <a:t>diwylliannau</a:t>
            </a:r>
            <a:r>
              <a:rPr lang="en-GB" dirty="0" smtClean="0"/>
              <a:t> a </a:t>
            </a:r>
            <a:r>
              <a:rPr lang="en-GB" dirty="0" err="1" smtClean="0"/>
              <a:t>geir</a:t>
            </a:r>
            <a:r>
              <a:rPr lang="en-GB" dirty="0" smtClean="0"/>
              <a:t> </a:t>
            </a:r>
            <a:r>
              <a:rPr lang="en-GB" dirty="0" err="1" smtClean="0"/>
              <a:t>yng</a:t>
            </a:r>
            <a:r>
              <a:rPr lang="en-GB" dirty="0" smtClean="0"/>
              <a:t> </a:t>
            </a:r>
            <a:r>
              <a:rPr lang="en-GB" dirty="0" err="1" smtClean="0"/>
              <a:t>Nghymru</a:t>
            </a:r>
            <a:r>
              <a:rPr lang="en-GB" dirty="0" smtClean="0"/>
              <a:t>.(</a:t>
            </a:r>
            <a:r>
              <a:rPr lang="en-GB" dirty="0" smtClean="0"/>
              <a:t>LLC, 2015)  </a:t>
            </a:r>
            <a:endParaRPr lang="en-GB" dirty="0"/>
          </a:p>
        </p:txBody>
      </p:sp>
      <p:sp>
        <p:nvSpPr>
          <p:cNvPr id="4" name="Content Placeholder 3"/>
          <p:cNvSpPr>
            <a:spLocks noGrp="1"/>
          </p:cNvSpPr>
          <p:nvPr>
            <p:ph sz="half" idx="2"/>
          </p:nvPr>
        </p:nvSpPr>
        <p:spPr>
          <a:xfrm>
            <a:off x="6604000" y="1825625"/>
            <a:ext cx="5181600" cy="4943164"/>
          </a:xfrm>
        </p:spPr>
        <p:style>
          <a:lnRef idx="2">
            <a:schemeClr val="accent2"/>
          </a:lnRef>
          <a:fillRef idx="1">
            <a:schemeClr val="lt1"/>
          </a:fillRef>
          <a:effectRef idx="0">
            <a:schemeClr val="accent2"/>
          </a:effectRef>
          <a:fontRef idx="minor">
            <a:schemeClr val="dk1"/>
          </a:fontRef>
        </p:style>
        <p:txBody>
          <a:bodyPr>
            <a:normAutofit fontScale="70000" lnSpcReduction="20000"/>
          </a:bodyPr>
          <a:lstStyle/>
          <a:p>
            <a:pPr>
              <a:lnSpc>
                <a:spcPct val="120000"/>
              </a:lnSpc>
            </a:pPr>
            <a:r>
              <a:rPr lang="en-GB" sz="3100" i="1" dirty="0" smtClean="0"/>
              <a:t>The </a:t>
            </a:r>
            <a:r>
              <a:rPr lang="en-GB" sz="3100" i="1" dirty="0" smtClean="0"/>
              <a:t>Foundation Phase supports the cultural identity of all children, to celebrate different cultures and help children recognise and gain a positive awareness of their own and other cultures. Positive attitudes should be developed to enable children to become increasingly aware of, and appreciate the value of, the diversity of cultures and languages that exist in a multicultural Wales. They should become increasingly aware of the traditions and celebrations that are important aspects of the cultures within Wales</a:t>
            </a:r>
            <a:r>
              <a:rPr lang="en-GB" sz="3100" i="1" dirty="0" smtClean="0"/>
              <a:t>. </a:t>
            </a:r>
            <a:r>
              <a:rPr lang="en-GB" sz="3100" i="1" dirty="0" smtClean="0"/>
              <a:t>(WG, 2015)</a:t>
            </a:r>
          </a:p>
          <a:p>
            <a:pPr marL="0" indent="0">
              <a:buNone/>
            </a:pPr>
            <a:endParaRPr lang="en-GB" i="1" dirty="0"/>
          </a:p>
        </p:txBody>
      </p:sp>
      <p:pic>
        <p:nvPicPr>
          <p:cNvPr id="5" name="Picture 4"/>
          <p:cNvPicPr>
            <a:picLocks noChangeAspect="1"/>
          </p:cNvPicPr>
          <p:nvPr/>
        </p:nvPicPr>
        <p:blipFill>
          <a:blip r:embed="rId2" cstate="print"/>
          <a:stretch>
            <a:fillRect/>
          </a:stretch>
        </p:blipFill>
        <p:spPr>
          <a:xfrm rot="20653006">
            <a:off x="1562501" y="274410"/>
            <a:ext cx="1541840" cy="1157231"/>
          </a:xfrm>
          <a:prstGeom prst="rect">
            <a:avLst/>
          </a:prstGeom>
        </p:spPr>
      </p:pic>
      <p:pic>
        <p:nvPicPr>
          <p:cNvPr id="6" name="Picture 5"/>
          <p:cNvPicPr>
            <a:picLocks noChangeAspect="1"/>
          </p:cNvPicPr>
          <p:nvPr/>
        </p:nvPicPr>
        <p:blipFill>
          <a:blip r:embed="rId2" cstate="print"/>
          <a:stretch>
            <a:fillRect/>
          </a:stretch>
        </p:blipFill>
        <p:spPr>
          <a:xfrm rot="1071332">
            <a:off x="8992001" y="295043"/>
            <a:ext cx="1541840" cy="1157231"/>
          </a:xfrm>
          <a:prstGeom prst="rect">
            <a:avLst/>
          </a:prstGeom>
        </p:spPr>
      </p:pic>
    </p:spTree>
    <p:extLst>
      <p:ext uri="{BB962C8B-B14F-4D97-AF65-F5344CB8AC3E}">
        <p14:creationId xmlns:p14="http://schemas.microsoft.com/office/powerpoint/2010/main" val="9394161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Darpariaeth</a:t>
            </a:r>
            <a:r>
              <a:rPr lang="en-GB" dirty="0" smtClean="0"/>
              <a:t> </a:t>
            </a:r>
            <a:r>
              <a:rPr lang="en-GB" dirty="0" err="1" smtClean="0"/>
              <a:t>ar</a:t>
            </a:r>
            <a:r>
              <a:rPr lang="en-GB" dirty="0"/>
              <a:t> </a:t>
            </a:r>
            <a:r>
              <a:rPr lang="en-GB" dirty="0" err="1" smtClean="0"/>
              <a:t>gyfer</a:t>
            </a:r>
            <a:r>
              <a:rPr lang="en-GB" dirty="0" smtClean="0"/>
              <a:t> </a:t>
            </a:r>
            <a:r>
              <a:rPr lang="en-GB" dirty="0" err="1" smtClean="0"/>
              <a:t>Amrywiaeth</a:t>
            </a:r>
            <a:r>
              <a:rPr lang="en-GB" dirty="0" smtClean="0"/>
              <a:t> </a:t>
            </a:r>
            <a:br>
              <a:rPr lang="en-GB" dirty="0" smtClean="0"/>
            </a:br>
            <a:r>
              <a:rPr lang="en-GB" i="1" dirty="0" smtClean="0"/>
              <a:t>Provision for Diversity </a:t>
            </a:r>
            <a:endParaRPr lang="en-GB" i="1"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dirty="0" err="1" smtClean="0"/>
              <a:t>Adfyfyriwch</a:t>
            </a:r>
            <a:r>
              <a:rPr lang="en-GB" dirty="0" smtClean="0"/>
              <a:t> </a:t>
            </a:r>
            <a:r>
              <a:rPr lang="en-GB" dirty="0" err="1" smtClean="0"/>
              <a:t>ar</a:t>
            </a:r>
            <a:r>
              <a:rPr lang="en-GB" dirty="0" smtClean="0"/>
              <a:t> </a:t>
            </a:r>
            <a:r>
              <a:rPr lang="en-GB" dirty="0" err="1" smtClean="0"/>
              <a:t>eich</a:t>
            </a:r>
            <a:r>
              <a:rPr lang="en-GB" dirty="0" smtClean="0"/>
              <a:t> </a:t>
            </a:r>
            <a:r>
              <a:rPr lang="en-GB" dirty="0" err="1" smtClean="0"/>
              <a:t>arsylwadau</a:t>
            </a:r>
            <a:r>
              <a:rPr lang="en-GB" dirty="0" smtClean="0"/>
              <a:t> </a:t>
            </a:r>
            <a:r>
              <a:rPr lang="en-GB" dirty="0" err="1" smtClean="0"/>
              <a:t>o’r</a:t>
            </a:r>
            <a:r>
              <a:rPr lang="en-GB" dirty="0" smtClean="0"/>
              <a:t> </a:t>
            </a:r>
            <a:r>
              <a:rPr lang="en-GB" dirty="0" err="1" smtClean="0"/>
              <a:t>gorffennol</a:t>
            </a:r>
            <a:r>
              <a:rPr lang="en-GB" dirty="0" smtClean="0"/>
              <a:t>:</a:t>
            </a:r>
          </a:p>
          <a:p>
            <a:pPr lvl="1"/>
            <a:r>
              <a:rPr lang="en-GB" dirty="0" err="1" smtClean="0"/>
              <a:t>Ydy</a:t>
            </a:r>
            <a:r>
              <a:rPr lang="en-GB" dirty="0" smtClean="0"/>
              <a:t> </a:t>
            </a:r>
            <a:r>
              <a:rPr lang="en-GB" dirty="0" err="1" smtClean="0"/>
              <a:t>ysgolion</a:t>
            </a:r>
            <a:r>
              <a:rPr lang="en-GB" dirty="0" smtClean="0"/>
              <a:t> </a:t>
            </a:r>
            <a:r>
              <a:rPr lang="en-GB" dirty="0" err="1" smtClean="0"/>
              <a:t>yn</a:t>
            </a:r>
            <a:r>
              <a:rPr lang="en-GB" dirty="0" smtClean="0"/>
              <a:t> </a:t>
            </a:r>
            <a:r>
              <a:rPr lang="en-GB" dirty="0" err="1" smtClean="0"/>
              <a:t>cwrdd</a:t>
            </a:r>
            <a:r>
              <a:rPr lang="en-GB" dirty="0" smtClean="0"/>
              <a:t> </a:t>
            </a:r>
            <a:r>
              <a:rPr lang="en-GB" dirty="0" err="1" smtClean="0"/>
              <a:t>ag</a:t>
            </a:r>
            <a:r>
              <a:rPr lang="en-GB" dirty="0" smtClean="0"/>
              <a:t> </a:t>
            </a:r>
            <a:r>
              <a:rPr lang="en-GB" dirty="0" err="1" smtClean="0"/>
              <a:t>anghenion</a:t>
            </a:r>
            <a:r>
              <a:rPr lang="en-GB" dirty="0" smtClean="0"/>
              <a:t> </a:t>
            </a:r>
            <a:r>
              <a:rPr lang="en-GB" dirty="0" err="1" smtClean="0"/>
              <a:t>dysgu</a:t>
            </a:r>
            <a:r>
              <a:rPr lang="en-GB" dirty="0" smtClean="0"/>
              <a:t> </a:t>
            </a:r>
            <a:r>
              <a:rPr lang="en-GB" dirty="0" err="1" smtClean="0"/>
              <a:t>gwahanol</a:t>
            </a:r>
            <a:r>
              <a:rPr lang="en-GB" dirty="0" smtClean="0"/>
              <a:t> a </a:t>
            </a:r>
            <a:r>
              <a:rPr lang="en-GB" dirty="0" err="1" smtClean="0"/>
              <a:t>chefndiroedd</a:t>
            </a:r>
            <a:r>
              <a:rPr lang="en-GB" dirty="0" smtClean="0"/>
              <a:t> </a:t>
            </a:r>
            <a:r>
              <a:rPr lang="en-GB" dirty="0" err="1" smtClean="0"/>
              <a:t>diwylliannol</a:t>
            </a:r>
            <a:r>
              <a:rPr lang="en-GB" dirty="0" smtClean="0"/>
              <a:t> </a:t>
            </a:r>
            <a:r>
              <a:rPr lang="en-GB" dirty="0" err="1" smtClean="0"/>
              <a:t>gwahanol</a:t>
            </a:r>
            <a:r>
              <a:rPr lang="en-GB" dirty="0" smtClean="0"/>
              <a:t> </a:t>
            </a:r>
            <a:r>
              <a:rPr lang="en-GB" dirty="0" err="1" smtClean="0"/>
              <a:t>disgyblion</a:t>
            </a:r>
            <a:r>
              <a:rPr lang="en-GB" dirty="0" smtClean="0"/>
              <a:t> </a:t>
            </a:r>
            <a:r>
              <a:rPr lang="en-GB" dirty="0" err="1" smtClean="0"/>
              <a:t>yn</a:t>
            </a:r>
            <a:r>
              <a:rPr lang="en-GB" dirty="0" smtClean="0"/>
              <a:t> deg?</a:t>
            </a:r>
          </a:p>
          <a:p>
            <a:pPr lvl="1"/>
            <a:r>
              <a:rPr lang="en-GB" dirty="0" err="1" smtClean="0"/>
              <a:t>Ydy</a:t>
            </a:r>
            <a:r>
              <a:rPr lang="en-GB" dirty="0" smtClean="0"/>
              <a:t> </a:t>
            </a:r>
            <a:r>
              <a:rPr lang="en-GB" dirty="0" err="1" smtClean="0"/>
              <a:t>pob</a:t>
            </a:r>
            <a:r>
              <a:rPr lang="en-GB" dirty="0" smtClean="0"/>
              <a:t> </a:t>
            </a:r>
            <a:r>
              <a:rPr lang="en-GB" dirty="0" err="1" smtClean="0"/>
              <a:t>plentyn</a:t>
            </a:r>
            <a:r>
              <a:rPr lang="en-GB" dirty="0" smtClean="0"/>
              <a:t> </a:t>
            </a:r>
            <a:r>
              <a:rPr lang="en-GB" dirty="0" err="1" smtClean="0"/>
              <a:t>yn</a:t>
            </a:r>
            <a:r>
              <a:rPr lang="en-GB" dirty="0" smtClean="0"/>
              <a:t> </a:t>
            </a:r>
            <a:r>
              <a:rPr lang="en-GB" dirty="0" err="1" smtClean="0"/>
              <a:t>cael</a:t>
            </a:r>
            <a:r>
              <a:rPr lang="en-GB" dirty="0" smtClean="0"/>
              <a:t> </a:t>
            </a:r>
            <a:r>
              <a:rPr lang="en-GB" dirty="0" err="1" smtClean="0"/>
              <a:t>mynediad</a:t>
            </a:r>
            <a:r>
              <a:rPr lang="en-GB" dirty="0" smtClean="0"/>
              <a:t> </a:t>
            </a:r>
            <a:r>
              <a:rPr lang="en-GB" dirty="0" err="1" smtClean="0"/>
              <a:t>i</a:t>
            </a:r>
            <a:r>
              <a:rPr lang="en-GB" dirty="0" smtClean="0"/>
              <a:t> </a:t>
            </a:r>
            <a:r>
              <a:rPr lang="en-GB" dirty="0" err="1" smtClean="0"/>
              <a:t>addysg</a:t>
            </a:r>
            <a:r>
              <a:rPr lang="en-GB" dirty="0" smtClean="0"/>
              <a:t> </a:t>
            </a:r>
            <a:r>
              <a:rPr lang="en-GB" dirty="0" err="1" smtClean="0"/>
              <a:t>gynradd</a:t>
            </a:r>
            <a:r>
              <a:rPr lang="en-GB" dirty="0" smtClean="0"/>
              <a:t> </a:t>
            </a:r>
            <a:r>
              <a:rPr lang="en-GB" dirty="0" err="1" smtClean="0"/>
              <a:t>safon</a:t>
            </a:r>
            <a:r>
              <a:rPr lang="en-GB" dirty="0" smtClean="0"/>
              <a:t> </a:t>
            </a:r>
            <a:r>
              <a:rPr lang="en-GB" dirty="0" err="1" smtClean="0"/>
              <a:t>uchel</a:t>
            </a:r>
            <a:r>
              <a:rPr lang="en-GB" dirty="0" smtClean="0"/>
              <a:t>?</a:t>
            </a:r>
          </a:p>
          <a:p>
            <a:pPr lvl="1"/>
            <a:r>
              <a:rPr lang="en-GB" dirty="0" err="1" smtClean="0"/>
              <a:t>Sut</a:t>
            </a:r>
            <a:r>
              <a:rPr lang="en-GB" dirty="0" smtClean="0"/>
              <a:t> all system </a:t>
            </a:r>
            <a:r>
              <a:rPr lang="en-GB" dirty="0" err="1" smtClean="0"/>
              <a:t>genedlaethol</a:t>
            </a:r>
            <a:r>
              <a:rPr lang="en-GB" dirty="0" smtClean="0"/>
              <a:t> </a:t>
            </a:r>
            <a:r>
              <a:rPr lang="en-GB" dirty="0" err="1" smtClean="0"/>
              <a:t>ymateb</a:t>
            </a:r>
            <a:r>
              <a:rPr lang="en-GB" dirty="0" smtClean="0"/>
              <a:t> </a:t>
            </a:r>
            <a:r>
              <a:rPr lang="en-GB" dirty="0" err="1" smtClean="0"/>
              <a:t>orau</a:t>
            </a:r>
            <a:r>
              <a:rPr lang="en-GB" dirty="0" smtClean="0"/>
              <a:t> </a:t>
            </a:r>
            <a:r>
              <a:rPr lang="en-GB" dirty="0" err="1" smtClean="0"/>
              <a:t>i’r</a:t>
            </a:r>
            <a:r>
              <a:rPr lang="en-GB" dirty="0" smtClean="0"/>
              <a:t> </a:t>
            </a:r>
            <a:r>
              <a:rPr lang="en-GB" dirty="0" err="1" smtClean="0"/>
              <a:t>amrywiaeth</a:t>
            </a:r>
            <a:r>
              <a:rPr lang="en-GB" dirty="0" smtClean="0"/>
              <a:t> </a:t>
            </a:r>
            <a:r>
              <a:rPr lang="en-GB" dirty="0" err="1" smtClean="0"/>
              <a:t>eang</a:t>
            </a:r>
            <a:r>
              <a:rPr lang="en-GB" dirty="0" smtClean="0"/>
              <a:t> o </a:t>
            </a:r>
            <a:r>
              <a:rPr lang="en-GB" dirty="0" err="1" smtClean="0"/>
              <a:t>ddiwylliannau</a:t>
            </a:r>
            <a:r>
              <a:rPr lang="en-GB" dirty="0" smtClean="0"/>
              <a:t>, </a:t>
            </a:r>
            <a:r>
              <a:rPr lang="en-GB" dirty="0" err="1" smtClean="0"/>
              <a:t>crefyddau</a:t>
            </a:r>
            <a:r>
              <a:rPr lang="en-GB" dirty="0" smtClean="0"/>
              <a:t>, </a:t>
            </a:r>
            <a:r>
              <a:rPr lang="en-GB" dirty="0" err="1" smtClean="0"/>
              <a:t>ieithoedd</a:t>
            </a:r>
            <a:r>
              <a:rPr lang="en-GB" dirty="0" smtClean="0"/>
              <a:t> a </a:t>
            </a:r>
            <a:r>
              <a:rPr lang="en-GB" dirty="0" err="1" smtClean="0"/>
              <a:t>dyheadau</a:t>
            </a:r>
            <a:r>
              <a:rPr lang="en-GB" dirty="0" smtClean="0"/>
              <a:t> </a:t>
            </a:r>
            <a:r>
              <a:rPr lang="en-GB" dirty="0" err="1" smtClean="0"/>
              <a:t>sy’n</a:t>
            </a:r>
            <a:r>
              <a:rPr lang="en-GB" dirty="0" smtClean="0"/>
              <a:t> </a:t>
            </a:r>
            <a:r>
              <a:rPr lang="en-GB" dirty="0" err="1" smtClean="0"/>
              <a:t>rhan</a:t>
            </a:r>
            <a:r>
              <a:rPr lang="en-GB" dirty="0" smtClean="0"/>
              <a:t> o </a:t>
            </a:r>
            <a:r>
              <a:rPr lang="en-GB" dirty="0" err="1" smtClean="0"/>
              <a:t>fywyd</a:t>
            </a:r>
            <a:r>
              <a:rPr lang="en-GB" dirty="0" smtClean="0"/>
              <a:t> modern </a:t>
            </a:r>
            <a:r>
              <a:rPr lang="en-GB" dirty="0" err="1" smtClean="0"/>
              <a:t>ym</a:t>
            </a:r>
            <a:r>
              <a:rPr lang="en-GB" dirty="0" smtClean="0"/>
              <a:t> </a:t>
            </a:r>
            <a:r>
              <a:rPr lang="en-GB" dirty="0" err="1" smtClean="0"/>
              <a:t>Mhrydain</a:t>
            </a:r>
            <a:r>
              <a:rPr lang="en-GB" dirty="0" smtClean="0"/>
              <a:t>? </a:t>
            </a:r>
          </a:p>
          <a:p>
            <a:pPr lvl="1"/>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pPr marL="0" indent="0">
              <a:buNone/>
            </a:pPr>
            <a:r>
              <a:rPr lang="en-GB" i="1" dirty="0" smtClean="0"/>
              <a:t>Reflect on what you have observed in the past: </a:t>
            </a:r>
          </a:p>
          <a:p>
            <a:pPr lvl="1"/>
            <a:r>
              <a:rPr lang="en-GB" i="1" dirty="0" smtClean="0"/>
              <a:t>Do schools attend fairly and effectively to the different learning needs and cultural background of pupils? </a:t>
            </a:r>
          </a:p>
          <a:p>
            <a:pPr lvl="1"/>
            <a:r>
              <a:rPr lang="en-GB" i="1" dirty="0" smtClean="0"/>
              <a:t>Do all children have equal access to high-quality primary education? </a:t>
            </a:r>
          </a:p>
          <a:p>
            <a:pPr lvl="1"/>
            <a:r>
              <a:rPr lang="en-GB" i="1" dirty="0" smtClean="0"/>
              <a:t>How can a national school system best respond the wide diversity of cultures, faith, languages and aspirations which form part of British life? </a:t>
            </a:r>
            <a:endParaRPr lang="en-GB" i="1" dirty="0"/>
          </a:p>
        </p:txBody>
      </p:sp>
    </p:spTree>
    <p:extLst>
      <p:ext uri="{BB962C8B-B14F-4D97-AF65-F5344CB8AC3E}">
        <p14:creationId xmlns:p14="http://schemas.microsoft.com/office/powerpoint/2010/main" val="1588317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Strategaethau</a:t>
            </a:r>
            <a:r>
              <a:rPr lang="en-GB" dirty="0" smtClean="0"/>
              <a:t> </a:t>
            </a:r>
            <a:r>
              <a:rPr lang="en-GB" dirty="0" err="1" smtClean="0"/>
              <a:t>Effeithiol</a:t>
            </a:r>
            <a:r>
              <a:rPr lang="en-GB" dirty="0" smtClean="0"/>
              <a:t/>
            </a:r>
            <a:br>
              <a:rPr lang="en-GB" dirty="0" smtClean="0"/>
            </a:br>
            <a:r>
              <a:rPr lang="en-GB" dirty="0" smtClean="0"/>
              <a:t>Effective Strategies </a:t>
            </a:r>
            <a:endParaRPr lang="en-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r>
              <a:rPr lang="en-GB" sz="3000" dirty="0" err="1" smtClean="0"/>
              <a:t>Defnyddio</a:t>
            </a:r>
            <a:r>
              <a:rPr lang="en-GB" sz="3000" dirty="0" smtClean="0"/>
              <a:t> </a:t>
            </a:r>
            <a:r>
              <a:rPr lang="en-GB" sz="3000" dirty="0" err="1" smtClean="0"/>
              <a:t>adnoddau</a:t>
            </a:r>
            <a:r>
              <a:rPr lang="en-GB" sz="3000" dirty="0" smtClean="0"/>
              <a:t> </a:t>
            </a:r>
            <a:r>
              <a:rPr lang="en-GB" sz="3000" dirty="0" err="1" smtClean="0"/>
              <a:t>perthnasol</a:t>
            </a:r>
            <a:r>
              <a:rPr lang="en-GB" sz="3000" dirty="0" smtClean="0"/>
              <a:t>, </a:t>
            </a:r>
            <a:r>
              <a:rPr lang="en-GB" sz="3000" dirty="0" err="1" smtClean="0"/>
              <a:t>er</a:t>
            </a:r>
            <a:r>
              <a:rPr lang="en-GB" sz="3000" dirty="0" smtClean="0"/>
              <a:t> </a:t>
            </a:r>
            <a:r>
              <a:rPr lang="en-GB" sz="3000" dirty="0" err="1" smtClean="0"/>
              <a:t>enghraifft</a:t>
            </a:r>
            <a:r>
              <a:rPr lang="en-GB" sz="3000" dirty="0" smtClean="0"/>
              <a:t> </a:t>
            </a:r>
            <a:r>
              <a:rPr lang="en-GB" sz="3000" dirty="0" err="1" smtClean="0"/>
              <a:t>arteffactau</a:t>
            </a:r>
            <a:r>
              <a:rPr lang="en-GB" sz="3000" dirty="0" smtClean="0"/>
              <a:t> a </a:t>
            </a:r>
            <a:r>
              <a:rPr lang="en-GB" sz="3000" dirty="0" err="1" smtClean="0"/>
              <a:t>lluniau</a:t>
            </a:r>
            <a:r>
              <a:rPr lang="en-GB" sz="3000" dirty="0" smtClean="0"/>
              <a:t>,  </a:t>
            </a:r>
            <a:r>
              <a:rPr lang="en-GB" sz="3000" dirty="0" err="1" smtClean="0"/>
              <a:t>er</a:t>
            </a:r>
            <a:r>
              <a:rPr lang="en-GB" sz="3000" dirty="0" smtClean="0"/>
              <a:t> </a:t>
            </a:r>
            <a:r>
              <a:rPr lang="en-GB" sz="3000" dirty="0" err="1" smtClean="0"/>
              <a:t>mwyn</a:t>
            </a:r>
            <a:r>
              <a:rPr lang="en-GB" sz="3000" dirty="0" smtClean="0"/>
              <a:t> </a:t>
            </a:r>
            <a:r>
              <a:rPr lang="en-GB" sz="3000" dirty="0" err="1" smtClean="0"/>
              <a:t>dangos</a:t>
            </a:r>
            <a:r>
              <a:rPr lang="en-GB" sz="3000" dirty="0" smtClean="0"/>
              <a:t> </a:t>
            </a:r>
            <a:r>
              <a:rPr lang="en-GB" sz="3000" dirty="0" err="1" smtClean="0"/>
              <a:t>amrywiaeth</a:t>
            </a:r>
            <a:r>
              <a:rPr lang="en-GB" sz="3000" dirty="0" smtClean="0"/>
              <a:t> o </a:t>
            </a:r>
            <a:r>
              <a:rPr lang="en-GB" sz="3000" dirty="0" err="1" smtClean="0"/>
              <a:t>fewn</a:t>
            </a:r>
            <a:r>
              <a:rPr lang="en-GB" sz="3000" dirty="0" smtClean="0"/>
              <a:t> a </a:t>
            </a:r>
            <a:r>
              <a:rPr lang="en-GB" sz="3000" dirty="0" err="1" smtClean="0"/>
              <a:t>rhwng</a:t>
            </a:r>
            <a:r>
              <a:rPr lang="en-GB" sz="3000" dirty="0" smtClean="0"/>
              <a:t> </a:t>
            </a:r>
            <a:r>
              <a:rPr lang="en-GB" sz="3000" dirty="0" err="1" smtClean="0"/>
              <a:t>gwahanol</a:t>
            </a:r>
            <a:r>
              <a:rPr lang="en-GB" sz="3000" dirty="0" smtClean="0"/>
              <a:t> </a:t>
            </a:r>
            <a:r>
              <a:rPr lang="en-GB" sz="3000" dirty="0" err="1" smtClean="0"/>
              <a:t>ddiwylliannau</a:t>
            </a:r>
            <a:r>
              <a:rPr lang="en-GB" sz="3000" dirty="0" smtClean="0"/>
              <a:t> a </a:t>
            </a:r>
            <a:r>
              <a:rPr lang="en-GB" sz="3000" dirty="0" err="1" smtClean="0"/>
              <a:t>grwpiau</a:t>
            </a:r>
            <a:endParaRPr lang="en-GB" sz="3000" dirty="0" smtClean="0"/>
          </a:p>
          <a:p>
            <a:r>
              <a:rPr lang="en-GB" sz="3000" dirty="0" err="1" smtClean="0"/>
              <a:t>Cyflwyno</a:t>
            </a:r>
            <a:r>
              <a:rPr lang="en-GB" sz="3000" dirty="0" smtClean="0"/>
              <a:t> </a:t>
            </a:r>
            <a:r>
              <a:rPr lang="en-GB" sz="3000" dirty="0" err="1" smtClean="0"/>
              <a:t>golwg</a:t>
            </a:r>
            <a:r>
              <a:rPr lang="en-GB" sz="3000" dirty="0" smtClean="0"/>
              <a:t> </a:t>
            </a:r>
            <a:r>
              <a:rPr lang="en-GB" sz="3000" dirty="0" err="1" smtClean="0"/>
              <a:t>eang</a:t>
            </a:r>
            <a:r>
              <a:rPr lang="en-GB" sz="3000" dirty="0" smtClean="0"/>
              <a:t> o </a:t>
            </a:r>
            <a:r>
              <a:rPr lang="en-GB" sz="3000" dirty="0" err="1" smtClean="0"/>
              <a:t>ddiwylliant</a:t>
            </a:r>
            <a:r>
              <a:rPr lang="en-GB" sz="3000" dirty="0" smtClean="0"/>
              <a:t>, </a:t>
            </a:r>
            <a:r>
              <a:rPr lang="en-GB" sz="3000" dirty="0" err="1" smtClean="0"/>
              <a:t>hunaniaeth</a:t>
            </a:r>
            <a:r>
              <a:rPr lang="en-GB" sz="3000" dirty="0" smtClean="0"/>
              <a:t> ac </a:t>
            </a:r>
            <a:r>
              <a:rPr lang="en-GB" sz="3000" dirty="0" err="1" smtClean="0"/>
              <a:t>amrywiaeth</a:t>
            </a:r>
            <a:r>
              <a:rPr lang="en-GB" sz="3000" dirty="0" smtClean="0"/>
              <a:t>; </a:t>
            </a:r>
          </a:p>
          <a:p>
            <a:pPr lvl="1"/>
            <a:r>
              <a:rPr lang="en-GB" sz="2600" dirty="0" err="1" smtClean="0"/>
              <a:t>Rhannu</a:t>
            </a:r>
            <a:r>
              <a:rPr lang="en-GB" sz="2600" dirty="0" smtClean="0"/>
              <a:t> </a:t>
            </a:r>
            <a:r>
              <a:rPr lang="en-GB" sz="2600" dirty="0" err="1" smtClean="0"/>
              <a:t>barnau</a:t>
            </a:r>
            <a:r>
              <a:rPr lang="en-GB" sz="2600" dirty="0" smtClean="0"/>
              <a:t> </a:t>
            </a:r>
            <a:r>
              <a:rPr lang="en-GB" sz="2600" dirty="0" err="1" smtClean="0"/>
              <a:t>cywir</a:t>
            </a:r>
            <a:r>
              <a:rPr lang="en-GB" sz="2600" dirty="0" smtClean="0"/>
              <a:t> a </a:t>
            </a:r>
            <a:r>
              <a:rPr lang="en-GB" sz="2600" dirty="0" err="1" smtClean="0"/>
              <a:t>gwrthrychol</a:t>
            </a:r>
            <a:r>
              <a:rPr lang="en-GB" sz="2600" dirty="0" smtClean="0"/>
              <a:t>  </a:t>
            </a:r>
            <a:r>
              <a:rPr lang="en-GB" sz="2600" dirty="0" err="1" smtClean="0"/>
              <a:t>gyda</a:t>
            </a:r>
            <a:r>
              <a:rPr lang="en-GB" sz="2600" dirty="0" smtClean="0"/>
              <a:t> </a:t>
            </a:r>
            <a:r>
              <a:rPr lang="en-GB" sz="2600" dirty="0" err="1" smtClean="0"/>
              <a:t>dysgwyr</a:t>
            </a:r>
            <a:endParaRPr lang="en-GB" sz="2600" dirty="0" smtClean="0"/>
          </a:p>
          <a:p>
            <a:pPr lvl="1"/>
            <a:r>
              <a:rPr lang="en-GB" sz="2600" dirty="0" err="1" smtClean="0"/>
              <a:t>Osgoi</a:t>
            </a:r>
            <a:r>
              <a:rPr lang="en-GB" sz="2600" dirty="0" smtClean="0"/>
              <a:t> </a:t>
            </a:r>
            <a:r>
              <a:rPr lang="en-GB" sz="2600" dirty="0" err="1" smtClean="0"/>
              <a:t>cyflwyno</a:t>
            </a:r>
            <a:r>
              <a:rPr lang="en-GB" sz="2600" dirty="0" smtClean="0"/>
              <a:t> </a:t>
            </a:r>
            <a:r>
              <a:rPr lang="en-GB" sz="2600" dirty="0" err="1" smtClean="0"/>
              <a:t>grwpiau</a:t>
            </a:r>
            <a:r>
              <a:rPr lang="en-GB" sz="2600" dirty="0" smtClean="0"/>
              <a:t> </a:t>
            </a:r>
            <a:r>
              <a:rPr lang="en-GB" sz="2600" dirty="0" err="1" smtClean="0"/>
              <a:t>lleiafrifol</a:t>
            </a:r>
            <a:r>
              <a:rPr lang="en-GB" sz="2600" dirty="0" smtClean="0"/>
              <a:t> </a:t>
            </a:r>
            <a:r>
              <a:rPr lang="en-GB" sz="2600" dirty="0" err="1" smtClean="0"/>
              <a:t>fel</a:t>
            </a:r>
            <a:r>
              <a:rPr lang="en-GB" sz="2600" dirty="0" smtClean="0"/>
              <a:t> problem</a:t>
            </a:r>
          </a:p>
          <a:p>
            <a:pPr lvl="1"/>
            <a:r>
              <a:rPr lang="en-GB" sz="2600" dirty="0" err="1" smtClean="0"/>
              <a:t>Edrych</a:t>
            </a:r>
            <a:r>
              <a:rPr lang="en-GB" sz="2600" dirty="0" smtClean="0"/>
              <a:t> am yr </a:t>
            </a:r>
            <a:r>
              <a:rPr lang="en-GB" sz="2600" dirty="0" err="1" smtClean="0"/>
              <a:t>hyn</a:t>
            </a:r>
            <a:r>
              <a:rPr lang="en-GB" sz="2600" dirty="0" smtClean="0"/>
              <a:t> </a:t>
            </a:r>
            <a:r>
              <a:rPr lang="en-GB" sz="2600" dirty="0" err="1" smtClean="0"/>
              <a:t>s’yn</a:t>
            </a:r>
            <a:r>
              <a:rPr lang="en-GB" sz="2600" dirty="0" smtClean="0"/>
              <a:t> </a:t>
            </a:r>
            <a:r>
              <a:rPr lang="en-GB" sz="2600" dirty="0" err="1" smtClean="0"/>
              <a:t>gyffredin</a:t>
            </a:r>
            <a:r>
              <a:rPr lang="en-GB" sz="2600" dirty="0" smtClean="0"/>
              <a:t> </a:t>
            </a:r>
            <a:r>
              <a:rPr lang="en-GB" sz="2600" dirty="0" err="1" smtClean="0"/>
              <a:t>rhwng</a:t>
            </a:r>
            <a:r>
              <a:rPr lang="en-GB" sz="2600" dirty="0" smtClean="0"/>
              <a:t> </a:t>
            </a:r>
            <a:r>
              <a:rPr lang="en-GB" sz="2600" dirty="0" err="1" smtClean="0"/>
              <a:t>grwpiau</a:t>
            </a:r>
            <a:r>
              <a:rPr lang="en-GB" sz="2600" dirty="0" smtClean="0"/>
              <a:t> </a:t>
            </a:r>
          </a:p>
          <a:p>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r>
              <a:rPr lang="en-GB" i="1" dirty="0" smtClean="0"/>
              <a:t>Using appropriate resources, such as artefacts and images, to show diversity within and between cultures and groups</a:t>
            </a:r>
          </a:p>
          <a:p>
            <a:r>
              <a:rPr lang="en-GB" i="1" dirty="0" smtClean="0"/>
              <a:t>Presenting a broad and balanced view of culture, identity and diversity; </a:t>
            </a:r>
          </a:p>
          <a:p>
            <a:pPr lvl="1"/>
            <a:r>
              <a:rPr lang="en-GB" i="1" dirty="0" smtClean="0"/>
              <a:t>Giving learners accurate and objective views</a:t>
            </a:r>
          </a:p>
          <a:p>
            <a:pPr lvl="1"/>
            <a:r>
              <a:rPr lang="en-GB" i="1" dirty="0" smtClean="0"/>
              <a:t>Avoiding presenting minority groups as problematic</a:t>
            </a:r>
          </a:p>
          <a:p>
            <a:pPr lvl="1"/>
            <a:r>
              <a:rPr lang="en-GB" i="1" dirty="0" smtClean="0"/>
              <a:t>Looking for commonalities between groups </a:t>
            </a:r>
            <a:endParaRPr lang="en-GB" i="1" dirty="0"/>
          </a:p>
        </p:txBody>
      </p:sp>
    </p:spTree>
    <p:extLst>
      <p:ext uri="{BB962C8B-B14F-4D97-AF65-F5344CB8AC3E}">
        <p14:creationId xmlns:p14="http://schemas.microsoft.com/office/powerpoint/2010/main" val="34015960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733424"/>
            <a:ext cx="5181600" cy="5857875"/>
          </a:xfrm>
        </p:spPr>
        <p:style>
          <a:lnRef idx="2">
            <a:schemeClr val="accent1"/>
          </a:lnRef>
          <a:fillRef idx="1">
            <a:schemeClr val="lt1"/>
          </a:fillRef>
          <a:effectRef idx="0">
            <a:schemeClr val="accent1"/>
          </a:effectRef>
          <a:fontRef idx="minor">
            <a:schemeClr val="dk1"/>
          </a:fontRef>
        </p:style>
        <p:txBody>
          <a:bodyPr>
            <a:noAutofit/>
          </a:bodyPr>
          <a:lstStyle/>
          <a:p>
            <a:r>
              <a:rPr lang="en-GB" sz="2500" dirty="0" err="1" smtClean="0"/>
              <a:t>Cwestiynu</a:t>
            </a:r>
            <a:r>
              <a:rPr lang="en-GB" sz="2500" dirty="0" smtClean="0"/>
              <a:t> </a:t>
            </a:r>
            <a:r>
              <a:rPr lang="en-GB" sz="2500" dirty="0" err="1" smtClean="0"/>
              <a:t>stereoteip</a:t>
            </a:r>
            <a:r>
              <a:rPr lang="en-GB" sz="2500" dirty="0" smtClean="0"/>
              <a:t> a barn </a:t>
            </a:r>
            <a:r>
              <a:rPr lang="en-GB" sz="2500" dirty="0" err="1" smtClean="0"/>
              <a:t>gyffredin</a:t>
            </a:r>
            <a:r>
              <a:rPr lang="en-GB" sz="2500" dirty="0" smtClean="0"/>
              <a:t> (</a:t>
            </a:r>
            <a:r>
              <a:rPr lang="en-GB" sz="2500" dirty="0" err="1" smtClean="0"/>
              <a:t>ee</a:t>
            </a:r>
            <a:r>
              <a:rPr lang="en-GB" sz="2500" dirty="0" smtClean="0"/>
              <a:t> </a:t>
            </a:r>
            <a:r>
              <a:rPr lang="en-GB" sz="2500" dirty="0" err="1" smtClean="0"/>
              <a:t>mewnlifiad</a:t>
            </a:r>
            <a:r>
              <a:rPr lang="en-GB" sz="2500" dirty="0" smtClean="0"/>
              <a:t> </a:t>
            </a:r>
            <a:r>
              <a:rPr lang="en-GB" sz="2500" dirty="0" err="1" smtClean="0"/>
              <a:t>i’r</a:t>
            </a:r>
            <a:r>
              <a:rPr lang="en-GB" sz="2500" dirty="0" smtClean="0"/>
              <a:t> DU </a:t>
            </a:r>
            <a:r>
              <a:rPr lang="en-GB" sz="2500" dirty="0" err="1" smtClean="0"/>
              <a:t>yn</a:t>
            </a:r>
            <a:r>
              <a:rPr lang="en-GB" sz="2500" dirty="0" smtClean="0"/>
              <a:t> </a:t>
            </a:r>
            <a:r>
              <a:rPr lang="en-GB" sz="2500" dirty="0" err="1" smtClean="0"/>
              <a:t>ddigwyddiad</a:t>
            </a:r>
            <a:r>
              <a:rPr lang="en-GB" sz="2500" dirty="0" smtClean="0"/>
              <a:t> </a:t>
            </a:r>
            <a:r>
              <a:rPr lang="en-GB" sz="2500" dirty="0" err="1" smtClean="0"/>
              <a:t>diweddar</a:t>
            </a:r>
            <a:r>
              <a:rPr lang="en-GB" sz="2500" dirty="0" smtClean="0"/>
              <a:t>)</a:t>
            </a:r>
          </a:p>
          <a:p>
            <a:r>
              <a:rPr lang="en-GB" sz="2500" dirty="0" err="1" smtClean="0"/>
              <a:t>Herio’r</a:t>
            </a:r>
            <a:r>
              <a:rPr lang="en-GB" sz="2500" dirty="0" smtClean="0"/>
              <a:t> </a:t>
            </a:r>
            <a:r>
              <a:rPr lang="en-GB" sz="2500" dirty="0" err="1" smtClean="0"/>
              <a:t>ffordd</a:t>
            </a:r>
            <a:r>
              <a:rPr lang="en-GB" sz="2500" dirty="0" smtClean="0"/>
              <a:t> </a:t>
            </a:r>
            <a:r>
              <a:rPr lang="en-GB" sz="2500" dirty="0" err="1" smtClean="0"/>
              <a:t>mae’r</a:t>
            </a:r>
            <a:r>
              <a:rPr lang="en-GB" sz="2500" dirty="0" smtClean="0"/>
              <a:t> </a:t>
            </a:r>
            <a:r>
              <a:rPr lang="en-GB" sz="2500" dirty="0" err="1" smtClean="0"/>
              <a:t>cyfryngau</a:t>
            </a:r>
            <a:r>
              <a:rPr lang="en-GB" sz="2500" dirty="0" smtClean="0"/>
              <a:t> </a:t>
            </a:r>
            <a:r>
              <a:rPr lang="en-GB" sz="2500" dirty="0" err="1" smtClean="0"/>
              <a:t>yn</a:t>
            </a:r>
            <a:r>
              <a:rPr lang="en-GB" sz="2500" dirty="0" smtClean="0"/>
              <a:t> </a:t>
            </a:r>
            <a:r>
              <a:rPr lang="en-GB" sz="2500" dirty="0" err="1" smtClean="0"/>
              <a:t>portreadu</a:t>
            </a:r>
            <a:r>
              <a:rPr lang="en-GB" sz="2500" dirty="0" smtClean="0"/>
              <a:t> </a:t>
            </a:r>
            <a:r>
              <a:rPr lang="en-GB" sz="2500" dirty="0" err="1" smtClean="0"/>
              <a:t>gwledydd</a:t>
            </a:r>
            <a:r>
              <a:rPr lang="en-GB" sz="2500" dirty="0" smtClean="0"/>
              <a:t> a </a:t>
            </a:r>
            <a:r>
              <a:rPr lang="en-GB" sz="2500" dirty="0" err="1" smtClean="0"/>
              <a:t>phobl</a:t>
            </a:r>
            <a:r>
              <a:rPr lang="en-GB" sz="2500" dirty="0" smtClean="0"/>
              <a:t> </a:t>
            </a:r>
            <a:r>
              <a:rPr lang="en-GB" sz="2500" dirty="0" err="1" smtClean="0"/>
              <a:t>gwahanol</a:t>
            </a:r>
            <a:endParaRPr lang="en-GB" sz="2500" dirty="0" smtClean="0"/>
          </a:p>
          <a:p>
            <a:r>
              <a:rPr lang="en-GB" sz="2500" dirty="0" err="1" smtClean="0"/>
              <a:t>Creu</a:t>
            </a:r>
            <a:r>
              <a:rPr lang="en-GB" sz="2500" dirty="0" smtClean="0"/>
              <a:t> </a:t>
            </a:r>
            <a:r>
              <a:rPr lang="en-GB" sz="2500" dirty="0" err="1" smtClean="0"/>
              <a:t>hinsawdd</a:t>
            </a:r>
            <a:r>
              <a:rPr lang="en-GB" sz="2500" dirty="0" smtClean="0"/>
              <a:t> </a:t>
            </a:r>
            <a:r>
              <a:rPr lang="en-GB" sz="2500" dirty="0" err="1" smtClean="0"/>
              <a:t>agored</a:t>
            </a:r>
            <a:r>
              <a:rPr lang="en-GB" sz="2500" dirty="0" smtClean="0"/>
              <a:t> (</a:t>
            </a:r>
            <a:r>
              <a:rPr lang="en-GB" sz="2500" dirty="0" err="1" smtClean="0"/>
              <a:t>defnyddio</a:t>
            </a:r>
            <a:r>
              <a:rPr lang="en-GB" sz="2500" dirty="0" smtClean="0"/>
              <a:t> </a:t>
            </a:r>
            <a:r>
              <a:rPr lang="en-GB" sz="2500" dirty="0" err="1" smtClean="0"/>
              <a:t>rheolau</a:t>
            </a:r>
            <a:r>
              <a:rPr lang="en-GB" sz="2500" dirty="0" smtClean="0"/>
              <a:t> a </a:t>
            </a:r>
            <a:r>
              <a:rPr lang="en-GB" sz="2500" dirty="0" err="1" smtClean="0"/>
              <a:t>technegau</a:t>
            </a:r>
            <a:r>
              <a:rPr lang="en-GB" sz="2500" dirty="0" smtClean="0"/>
              <a:t> </a:t>
            </a:r>
            <a:r>
              <a:rPr lang="en-GB" sz="2500" dirty="0" err="1" smtClean="0"/>
              <a:t>pellhau</a:t>
            </a:r>
            <a:r>
              <a:rPr lang="en-GB" sz="2500" dirty="0" smtClean="0"/>
              <a:t> pan </a:t>
            </a:r>
            <a:r>
              <a:rPr lang="en-GB" sz="2500" dirty="0" err="1" smtClean="0"/>
              <a:t>yn</a:t>
            </a:r>
            <a:r>
              <a:rPr lang="en-GB" sz="2500" dirty="0" smtClean="0"/>
              <a:t> </a:t>
            </a:r>
            <a:r>
              <a:rPr lang="en-GB" sz="2500" dirty="0" err="1" smtClean="0"/>
              <a:t>delio</a:t>
            </a:r>
            <a:r>
              <a:rPr lang="en-GB" sz="2500" dirty="0" smtClean="0"/>
              <a:t> </a:t>
            </a:r>
            <a:r>
              <a:rPr lang="en-GB" sz="2500" dirty="0" err="1" smtClean="0"/>
              <a:t>gyda</a:t>
            </a:r>
            <a:r>
              <a:rPr lang="en-GB" sz="2500" dirty="0" smtClean="0"/>
              <a:t> </a:t>
            </a:r>
            <a:r>
              <a:rPr lang="en-GB" sz="2500" dirty="0" err="1" smtClean="0"/>
              <a:t>materion</a:t>
            </a:r>
            <a:r>
              <a:rPr lang="en-GB" sz="2500" dirty="0" smtClean="0"/>
              <a:t> </a:t>
            </a:r>
            <a:r>
              <a:rPr lang="en-GB" sz="2500" dirty="0" err="1" smtClean="0"/>
              <a:t>anodd</a:t>
            </a:r>
            <a:r>
              <a:rPr lang="en-GB" sz="2500" dirty="0" smtClean="0"/>
              <a:t>)</a:t>
            </a:r>
          </a:p>
          <a:p>
            <a:pPr lvl="1"/>
            <a:r>
              <a:rPr lang="en-GB" sz="2200" dirty="0" err="1" smtClean="0"/>
              <a:t>Annog</a:t>
            </a:r>
            <a:r>
              <a:rPr lang="en-GB" sz="2200" dirty="0" smtClean="0"/>
              <a:t> </a:t>
            </a:r>
            <a:r>
              <a:rPr lang="en-GB" sz="2200" dirty="0" err="1" smtClean="0"/>
              <a:t>disgyblion</a:t>
            </a:r>
            <a:r>
              <a:rPr lang="en-GB" sz="2200" dirty="0" smtClean="0"/>
              <a:t> </a:t>
            </a:r>
            <a:r>
              <a:rPr lang="en-GB" sz="2200" dirty="0" err="1" smtClean="0"/>
              <a:t>i</a:t>
            </a:r>
            <a:r>
              <a:rPr lang="en-GB" sz="2200" dirty="0" smtClean="0"/>
              <a:t> </a:t>
            </a:r>
            <a:r>
              <a:rPr lang="en-GB" sz="2200" dirty="0" err="1" smtClean="0"/>
              <a:t>ymfalchïo</a:t>
            </a:r>
            <a:r>
              <a:rPr lang="en-GB" sz="2200" dirty="0" smtClean="0"/>
              <a:t> </a:t>
            </a:r>
            <a:r>
              <a:rPr lang="en-GB" sz="2200" dirty="0" err="1" smtClean="0"/>
              <a:t>yn</a:t>
            </a:r>
            <a:r>
              <a:rPr lang="en-GB" sz="2200" dirty="0" smtClean="0"/>
              <a:t> </a:t>
            </a:r>
            <a:r>
              <a:rPr lang="en-GB" sz="2200" dirty="0" err="1" smtClean="0"/>
              <a:t>eu</a:t>
            </a:r>
            <a:r>
              <a:rPr lang="en-GB" sz="2200" dirty="0" smtClean="0"/>
              <a:t> </a:t>
            </a:r>
            <a:r>
              <a:rPr lang="en-GB" sz="2200" dirty="0" err="1" smtClean="0"/>
              <a:t>hunaniaeth</a:t>
            </a:r>
            <a:r>
              <a:rPr lang="en-GB" sz="2200" dirty="0" smtClean="0"/>
              <a:t> </a:t>
            </a:r>
            <a:r>
              <a:rPr lang="en-GB" sz="2200" dirty="0" err="1" smtClean="0"/>
              <a:t>a’u</a:t>
            </a:r>
            <a:r>
              <a:rPr lang="en-GB" sz="2200" dirty="0" smtClean="0"/>
              <a:t> </a:t>
            </a:r>
            <a:r>
              <a:rPr lang="en-GB" sz="2200" dirty="0" err="1" smtClean="0"/>
              <a:t>diwylliant</a:t>
            </a:r>
            <a:endParaRPr lang="en-GB" sz="2200" dirty="0" smtClean="0"/>
          </a:p>
          <a:p>
            <a:pPr lvl="1"/>
            <a:r>
              <a:rPr lang="en-GB" sz="2200" dirty="0" smtClean="0"/>
              <a:t>Anno </a:t>
            </a:r>
            <a:r>
              <a:rPr lang="en-GB" sz="2200" dirty="0" err="1" smtClean="0"/>
              <a:t>dysgwyr</a:t>
            </a:r>
            <a:r>
              <a:rPr lang="en-GB" sz="2200" dirty="0" smtClean="0"/>
              <a:t> </a:t>
            </a:r>
            <a:r>
              <a:rPr lang="en-GB" sz="2200" dirty="0" err="1" smtClean="0"/>
              <a:t>i</a:t>
            </a:r>
            <a:r>
              <a:rPr lang="en-GB" sz="2200" dirty="0" smtClean="0"/>
              <a:t> </a:t>
            </a:r>
            <a:r>
              <a:rPr lang="en-GB" sz="2200" dirty="0" err="1" smtClean="0"/>
              <a:t>dynnu</a:t>
            </a:r>
            <a:r>
              <a:rPr lang="en-GB" sz="2200" dirty="0" smtClean="0"/>
              <a:t> </a:t>
            </a:r>
            <a:r>
              <a:rPr lang="en-GB" sz="2200" dirty="0" err="1" smtClean="0"/>
              <a:t>ar</a:t>
            </a:r>
            <a:r>
              <a:rPr lang="en-GB" sz="2200" dirty="0" smtClean="0"/>
              <a:t> </a:t>
            </a:r>
            <a:r>
              <a:rPr lang="en-GB" sz="2200" dirty="0" err="1" smtClean="0"/>
              <a:t>eu</a:t>
            </a:r>
            <a:r>
              <a:rPr lang="en-GB" sz="2200" dirty="0" smtClean="0"/>
              <a:t> </a:t>
            </a:r>
            <a:r>
              <a:rPr lang="en-GB" sz="2200" dirty="0" err="1" smtClean="0"/>
              <a:t>profiadau</a:t>
            </a:r>
            <a:r>
              <a:rPr lang="en-GB" sz="2200" dirty="0" smtClean="0"/>
              <a:t> </a:t>
            </a:r>
            <a:r>
              <a:rPr lang="en-GB" sz="2200" dirty="0" err="1" smtClean="0"/>
              <a:t>eu</a:t>
            </a:r>
            <a:r>
              <a:rPr lang="en-GB" sz="2200" dirty="0" smtClean="0"/>
              <a:t> </a:t>
            </a:r>
            <a:r>
              <a:rPr lang="en-GB" sz="2200" dirty="0" err="1" smtClean="0"/>
              <a:t>hunain</a:t>
            </a:r>
            <a:endParaRPr lang="en-GB" sz="2200" dirty="0" smtClean="0"/>
          </a:p>
          <a:p>
            <a:pPr marL="0" indent="0" algn="r">
              <a:buNone/>
            </a:pPr>
            <a:r>
              <a:rPr lang="en-GB" sz="2500" dirty="0" smtClean="0"/>
              <a:t>(</a:t>
            </a:r>
            <a:r>
              <a:rPr lang="en-GB" sz="2500" dirty="0" err="1" smtClean="0"/>
              <a:t>Cremin</a:t>
            </a:r>
            <a:r>
              <a:rPr lang="en-GB" sz="2500" dirty="0" smtClean="0"/>
              <a:t> et al, 2014) </a:t>
            </a:r>
            <a:endParaRPr lang="en-GB" sz="2500" dirty="0"/>
          </a:p>
        </p:txBody>
      </p:sp>
      <p:sp>
        <p:nvSpPr>
          <p:cNvPr id="4" name="Content Placeholder 3"/>
          <p:cNvSpPr>
            <a:spLocks noGrp="1"/>
          </p:cNvSpPr>
          <p:nvPr>
            <p:ph sz="half" idx="2"/>
          </p:nvPr>
        </p:nvSpPr>
        <p:spPr>
          <a:xfrm>
            <a:off x="6388100" y="733423"/>
            <a:ext cx="5181600" cy="5857875"/>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i="1" dirty="0" smtClean="0"/>
              <a:t>Questioning commonly held stereotypes and opinions (e.g. migration in the UK is a recent occurrence)</a:t>
            </a:r>
          </a:p>
          <a:p>
            <a:r>
              <a:rPr lang="en-GB" i="1" dirty="0" smtClean="0"/>
              <a:t>Challenging media portrayal of different countries and peoples</a:t>
            </a:r>
          </a:p>
          <a:p>
            <a:r>
              <a:rPr lang="en-GB" i="1" dirty="0" smtClean="0"/>
              <a:t>Creating an open climate (using ground rules and distancing techniques when dealing with controversial issues)</a:t>
            </a:r>
          </a:p>
          <a:p>
            <a:pPr lvl="1"/>
            <a:r>
              <a:rPr lang="en-GB" i="1" dirty="0" smtClean="0"/>
              <a:t>Encouraging learners to take pride in their identity and culture</a:t>
            </a:r>
          </a:p>
          <a:p>
            <a:pPr lvl="1"/>
            <a:r>
              <a:rPr lang="en-GB" i="1" dirty="0" smtClean="0"/>
              <a:t>Encouraging learners to draw on their own experience </a:t>
            </a:r>
          </a:p>
          <a:p>
            <a:pPr marL="457200" lvl="1" indent="0" algn="r">
              <a:buNone/>
            </a:pPr>
            <a:r>
              <a:rPr lang="en-GB" dirty="0" smtClean="0"/>
              <a:t>(</a:t>
            </a:r>
            <a:r>
              <a:rPr lang="en-GB" dirty="0" err="1" smtClean="0"/>
              <a:t>Cremin</a:t>
            </a:r>
            <a:r>
              <a:rPr lang="en-GB" dirty="0" smtClean="0"/>
              <a:t> et al, 2014)</a:t>
            </a:r>
            <a:endParaRPr lang="en-GB" dirty="0"/>
          </a:p>
        </p:txBody>
      </p:sp>
    </p:spTree>
    <p:extLst>
      <p:ext uri="{BB962C8B-B14F-4D97-AF65-F5344CB8AC3E}">
        <p14:creationId xmlns:p14="http://schemas.microsoft.com/office/powerpoint/2010/main" val="2833577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Esiamplau</a:t>
            </a:r>
            <a:r>
              <a:rPr lang="en-GB" dirty="0" smtClean="0"/>
              <a:t> o </a:t>
            </a:r>
            <a:r>
              <a:rPr lang="en-GB" dirty="0" err="1" smtClean="0"/>
              <a:t>Arfer</a:t>
            </a:r>
            <a:r>
              <a:rPr lang="en-GB" dirty="0" smtClean="0"/>
              <a:t> </a:t>
            </a:r>
            <a:r>
              <a:rPr lang="en-GB" dirty="0" err="1" smtClean="0"/>
              <a:t>Orau</a:t>
            </a:r>
            <a:r>
              <a:rPr lang="en-GB" dirty="0" smtClean="0"/>
              <a:t/>
            </a:r>
            <a:br>
              <a:rPr lang="en-GB" dirty="0" smtClean="0"/>
            </a:br>
            <a:r>
              <a:rPr lang="en-GB" dirty="0" smtClean="0"/>
              <a:t>Examples of Best Practice </a:t>
            </a:r>
            <a:endParaRPr lang="en-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err="1" smtClean="0"/>
              <a:t>Darllenwch</a:t>
            </a:r>
            <a:r>
              <a:rPr lang="en-GB" dirty="0" smtClean="0"/>
              <a:t> </a:t>
            </a:r>
            <a:r>
              <a:rPr lang="en-GB" dirty="0" err="1" smtClean="0"/>
              <a:t>eich</a:t>
            </a:r>
            <a:r>
              <a:rPr lang="en-GB" dirty="0" smtClean="0"/>
              <a:t> </a:t>
            </a:r>
            <a:r>
              <a:rPr lang="en-GB" dirty="0" err="1" smtClean="0"/>
              <a:t>astudiaeth</a:t>
            </a:r>
            <a:r>
              <a:rPr lang="en-GB" dirty="0" smtClean="0"/>
              <a:t> </a:t>
            </a:r>
            <a:r>
              <a:rPr lang="en-GB" dirty="0" err="1" smtClean="0"/>
              <a:t>achos</a:t>
            </a:r>
            <a:r>
              <a:rPr lang="en-GB" dirty="0" smtClean="0"/>
              <a:t>. </a:t>
            </a:r>
          </a:p>
          <a:p>
            <a:r>
              <a:rPr lang="en-GB" dirty="0" smtClean="0"/>
              <a:t>Pa </a:t>
            </a:r>
            <a:r>
              <a:rPr lang="en-GB" dirty="0" err="1" smtClean="0"/>
              <a:t>strategaethau</a:t>
            </a:r>
            <a:r>
              <a:rPr lang="en-GB" dirty="0" smtClean="0"/>
              <a:t> </a:t>
            </a:r>
            <a:r>
              <a:rPr lang="en-GB" dirty="0" err="1" smtClean="0"/>
              <a:t>mae’r</a:t>
            </a:r>
            <a:r>
              <a:rPr lang="en-GB" dirty="0" smtClean="0"/>
              <a:t> </a:t>
            </a:r>
            <a:r>
              <a:rPr lang="en-GB" dirty="0" err="1" smtClean="0"/>
              <a:t>ysgol</a:t>
            </a:r>
            <a:r>
              <a:rPr lang="en-GB" dirty="0" smtClean="0"/>
              <a:t> </a:t>
            </a:r>
            <a:r>
              <a:rPr lang="en-GB" dirty="0" err="1" smtClean="0"/>
              <a:t>wedi</a:t>
            </a:r>
            <a:r>
              <a:rPr lang="en-GB" dirty="0" smtClean="0"/>
              <a:t> </a:t>
            </a:r>
            <a:r>
              <a:rPr lang="en-GB" dirty="0" err="1" smtClean="0"/>
              <a:t>defnyddio</a:t>
            </a:r>
            <a:r>
              <a:rPr lang="en-GB" dirty="0" smtClean="0"/>
              <a:t>?</a:t>
            </a:r>
          </a:p>
          <a:p>
            <a:r>
              <a:rPr lang="en-GB" dirty="0" err="1" smtClean="0"/>
              <a:t>Esboniwch</a:t>
            </a:r>
            <a:r>
              <a:rPr lang="en-GB" dirty="0" smtClean="0"/>
              <a:t> </a:t>
            </a:r>
            <a:r>
              <a:rPr lang="en-GB" dirty="0" err="1" smtClean="0"/>
              <a:t>beth</a:t>
            </a:r>
            <a:r>
              <a:rPr lang="en-GB" dirty="0" smtClean="0"/>
              <a:t> </a:t>
            </a:r>
            <a:r>
              <a:rPr lang="en-GB" dirty="0" err="1" smtClean="0"/>
              <a:t>yw</a:t>
            </a:r>
            <a:r>
              <a:rPr lang="en-GB" dirty="0" smtClean="0"/>
              <a:t> </a:t>
            </a:r>
            <a:r>
              <a:rPr lang="en-GB" dirty="0" err="1" smtClean="0"/>
              <a:t>effaith</a:t>
            </a:r>
            <a:r>
              <a:rPr lang="en-GB" dirty="0" smtClean="0"/>
              <a:t> y </a:t>
            </a:r>
            <a:r>
              <a:rPr lang="en-GB" dirty="0" err="1" smtClean="0"/>
              <a:t>strategaethau</a:t>
            </a:r>
            <a:r>
              <a:rPr lang="en-GB" dirty="0" smtClean="0"/>
              <a:t> </a:t>
            </a:r>
            <a:r>
              <a:rPr lang="en-GB" dirty="0" err="1" smtClean="0"/>
              <a:t>ar</a:t>
            </a:r>
            <a:r>
              <a:rPr lang="en-GB" dirty="0" smtClean="0"/>
              <a:t>:	</a:t>
            </a:r>
          </a:p>
          <a:p>
            <a:pPr lvl="1"/>
            <a:r>
              <a:rPr lang="en-GB" dirty="0" err="1" smtClean="0"/>
              <a:t>Safbwyntiau</a:t>
            </a:r>
            <a:r>
              <a:rPr lang="en-GB" dirty="0" smtClean="0"/>
              <a:t> a </a:t>
            </a:r>
            <a:r>
              <a:rPr lang="en-GB" dirty="0" err="1" smtClean="0"/>
              <a:t>chredoa’r</a:t>
            </a:r>
            <a:r>
              <a:rPr lang="en-GB" dirty="0" smtClean="0"/>
              <a:t> plant</a:t>
            </a:r>
          </a:p>
          <a:p>
            <a:pPr lvl="1"/>
            <a:r>
              <a:rPr lang="en-GB" dirty="0" err="1" smtClean="0"/>
              <a:t>Eu</a:t>
            </a:r>
            <a:r>
              <a:rPr lang="en-GB" dirty="0" smtClean="0"/>
              <a:t> </a:t>
            </a:r>
            <a:r>
              <a:rPr lang="en-GB" dirty="0" err="1" smtClean="0"/>
              <a:t>hunaniaeth</a:t>
            </a:r>
            <a:r>
              <a:rPr lang="en-GB" dirty="0" smtClean="0"/>
              <a:t> </a:t>
            </a:r>
          </a:p>
          <a:p>
            <a:pPr lvl="1"/>
            <a:r>
              <a:rPr lang="en-GB" dirty="0" err="1" smtClean="0"/>
              <a:t>Dysgu</a:t>
            </a:r>
            <a:r>
              <a:rPr lang="en-GB" dirty="0" smtClean="0"/>
              <a:t> </a:t>
            </a:r>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lstStyle/>
          <a:p>
            <a:r>
              <a:rPr lang="en-GB" i="1" dirty="0" smtClean="0"/>
              <a:t>Read your case study. </a:t>
            </a:r>
          </a:p>
          <a:p>
            <a:r>
              <a:rPr lang="en-GB" i="1" dirty="0" smtClean="0"/>
              <a:t>Identify what strategies the school has used. </a:t>
            </a:r>
          </a:p>
          <a:p>
            <a:r>
              <a:rPr lang="en-GB" i="1" dirty="0" smtClean="0"/>
              <a:t>Explain what the impact of each strategy is on children’s</a:t>
            </a:r>
          </a:p>
          <a:p>
            <a:pPr lvl="1"/>
            <a:r>
              <a:rPr lang="en-GB" i="1" dirty="0" smtClean="0"/>
              <a:t>Attitudes and beliefs</a:t>
            </a:r>
          </a:p>
          <a:p>
            <a:pPr lvl="1"/>
            <a:r>
              <a:rPr lang="en-GB" i="1" dirty="0"/>
              <a:t>O</a:t>
            </a:r>
            <a:r>
              <a:rPr lang="en-GB" i="1" dirty="0" smtClean="0"/>
              <a:t>wn identity</a:t>
            </a:r>
          </a:p>
          <a:p>
            <a:pPr lvl="1"/>
            <a:r>
              <a:rPr lang="en-GB" i="1" dirty="0" smtClean="0"/>
              <a:t>Learning</a:t>
            </a:r>
            <a:endParaRPr lang="en-GB" i="1" dirty="0"/>
          </a:p>
        </p:txBody>
      </p:sp>
    </p:spTree>
    <p:extLst>
      <p:ext uri="{BB962C8B-B14F-4D97-AF65-F5344CB8AC3E}">
        <p14:creationId xmlns:p14="http://schemas.microsoft.com/office/powerpoint/2010/main" val="154562551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Astudiaethau</a:t>
            </a:r>
            <a:r>
              <a:rPr lang="en-GB" dirty="0" smtClean="0"/>
              <a:t> </a:t>
            </a:r>
            <a:r>
              <a:rPr lang="en-GB" dirty="0" err="1" smtClean="0"/>
              <a:t>Achos</a:t>
            </a:r>
            <a:r>
              <a:rPr lang="en-GB" dirty="0" smtClean="0"/>
              <a:t/>
            </a:r>
            <a:br>
              <a:rPr lang="en-GB" dirty="0" smtClean="0"/>
            </a:br>
            <a:r>
              <a:rPr lang="en-GB" dirty="0" smtClean="0"/>
              <a:t>Case Studies </a:t>
            </a:r>
            <a:endParaRPr lang="en-GB" dirty="0"/>
          </a:p>
        </p:txBody>
      </p:sp>
      <p:sp>
        <p:nvSpPr>
          <p:cNvPr id="3" name="Content Placeholder 2"/>
          <p:cNvSpPr>
            <a:spLocks noGrp="1"/>
          </p:cNvSpPr>
          <p:nvPr>
            <p:ph sz="half" idx="1"/>
          </p:nvPr>
        </p:nvSpPr>
        <p:spPr/>
        <p:txBody>
          <a:bodyPr>
            <a:normAutofit/>
          </a:bodyPr>
          <a:lstStyle/>
          <a:p>
            <a:r>
              <a:rPr lang="en-GB" dirty="0" err="1" smtClean="0"/>
              <a:t>Astudiaeth</a:t>
            </a:r>
            <a:r>
              <a:rPr lang="en-GB" dirty="0" smtClean="0"/>
              <a:t> </a:t>
            </a:r>
            <a:r>
              <a:rPr lang="en-GB" dirty="0" err="1" smtClean="0"/>
              <a:t>Achos</a:t>
            </a:r>
            <a:r>
              <a:rPr lang="en-GB" dirty="0" smtClean="0"/>
              <a:t> </a:t>
            </a:r>
            <a:r>
              <a:rPr lang="en-GB" dirty="0" smtClean="0"/>
              <a:t>1 </a:t>
            </a:r>
            <a:r>
              <a:rPr lang="en-GB" dirty="0" smtClean="0"/>
              <a:t>– </a:t>
            </a:r>
          </a:p>
          <a:p>
            <a:r>
              <a:rPr lang="en-GB" sz="1900" dirty="0" smtClean="0">
                <a:hlinkClick r:id="rId2"/>
              </a:rPr>
              <a:t>https://www.estyn.llyw.cymru/best-practice/parchu-hawliau?_ga=1.199990638.1331257045.1465216077</a:t>
            </a:r>
            <a:r>
              <a:rPr lang="en-GB" sz="1900" dirty="0" smtClean="0"/>
              <a:t> </a:t>
            </a:r>
            <a:endParaRPr lang="en-GB" dirty="0"/>
          </a:p>
          <a:p>
            <a:r>
              <a:rPr lang="en-GB" dirty="0" err="1" smtClean="0"/>
              <a:t>Astudiaeth</a:t>
            </a:r>
            <a:r>
              <a:rPr lang="en-GB" dirty="0" smtClean="0"/>
              <a:t> </a:t>
            </a:r>
            <a:r>
              <a:rPr lang="en-GB" dirty="0" err="1" smtClean="0"/>
              <a:t>Achos</a:t>
            </a:r>
            <a:r>
              <a:rPr lang="en-GB" dirty="0" smtClean="0"/>
              <a:t> </a:t>
            </a:r>
            <a:r>
              <a:rPr lang="en-GB" dirty="0" smtClean="0"/>
              <a:t>2 </a:t>
            </a:r>
            <a:r>
              <a:rPr lang="en-GB" dirty="0" smtClean="0"/>
              <a:t>- </a:t>
            </a:r>
            <a:r>
              <a:rPr lang="en-GB" sz="1600" dirty="0" smtClean="0">
                <a:hlinkClick r:id="rId3"/>
              </a:rPr>
              <a:t>https://www.estyn.llyw.cymru/best-practice/datblygu-medrau-cymraeg-trwy-amgylchedd-dysgu-dychmygus?_ga=1.233987550.1331257045.1465216077</a:t>
            </a:r>
            <a:r>
              <a:rPr lang="en-GB" sz="1600" dirty="0" smtClean="0"/>
              <a:t> </a:t>
            </a:r>
            <a:endParaRPr lang="en-GB" dirty="0" smtClean="0"/>
          </a:p>
        </p:txBody>
      </p:sp>
      <p:sp>
        <p:nvSpPr>
          <p:cNvPr id="4" name="Content Placeholder 3"/>
          <p:cNvSpPr>
            <a:spLocks noGrp="1"/>
          </p:cNvSpPr>
          <p:nvPr>
            <p:ph sz="half" idx="2"/>
          </p:nvPr>
        </p:nvSpPr>
        <p:spPr/>
        <p:txBody>
          <a:bodyPr>
            <a:normAutofit/>
          </a:bodyPr>
          <a:lstStyle/>
          <a:p>
            <a:r>
              <a:rPr lang="en-GB" dirty="0" smtClean="0"/>
              <a:t>Case </a:t>
            </a:r>
            <a:r>
              <a:rPr lang="en-GB" dirty="0" smtClean="0"/>
              <a:t>Study </a:t>
            </a:r>
            <a:r>
              <a:rPr lang="en-GB" dirty="0" smtClean="0"/>
              <a:t>1 </a:t>
            </a:r>
            <a:r>
              <a:rPr lang="en-GB" dirty="0" smtClean="0"/>
              <a:t>–</a:t>
            </a:r>
          </a:p>
          <a:p>
            <a:r>
              <a:rPr lang="en-GB" sz="2000" dirty="0" smtClean="0">
                <a:hlinkClick r:id="rId4"/>
              </a:rPr>
              <a:t>https://www.estyn.gov.wales/best-practice/inclusive-ethos-and-culture-promotes-effective-pupil-participation</a:t>
            </a:r>
            <a:r>
              <a:rPr lang="en-GB" sz="2000" dirty="0" smtClean="0"/>
              <a:t> </a:t>
            </a:r>
          </a:p>
          <a:p>
            <a:r>
              <a:rPr lang="en-GB" dirty="0" smtClean="0"/>
              <a:t>Case Study </a:t>
            </a:r>
            <a:r>
              <a:rPr lang="en-GB" dirty="0"/>
              <a:t>2</a:t>
            </a:r>
            <a:r>
              <a:rPr lang="en-GB" dirty="0" smtClean="0"/>
              <a:t> </a:t>
            </a:r>
            <a:r>
              <a:rPr lang="en-GB" dirty="0" smtClean="0"/>
              <a:t>– </a:t>
            </a:r>
          </a:p>
          <a:p>
            <a:r>
              <a:rPr lang="en-GB" sz="1600" dirty="0" smtClean="0">
                <a:hlinkClick r:id="rId5"/>
              </a:rPr>
              <a:t>https://www.estyn.gov.wales/best-practice/developing-welsh-skills-through-imaginative-learning-environment</a:t>
            </a:r>
            <a:r>
              <a:rPr lang="en-GB" sz="1600" dirty="0" smtClean="0"/>
              <a:t> </a:t>
            </a:r>
          </a:p>
          <a:p>
            <a:endParaRPr lang="en-GB" sz="1600" dirty="0"/>
          </a:p>
        </p:txBody>
      </p:sp>
      <p:pic>
        <p:nvPicPr>
          <p:cNvPr id="5" name="Picture 4"/>
          <p:cNvPicPr>
            <a:picLocks noChangeAspect="1"/>
          </p:cNvPicPr>
          <p:nvPr/>
        </p:nvPicPr>
        <p:blipFill>
          <a:blip r:embed="rId6" cstate="print"/>
          <a:stretch>
            <a:fillRect/>
          </a:stretch>
        </p:blipFill>
        <p:spPr>
          <a:xfrm>
            <a:off x="1283882" y="165734"/>
            <a:ext cx="1086524" cy="1378427"/>
          </a:xfrm>
          <a:prstGeom prst="rect">
            <a:avLst/>
          </a:prstGeom>
        </p:spPr>
      </p:pic>
    </p:spTree>
    <p:extLst>
      <p:ext uri="{BB962C8B-B14F-4D97-AF65-F5344CB8AC3E}">
        <p14:creationId xmlns:p14="http://schemas.microsoft.com/office/powerpoint/2010/main" val="320320165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Heriau</a:t>
            </a:r>
            <a:r>
              <a:rPr lang="en-GB" dirty="0" smtClean="0"/>
              <a:t> </a:t>
            </a:r>
            <a:r>
              <a:rPr lang="en-GB" dirty="0" err="1" smtClean="0"/>
              <a:t>Posibl</a:t>
            </a:r>
            <a:r>
              <a:rPr lang="en-GB" dirty="0" smtClean="0"/>
              <a:t> </a:t>
            </a:r>
            <a:br>
              <a:rPr lang="en-GB" dirty="0" smtClean="0"/>
            </a:br>
            <a:r>
              <a:rPr lang="en-GB" dirty="0" smtClean="0"/>
              <a:t>Possible Challenges </a:t>
            </a:r>
            <a:endParaRPr lang="en-GB" dirty="0"/>
          </a:p>
        </p:txBody>
      </p:sp>
      <p:sp>
        <p:nvSpPr>
          <p:cNvPr id="3" name="Content Placeholder 2"/>
          <p:cNvSpPr>
            <a:spLocks noGrp="1"/>
          </p:cNvSpPr>
          <p:nvPr>
            <p:ph sz="half" idx="1"/>
          </p:nvPr>
        </p:nvSpPr>
        <p:spPr>
          <a:xfrm>
            <a:off x="838200" y="1825625"/>
            <a:ext cx="5181600" cy="4791074"/>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dirty="0" err="1" smtClean="0"/>
              <a:t>Gwahanol</a:t>
            </a:r>
            <a:r>
              <a:rPr lang="en-GB" dirty="0" smtClean="0"/>
              <a:t>  </a:t>
            </a:r>
            <a:r>
              <a:rPr lang="en-GB" dirty="0" err="1" smtClean="0"/>
              <a:t>ieithoedd</a:t>
            </a:r>
            <a:r>
              <a:rPr lang="en-GB" dirty="0" smtClean="0"/>
              <a:t> a </a:t>
            </a:r>
            <a:r>
              <a:rPr lang="en-GB" dirty="0" err="1" smtClean="0"/>
              <a:t>chamau</a:t>
            </a:r>
            <a:r>
              <a:rPr lang="en-GB" dirty="0" smtClean="0"/>
              <a:t> </a:t>
            </a:r>
            <a:r>
              <a:rPr lang="en-GB" dirty="0" err="1" smtClean="0"/>
              <a:t>datblygiad</a:t>
            </a:r>
            <a:r>
              <a:rPr lang="en-GB" dirty="0" smtClean="0"/>
              <a:t> </a:t>
            </a:r>
            <a:r>
              <a:rPr lang="en-GB" dirty="0" err="1" smtClean="0"/>
              <a:t>ieithyddol</a:t>
            </a:r>
            <a:r>
              <a:rPr lang="en-GB" dirty="0" smtClean="0"/>
              <a:t> </a:t>
            </a:r>
            <a:r>
              <a:rPr lang="en-GB" dirty="0" err="1" smtClean="0"/>
              <a:t>yn</a:t>
            </a:r>
            <a:r>
              <a:rPr lang="en-GB" dirty="0" smtClean="0"/>
              <a:t> y </a:t>
            </a:r>
            <a:r>
              <a:rPr lang="en-GB" dirty="0" err="1" smtClean="0"/>
              <a:t>dosbarth</a:t>
            </a:r>
            <a:r>
              <a:rPr lang="en-GB" dirty="0" smtClean="0"/>
              <a:t> </a:t>
            </a:r>
          </a:p>
          <a:p>
            <a:r>
              <a:rPr lang="en-GB" dirty="0" smtClean="0"/>
              <a:t>Plant </a:t>
            </a:r>
            <a:r>
              <a:rPr lang="en-GB" dirty="0" err="1" smtClean="0"/>
              <a:t>sy’n</a:t>
            </a:r>
            <a:r>
              <a:rPr lang="en-GB" dirty="0" smtClean="0"/>
              <a:t> </a:t>
            </a:r>
            <a:r>
              <a:rPr lang="en-GB" dirty="0" err="1" smtClean="0"/>
              <a:t>mynychu</a:t>
            </a:r>
            <a:r>
              <a:rPr lang="en-GB" dirty="0" smtClean="0"/>
              <a:t> </a:t>
            </a:r>
            <a:r>
              <a:rPr lang="en-GB" dirty="0" err="1" smtClean="0"/>
              <a:t>ysgol</a:t>
            </a:r>
            <a:r>
              <a:rPr lang="en-GB" dirty="0" smtClean="0"/>
              <a:t> am </a:t>
            </a:r>
            <a:r>
              <a:rPr lang="en-GB" dirty="0" err="1" smtClean="0"/>
              <a:t>amser</a:t>
            </a:r>
            <a:r>
              <a:rPr lang="en-GB" dirty="0" smtClean="0"/>
              <a:t> </a:t>
            </a:r>
            <a:r>
              <a:rPr lang="en-GB" dirty="0" err="1" smtClean="0"/>
              <a:t>byr</a:t>
            </a:r>
            <a:endParaRPr lang="en-GB" dirty="0" smtClean="0"/>
          </a:p>
          <a:p>
            <a:r>
              <a:rPr lang="en-GB" dirty="0" err="1" smtClean="0"/>
              <a:t>Bwlio</a:t>
            </a:r>
            <a:r>
              <a:rPr lang="en-GB" dirty="0" smtClean="0"/>
              <a:t> a </a:t>
            </a:r>
            <a:r>
              <a:rPr lang="en-GB" dirty="0" err="1" smtClean="0"/>
              <a:t>galw</a:t>
            </a:r>
            <a:r>
              <a:rPr lang="en-GB" dirty="0" smtClean="0"/>
              <a:t> </a:t>
            </a:r>
            <a:r>
              <a:rPr lang="en-GB" dirty="0" err="1" smtClean="0"/>
              <a:t>enwau</a:t>
            </a:r>
            <a:endParaRPr lang="en-GB" dirty="0" smtClean="0"/>
          </a:p>
          <a:p>
            <a:r>
              <a:rPr lang="en-GB" dirty="0" err="1" smtClean="0"/>
              <a:t>Materion</a:t>
            </a:r>
            <a:r>
              <a:rPr lang="en-GB" dirty="0" smtClean="0"/>
              <a:t> </a:t>
            </a:r>
            <a:r>
              <a:rPr lang="en-GB" dirty="0" err="1" smtClean="0"/>
              <a:t>dadleuol</a:t>
            </a:r>
            <a:r>
              <a:rPr lang="en-GB" dirty="0" smtClean="0"/>
              <a:t> </a:t>
            </a:r>
          </a:p>
          <a:p>
            <a:r>
              <a:rPr lang="en-GB" dirty="0" err="1" smtClean="0"/>
              <a:t>Agweddau</a:t>
            </a:r>
            <a:r>
              <a:rPr lang="en-GB" dirty="0" smtClean="0"/>
              <a:t> </a:t>
            </a:r>
            <a:r>
              <a:rPr lang="en-GB" dirty="0" err="1" smtClean="0"/>
              <a:t>athrawon</a:t>
            </a:r>
            <a:r>
              <a:rPr lang="en-GB" dirty="0" smtClean="0"/>
              <a:t> </a:t>
            </a:r>
            <a:endParaRPr lang="en-GB" dirty="0"/>
          </a:p>
          <a:p>
            <a:pPr marL="0" indent="0" algn="r">
              <a:buNone/>
            </a:pPr>
            <a:r>
              <a:rPr lang="en-GB" dirty="0" smtClean="0"/>
              <a:t>(</a:t>
            </a:r>
            <a:r>
              <a:rPr lang="en-GB" dirty="0" err="1" smtClean="0"/>
              <a:t>Cremin</a:t>
            </a:r>
            <a:r>
              <a:rPr lang="en-GB" dirty="0" smtClean="0"/>
              <a:t> et al, 2014)</a:t>
            </a:r>
          </a:p>
          <a:p>
            <a:pPr marL="0" indent="0" algn="r">
              <a:buNone/>
            </a:pPr>
            <a:endParaRPr lang="en-GB" dirty="0"/>
          </a:p>
          <a:p>
            <a:r>
              <a:rPr lang="en-GB" dirty="0" smtClean="0"/>
              <a:t>Mae </a:t>
            </a:r>
            <a:r>
              <a:rPr lang="en-GB" dirty="0" err="1" smtClean="0"/>
              <a:t>cynllunio</a:t>
            </a:r>
            <a:r>
              <a:rPr lang="en-GB" dirty="0" smtClean="0"/>
              <a:t> </a:t>
            </a:r>
            <a:r>
              <a:rPr lang="en-GB" dirty="0" err="1" smtClean="0"/>
              <a:t>gofalus</a:t>
            </a:r>
            <a:r>
              <a:rPr lang="en-GB" dirty="0" smtClean="0"/>
              <a:t>, </a:t>
            </a:r>
            <a:r>
              <a:rPr lang="en-GB" dirty="0" err="1" smtClean="0"/>
              <a:t>rhannu</a:t>
            </a:r>
            <a:r>
              <a:rPr lang="en-GB" dirty="0" smtClean="0"/>
              <a:t> </a:t>
            </a:r>
            <a:r>
              <a:rPr lang="en-GB" dirty="0" err="1" smtClean="0"/>
              <a:t>gwybodaeth</a:t>
            </a:r>
            <a:r>
              <a:rPr lang="en-GB" dirty="0"/>
              <a:t> </a:t>
            </a:r>
            <a:r>
              <a:rPr lang="en-GB" dirty="0" smtClean="0"/>
              <a:t>a </a:t>
            </a:r>
            <a:r>
              <a:rPr lang="en-GB" dirty="0" err="1" smtClean="0"/>
              <a:t>dilyn</a:t>
            </a:r>
            <a:r>
              <a:rPr lang="en-GB" dirty="0" smtClean="0"/>
              <a:t> </a:t>
            </a:r>
            <a:r>
              <a:rPr lang="en-GB" dirty="0" err="1" smtClean="0"/>
              <a:t>polisiau</a:t>
            </a:r>
            <a:r>
              <a:rPr lang="en-GB" dirty="0" smtClean="0"/>
              <a:t> </a:t>
            </a:r>
            <a:r>
              <a:rPr lang="en-GB" dirty="0" err="1" smtClean="0"/>
              <a:t>addas</a:t>
            </a:r>
            <a:r>
              <a:rPr lang="en-GB" dirty="0" smtClean="0"/>
              <a:t> </a:t>
            </a:r>
            <a:r>
              <a:rPr lang="en-GB" dirty="0" err="1" smtClean="0"/>
              <a:t>yn</a:t>
            </a:r>
            <a:r>
              <a:rPr lang="en-GB" dirty="0" smtClean="0"/>
              <a:t> </a:t>
            </a:r>
            <a:r>
              <a:rPr lang="en-GB" dirty="0" err="1" smtClean="0"/>
              <a:t>agweddau</a:t>
            </a:r>
            <a:r>
              <a:rPr lang="en-GB" dirty="0" smtClean="0"/>
              <a:t> </a:t>
            </a:r>
            <a:r>
              <a:rPr lang="en-GB" dirty="0" err="1" smtClean="0"/>
              <a:t>allweddol</a:t>
            </a:r>
            <a:r>
              <a:rPr lang="en-GB" dirty="0" smtClean="0"/>
              <a:t> </a:t>
            </a:r>
            <a:r>
              <a:rPr lang="en-GB" dirty="0" err="1" smtClean="0"/>
              <a:t>ar</a:t>
            </a:r>
            <a:r>
              <a:rPr lang="en-GB" dirty="0" smtClean="0"/>
              <a:t> </a:t>
            </a:r>
            <a:r>
              <a:rPr lang="en-GB" dirty="0" err="1" smtClean="0"/>
              <a:t>gyfer</a:t>
            </a:r>
            <a:r>
              <a:rPr lang="en-GB" dirty="0" smtClean="0"/>
              <a:t> </a:t>
            </a:r>
            <a:r>
              <a:rPr lang="en-GB" dirty="0" err="1" smtClean="0"/>
              <a:t>delio</a:t>
            </a:r>
            <a:r>
              <a:rPr lang="en-GB" dirty="0" smtClean="0"/>
              <a:t> </a:t>
            </a:r>
            <a:r>
              <a:rPr lang="en-GB" dirty="0" err="1" smtClean="0"/>
              <a:t>gyda</a:t>
            </a:r>
            <a:r>
              <a:rPr lang="en-GB" dirty="0" smtClean="0"/>
              <a:t> </a:t>
            </a:r>
            <a:r>
              <a:rPr lang="en-GB" dirty="0" err="1" smtClean="0"/>
              <a:t>heriau</a:t>
            </a:r>
            <a:r>
              <a:rPr lang="en-GB" dirty="0" smtClean="0"/>
              <a:t> </a:t>
            </a:r>
            <a:r>
              <a:rPr lang="en-GB" dirty="0" err="1" smtClean="0"/>
              <a:t>tebyg</a:t>
            </a:r>
            <a:r>
              <a:rPr lang="en-GB" dirty="0" smtClean="0"/>
              <a:t>. </a:t>
            </a:r>
          </a:p>
        </p:txBody>
      </p:sp>
      <p:sp>
        <p:nvSpPr>
          <p:cNvPr id="4" name="Content Placeholder 3"/>
          <p:cNvSpPr>
            <a:spLocks noGrp="1"/>
          </p:cNvSpPr>
          <p:nvPr>
            <p:ph sz="half" idx="2"/>
          </p:nvPr>
        </p:nvSpPr>
        <p:spPr>
          <a:xfrm>
            <a:off x="6172200" y="1825624"/>
            <a:ext cx="5181600" cy="4791075"/>
          </a:xfrm>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r>
              <a:rPr lang="en-GB" i="1" dirty="0" smtClean="0"/>
              <a:t>Various languages and stages of language acquisition in the classroom </a:t>
            </a:r>
          </a:p>
          <a:p>
            <a:r>
              <a:rPr lang="en-GB" i="1" dirty="0" smtClean="0"/>
              <a:t>Children who attend short term </a:t>
            </a:r>
          </a:p>
          <a:p>
            <a:r>
              <a:rPr lang="en-GB" i="1" dirty="0" smtClean="0"/>
              <a:t>Bullying and name calling </a:t>
            </a:r>
          </a:p>
          <a:p>
            <a:r>
              <a:rPr lang="en-GB" i="1" dirty="0" smtClean="0"/>
              <a:t>Controversial issues </a:t>
            </a:r>
          </a:p>
          <a:p>
            <a:r>
              <a:rPr lang="en-GB" i="1" dirty="0" smtClean="0"/>
              <a:t>Teacher attitudes</a:t>
            </a:r>
          </a:p>
          <a:p>
            <a:pPr marL="0" indent="0" algn="r">
              <a:buNone/>
            </a:pPr>
            <a:r>
              <a:rPr lang="en-GB" i="1" dirty="0" smtClean="0"/>
              <a:t> (</a:t>
            </a:r>
            <a:r>
              <a:rPr lang="en-GB" i="1" dirty="0" err="1" smtClean="0"/>
              <a:t>Cremin</a:t>
            </a:r>
            <a:r>
              <a:rPr lang="en-GB" i="1" dirty="0" smtClean="0"/>
              <a:t> et al, 2014)</a:t>
            </a:r>
          </a:p>
          <a:p>
            <a:endParaRPr lang="en-GB" i="1" dirty="0"/>
          </a:p>
          <a:p>
            <a:r>
              <a:rPr lang="en-GB" i="1" dirty="0" smtClean="0"/>
              <a:t>Careful planning, sharing of information, deployment of appropriate policy all form key aspects of tackling such challenges. </a:t>
            </a:r>
          </a:p>
          <a:p>
            <a:endParaRPr lang="en-GB" i="1" dirty="0"/>
          </a:p>
        </p:txBody>
      </p:sp>
      <p:pic>
        <p:nvPicPr>
          <p:cNvPr id="5" name="Picture 4"/>
          <p:cNvPicPr>
            <a:picLocks noChangeAspect="1"/>
          </p:cNvPicPr>
          <p:nvPr/>
        </p:nvPicPr>
        <p:blipFill>
          <a:blip r:embed="rId2"/>
          <a:stretch>
            <a:fillRect/>
          </a:stretch>
        </p:blipFill>
        <p:spPr>
          <a:xfrm>
            <a:off x="838200" y="230188"/>
            <a:ext cx="2079625" cy="1276304"/>
          </a:xfrm>
          <a:prstGeom prst="rect">
            <a:avLst/>
          </a:prstGeom>
        </p:spPr>
      </p:pic>
    </p:spTree>
    <p:extLst>
      <p:ext uri="{BB962C8B-B14F-4D97-AF65-F5344CB8AC3E}">
        <p14:creationId xmlns:p14="http://schemas.microsoft.com/office/powerpoint/2010/main" val="12413735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Rhywedd</a:t>
            </a:r>
            <a:r>
              <a:rPr lang="en-GB" dirty="0" smtClean="0"/>
              <a:t/>
            </a:r>
            <a:br>
              <a:rPr lang="en-GB" dirty="0" smtClean="0"/>
            </a:br>
            <a:r>
              <a:rPr lang="en-GB" dirty="0" smtClean="0"/>
              <a:t>Gender </a:t>
            </a:r>
            <a:endParaRPr lang="en-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dirty="0" err="1" smtClean="0"/>
              <a:t>Yn</a:t>
            </a:r>
            <a:r>
              <a:rPr lang="en-GB" dirty="0" smtClean="0"/>
              <a:t> </a:t>
            </a:r>
            <a:r>
              <a:rPr lang="en-GB" dirty="0" err="1"/>
              <a:t>eich</a:t>
            </a:r>
            <a:r>
              <a:rPr lang="en-GB" dirty="0"/>
              <a:t> </a:t>
            </a:r>
            <a:r>
              <a:rPr lang="en-GB" dirty="0" err="1"/>
              <a:t>profiad</a:t>
            </a:r>
            <a:r>
              <a:rPr lang="en-GB" dirty="0"/>
              <a:t> chi, </a:t>
            </a:r>
            <a:r>
              <a:rPr lang="en-GB" dirty="0" err="1"/>
              <a:t>oedd</a:t>
            </a:r>
            <a:r>
              <a:rPr lang="en-GB" dirty="0"/>
              <a:t> </a:t>
            </a:r>
            <a:r>
              <a:rPr lang="en-GB" dirty="0" err="1"/>
              <a:t>bechgyn</a:t>
            </a:r>
            <a:r>
              <a:rPr lang="en-GB" dirty="0"/>
              <a:t> a </a:t>
            </a:r>
            <a:r>
              <a:rPr lang="en-GB" dirty="0" err="1" smtClean="0"/>
              <a:t>merched</a:t>
            </a:r>
            <a:r>
              <a:rPr lang="en-GB" dirty="0" smtClean="0"/>
              <a:t> </a:t>
            </a:r>
            <a:r>
              <a:rPr lang="en-GB" dirty="0" err="1"/>
              <a:t>yn</a:t>
            </a:r>
            <a:r>
              <a:rPr lang="en-GB" dirty="0"/>
              <a:t> </a:t>
            </a:r>
            <a:r>
              <a:rPr lang="en-GB" dirty="0" err="1"/>
              <a:t>cael</a:t>
            </a:r>
            <a:r>
              <a:rPr lang="en-GB" dirty="0"/>
              <a:t> </a:t>
            </a:r>
            <a:r>
              <a:rPr lang="en-GB" dirty="0" err="1" smtClean="0"/>
              <a:t>eu</a:t>
            </a:r>
            <a:r>
              <a:rPr lang="en-GB" dirty="0" smtClean="0"/>
              <a:t> </a:t>
            </a:r>
            <a:r>
              <a:rPr lang="en-GB" dirty="0" err="1" smtClean="0"/>
              <a:t>trin</a:t>
            </a:r>
            <a:r>
              <a:rPr lang="en-GB" dirty="0" smtClean="0"/>
              <a:t> </a:t>
            </a:r>
            <a:r>
              <a:rPr lang="en-GB" dirty="0" err="1"/>
              <a:t>yn</a:t>
            </a:r>
            <a:r>
              <a:rPr lang="en-GB" dirty="0"/>
              <a:t> </a:t>
            </a:r>
            <a:r>
              <a:rPr lang="en-GB" dirty="0" err="1" smtClean="0"/>
              <a:t>gyfartal</a:t>
            </a:r>
            <a:r>
              <a:rPr lang="en-GB" dirty="0" smtClean="0"/>
              <a:t> pan </a:t>
            </a:r>
            <a:r>
              <a:rPr lang="en-GB" dirty="0" err="1" smtClean="0"/>
              <a:t>oeddech</a:t>
            </a:r>
            <a:r>
              <a:rPr lang="en-GB" dirty="0" smtClean="0"/>
              <a:t> </a:t>
            </a:r>
            <a:r>
              <a:rPr lang="en-GB" dirty="0" err="1" smtClean="0"/>
              <a:t>yn</a:t>
            </a:r>
            <a:r>
              <a:rPr lang="en-GB" dirty="0" smtClean="0"/>
              <a:t> yr </a:t>
            </a:r>
            <a:r>
              <a:rPr lang="en-GB" dirty="0" err="1"/>
              <a:t>ysgol</a:t>
            </a:r>
            <a:r>
              <a:rPr lang="en-GB" dirty="0"/>
              <a:t>?</a:t>
            </a:r>
          </a:p>
          <a:p>
            <a:r>
              <a:rPr lang="en-GB" dirty="0" err="1" smtClean="0"/>
              <a:t>Ydy</a:t>
            </a:r>
            <a:r>
              <a:rPr lang="en-GB" dirty="0" smtClean="0"/>
              <a:t> </a:t>
            </a:r>
            <a:r>
              <a:rPr lang="en-GB" dirty="0" err="1" smtClean="0"/>
              <a:t>nhw</a:t>
            </a:r>
            <a:r>
              <a:rPr lang="en-GB" dirty="0" smtClean="0"/>
              <a:t> </a:t>
            </a:r>
            <a:r>
              <a:rPr lang="en-GB" dirty="0" err="1" smtClean="0"/>
              <a:t>yn</a:t>
            </a:r>
            <a:r>
              <a:rPr lang="en-GB" dirty="0" smtClean="0"/>
              <a:t> </a:t>
            </a:r>
            <a:r>
              <a:rPr lang="en-GB" dirty="0" err="1" smtClean="0"/>
              <a:t>cael</a:t>
            </a:r>
            <a:r>
              <a:rPr lang="en-GB" dirty="0" smtClean="0"/>
              <a:t> </a:t>
            </a:r>
            <a:r>
              <a:rPr lang="en-GB" dirty="0" err="1" smtClean="0"/>
              <a:t>eu</a:t>
            </a:r>
            <a:r>
              <a:rPr lang="en-GB" dirty="0" smtClean="0"/>
              <a:t> </a:t>
            </a:r>
            <a:r>
              <a:rPr lang="en-GB" dirty="0" err="1" smtClean="0"/>
              <a:t>trin</a:t>
            </a:r>
            <a:r>
              <a:rPr lang="en-GB" dirty="0" smtClean="0"/>
              <a:t> </a:t>
            </a:r>
            <a:r>
              <a:rPr lang="en-GB" dirty="0" err="1" smtClean="0"/>
              <a:t>yn</a:t>
            </a:r>
            <a:r>
              <a:rPr lang="en-GB" dirty="0" smtClean="0"/>
              <a:t> </a:t>
            </a:r>
            <a:r>
              <a:rPr lang="en-GB" dirty="0" err="1" smtClean="0"/>
              <a:t>gyfartal</a:t>
            </a:r>
            <a:r>
              <a:rPr lang="en-GB" dirty="0" smtClean="0"/>
              <a:t>  </a:t>
            </a:r>
            <a:r>
              <a:rPr lang="en-GB" dirty="0" err="1"/>
              <a:t>heddiw</a:t>
            </a:r>
            <a:r>
              <a:rPr lang="en-GB" dirty="0"/>
              <a:t>?</a:t>
            </a:r>
          </a:p>
          <a:p>
            <a:r>
              <a:rPr lang="en-GB" dirty="0" err="1"/>
              <a:t>Oedd</a:t>
            </a:r>
            <a:r>
              <a:rPr lang="en-GB" dirty="0"/>
              <a:t> </a:t>
            </a:r>
            <a:r>
              <a:rPr lang="en-GB" dirty="0" err="1"/>
              <a:t>yna</a:t>
            </a:r>
            <a:r>
              <a:rPr lang="en-GB" dirty="0"/>
              <a:t> </a:t>
            </a:r>
            <a:r>
              <a:rPr lang="en-GB" dirty="0" err="1"/>
              <a:t>unrhyw</a:t>
            </a:r>
            <a:r>
              <a:rPr lang="en-GB" dirty="0"/>
              <a:t> </a:t>
            </a:r>
            <a:r>
              <a:rPr lang="en-GB" dirty="0" err="1"/>
              <a:t>achlysur</a:t>
            </a:r>
            <a:r>
              <a:rPr lang="en-GB" dirty="0"/>
              <a:t> </a:t>
            </a:r>
            <a:r>
              <a:rPr lang="en-GB" dirty="0" smtClean="0"/>
              <a:t>pan </a:t>
            </a:r>
            <a:r>
              <a:rPr lang="en-GB" dirty="0" err="1" smtClean="0"/>
              <a:t>deimloch</a:t>
            </a:r>
            <a:r>
              <a:rPr lang="en-GB" dirty="0" smtClean="0"/>
              <a:t> </a:t>
            </a:r>
            <a:r>
              <a:rPr lang="en-GB" dirty="0"/>
              <a:t>chi </a:t>
            </a:r>
            <a:r>
              <a:rPr lang="en-GB" dirty="0" err="1"/>
              <a:t>eich</a:t>
            </a:r>
            <a:r>
              <a:rPr lang="en-GB" dirty="0"/>
              <a:t> bod </a:t>
            </a:r>
            <a:r>
              <a:rPr lang="en-GB" dirty="0" err="1"/>
              <a:t>wedi</a:t>
            </a:r>
            <a:r>
              <a:rPr lang="en-GB" dirty="0"/>
              <a:t> </a:t>
            </a:r>
            <a:r>
              <a:rPr lang="en-GB" dirty="0" err="1" smtClean="0"/>
              <a:t>eich</a:t>
            </a:r>
            <a:r>
              <a:rPr lang="en-GB" dirty="0" smtClean="0"/>
              <a:t> </a:t>
            </a:r>
            <a:r>
              <a:rPr lang="en-GB" dirty="0" err="1" smtClean="0"/>
              <a:t>trin</a:t>
            </a:r>
            <a:r>
              <a:rPr lang="en-GB" dirty="0" smtClean="0"/>
              <a:t> </a:t>
            </a:r>
            <a:r>
              <a:rPr lang="en-GB" dirty="0" err="1"/>
              <a:t>yn</a:t>
            </a:r>
            <a:r>
              <a:rPr lang="en-GB" dirty="0"/>
              <a:t> </a:t>
            </a:r>
            <a:r>
              <a:rPr lang="en-GB" dirty="0" err="1" smtClean="0"/>
              <a:t>wahanol</a:t>
            </a:r>
            <a:r>
              <a:rPr lang="en-GB" dirty="0" smtClean="0"/>
              <a:t> </a:t>
            </a:r>
            <a:r>
              <a:rPr lang="en-GB" dirty="0" err="1" smtClean="0"/>
              <a:t>i</a:t>
            </a:r>
            <a:r>
              <a:rPr lang="en-GB" dirty="0" smtClean="0"/>
              <a:t> </a:t>
            </a:r>
            <a:r>
              <a:rPr lang="en-GB" dirty="0" err="1" smtClean="0"/>
              <a:t>aelod</a:t>
            </a:r>
            <a:r>
              <a:rPr lang="en-GB" dirty="0" smtClean="0"/>
              <a:t> </a:t>
            </a:r>
            <a:r>
              <a:rPr lang="en-GB" dirty="0" err="1" smtClean="0"/>
              <a:t>o’r</a:t>
            </a:r>
            <a:r>
              <a:rPr lang="en-GB" dirty="0" smtClean="0"/>
              <a:t> </a:t>
            </a:r>
            <a:r>
              <a:rPr lang="en-GB" dirty="0" err="1" smtClean="0"/>
              <a:t>rhyw</a:t>
            </a:r>
            <a:r>
              <a:rPr lang="en-GB" dirty="0" smtClean="0"/>
              <a:t> </a:t>
            </a:r>
            <a:r>
              <a:rPr lang="en-GB" dirty="0" err="1" smtClean="0"/>
              <a:t>arall</a:t>
            </a:r>
            <a:r>
              <a:rPr lang="en-GB" dirty="0" smtClean="0"/>
              <a:t>?</a:t>
            </a:r>
            <a:endParaRPr lang="en-GB" dirty="0"/>
          </a:p>
          <a:p>
            <a:r>
              <a:rPr lang="en-GB" dirty="0" err="1"/>
              <a:t>Oedd</a:t>
            </a:r>
            <a:r>
              <a:rPr lang="en-GB" dirty="0"/>
              <a:t> </a:t>
            </a:r>
            <a:r>
              <a:rPr lang="en-GB" dirty="0" err="1"/>
              <a:t>bechgyn</a:t>
            </a:r>
            <a:r>
              <a:rPr lang="en-GB" dirty="0"/>
              <a:t> a </a:t>
            </a:r>
            <a:r>
              <a:rPr lang="en-GB" dirty="0" err="1" smtClean="0"/>
              <a:t>merched</a:t>
            </a:r>
            <a:r>
              <a:rPr lang="en-GB" dirty="0" smtClean="0"/>
              <a:t> </a:t>
            </a:r>
            <a:r>
              <a:rPr lang="en-GB" dirty="0" err="1"/>
              <a:t>yn</a:t>
            </a:r>
            <a:r>
              <a:rPr lang="en-GB" dirty="0"/>
              <a:t> </a:t>
            </a:r>
            <a:r>
              <a:rPr lang="en-GB" dirty="0" err="1"/>
              <a:t>ymddwyn</a:t>
            </a:r>
            <a:r>
              <a:rPr lang="en-GB" dirty="0"/>
              <a:t> </a:t>
            </a:r>
            <a:r>
              <a:rPr lang="en-GB" dirty="0" err="1" smtClean="0"/>
              <a:t>fel</a:t>
            </a:r>
            <a:r>
              <a:rPr lang="en-GB" dirty="0" smtClean="0"/>
              <a:t> </a:t>
            </a:r>
            <a:r>
              <a:rPr lang="en-GB" dirty="0" err="1" smtClean="0"/>
              <a:t>ei</a:t>
            </a:r>
            <a:r>
              <a:rPr lang="en-GB" dirty="0" smtClean="0"/>
              <a:t> </a:t>
            </a:r>
            <a:r>
              <a:rPr lang="en-GB" dirty="0" err="1" smtClean="0"/>
              <a:t>gilydd</a:t>
            </a:r>
            <a:r>
              <a:rPr lang="en-GB" dirty="0" smtClean="0"/>
              <a:t> </a:t>
            </a:r>
            <a:r>
              <a:rPr lang="en-GB" dirty="0" err="1"/>
              <a:t>yn</a:t>
            </a:r>
            <a:r>
              <a:rPr lang="en-GB" dirty="0"/>
              <a:t> </a:t>
            </a:r>
            <a:r>
              <a:rPr lang="en-GB" dirty="0" smtClean="0"/>
              <a:t>yr </a:t>
            </a:r>
            <a:r>
              <a:rPr lang="en-GB" dirty="0" err="1" smtClean="0"/>
              <a:t>ysgol</a:t>
            </a:r>
            <a:r>
              <a:rPr lang="en-GB" dirty="0"/>
              <a:t>? </a:t>
            </a:r>
          </a:p>
          <a:p>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r>
              <a:rPr lang="en-GB" i="1" dirty="0" smtClean="0"/>
              <a:t>In your experience, were boys and girls treated equally when you were in school?</a:t>
            </a:r>
          </a:p>
          <a:p>
            <a:r>
              <a:rPr lang="en-GB" i="1" dirty="0" smtClean="0"/>
              <a:t>Are they treated equally today? </a:t>
            </a:r>
          </a:p>
          <a:p>
            <a:r>
              <a:rPr lang="en-GB" i="1" dirty="0" smtClean="0"/>
              <a:t>Were there any occasions where you felt you were treated differently to members of the opposite sex? </a:t>
            </a:r>
          </a:p>
          <a:p>
            <a:r>
              <a:rPr lang="en-GB" i="1" dirty="0" smtClean="0"/>
              <a:t>Did boys and girls behave the same as each other in school? </a:t>
            </a:r>
          </a:p>
          <a:p>
            <a:endParaRPr lang="en-GB" i="1" dirty="0"/>
          </a:p>
        </p:txBody>
      </p:sp>
      <p:pic>
        <p:nvPicPr>
          <p:cNvPr id="7" name="Picture 6"/>
          <p:cNvPicPr>
            <a:picLocks noChangeAspect="1"/>
          </p:cNvPicPr>
          <p:nvPr/>
        </p:nvPicPr>
        <p:blipFill>
          <a:blip r:embed="rId2" cstate="print"/>
          <a:stretch>
            <a:fillRect/>
          </a:stretch>
        </p:blipFill>
        <p:spPr>
          <a:xfrm>
            <a:off x="9660217" y="230188"/>
            <a:ext cx="1952345" cy="1314450"/>
          </a:xfrm>
          <a:prstGeom prst="rect">
            <a:avLst/>
          </a:prstGeom>
        </p:spPr>
      </p:pic>
    </p:spTree>
    <p:extLst>
      <p:ext uri="{BB962C8B-B14F-4D97-AF65-F5344CB8AC3E}">
        <p14:creationId xmlns:p14="http://schemas.microsoft.com/office/powerpoint/2010/main" val="131558233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92500"/>
          </a:bodyPr>
          <a:lstStyle/>
          <a:p>
            <a:r>
              <a:rPr lang="en-GB" dirty="0"/>
              <a:t>“Each school has its own gender regime which consists of…individual personal expectations, rules, routines and hierarchical ordering of particular practices.” </a:t>
            </a:r>
          </a:p>
          <a:p>
            <a:pPr marL="0" indent="0" algn="r">
              <a:buNone/>
            </a:pPr>
            <a:r>
              <a:rPr lang="en-GB" sz="1600" dirty="0"/>
              <a:t>(Swain, 2004 in Bartlett and Burton, 2016).</a:t>
            </a:r>
          </a:p>
          <a:p>
            <a:r>
              <a:rPr lang="en-GB" dirty="0" err="1" smtClean="0"/>
              <a:t>Ydych</a:t>
            </a:r>
            <a:r>
              <a:rPr lang="en-GB" dirty="0" smtClean="0"/>
              <a:t> </a:t>
            </a:r>
            <a:r>
              <a:rPr lang="en-GB" dirty="0" err="1" smtClean="0"/>
              <a:t>chi’n</a:t>
            </a:r>
            <a:r>
              <a:rPr lang="en-GB" dirty="0" smtClean="0"/>
              <a:t> </a:t>
            </a:r>
            <a:r>
              <a:rPr lang="en-GB" dirty="0" err="1" smtClean="0"/>
              <a:t>gallu</a:t>
            </a:r>
            <a:r>
              <a:rPr lang="en-GB" dirty="0" smtClean="0"/>
              <a:t> </a:t>
            </a:r>
            <a:r>
              <a:rPr lang="en-GB" dirty="0" err="1" smtClean="0"/>
              <a:t>meddwl</a:t>
            </a:r>
            <a:r>
              <a:rPr lang="en-GB" dirty="0" smtClean="0"/>
              <a:t> am </a:t>
            </a:r>
            <a:r>
              <a:rPr lang="en-GB" dirty="0" err="1" smtClean="0"/>
              <a:t>unrhyw</a:t>
            </a:r>
            <a:r>
              <a:rPr lang="en-GB" dirty="0" smtClean="0"/>
              <a:t> </a:t>
            </a:r>
            <a:r>
              <a:rPr lang="en-GB" dirty="0" err="1" smtClean="0"/>
              <a:t>esiamplau</a:t>
            </a:r>
            <a:r>
              <a:rPr lang="en-GB" dirty="0" smtClean="0"/>
              <a:t>?</a:t>
            </a:r>
          </a:p>
          <a:p>
            <a:r>
              <a:rPr lang="en-GB" dirty="0" err="1" smtClean="0"/>
              <a:t>Sut</a:t>
            </a:r>
            <a:r>
              <a:rPr lang="en-GB" dirty="0" smtClean="0"/>
              <a:t> gall </a:t>
            </a:r>
            <a:r>
              <a:rPr lang="en-GB" dirty="0" err="1" smtClean="0"/>
              <a:t>hwn</a:t>
            </a:r>
            <a:r>
              <a:rPr lang="en-GB" dirty="0" smtClean="0"/>
              <a:t> </a:t>
            </a:r>
            <a:r>
              <a:rPr lang="en-GB" dirty="0" err="1" smtClean="0"/>
              <a:t>effeithio</a:t>
            </a:r>
            <a:r>
              <a:rPr lang="en-GB" dirty="0" smtClean="0"/>
              <a:t> </a:t>
            </a:r>
            <a:r>
              <a:rPr lang="en-GB" dirty="0" err="1" smtClean="0"/>
              <a:t>ar</a:t>
            </a:r>
            <a:r>
              <a:rPr lang="en-GB" dirty="0" smtClean="0"/>
              <a:t> </a:t>
            </a:r>
            <a:r>
              <a:rPr lang="en-GB" dirty="0" err="1" smtClean="0"/>
              <a:t>blentyn</a:t>
            </a:r>
            <a:r>
              <a:rPr lang="en-GB" dirty="0" smtClean="0"/>
              <a:t>? </a:t>
            </a:r>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fontScale="92500"/>
          </a:bodyPr>
          <a:lstStyle/>
          <a:p>
            <a:r>
              <a:rPr lang="en-GB" dirty="0" smtClean="0"/>
              <a:t>“</a:t>
            </a:r>
            <a:r>
              <a:rPr lang="en-GB" i="1" dirty="0" smtClean="0"/>
              <a:t>Each school has its own gender regime which consists of…individual personal expectations, rules, routines and hierarchical ordering of particular practices.” </a:t>
            </a:r>
          </a:p>
          <a:p>
            <a:pPr marL="0" indent="0" algn="r">
              <a:buNone/>
            </a:pPr>
            <a:r>
              <a:rPr lang="en-GB" sz="1600" i="1" dirty="0" smtClean="0"/>
              <a:t>(Swain, 2004 in Bartlett and Burton, 2016).</a:t>
            </a:r>
          </a:p>
          <a:p>
            <a:pPr marL="0" indent="0" algn="r">
              <a:buNone/>
            </a:pPr>
            <a:r>
              <a:rPr lang="en-GB" sz="1600" i="1" dirty="0" smtClean="0"/>
              <a:t> </a:t>
            </a:r>
          </a:p>
          <a:p>
            <a:r>
              <a:rPr lang="en-GB" i="1" dirty="0" smtClean="0"/>
              <a:t>Can you think of any examples of ‘gender regimes’? </a:t>
            </a:r>
          </a:p>
          <a:p>
            <a:r>
              <a:rPr lang="en-GB" i="1" dirty="0" smtClean="0"/>
              <a:t>How might that impact on a child? </a:t>
            </a:r>
          </a:p>
        </p:txBody>
      </p:sp>
      <p:pic>
        <p:nvPicPr>
          <p:cNvPr id="6" name="Picture 5"/>
          <p:cNvPicPr>
            <a:picLocks noChangeAspect="1"/>
          </p:cNvPicPr>
          <p:nvPr/>
        </p:nvPicPr>
        <p:blipFill>
          <a:blip r:embed="rId3"/>
          <a:stretch>
            <a:fillRect/>
          </a:stretch>
        </p:blipFill>
        <p:spPr>
          <a:xfrm>
            <a:off x="5122068" y="129273"/>
            <a:ext cx="1795463" cy="1518551"/>
          </a:xfrm>
          <a:prstGeom prst="rect">
            <a:avLst/>
          </a:prstGeom>
        </p:spPr>
      </p:pic>
    </p:spTree>
    <p:extLst>
      <p:ext uri="{BB962C8B-B14F-4D97-AF65-F5344CB8AC3E}">
        <p14:creationId xmlns:p14="http://schemas.microsoft.com/office/powerpoint/2010/main" val="1813790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Agweddau</a:t>
            </a:r>
            <a:r>
              <a:rPr lang="en-GB" dirty="0" smtClean="0"/>
              <a:t> </a:t>
            </a:r>
            <a:r>
              <a:rPr lang="en-GB" dirty="0" err="1" smtClean="0"/>
              <a:t>Ffeministaidd</a:t>
            </a:r>
            <a:r>
              <a:rPr lang="en-GB" dirty="0" smtClean="0"/>
              <a:t> </a:t>
            </a:r>
            <a:br>
              <a:rPr lang="en-GB" dirty="0" smtClean="0"/>
            </a:br>
            <a:r>
              <a:rPr lang="en-GB" dirty="0" smtClean="0"/>
              <a:t>Feminist Approaches </a:t>
            </a:r>
            <a:endParaRPr lang="en-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r>
              <a:rPr lang="en-GB" dirty="0"/>
              <a:t>Mae </a:t>
            </a:r>
            <a:r>
              <a:rPr lang="en-GB" dirty="0" err="1" smtClean="0"/>
              <a:t>rhywedd</a:t>
            </a:r>
            <a:r>
              <a:rPr lang="en-GB" dirty="0" smtClean="0"/>
              <a:t> </a:t>
            </a:r>
            <a:r>
              <a:rPr lang="en-GB" dirty="0" err="1"/>
              <a:t>yn</a:t>
            </a:r>
            <a:r>
              <a:rPr lang="en-GB" dirty="0"/>
              <a:t> </a:t>
            </a:r>
            <a:r>
              <a:rPr lang="en-GB" dirty="0" err="1" smtClean="0"/>
              <a:t>adeiladwaith</a:t>
            </a:r>
            <a:r>
              <a:rPr lang="en-GB" dirty="0" smtClean="0"/>
              <a:t> </a:t>
            </a:r>
            <a:r>
              <a:rPr lang="en-GB" dirty="0" err="1"/>
              <a:t>cymdeithasol</a:t>
            </a:r>
            <a:r>
              <a:rPr lang="en-GB" dirty="0"/>
              <a:t>. </a:t>
            </a:r>
          </a:p>
          <a:p>
            <a:r>
              <a:rPr lang="en-GB" dirty="0"/>
              <a:t>Mae </a:t>
            </a:r>
            <a:r>
              <a:rPr lang="en-GB" dirty="0" err="1" smtClean="0"/>
              <a:t>llawer</a:t>
            </a:r>
            <a:r>
              <a:rPr lang="en-GB" dirty="0" smtClean="0"/>
              <a:t> </a:t>
            </a:r>
            <a:r>
              <a:rPr lang="en-GB" dirty="0" err="1" smtClean="0"/>
              <a:t>o’r</a:t>
            </a:r>
            <a:r>
              <a:rPr lang="en-GB" dirty="0" smtClean="0"/>
              <a:t> </a:t>
            </a:r>
            <a:r>
              <a:rPr lang="en-GB" dirty="0" err="1" smtClean="0"/>
              <a:t>hyn</a:t>
            </a:r>
            <a:r>
              <a:rPr lang="en-GB" dirty="0" smtClean="0"/>
              <a:t> </a:t>
            </a:r>
            <a:r>
              <a:rPr lang="en-GB" dirty="0" err="1" smtClean="0"/>
              <a:t>sy’n</a:t>
            </a:r>
            <a:r>
              <a:rPr lang="en-GB" dirty="0" smtClean="0"/>
              <a:t> </a:t>
            </a:r>
            <a:r>
              <a:rPr lang="en-GB" dirty="0" err="1" smtClean="0"/>
              <a:t>cael</a:t>
            </a:r>
            <a:r>
              <a:rPr lang="en-GB" dirty="0" smtClean="0"/>
              <a:t> </a:t>
            </a:r>
            <a:r>
              <a:rPr lang="en-GB" dirty="0" err="1" smtClean="0"/>
              <a:t>ei</a:t>
            </a:r>
            <a:r>
              <a:rPr lang="en-GB" dirty="0" smtClean="0"/>
              <a:t> </a:t>
            </a:r>
            <a:r>
              <a:rPr lang="en-GB" dirty="0" err="1" smtClean="0"/>
              <a:t>gymryd</a:t>
            </a:r>
            <a:r>
              <a:rPr lang="en-GB" dirty="0" smtClean="0"/>
              <a:t> </a:t>
            </a:r>
            <a:r>
              <a:rPr lang="en-GB" dirty="0" err="1" smtClean="0"/>
              <a:t>yn</a:t>
            </a:r>
            <a:r>
              <a:rPr lang="en-GB" dirty="0" smtClean="0"/>
              <a:t> </a:t>
            </a:r>
            <a:r>
              <a:rPr lang="en-GB" dirty="0" err="1" smtClean="0"/>
              <a:t>ganiataol</a:t>
            </a:r>
            <a:r>
              <a:rPr lang="en-GB" dirty="0" smtClean="0"/>
              <a:t> </a:t>
            </a:r>
            <a:r>
              <a:rPr lang="en-GB" dirty="0" err="1" smtClean="0"/>
              <a:t>fel</a:t>
            </a:r>
            <a:r>
              <a:rPr lang="en-GB" dirty="0" smtClean="0"/>
              <a:t> </a:t>
            </a:r>
            <a:r>
              <a:rPr lang="en-GB" dirty="0"/>
              <a:t>‘</a:t>
            </a:r>
            <a:r>
              <a:rPr lang="en-GB" dirty="0" err="1"/>
              <a:t>naturiol</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smtClean="0"/>
              <a:t>ddylanwadu</a:t>
            </a:r>
            <a:r>
              <a:rPr lang="en-GB" dirty="0" smtClean="0"/>
              <a:t> </a:t>
            </a:r>
            <a:r>
              <a:rPr lang="en-GB" dirty="0" err="1"/>
              <a:t>gan</a:t>
            </a:r>
            <a:r>
              <a:rPr lang="en-GB" dirty="0"/>
              <a:t> </a:t>
            </a:r>
            <a:r>
              <a:rPr lang="en-GB" dirty="0" err="1"/>
              <a:t>agweddau</a:t>
            </a:r>
            <a:r>
              <a:rPr lang="en-GB" dirty="0"/>
              <a:t> </a:t>
            </a:r>
            <a:r>
              <a:rPr lang="en-GB" dirty="0" err="1"/>
              <a:t>cymdeithas</a:t>
            </a:r>
            <a:r>
              <a:rPr lang="en-GB" dirty="0"/>
              <a:t> </a:t>
            </a:r>
            <a:r>
              <a:rPr lang="en-GB" dirty="0" smtClean="0"/>
              <a:t>ac </a:t>
            </a:r>
            <a:r>
              <a:rPr lang="en-GB" dirty="0" err="1" smtClean="0"/>
              <a:t>yn</a:t>
            </a:r>
            <a:r>
              <a:rPr lang="en-GB" dirty="0" smtClean="0"/>
              <a:t> </a:t>
            </a:r>
            <a:r>
              <a:rPr lang="en-GB" dirty="0" err="1" smtClean="0"/>
              <a:t>cael</a:t>
            </a:r>
            <a:r>
              <a:rPr lang="en-GB" dirty="0" smtClean="0"/>
              <a:t> </a:t>
            </a:r>
            <a:r>
              <a:rPr lang="en-GB" dirty="0" err="1" smtClean="0"/>
              <a:t>ei</a:t>
            </a:r>
            <a:r>
              <a:rPr lang="en-GB" dirty="0" smtClean="0"/>
              <a:t> </a:t>
            </a:r>
            <a:r>
              <a:rPr lang="en-GB" dirty="0" err="1" smtClean="0"/>
              <a:t>wreiddio</a:t>
            </a:r>
            <a:r>
              <a:rPr lang="en-GB" dirty="0" smtClean="0"/>
              <a:t> </a:t>
            </a:r>
            <a:r>
              <a:rPr lang="en-GB" dirty="0" err="1" smtClean="0"/>
              <a:t>ynom</a:t>
            </a:r>
            <a:r>
              <a:rPr lang="en-GB" dirty="0" smtClean="0"/>
              <a:t> o </a:t>
            </a:r>
            <a:r>
              <a:rPr lang="en-GB" dirty="0" err="1"/>
              <a:t>oedran</a:t>
            </a:r>
            <a:r>
              <a:rPr lang="en-GB" dirty="0"/>
              <a:t> </a:t>
            </a:r>
            <a:r>
              <a:rPr lang="en-GB" dirty="0" err="1"/>
              <a:t>ifanc</a:t>
            </a:r>
            <a:r>
              <a:rPr lang="en-GB" dirty="0"/>
              <a:t>. </a:t>
            </a:r>
          </a:p>
          <a:p>
            <a:r>
              <a:rPr lang="en-GB" dirty="0"/>
              <a:t>Mae </a:t>
            </a:r>
            <a:r>
              <a:rPr lang="en-GB" dirty="0" err="1" smtClean="0"/>
              <a:t>rhywedd</a:t>
            </a:r>
            <a:r>
              <a:rPr lang="en-GB" dirty="0" smtClean="0"/>
              <a:t> </a:t>
            </a:r>
            <a:r>
              <a:rPr lang="en-GB" dirty="0" err="1"/>
              <a:t>yn</a:t>
            </a:r>
            <a:r>
              <a:rPr lang="en-GB" dirty="0"/>
              <a:t> </a:t>
            </a:r>
            <a:r>
              <a:rPr lang="en-GB" dirty="0" err="1"/>
              <a:t>berthnasol</a:t>
            </a:r>
            <a:r>
              <a:rPr lang="en-GB" dirty="0"/>
              <a:t>. </a:t>
            </a:r>
          </a:p>
          <a:p>
            <a:r>
              <a:rPr lang="en-GB" dirty="0"/>
              <a:t>Mae </a:t>
            </a:r>
            <a:r>
              <a:rPr lang="en-GB" dirty="0" err="1"/>
              <a:t>areithiau</a:t>
            </a:r>
            <a:r>
              <a:rPr lang="en-GB" dirty="0"/>
              <a:t> </a:t>
            </a:r>
            <a:r>
              <a:rPr lang="en-GB" dirty="0" err="1"/>
              <a:t>ffeministaidd</a:t>
            </a:r>
            <a:r>
              <a:rPr lang="en-GB" dirty="0"/>
              <a:t> </a:t>
            </a:r>
            <a:r>
              <a:rPr lang="en-GB" dirty="0" err="1"/>
              <a:t>yn</a:t>
            </a:r>
            <a:r>
              <a:rPr lang="en-GB" dirty="0"/>
              <a:t> </a:t>
            </a:r>
            <a:r>
              <a:rPr lang="en-GB" dirty="0" err="1"/>
              <a:t>tueddu</a:t>
            </a:r>
            <a:r>
              <a:rPr lang="en-GB" dirty="0"/>
              <a:t> </a:t>
            </a:r>
            <a:r>
              <a:rPr lang="en-GB" dirty="0" err="1"/>
              <a:t>i</a:t>
            </a:r>
            <a:r>
              <a:rPr lang="en-GB" dirty="0"/>
              <a:t> weld </a:t>
            </a:r>
            <a:r>
              <a:rPr lang="en-GB" dirty="0" err="1"/>
              <a:t>trafodaeth</a:t>
            </a:r>
            <a:r>
              <a:rPr lang="en-GB" dirty="0"/>
              <a:t> o </a:t>
            </a:r>
            <a:r>
              <a:rPr lang="en-GB" dirty="0" err="1" smtClean="0"/>
              <a:t>rywedd</a:t>
            </a:r>
            <a:r>
              <a:rPr lang="en-GB" dirty="0" smtClean="0"/>
              <a:t> </a:t>
            </a:r>
            <a:r>
              <a:rPr lang="en-GB" dirty="0" err="1"/>
              <a:t>yn</a:t>
            </a:r>
            <a:r>
              <a:rPr lang="en-GB" dirty="0"/>
              <a:t> </a:t>
            </a:r>
            <a:r>
              <a:rPr lang="en-GB" dirty="0" err="1"/>
              <a:t>gwrywaidd-ganolog</a:t>
            </a:r>
            <a:r>
              <a:rPr lang="en-GB" dirty="0"/>
              <a:t>. Mae </a:t>
            </a:r>
            <a:r>
              <a:rPr lang="en-GB" dirty="0" err="1" smtClean="0"/>
              <a:t>ymdeimlad</a:t>
            </a:r>
            <a:r>
              <a:rPr lang="en-GB" dirty="0" smtClean="0"/>
              <a:t> </a:t>
            </a:r>
            <a:r>
              <a:rPr lang="en-GB" dirty="0" err="1" smtClean="0"/>
              <a:t>fod</a:t>
            </a:r>
            <a:r>
              <a:rPr lang="en-GB" dirty="0" smtClean="0"/>
              <a:t> </a:t>
            </a:r>
            <a:r>
              <a:rPr lang="en-GB" dirty="0" err="1" smtClean="0"/>
              <a:t>gweithredoedd</a:t>
            </a:r>
            <a:r>
              <a:rPr lang="en-GB" dirty="0" smtClean="0"/>
              <a:t> </a:t>
            </a:r>
            <a:r>
              <a:rPr lang="en-GB" dirty="0" err="1"/>
              <a:t>gwrywaidd</a:t>
            </a:r>
            <a:r>
              <a:rPr lang="en-GB" dirty="0"/>
              <a:t> </a:t>
            </a:r>
            <a:r>
              <a:rPr lang="en-GB" dirty="0" err="1"/>
              <a:t>yn</a:t>
            </a:r>
            <a:r>
              <a:rPr lang="en-GB" dirty="0"/>
              <a:t> </a:t>
            </a:r>
            <a:r>
              <a:rPr lang="en-GB" dirty="0" err="1" smtClean="0"/>
              <a:t>dal</a:t>
            </a:r>
            <a:r>
              <a:rPr lang="en-GB" dirty="0" smtClean="0"/>
              <a:t> </a:t>
            </a:r>
            <a:r>
              <a:rPr lang="en-GB" dirty="0" err="1" smtClean="0"/>
              <a:t>statws</a:t>
            </a:r>
            <a:r>
              <a:rPr lang="en-GB" dirty="0" smtClean="0"/>
              <a:t> </a:t>
            </a:r>
            <a:r>
              <a:rPr lang="en-GB" dirty="0" err="1" smtClean="0"/>
              <a:t>uwch</a:t>
            </a:r>
            <a:r>
              <a:rPr lang="en-GB" dirty="0" smtClean="0"/>
              <a:t> </a:t>
            </a:r>
            <a:r>
              <a:rPr lang="en-GB" dirty="0" err="1" smtClean="0"/>
              <a:t>na</a:t>
            </a:r>
            <a:r>
              <a:rPr lang="en-GB" dirty="0" smtClean="0"/>
              <a:t> </a:t>
            </a:r>
            <a:r>
              <a:rPr lang="en-GB" dirty="0" err="1" smtClean="0"/>
              <a:t>rhai</a:t>
            </a:r>
            <a:r>
              <a:rPr lang="en-GB" dirty="0" smtClean="0"/>
              <a:t> </a:t>
            </a:r>
            <a:r>
              <a:rPr lang="en-GB" dirty="0" err="1"/>
              <a:t>benywaidd</a:t>
            </a:r>
            <a:r>
              <a:rPr lang="en-GB" dirty="0"/>
              <a:t>. </a:t>
            </a:r>
          </a:p>
          <a:p>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r>
              <a:rPr lang="en-GB" i="1" dirty="0" smtClean="0"/>
              <a:t>Gender is a social construct. </a:t>
            </a:r>
          </a:p>
          <a:p>
            <a:r>
              <a:rPr lang="en-GB" i="1" dirty="0" smtClean="0"/>
              <a:t>Much of what is taken for granted as ‘natural’ in Western society is affected by society’s views and is ingrained in us from an early age. </a:t>
            </a:r>
          </a:p>
          <a:p>
            <a:r>
              <a:rPr lang="en-GB" i="1" dirty="0" smtClean="0"/>
              <a:t>Gender is relational. </a:t>
            </a:r>
          </a:p>
          <a:p>
            <a:r>
              <a:rPr lang="en-GB" i="1" dirty="0" smtClean="0"/>
              <a:t>Tends to be viewed as ‘male-centred’ in feminist discourse. Masculine actions are perceived to have higher ‘status’ than feminine ones. </a:t>
            </a:r>
          </a:p>
          <a:p>
            <a:pPr marL="0" indent="0" algn="r">
              <a:buNone/>
            </a:pPr>
            <a:r>
              <a:rPr lang="en-GB" sz="2000" dirty="0" err="1" smtClean="0"/>
              <a:t>Paechter</a:t>
            </a:r>
            <a:r>
              <a:rPr lang="en-GB" sz="2000" dirty="0" smtClean="0"/>
              <a:t>, 1998 in </a:t>
            </a:r>
            <a:r>
              <a:rPr lang="en-GB" sz="2000" dirty="0" err="1" smtClean="0"/>
              <a:t>Cremin</a:t>
            </a:r>
            <a:r>
              <a:rPr lang="en-GB" sz="2000" dirty="0" smtClean="0"/>
              <a:t> et al, 2014</a:t>
            </a:r>
            <a:endParaRPr lang="en-GB" sz="2000" dirty="0"/>
          </a:p>
        </p:txBody>
      </p:sp>
    </p:spTree>
    <p:extLst>
      <p:ext uri="{BB962C8B-B14F-4D97-AF65-F5344CB8AC3E}">
        <p14:creationId xmlns:p14="http://schemas.microsoft.com/office/powerpoint/2010/main" val="408060180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3392" y="1508787"/>
            <a:ext cx="10972800" cy="4525963"/>
          </a:xfrm>
        </p:spPr>
        <p:txBody>
          <a:bodyPr>
            <a:normAutofit/>
          </a:bodyPr>
          <a:lstStyle/>
          <a:p>
            <a:pPr marL="0" indent="0">
              <a:buNone/>
            </a:pPr>
            <a:endParaRPr lang="en-GB" dirty="0" smtClean="0"/>
          </a:p>
          <a:p>
            <a:pPr marL="0" indent="0">
              <a:buNone/>
            </a:pPr>
            <a:endParaRPr lang="en-GB" dirty="0" smtClean="0"/>
          </a:p>
          <a:p>
            <a:pPr marL="0" indent="0">
              <a:buNone/>
            </a:pPr>
            <a:r>
              <a:rPr lang="en-GB" dirty="0" smtClean="0"/>
              <a:t>“It is </a:t>
            </a:r>
            <a:r>
              <a:rPr lang="en-GB" dirty="0"/>
              <a:t>difficult not to conclude that anything associated with </a:t>
            </a:r>
            <a:r>
              <a:rPr lang="en-GB" dirty="0" smtClean="0"/>
              <a:t>femininity is </a:t>
            </a:r>
            <a:r>
              <a:rPr lang="en-GB" dirty="0"/>
              <a:t>perceived negatively by boys from an early age. By the time </a:t>
            </a:r>
            <a:r>
              <a:rPr lang="en-GB" dirty="0" smtClean="0"/>
              <a:t>they reach </a:t>
            </a:r>
            <a:r>
              <a:rPr lang="en-GB" dirty="0"/>
              <a:t>year six this appears, in some cases, to have hardened into </a:t>
            </a:r>
            <a:r>
              <a:rPr lang="en-GB" dirty="0" smtClean="0"/>
              <a:t>a negative </a:t>
            </a:r>
            <a:r>
              <a:rPr lang="en-GB" dirty="0"/>
              <a:t>view of girls in general</a:t>
            </a:r>
            <a:r>
              <a:rPr lang="en-GB" dirty="0" smtClean="0"/>
              <a:t>.”</a:t>
            </a:r>
          </a:p>
          <a:p>
            <a:pPr marL="0" indent="0">
              <a:buNone/>
            </a:pPr>
            <a:endParaRPr lang="en-GB" dirty="0"/>
          </a:p>
          <a:p>
            <a:pPr marL="0" indent="0">
              <a:buNone/>
            </a:pPr>
            <a:r>
              <a:rPr lang="en-GB" dirty="0" smtClean="0">
                <a:hlinkClick r:id="rId3"/>
              </a:rPr>
              <a:t>http://www.teachers.org.uk/files/stereotypes-stop.pdf</a:t>
            </a:r>
            <a:r>
              <a:rPr lang="en-GB" dirty="0" smtClean="0"/>
              <a:t> </a:t>
            </a:r>
            <a:endParaRPr lang="en-GB" dirty="0"/>
          </a:p>
        </p:txBody>
      </p:sp>
      <p:pic>
        <p:nvPicPr>
          <p:cNvPr id="9218" name="Picture 2" descr="Image result for national union of teachers logo"/>
          <p:cNvPicPr>
            <a:picLocks noChangeAspect="1" noChangeArrowheads="1"/>
          </p:cNvPicPr>
          <p:nvPr/>
        </p:nvPicPr>
        <p:blipFill>
          <a:blip r:embed="rId4"/>
          <a:srcRect/>
          <a:stretch>
            <a:fillRect/>
          </a:stretch>
        </p:blipFill>
        <p:spPr bwMode="auto">
          <a:xfrm>
            <a:off x="4236488" y="332509"/>
            <a:ext cx="2945708" cy="1872466"/>
          </a:xfrm>
          <a:prstGeom prst="rect">
            <a:avLst/>
          </a:prstGeom>
          <a:noFill/>
        </p:spPr>
      </p:pic>
    </p:spTree>
    <p:extLst>
      <p:ext uri="{BB962C8B-B14F-4D97-AF65-F5344CB8AC3E}">
        <p14:creationId xmlns:p14="http://schemas.microsoft.com/office/powerpoint/2010/main" val="4230059170"/>
      </p:ext>
    </p:extLst>
  </p:cSld>
  <p:clrMapOvr>
    <a:masterClrMapping/>
  </p:clrMapOvr>
  <p:transition spd="slow">
    <p:push dir="u"/>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8197" t="14732" r="19432" b="8705"/>
          <a:stretch/>
        </p:blipFill>
        <p:spPr bwMode="auto">
          <a:xfrm>
            <a:off x="183506" y="368300"/>
            <a:ext cx="11824989"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49296954"/>
      </p:ext>
    </p:extLst>
  </p:cSld>
  <p:clrMapOvr>
    <a:masterClrMapping/>
  </p:clrMapOvr>
  <p:transition spd="slow">
    <p:push dir="u"/>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err="1" smtClean="0"/>
              <a:t>Ond</a:t>
            </a:r>
            <a:r>
              <a:rPr lang="en-GB" sz="4000" dirty="0" smtClean="0"/>
              <a:t>…</a:t>
            </a:r>
            <a:r>
              <a:rPr lang="en-GB" sz="4000" dirty="0" err="1" smtClean="0"/>
              <a:t>mae</a:t>
            </a:r>
            <a:r>
              <a:rPr lang="en-GB" sz="4000" dirty="0" smtClean="0"/>
              <a:t> </a:t>
            </a:r>
            <a:r>
              <a:rPr lang="en-GB" sz="4000" dirty="0" err="1" smtClean="0"/>
              <a:t>merched</a:t>
            </a:r>
            <a:r>
              <a:rPr lang="en-GB" sz="4000" dirty="0" smtClean="0"/>
              <a:t> </a:t>
            </a:r>
            <a:r>
              <a:rPr lang="en-GB" sz="4000" dirty="0" err="1" smtClean="0"/>
              <a:t>yn</a:t>
            </a:r>
            <a:r>
              <a:rPr lang="en-GB" sz="4000" dirty="0" smtClean="0"/>
              <a:t> </a:t>
            </a:r>
            <a:r>
              <a:rPr lang="en-GB" sz="4000" dirty="0" err="1" smtClean="0"/>
              <a:t>perfformio’n</a:t>
            </a:r>
            <a:r>
              <a:rPr lang="en-GB" sz="4000" dirty="0" smtClean="0"/>
              <a:t> well </a:t>
            </a:r>
            <a:r>
              <a:rPr lang="en-GB" sz="4000" dirty="0" err="1" smtClean="0"/>
              <a:t>na’r</a:t>
            </a:r>
            <a:r>
              <a:rPr lang="en-GB" sz="4000" dirty="0" smtClean="0"/>
              <a:t> </a:t>
            </a:r>
            <a:r>
              <a:rPr lang="en-GB" sz="4000" dirty="0" err="1" smtClean="0"/>
              <a:t>bechgyn</a:t>
            </a:r>
            <a:r>
              <a:rPr lang="en-GB" sz="4000" dirty="0" smtClean="0"/>
              <a:t>! </a:t>
            </a:r>
            <a:br>
              <a:rPr lang="en-GB" sz="4000" dirty="0" smtClean="0"/>
            </a:br>
            <a:r>
              <a:rPr lang="en-GB" i="1" dirty="0" smtClean="0"/>
              <a:t>Yet…girls tend to outperform the boys!</a:t>
            </a:r>
            <a:endParaRPr lang="en-GB" i="1" dirty="0"/>
          </a:p>
        </p:txBody>
      </p:sp>
      <p:sp>
        <p:nvSpPr>
          <p:cNvPr id="4" name="Content Placeholder 3"/>
          <p:cNvSpPr>
            <a:spLocks noGrp="1"/>
          </p:cNvSpPr>
          <p:nvPr>
            <p:ph sz="half" idx="1"/>
          </p:nvPr>
        </p:nvSpPr>
        <p:spPr>
          <a:xfrm>
            <a:off x="838200" y="1825625"/>
            <a:ext cx="5181600" cy="2606675"/>
          </a:xfrm>
        </p:spPr>
        <p:style>
          <a:lnRef idx="2">
            <a:schemeClr val="accent1"/>
          </a:lnRef>
          <a:fillRef idx="1">
            <a:schemeClr val="lt1"/>
          </a:fillRef>
          <a:effectRef idx="0">
            <a:schemeClr val="accent1"/>
          </a:effectRef>
          <a:fontRef idx="minor">
            <a:schemeClr val="dk1"/>
          </a:fontRef>
        </p:style>
        <p:txBody>
          <a:bodyPr>
            <a:normAutofit/>
          </a:bodyPr>
          <a:lstStyle/>
          <a:p>
            <a:r>
              <a:rPr lang="en-GB" dirty="0" err="1" smtClean="0"/>
              <a:t>Gwyliwch</a:t>
            </a:r>
            <a:r>
              <a:rPr lang="en-GB" dirty="0" smtClean="0"/>
              <a:t> y </a:t>
            </a:r>
            <a:r>
              <a:rPr lang="en-GB" dirty="0" err="1" smtClean="0"/>
              <a:t>fideo</a:t>
            </a:r>
            <a:r>
              <a:rPr lang="en-GB" dirty="0" smtClean="0"/>
              <a:t>. </a:t>
            </a:r>
          </a:p>
          <a:p>
            <a:endParaRPr lang="en-GB" dirty="0"/>
          </a:p>
          <a:p>
            <a:r>
              <a:rPr lang="en-GB" dirty="0" err="1" smtClean="0"/>
              <a:t>Rhestrwch</a:t>
            </a:r>
            <a:r>
              <a:rPr lang="en-GB" dirty="0" smtClean="0"/>
              <a:t> y </a:t>
            </a:r>
            <a:r>
              <a:rPr lang="en-GB" dirty="0" err="1" smtClean="0"/>
              <a:t>rhesymau</a:t>
            </a:r>
            <a:r>
              <a:rPr lang="en-GB" dirty="0" smtClean="0"/>
              <a:t> </a:t>
            </a:r>
            <a:r>
              <a:rPr lang="en-GB" dirty="0" err="1" smtClean="0"/>
              <a:t>posibl</a:t>
            </a:r>
            <a:r>
              <a:rPr lang="en-GB" dirty="0" smtClean="0"/>
              <a:t> am y ‘</a:t>
            </a:r>
            <a:r>
              <a:rPr lang="en-GB" dirty="0" err="1" smtClean="0"/>
              <a:t>bwlch</a:t>
            </a:r>
            <a:r>
              <a:rPr lang="en-GB" dirty="0" smtClean="0"/>
              <a:t>’ </a:t>
            </a:r>
            <a:r>
              <a:rPr lang="en-GB" dirty="0" err="1" smtClean="0"/>
              <a:t>rhwng</a:t>
            </a:r>
            <a:r>
              <a:rPr lang="en-GB" dirty="0" smtClean="0"/>
              <a:t> </a:t>
            </a:r>
            <a:r>
              <a:rPr lang="en-GB" dirty="0" err="1" smtClean="0"/>
              <a:t>cyrhaeddiad</a:t>
            </a:r>
            <a:r>
              <a:rPr lang="en-GB" dirty="0" smtClean="0"/>
              <a:t> </a:t>
            </a:r>
            <a:r>
              <a:rPr lang="en-GB" dirty="0" err="1" smtClean="0"/>
              <a:t>bechgyn</a:t>
            </a:r>
            <a:r>
              <a:rPr lang="en-GB" dirty="0" smtClean="0"/>
              <a:t> a </a:t>
            </a:r>
            <a:r>
              <a:rPr lang="en-GB" dirty="0" err="1" smtClean="0"/>
              <a:t>merched</a:t>
            </a:r>
            <a:r>
              <a:rPr lang="en-GB" dirty="0" smtClean="0"/>
              <a:t>. </a:t>
            </a:r>
            <a:endParaRPr lang="en-GB" dirty="0"/>
          </a:p>
        </p:txBody>
      </p:sp>
      <p:sp>
        <p:nvSpPr>
          <p:cNvPr id="5" name="Content Placeholder 4"/>
          <p:cNvSpPr>
            <a:spLocks noGrp="1"/>
          </p:cNvSpPr>
          <p:nvPr>
            <p:ph sz="half" idx="2"/>
          </p:nvPr>
        </p:nvSpPr>
        <p:spPr>
          <a:xfrm>
            <a:off x="6172200" y="1825625"/>
            <a:ext cx="5181600" cy="2606675"/>
          </a:xfrm>
        </p:spPr>
        <p:style>
          <a:lnRef idx="2">
            <a:schemeClr val="accent2"/>
          </a:lnRef>
          <a:fillRef idx="1">
            <a:schemeClr val="lt1"/>
          </a:fillRef>
          <a:effectRef idx="0">
            <a:schemeClr val="accent2"/>
          </a:effectRef>
          <a:fontRef idx="minor">
            <a:schemeClr val="dk1"/>
          </a:fontRef>
        </p:style>
        <p:txBody>
          <a:bodyPr>
            <a:normAutofit/>
          </a:bodyPr>
          <a:lstStyle/>
          <a:p>
            <a:r>
              <a:rPr lang="en-GB" i="1" dirty="0" smtClean="0"/>
              <a:t>Watch this </a:t>
            </a:r>
            <a:r>
              <a:rPr lang="en-GB" i="1" dirty="0" smtClean="0">
                <a:hlinkClick r:id="rId2"/>
              </a:rPr>
              <a:t>short video</a:t>
            </a:r>
            <a:r>
              <a:rPr lang="en-GB" i="1" dirty="0" smtClean="0"/>
              <a:t>: </a:t>
            </a:r>
          </a:p>
          <a:p>
            <a:pPr marL="0" indent="0">
              <a:buNone/>
            </a:pPr>
            <a:endParaRPr lang="en-GB" i="1" dirty="0" smtClean="0"/>
          </a:p>
          <a:p>
            <a:r>
              <a:rPr lang="en-GB" i="1" dirty="0" smtClean="0"/>
              <a:t>List the possible reasons for the ‘gender gap’ in attainment.  </a:t>
            </a:r>
            <a:endParaRPr lang="en-GB" i="1" dirty="0"/>
          </a:p>
        </p:txBody>
      </p:sp>
      <p:pic>
        <p:nvPicPr>
          <p:cNvPr id="3" name="Picture 2"/>
          <p:cNvPicPr>
            <a:picLocks noChangeAspect="1"/>
          </p:cNvPicPr>
          <p:nvPr/>
        </p:nvPicPr>
        <p:blipFill>
          <a:blip r:embed="rId3"/>
          <a:stretch>
            <a:fillRect/>
          </a:stretch>
        </p:blipFill>
        <p:spPr>
          <a:xfrm>
            <a:off x="838200" y="4567237"/>
            <a:ext cx="10639425" cy="1987550"/>
          </a:xfrm>
          <a:prstGeom prst="rect">
            <a:avLst/>
          </a:prstGeom>
        </p:spPr>
      </p:pic>
    </p:spTree>
    <p:extLst>
      <p:ext uri="{BB962C8B-B14F-4D97-AF65-F5344CB8AC3E}">
        <p14:creationId xmlns:p14="http://schemas.microsoft.com/office/powerpoint/2010/main" val="30753396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System </a:t>
            </a:r>
            <a:r>
              <a:rPr lang="en-GB" dirty="0" err="1" smtClean="0"/>
              <a:t>Annheg</a:t>
            </a:r>
            <a:r>
              <a:rPr lang="en-GB" dirty="0" smtClean="0"/>
              <a:t>?</a:t>
            </a:r>
            <a:br>
              <a:rPr lang="en-GB" dirty="0" smtClean="0"/>
            </a:br>
            <a:r>
              <a:rPr lang="en-GB" i="1" dirty="0" smtClean="0"/>
              <a:t>An Unfair System?</a:t>
            </a:r>
            <a:endParaRPr lang="en-GB" i="1" dirty="0"/>
          </a:p>
        </p:txBody>
      </p:sp>
      <p:sp>
        <p:nvSpPr>
          <p:cNvPr id="3" name="Content Placeholder 2"/>
          <p:cNvSpPr>
            <a:spLocks noGrp="1"/>
          </p:cNvSpPr>
          <p:nvPr>
            <p:ph sz="half" idx="1"/>
          </p:nvPr>
        </p:nvSpPr>
        <p:spPr>
          <a:xfrm>
            <a:off x="838200" y="1825624"/>
            <a:ext cx="5181600" cy="4765675"/>
          </a:xfrm>
        </p:spPr>
        <p:style>
          <a:lnRef idx="2">
            <a:schemeClr val="accent1"/>
          </a:lnRef>
          <a:fillRef idx="1">
            <a:schemeClr val="lt1"/>
          </a:fillRef>
          <a:effectRef idx="0">
            <a:schemeClr val="accent1"/>
          </a:effectRef>
          <a:fontRef idx="minor">
            <a:schemeClr val="dk1"/>
          </a:fontRef>
        </p:style>
        <p:txBody>
          <a:bodyPr>
            <a:normAutofit fontScale="70000" lnSpcReduction="20000"/>
          </a:bodyPr>
          <a:lstStyle/>
          <a:p>
            <a:r>
              <a:rPr lang="en-GB" sz="3300" dirty="0"/>
              <a:t>Mae Bartlett a Burton (2016) </a:t>
            </a:r>
            <a:r>
              <a:rPr lang="en-GB" sz="3300" dirty="0" err="1"/>
              <a:t>yn</a:t>
            </a:r>
            <a:r>
              <a:rPr lang="en-GB" sz="3300" dirty="0"/>
              <a:t> </a:t>
            </a:r>
            <a:r>
              <a:rPr lang="en-GB" sz="3300" dirty="0" err="1"/>
              <a:t>dadlau</a:t>
            </a:r>
            <a:r>
              <a:rPr lang="en-GB" sz="3300" dirty="0"/>
              <a:t> bod </a:t>
            </a:r>
            <a:r>
              <a:rPr lang="en-GB" sz="3300" dirty="0" err="1"/>
              <a:t>diwylliant</a:t>
            </a:r>
            <a:r>
              <a:rPr lang="en-GB" sz="3300" dirty="0"/>
              <a:t> </a:t>
            </a:r>
            <a:r>
              <a:rPr lang="en-GB" sz="3300" dirty="0" err="1"/>
              <a:t>ysgol</a:t>
            </a:r>
            <a:r>
              <a:rPr lang="en-GB" sz="3300" dirty="0"/>
              <a:t> </a:t>
            </a:r>
            <a:r>
              <a:rPr lang="en-GB" sz="3300" dirty="0" err="1" smtClean="0"/>
              <a:t>yn</a:t>
            </a:r>
            <a:r>
              <a:rPr lang="en-GB" sz="3300" dirty="0" smtClean="0"/>
              <a:t> </a:t>
            </a:r>
            <a:r>
              <a:rPr lang="en-GB" sz="3300" dirty="0" err="1" smtClean="0"/>
              <a:t>gallu</a:t>
            </a:r>
            <a:r>
              <a:rPr lang="en-GB" sz="3300" dirty="0" smtClean="0"/>
              <a:t> </a:t>
            </a:r>
            <a:r>
              <a:rPr lang="en-GB" sz="3300" dirty="0" err="1"/>
              <a:t>gweithio</a:t>
            </a:r>
            <a:r>
              <a:rPr lang="en-GB" sz="3300" dirty="0"/>
              <a:t> </a:t>
            </a:r>
            <a:r>
              <a:rPr lang="en-GB" sz="3300" dirty="0" err="1"/>
              <a:t>yn</a:t>
            </a:r>
            <a:r>
              <a:rPr lang="en-GB" sz="3300" dirty="0"/>
              <a:t> </a:t>
            </a:r>
            <a:r>
              <a:rPr lang="en-GB" sz="3300" dirty="0" err="1"/>
              <a:t>erbyn</a:t>
            </a:r>
            <a:r>
              <a:rPr lang="en-GB" sz="3300" dirty="0"/>
              <a:t> </a:t>
            </a:r>
            <a:r>
              <a:rPr lang="en-GB" sz="3300" dirty="0" err="1" smtClean="0"/>
              <a:t>cyrhaeddiad</a:t>
            </a:r>
            <a:r>
              <a:rPr lang="en-GB" sz="3300" dirty="0" smtClean="0"/>
              <a:t> </a:t>
            </a:r>
            <a:r>
              <a:rPr lang="en-GB" sz="3300" dirty="0" err="1" smtClean="0"/>
              <a:t>bechgyn</a:t>
            </a:r>
            <a:r>
              <a:rPr lang="en-GB" sz="3300" dirty="0"/>
              <a:t>. </a:t>
            </a:r>
            <a:r>
              <a:rPr lang="en-GB" sz="3300" dirty="0" err="1"/>
              <a:t>Rhai</a:t>
            </a:r>
            <a:r>
              <a:rPr lang="en-GB" sz="3300" dirty="0"/>
              <a:t> </a:t>
            </a:r>
            <a:r>
              <a:rPr lang="en-GB" sz="3300" dirty="0" err="1"/>
              <a:t>rhesymau</a:t>
            </a:r>
            <a:r>
              <a:rPr lang="en-GB" sz="3300" dirty="0"/>
              <a:t> a </a:t>
            </a:r>
            <a:r>
              <a:rPr lang="en-GB" sz="3300" dirty="0" err="1"/>
              <a:t>ystyrir</a:t>
            </a:r>
            <a:r>
              <a:rPr lang="en-GB" sz="3300" dirty="0"/>
              <a:t> </a:t>
            </a:r>
            <a:r>
              <a:rPr lang="en-GB" sz="3300" dirty="0" err="1"/>
              <a:t>yw</a:t>
            </a:r>
            <a:r>
              <a:rPr lang="en-GB" sz="3300" dirty="0"/>
              <a:t>:</a:t>
            </a:r>
          </a:p>
          <a:p>
            <a:pPr lvl="1"/>
            <a:r>
              <a:rPr lang="en-GB" sz="2900" dirty="0"/>
              <a:t>System </a:t>
            </a:r>
            <a:r>
              <a:rPr lang="en-GB" sz="2900" dirty="0" err="1"/>
              <a:t>asesu</a:t>
            </a:r>
            <a:r>
              <a:rPr lang="en-GB" sz="2900" dirty="0"/>
              <a:t> </a:t>
            </a:r>
            <a:r>
              <a:rPr lang="en-GB" sz="2900" dirty="0" err="1"/>
              <a:t>sy’n</a:t>
            </a:r>
            <a:r>
              <a:rPr lang="en-GB" sz="2900" dirty="0"/>
              <a:t> </a:t>
            </a:r>
            <a:r>
              <a:rPr lang="en-GB" sz="2900" dirty="0" err="1"/>
              <a:t>canolbwyntio</a:t>
            </a:r>
            <a:r>
              <a:rPr lang="en-GB" sz="2900" dirty="0"/>
              <a:t> </a:t>
            </a:r>
            <a:r>
              <a:rPr lang="en-GB" sz="2900" dirty="0" err="1"/>
              <a:t>ar</a:t>
            </a:r>
            <a:r>
              <a:rPr lang="en-GB" sz="2900" dirty="0"/>
              <a:t> </a:t>
            </a:r>
            <a:r>
              <a:rPr lang="en-GB" sz="2900" dirty="0" err="1"/>
              <a:t>waith</a:t>
            </a:r>
            <a:r>
              <a:rPr lang="en-GB" sz="2900" dirty="0"/>
              <a:t> </a:t>
            </a:r>
            <a:r>
              <a:rPr lang="en-GB" sz="2900" dirty="0" err="1"/>
              <a:t>cwrs</a:t>
            </a:r>
            <a:r>
              <a:rPr lang="en-GB" sz="2900" dirty="0"/>
              <a:t> </a:t>
            </a:r>
            <a:r>
              <a:rPr lang="en-GB" sz="2900" dirty="0" err="1"/>
              <a:t>yn</a:t>
            </a:r>
            <a:r>
              <a:rPr lang="en-GB" sz="2900" dirty="0"/>
              <a:t> </a:t>
            </a:r>
            <a:r>
              <a:rPr lang="en-GB" sz="2900" dirty="0" err="1"/>
              <a:t>lle</a:t>
            </a:r>
            <a:r>
              <a:rPr lang="en-GB" sz="2900" dirty="0"/>
              <a:t> </a:t>
            </a:r>
            <a:r>
              <a:rPr lang="en-GB" sz="2900" dirty="0" err="1"/>
              <a:t>arholiadau</a:t>
            </a:r>
            <a:r>
              <a:rPr lang="en-GB" sz="2900" dirty="0"/>
              <a:t>.</a:t>
            </a:r>
          </a:p>
          <a:p>
            <a:pPr lvl="1"/>
            <a:r>
              <a:rPr lang="en-GB" sz="2900" dirty="0" err="1"/>
              <a:t>Cwricwlwm</a:t>
            </a:r>
            <a:r>
              <a:rPr lang="en-GB" sz="2900" dirty="0"/>
              <a:t> </a:t>
            </a:r>
            <a:r>
              <a:rPr lang="en-GB" sz="2900" dirty="0" err="1"/>
              <a:t>sy’n</a:t>
            </a:r>
            <a:r>
              <a:rPr lang="en-GB" sz="2900" dirty="0"/>
              <a:t> </a:t>
            </a:r>
            <a:r>
              <a:rPr lang="en-GB" sz="2900" dirty="0" err="1"/>
              <a:t>fwy</a:t>
            </a:r>
            <a:r>
              <a:rPr lang="en-GB" sz="2900" dirty="0"/>
              <a:t> </a:t>
            </a:r>
            <a:r>
              <a:rPr lang="en-GB" sz="2900" dirty="0" err="1"/>
              <a:t>deniadol</a:t>
            </a:r>
            <a:r>
              <a:rPr lang="en-GB" sz="2900" dirty="0"/>
              <a:t> </a:t>
            </a:r>
            <a:r>
              <a:rPr lang="en-GB" sz="2900" dirty="0" err="1"/>
              <a:t>i</a:t>
            </a:r>
            <a:r>
              <a:rPr lang="en-GB" sz="2900" dirty="0"/>
              <a:t> </a:t>
            </a:r>
            <a:r>
              <a:rPr lang="en-GB" sz="2900" dirty="0" err="1"/>
              <a:t>ferched</a:t>
            </a:r>
            <a:r>
              <a:rPr lang="en-GB" sz="2900" dirty="0"/>
              <a:t>.</a:t>
            </a:r>
          </a:p>
          <a:p>
            <a:pPr lvl="1"/>
            <a:r>
              <a:rPr lang="en-GB" sz="2900" dirty="0"/>
              <a:t>Y </a:t>
            </a:r>
            <a:r>
              <a:rPr lang="en-GB" sz="2900" dirty="0" err="1"/>
              <a:t>syniad</a:t>
            </a:r>
            <a:r>
              <a:rPr lang="en-GB" sz="2900" dirty="0"/>
              <a:t> bod </a:t>
            </a:r>
            <a:r>
              <a:rPr lang="en-GB" sz="2900" dirty="0" err="1"/>
              <a:t>bechgyn</a:t>
            </a:r>
            <a:r>
              <a:rPr lang="en-GB" sz="2900" dirty="0"/>
              <a:t> </a:t>
            </a:r>
            <a:r>
              <a:rPr lang="en-GB" sz="2900" dirty="0" err="1"/>
              <a:t>yn</a:t>
            </a:r>
            <a:r>
              <a:rPr lang="en-GB" sz="2900" dirty="0"/>
              <a:t> </a:t>
            </a:r>
            <a:r>
              <a:rPr lang="en-GB" sz="2900" dirty="0" err="1"/>
              <a:t>hoffi</a:t>
            </a:r>
            <a:r>
              <a:rPr lang="en-GB" sz="2900" dirty="0"/>
              <a:t> </a:t>
            </a:r>
            <a:r>
              <a:rPr lang="en-GB" sz="2900" dirty="0" err="1"/>
              <a:t>awyrgylch</a:t>
            </a:r>
            <a:r>
              <a:rPr lang="en-GB" sz="2900" dirty="0"/>
              <a:t> </a:t>
            </a:r>
            <a:r>
              <a:rPr lang="en-GB" sz="2900" dirty="0" err="1"/>
              <a:t>mwy</a:t>
            </a:r>
            <a:r>
              <a:rPr lang="en-GB" sz="2900" dirty="0"/>
              <a:t> </a:t>
            </a:r>
            <a:r>
              <a:rPr lang="en-GB" sz="2900" dirty="0" err="1"/>
              <a:t>cystadleuol</a:t>
            </a:r>
            <a:r>
              <a:rPr lang="en-GB" sz="2900" dirty="0"/>
              <a:t> </a:t>
            </a:r>
            <a:r>
              <a:rPr lang="en-GB" sz="2900" dirty="0" err="1" smtClean="0"/>
              <a:t>na</a:t>
            </a:r>
            <a:r>
              <a:rPr lang="en-GB" sz="2900" dirty="0" smtClean="0"/>
              <a:t> </a:t>
            </a:r>
            <a:r>
              <a:rPr lang="en-GB" sz="2900" dirty="0" err="1"/>
              <a:t>merched</a:t>
            </a:r>
            <a:r>
              <a:rPr lang="en-GB" sz="2900" dirty="0"/>
              <a:t>. </a:t>
            </a:r>
          </a:p>
          <a:p>
            <a:pPr lvl="1"/>
            <a:r>
              <a:rPr lang="en-GB" sz="2900" dirty="0"/>
              <a:t>Dim </a:t>
            </a:r>
            <a:r>
              <a:rPr lang="en-GB" sz="2900" dirty="0" err="1"/>
              <a:t>digon</a:t>
            </a:r>
            <a:r>
              <a:rPr lang="en-GB" sz="2900" dirty="0"/>
              <a:t> o </a:t>
            </a:r>
            <a:r>
              <a:rPr lang="en-GB" sz="2900" dirty="0" err="1"/>
              <a:t>ddynion</a:t>
            </a:r>
            <a:r>
              <a:rPr lang="en-GB" sz="2900" dirty="0"/>
              <a:t> </a:t>
            </a:r>
            <a:r>
              <a:rPr lang="en-GB" sz="2900" dirty="0" err="1"/>
              <a:t>yn</a:t>
            </a:r>
            <a:r>
              <a:rPr lang="en-GB" sz="2900" dirty="0"/>
              <a:t> </a:t>
            </a:r>
            <a:r>
              <a:rPr lang="en-GB" sz="2900" dirty="0" err="1"/>
              <a:t>athrawon</a:t>
            </a:r>
            <a:r>
              <a:rPr lang="en-GB" sz="2900" dirty="0"/>
              <a:t>. </a:t>
            </a:r>
          </a:p>
          <a:p>
            <a:pPr lvl="1"/>
            <a:endParaRPr lang="en-GB" sz="2900" dirty="0" smtClean="0"/>
          </a:p>
          <a:p>
            <a:pPr lvl="1"/>
            <a:endParaRPr lang="en-GB" sz="2900" dirty="0"/>
          </a:p>
          <a:p>
            <a:pPr marL="0" indent="0" algn="ctr">
              <a:buNone/>
            </a:pPr>
            <a:r>
              <a:rPr lang="en-GB" sz="3300" b="1" i="1" dirty="0"/>
              <a:t>Mae </a:t>
            </a:r>
            <a:r>
              <a:rPr lang="en-GB" sz="3300" b="1" i="1" dirty="0" err="1" smtClean="0"/>
              <a:t>stereoteipio</a:t>
            </a:r>
            <a:r>
              <a:rPr lang="en-GB" sz="3300" b="1" i="1" dirty="0" smtClean="0"/>
              <a:t> </a:t>
            </a:r>
            <a:r>
              <a:rPr lang="en-GB" sz="3300" b="1" i="1" dirty="0" err="1"/>
              <a:t>rhywedd</a:t>
            </a:r>
            <a:r>
              <a:rPr lang="en-GB" sz="3300" b="1" i="1" dirty="0"/>
              <a:t> </a:t>
            </a:r>
            <a:r>
              <a:rPr lang="en-GB" sz="3300" b="1" i="1" dirty="0" err="1"/>
              <a:t>yn</a:t>
            </a:r>
            <a:r>
              <a:rPr lang="en-GB" sz="3300" b="1" i="1" dirty="0"/>
              <a:t> </a:t>
            </a:r>
            <a:r>
              <a:rPr lang="en-GB" sz="3300" b="1" i="1" dirty="0" err="1"/>
              <a:t>gallu</a:t>
            </a:r>
            <a:r>
              <a:rPr lang="en-GB" sz="3300" b="1" i="1" dirty="0"/>
              <a:t> </a:t>
            </a:r>
            <a:r>
              <a:rPr lang="en-GB" sz="3300" b="1" i="1" dirty="0" err="1"/>
              <a:t>effeithio’n</a:t>
            </a:r>
            <a:r>
              <a:rPr lang="en-GB" sz="3300" b="1" i="1" dirty="0"/>
              <a:t> </a:t>
            </a:r>
            <a:r>
              <a:rPr lang="en-GB" sz="3300" b="1" i="1" dirty="0" err="1"/>
              <a:t>negyddol</a:t>
            </a:r>
            <a:r>
              <a:rPr lang="en-GB" sz="3300" b="1" i="1" dirty="0"/>
              <a:t> </a:t>
            </a:r>
            <a:r>
              <a:rPr lang="en-GB" sz="3300" b="1" i="1" dirty="0" err="1"/>
              <a:t>ar</a:t>
            </a:r>
            <a:r>
              <a:rPr lang="en-GB" sz="3300" b="1" i="1" dirty="0"/>
              <a:t> </a:t>
            </a:r>
            <a:r>
              <a:rPr lang="en-GB" sz="3300" b="1" i="1" dirty="0" err="1"/>
              <a:t>fechgyn</a:t>
            </a:r>
            <a:r>
              <a:rPr lang="en-GB" sz="3300" b="1" i="1" dirty="0"/>
              <a:t> a </a:t>
            </a:r>
            <a:r>
              <a:rPr lang="en-GB" sz="3300" b="1" i="1" dirty="0" err="1"/>
              <a:t>merched</a:t>
            </a:r>
            <a:r>
              <a:rPr lang="en-GB" sz="3300" b="1" i="1" dirty="0"/>
              <a:t>. </a:t>
            </a:r>
          </a:p>
          <a:p>
            <a:endParaRPr lang="en-GB" sz="3300" dirty="0"/>
          </a:p>
        </p:txBody>
      </p:sp>
      <p:sp>
        <p:nvSpPr>
          <p:cNvPr id="4" name="Content Placeholder 3"/>
          <p:cNvSpPr>
            <a:spLocks noGrp="1"/>
          </p:cNvSpPr>
          <p:nvPr>
            <p:ph sz="half" idx="2"/>
          </p:nvPr>
        </p:nvSpPr>
        <p:spPr>
          <a:xfrm>
            <a:off x="6172200" y="1825624"/>
            <a:ext cx="5181600" cy="4765675"/>
          </a:xfrm>
        </p:spPr>
        <p:style>
          <a:lnRef idx="2">
            <a:schemeClr val="accent2"/>
          </a:lnRef>
          <a:fillRef idx="1">
            <a:schemeClr val="lt1"/>
          </a:fillRef>
          <a:effectRef idx="0">
            <a:schemeClr val="accent2"/>
          </a:effectRef>
          <a:fontRef idx="minor">
            <a:schemeClr val="dk1"/>
          </a:fontRef>
        </p:style>
        <p:txBody>
          <a:bodyPr>
            <a:noAutofit/>
          </a:bodyPr>
          <a:lstStyle/>
          <a:p>
            <a:r>
              <a:rPr lang="en-GB" sz="2400" i="1" dirty="0" smtClean="0"/>
              <a:t>Bartlett and Burton (2016) suggest that school culture may work against the achievement of boys. Reasons explored include:</a:t>
            </a:r>
          </a:p>
          <a:p>
            <a:pPr lvl="1"/>
            <a:r>
              <a:rPr lang="en-GB" sz="2000" i="1" dirty="0" smtClean="0"/>
              <a:t>Assessment regimes which emphasise coursework rather than exams.</a:t>
            </a:r>
          </a:p>
          <a:p>
            <a:pPr lvl="1"/>
            <a:r>
              <a:rPr lang="en-GB" sz="2000" i="1" dirty="0" smtClean="0"/>
              <a:t>Curriculum which is more attractive to girls. </a:t>
            </a:r>
          </a:p>
          <a:p>
            <a:pPr lvl="1"/>
            <a:r>
              <a:rPr lang="en-GB" sz="2000" i="1" dirty="0" smtClean="0"/>
              <a:t>Boys prefer a more competitive environment than girls. </a:t>
            </a:r>
            <a:endParaRPr lang="en-GB" sz="2000" i="1" dirty="0"/>
          </a:p>
          <a:p>
            <a:pPr lvl="1"/>
            <a:r>
              <a:rPr lang="en-GB" sz="2000" i="1" dirty="0" smtClean="0"/>
              <a:t>Lack of male teachers</a:t>
            </a:r>
          </a:p>
          <a:p>
            <a:pPr marL="0" indent="0" algn="ctr">
              <a:buNone/>
            </a:pPr>
            <a:r>
              <a:rPr lang="en-GB" sz="2400" b="1" i="1" dirty="0" smtClean="0"/>
              <a:t>Gender stereotypes can adversely affect both girls and boys therefore. </a:t>
            </a:r>
            <a:endParaRPr lang="en-GB" sz="2400" b="1" i="1" dirty="0"/>
          </a:p>
        </p:txBody>
      </p:sp>
    </p:spTree>
    <p:extLst>
      <p:ext uri="{BB962C8B-B14F-4D97-AF65-F5344CB8AC3E}">
        <p14:creationId xmlns:p14="http://schemas.microsoft.com/office/powerpoint/2010/main" val="417086602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Strategaethau</a:t>
            </a:r>
            <a:r>
              <a:rPr lang="en-GB" dirty="0" smtClean="0"/>
              <a:t> </a:t>
            </a:r>
            <a:r>
              <a:rPr lang="en-GB" dirty="0" err="1" smtClean="0"/>
              <a:t>Ymarferol</a:t>
            </a:r>
            <a:r>
              <a:rPr lang="en-GB" dirty="0" smtClean="0"/>
              <a:t> </a:t>
            </a:r>
            <a:br>
              <a:rPr lang="en-GB" dirty="0" smtClean="0"/>
            </a:br>
            <a:r>
              <a:rPr lang="en-GB" i="1" dirty="0" smtClean="0"/>
              <a:t>Practical Strategies </a:t>
            </a:r>
            <a:endParaRPr lang="en-GB" i="1"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92500"/>
          </a:bodyPr>
          <a:lstStyle/>
          <a:p>
            <a:r>
              <a:rPr lang="en-GB" dirty="0" err="1"/>
              <a:t>Mewn</a:t>
            </a:r>
            <a:r>
              <a:rPr lang="en-GB" dirty="0"/>
              <a:t> </a:t>
            </a:r>
            <a:r>
              <a:rPr lang="en-GB" dirty="0" err="1"/>
              <a:t>grŵp</a:t>
            </a:r>
            <a:r>
              <a:rPr lang="en-GB" dirty="0"/>
              <a:t>, </a:t>
            </a:r>
            <a:r>
              <a:rPr lang="en-GB" dirty="0" err="1"/>
              <a:t>paratowch</a:t>
            </a:r>
            <a:r>
              <a:rPr lang="en-GB" dirty="0"/>
              <a:t> </a:t>
            </a:r>
            <a:r>
              <a:rPr lang="en-GB" dirty="0" err="1"/>
              <a:t>boster</a:t>
            </a:r>
            <a:r>
              <a:rPr lang="en-GB" dirty="0"/>
              <a:t> o </a:t>
            </a:r>
            <a:r>
              <a:rPr lang="en-GB" dirty="0" err="1"/>
              <a:t>strategaethau</a:t>
            </a:r>
            <a:r>
              <a:rPr lang="en-GB" dirty="0"/>
              <a:t> </a:t>
            </a:r>
            <a:r>
              <a:rPr lang="en-GB" dirty="0" err="1"/>
              <a:t>ymarferol</a:t>
            </a:r>
            <a:r>
              <a:rPr lang="en-GB" dirty="0"/>
              <a:t> </a:t>
            </a:r>
            <a:r>
              <a:rPr lang="en-GB" dirty="0" err="1"/>
              <a:t>i</a:t>
            </a:r>
            <a:r>
              <a:rPr lang="en-GB" dirty="0"/>
              <a:t> </a:t>
            </a:r>
            <a:r>
              <a:rPr lang="en-GB" dirty="0" err="1"/>
              <a:t>athrawon</a:t>
            </a:r>
            <a:r>
              <a:rPr lang="en-GB" dirty="0"/>
              <a:t> </a:t>
            </a:r>
            <a:r>
              <a:rPr lang="en-GB" dirty="0" err="1"/>
              <a:t>er</a:t>
            </a:r>
            <a:r>
              <a:rPr lang="en-GB" dirty="0"/>
              <a:t> </a:t>
            </a:r>
            <a:r>
              <a:rPr lang="en-GB" dirty="0" err="1"/>
              <a:t>mwyn</a:t>
            </a:r>
            <a:r>
              <a:rPr lang="en-GB" dirty="0"/>
              <a:t> </a:t>
            </a:r>
            <a:r>
              <a:rPr lang="en-GB" dirty="0" err="1"/>
              <a:t>delio</a:t>
            </a:r>
            <a:r>
              <a:rPr lang="en-GB" dirty="0"/>
              <a:t> </a:t>
            </a:r>
            <a:r>
              <a:rPr lang="en-GB" dirty="0" err="1"/>
              <a:t>gyda</a:t>
            </a:r>
            <a:r>
              <a:rPr lang="en-GB" dirty="0"/>
              <a:t> </a:t>
            </a:r>
            <a:r>
              <a:rPr lang="en-GB" dirty="0" err="1"/>
              <a:t>materion</a:t>
            </a:r>
            <a:r>
              <a:rPr lang="en-GB" dirty="0"/>
              <a:t> </a:t>
            </a:r>
            <a:r>
              <a:rPr lang="en-GB" dirty="0" err="1"/>
              <a:t>rhywedd</a:t>
            </a:r>
            <a:r>
              <a:rPr lang="en-GB" dirty="0"/>
              <a:t> </a:t>
            </a:r>
            <a:r>
              <a:rPr lang="en-GB" dirty="0" err="1"/>
              <a:t>yn</a:t>
            </a:r>
            <a:r>
              <a:rPr lang="en-GB" dirty="0"/>
              <a:t> y </a:t>
            </a:r>
            <a:r>
              <a:rPr lang="en-GB" dirty="0" err="1"/>
              <a:t>dosbarth</a:t>
            </a:r>
            <a:r>
              <a:rPr lang="en-GB" dirty="0"/>
              <a:t>. </a:t>
            </a:r>
          </a:p>
          <a:p>
            <a:r>
              <a:rPr lang="en-GB" dirty="0" err="1"/>
              <a:t>Defnyddiwch</a:t>
            </a:r>
            <a:r>
              <a:rPr lang="en-GB" dirty="0"/>
              <a:t> </a:t>
            </a:r>
            <a:r>
              <a:rPr lang="en-GB" dirty="0" err="1"/>
              <a:t>yr</a:t>
            </a:r>
            <a:r>
              <a:rPr lang="en-GB" dirty="0"/>
              <a:t> </a:t>
            </a:r>
            <a:r>
              <a:rPr lang="en-GB" dirty="0" err="1"/>
              <a:t>adnoddau</a:t>
            </a:r>
            <a:r>
              <a:rPr lang="en-GB" dirty="0"/>
              <a:t> </a:t>
            </a:r>
            <a:r>
              <a:rPr lang="en-GB" dirty="0" err="1"/>
              <a:t>yma</a:t>
            </a:r>
            <a:r>
              <a:rPr lang="en-GB" dirty="0"/>
              <a:t> </a:t>
            </a:r>
            <a:r>
              <a:rPr lang="en-GB" dirty="0" err="1"/>
              <a:t>fel</a:t>
            </a:r>
            <a:r>
              <a:rPr lang="en-GB" dirty="0"/>
              <a:t> man </a:t>
            </a:r>
            <a:r>
              <a:rPr lang="en-GB" dirty="0" err="1"/>
              <a:t>cychwyn</a:t>
            </a:r>
            <a:r>
              <a:rPr lang="en-GB" dirty="0"/>
              <a:t>. </a:t>
            </a:r>
          </a:p>
          <a:p>
            <a:pPr lvl="1"/>
            <a:r>
              <a:rPr lang="en-GB" dirty="0">
                <a:hlinkClick r:id="rId2"/>
              </a:rPr>
              <a:t>http://dera.ioe.ac.uk/9094/1/00601-2009BKT-EN.pdf</a:t>
            </a:r>
            <a:r>
              <a:rPr lang="en-GB" dirty="0"/>
              <a:t> </a:t>
            </a:r>
          </a:p>
          <a:p>
            <a:pPr lvl="1"/>
            <a:r>
              <a:rPr lang="en-GB" dirty="0">
                <a:hlinkClick r:id="rId3"/>
              </a:rPr>
              <a:t>http://webarchive.nationalarchives.gov.uk/20130401151715/http://www.education.gov.uk/publications/eOrderingDownload/00599-2009BKT-EN.pdf</a:t>
            </a:r>
            <a:r>
              <a:rPr lang="en-GB" dirty="0"/>
              <a:t> </a:t>
            </a:r>
          </a:p>
          <a:p>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fontScale="92500"/>
          </a:bodyPr>
          <a:lstStyle/>
          <a:p>
            <a:r>
              <a:rPr lang="en-GB" i="1" dirty="0" smtClean="0"/>
              <a:t>In groups, prepare a poster of strategies for teachers to actively address gender issues in the classroom. </a:t>
            </a:r>
          </a:p>
          <a:p>
            <a:r>
              <a:rPr lang="en-GB" i="1" dirty="0" smtClean="0"/>
              <a:t>You can use the following resources as a starting point: </a:t>
            </a:r>
          </a:p>
          <a:p>
            <a:pPr lvl="1"/>
            <a:r>
              <a:rPr lang="en-GB" dirty="0" smtClean="0">
                <a:hlinkClick r:id="rId2"/>
              </a:rPr>
              <a:t>http://dera.ioe.ac.uk/9094/1/00601-2009BKT-EN.pdf</a:t>
            </a:r>
            <a:r>
              <a:rPr lang="en-GB" dirty="0" smtClean="0"/>
              <a:t> </a:t>
            </a:r>
          </a:p>
          <a:p>
            <a:pPr lvl="1"/>
            <a:r>
              <a:rPr lang="en-GB" dirty="0">
                <a:hlinkClick r:id="rId3"/>
              </a:rPr>
              <a:t>h</a:t>
            </a:r>
            <a:r>
              <a:rPr lang="en-GB" dirty="0" smtClean="0">
                <a:hlinkClick r:id="rId3"/>
              </a:rPr>
              <a:t>ttp://webarchive.nationalarchives.gov.uk/20130401151715/http://www.education.gov.uk/publications/eOrderingDownload/00599-2009BKT-EN.pdf</a:t>
            </a:r>
            <a:r>
              <a:rPr lang="en-GB" dirty="0" smtClean="0"/>
              <a:t> </a:t>
            </a:r>
          </a:p>
          <a:p>
            <a:endParaRPr lang="en-GB" dirty="0"/>
          </a:p>
        </p:txBody>
      </p:sp>
    </p:spTree>
    <p:extLst>
      <p:ext uri="{BB962C8B-B14F-4D97-AF65-F5344CB8AC3E}">
        <p14:creationId xmlns:p14="http://schemas.microsoft.com/office/powerpoint/2010/main" val="60509028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Llyfryddiaeth</a:t>
            </a:r>
            <a:r>
              <a:rPr lang="en-GB" dirty="0" smtClean="0"/>
              <a:t> </a:t>
            </a:r>
            <a:br>
              <a:rPr lang="en-GB" dirty="0" smtClean="0"/>
            </a:br>
            <a:r>
              <a:rPr lang="en-GB" i="1" dirty="0" smtClean="0"/>
              <a:t>Bibliography </a:t>
            </a:r>
            <a:endParaRPr lang="en-GB" i="1" dirty="0"/>
          </a:p>
        </p:txBody>
      </p:sp>
      <p:sp>
        <p:nvSpPr>
          <p:cNvPr id="5" name="Content Placeholder 4"/>
          <p:cNvSpPr>
            <a:spLocks noGrp="1"/>
          </p:cNvSpPr>
          <p:nvPr>
            <p:ph idx="1"/>
          </p:nvPr>
        </p:nvSpPr>
        <p:spPr/>
        <p:txBody>
          <a:bodyPr/>
          <a:lstStyle/>
          <a:p>
            <a:r>
              <a:rPr lang="en-GB" dirty="0" smtClean="0"/>
              <a:t>Bartlett, S. &amp; Burton, D. (2016) </a:t>
            </a:r>
            <a:r>
              <a:rPr lang="en-GB" i="1" dirty="0" smtClean="0"/>
              <a:t>Introduction to Education Studies, </a:t>
            </a:r>
            <a:r>
              <a:rPr lang="en-GB" dirty="0" smtClean="0"/>
              <a:t>(4</a:t>
            </a:r>
            <a:r>
              <a:rPr lang="en-GB" baseline="30000" dirty="0" smtClean="0"/>
              <a:t>th</a:t>
            </a:r>
            <a:r>
              <a:rPr lang="en-GB" dirty="0" smtClean="0"/>
              <a:t> ed.) London: Sage. </a:t>
            </a:r>
          </a:p>
          <a:p>
            <a:r>
              <a:rPr lang="en-GB" dirty="0" err="1" smtClean="0"/>
              <a:t>Cremin</a:t>
            </a:r>
            <a:r>
              <a:rPr lang="en-GB" dirty="0" smtClean="0"/>
              <a:t>, T &amp; Arthur, J. (eds.) (2014), </a:t>
            </a:r>
            <a:r>
              <a:rPr lang="en-GB" i="1" dirty="0" smtClean="0"/>
              <a:t>Learning to Teach in the Primary School, </a:t>
            </a:r>
            <a:r>
              <a:rPr lang="en-GB" dirty="0" smtClean="0"/>
              <a:t>Oxon: Routledge.</a:t>
            </a:r>
          </a:p>
          <a:p>
            <a:r>
              <a:rPr lang="en-GB" dirty="0" smtClean="0"/>
              <a:t>National Union of Teachers (N.D) </a:t>
            </a:r>
            <a:r>
              <a:rPr lang="en-GB" i="1" dirty="0" smtClean="0"/>
              <a:t>Stereotypes stop you doing stuff. </a:t>
            </a:r>
            <a:r>
              <a:rPr lang="en-GB" dirty="0" smtClean="0"/>
              <a:t>Available online: </a:t>
            </a:r>
            <a:r>
              <a:rPr lang="en-GB" dirty="0" smtClean="0">
                <a:hlinkClick r:id="rId2"/>
              </a:rPr>
              <a:t>http://www.teachers.org.uk/files/stereotypes-stop.pdf</a:t>
            </a:r>
            <a:r>
              <a:rPr lang="en-GB" dirty="0" smtClean="0"/>
              <a:t> [Accessed 6/2/17]. </a:t>
            </a:r>
          </a:p>
          <a:p>
            <a:pPr marL="0" indent="0">
              <a:buNone/>
            </a:pPr>
            <a:endParaRPr lang="en-GB" dirty="0" smtClean="0"/>
          </a:p>
        </p:txBody>
      </p:sp>
    </p:spTree>
    <p:extLst>
      <p:ext uri="{BB962C8B-B14F-4D97-AF65-F5344CB8AC3E}">
        <p14:creationId xmlns:p14="http://schemas.microsoft.com/office/powerpoint/2010/main" val="6793003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424</TotalTime>
  <Words>2285</Words>
  <Application>Microsoft Office PowerPoint</Application>
  <PresentationFormat>Widescreen</PresentationFormat>
  <Paragraphs>222</Paragraphs>
  <Slides>24</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ECES4003/C </vt:lpstr>
      <vt:lpstr>What is diversity in the classroom? Beth yw amrywiaeth yn y dosbarth?</vt:lpstr>
      <vt:lpstr>Amrywiaeth  Diversity </vt:lpstr>
      <vt:lpstr>Deddf Cydraddoldeb 2010 Equality Act 2010</vt:lpstr>
      <vt:lpstr> Saith Nôd Craidd Seven Core Aims </vt:lpstr>
      <vt:lpstr>PowerPoint Presentation</vt:lpstr>
      <vt:lpstr>Ffactorau Ehangach Wider Factors</vt:lpstr>
      <vt:lpstr>Amrywiaeth Diwylliannol  Cultural Diversity </vt:lpstr>
      <vt:lpstr>Ffocws Cynnar  Early Focus </vt:lpstr>
      <vt:lpstr>Darpariaeth ar gyfer Amrywiaeth  Provision for Diversity </vt:lpstr>
      <vt:lpstr>Strategaethau Effeithiol Effective Strategies </vt:lpstr>
      <vt:lpstr>PowerPoint Presentation</vt:lpstr>
      <vt:lpstr>Esiamplau o Arfer Orau Examples of Best Practice </vt:lpstr>
      <vt:lpstr>Astudiaethau Achos Case Studies </vt:lpstr>
      <vt:lpstr>Heriau Posibl  Possible Challenges </vt:lpstr>
      <vt:lpstr>Rhywedd Gender </vt:lpstr>
      <vt:lpstr>PowerPoint Presentation</vt:lpstr>
      <vt:lpstr>Agweddau Ffeministaidd  Feminist Approaches </vt:lpstr>
      <vt:lpstr>PowerPoint Presentation</vt:lpstr>
      <vt:lpstr>PowerPoint Presentation</vt:lpstr>
      <vt:lpstr>Ond…mae merched yn perfformio’n well na’r bechgyn!  Yet…girls tend to outperform the boys!</vt:lpstr>
      <vt:lpstr>System Annheg? An Unfair System?</vt:lpstr>
      <vt:lpstr>Strategaethau Ymarferol  Practical Strategies </vt:lpstr>
      <vt:lpstr>Llyfryddiaeth  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SJEU4004/C</dc:title>
  <dc:creator>Sarah Stewart</dc:creator>
  <cp:lastModifiedBy>Lynwen Roberts</cp:lastModifiedBy>
  <cp:revision>40</cp:revision>
  <dcterms:created xsi:type="dcterms:W3CDTF">2017-02-06T12:30:50Z</dcterms:created>
  <dcterms:modified xsi:type="dcterms:W3CDTF">2019-07-05T10:51:08Z</dcterms:modified>
</cp:coreProperties>
</file>