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ink/ink2.xml" ContentType="application/inkml+xml"/>
  <Override PartName="/ppt/ink/ink3.xml" ContentType="application/inkml+xml"/>
  <Override PartName="/ppt/ink/ink4.xml" ContentType="application/inkml+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ink/ink5.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handoutMasterIdLst>
    <p:handoutMasterId r:id="rId19"/>
  </p:handoutMasterIdLst>
  <p:sldIdLst>
    <p:sldId id="364" r:id="rId2"/>
    <p:sldId id="409" r:id="rId3"/>
    <p:sldId id="387" r:id="rId4"/>
    <p:sldId id="403" r:id="rId5"/>
    <p:sldId id="404" r:id="rId6"/>
    <p:sldId id="405" r:id="rId7"/>
    <p:sldId id="406" r:id="rId8"/>
    <p:sldId id="408" r:id="rId9"/>
    <p:sldId id="415" r:id="rId10"/>
    <p:sldId id="410" r:id="rId11"/>
    <p:sldId id="411" r:id="rId12"/>
    <p:sldId id="416" r:id="rId13"/>
    <p:sldId id="399" r:id="rId14"/>
    <p:sldId id="412" r:id="rId15"/>
    <p:sldId id="417" r:id="rId16"/>
    <p:sldId id="41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a:srgbClr val="60DA7D"/>
    <a:srgbClr val="A50021"/>
    <a:srgbClr val="D80E4D"/>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56" d="100"/>
          <a:sy n="56" d="100"/>
        </p:scale>
        <p:origin x="976" y="44"/>
      </p:cViewPr>
      <p:guideLst>
        <p:guide orient="horz" pos="2160"/>
        <p:guide pos="3840"/>
      </p:guideLst>
    </p:cSldViewPr>
  </p:slideViewPr>
  <p:notesTextViewPr>
    <p:cViewPr>
      <p:scale>
        <a:sx n="1" d="1"/>
        <a:sy n="1" d="1"/>
      </p:scale>
      <p:origin x="0" y="0"/>
    </p:cViewPr>
  </p:notesTextViewPr>
  <p:notesViewPr>
    <p:cSldViewPr snapToGrid="0">
      <p:cViewPr varScale="1">
        <p:scale>
          <a:sx n="45" d="100"/>
          <a:sy n="45" d="100"/>
        </p:scale>
        <p:origin x="2760" y="6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FE0F9C-CB95-44B5-886A-C2320016C96B}" type="doc">
      <dgm:prSet loTypeId="urn:microsoft.com/office/officeart/2005/8/layout/hList1" loCatId="list" qsTypeId="urn:microsoft.com/office/officeart/2005/8/quickstyle/simple1" qsCatId="simple" csTypeId="urn:microsoft.com/office/officeart/2005/8/colors/accent6_2" csCatId="accent6" phldr="1"/>
      <dgm:spPr/>
      <dgm:t>
        <a:bodyPr/>
        <a:lstStyle/>
        <a:p>
          <a:endParaRPr lang="en-GB"/>
        </a:p>
      </dgm:t>
    </dgm:pt>
    <dgm:pt modelId="{F2B1CA0E-4980-45CD-9484-90C98813D4DF}">
      <dgm:prSet phldrT="[Text]" phldr="0" custT="1"/>
      <dgm:spPr/>
      <dgm:t>
        <a:bodyPr/>
        <a:lstStyle/>
        <a:p>
          <a:r>
            <a:rPr lang="en-GB" sz="2800" b="1" dirty="0">
              <a:solidFill>
                <a:schemeClr val="tx1"/>
              </a:solidFill>
            </a:rPr>
            <a:t>Benefits for Children</a:t>
          </a:r>
        </a:p>
      </dgm:t>
    </dgm:pt>
    <dgm:pt modelId="{01ED00B6-197C-4C9F-8B6D-EAFC7FF8D5F6}" type="parTrans" cxnId="{D5E274ED-296B-4A5B-9E65-C892C902155C}">
      <dgm:prSet/>
      <dgm:spPr/>
      <dgm:t>
        <a:bodyPr/>
        <a:lstStyle/>
        <a:p>
          <a:endParaRPr lang="en-GB"/>
        </a:p>
      </dgm:t>
    </dgm:pt>
    <dgm:pt modelId="{CC32BC46-6EC7-463D-9E94-D8C4B5772040}" type="sibTrans" cxnId="{D5E274ED-296B-4A5B-9E65-C892C902155C}">
      <dgm:prSet/>
      <dgm:spPr/>
      <dgm:t>
        <a:bodyPr/>
        <a:lstStyle/>
        <a:p>
          <a:endParaRPr lang="en-GB"/>
        </a:p>
      </dgm:t>
    </dgm:pt>
    <dgm:pt modelId="{8D9A8BB3-480D-4144-A045-9798CBBB7C8A}">
      <dgm:prSet phldrT="[Text]" custT="1"/>
      <dgm:spPr/>
      <dgm:t>
        <a:bodyPr/>
        <a:lstStyle/>
        <a:p>
          <a:pPr>
            <a:buFont typeface="Wingdings" panose="05000000000000000000" pitchFamily="2" charset="2"/>
            <a:buChar char="§"/>
          </a:pPr>
          <a:r>
            <a:rPr lang="en-GB" sz="2000" dirty="0"/>
            <a:t>Children feel valued, respected and trusted.</a:t>
          </a:r>
        </a:p>
      </dgm:t>
    </dgm:pt>
    <dgm:pt modelId="{E2F12F29-5F04-4F14-8B88-6F3CE77B23E8}" type="parTrans" cxnId="{E6F55D98-C459-480B-811E-14DE70D7E497}">
      <dgm:prSet/>
      <dgm:spPr/>
      <dgm:t>
        <a:bodyPr/>
        <a:lstStyle/>
        <a:p>
          <a:endParaRPr lang="en-GB"/>
        </a:p>
      </dgm:t>
    </dgm:pt>
    <dgm:pt modelId="{8F301134-B71B-4BAE-887F-766FBBF4701F}" type="sibTrans" cxnId="{E6F55D98-C459-480B-811E-14DE70D7E497}">
      <dgm:prSet/>
      <dgm:spPr/>
      <dgm:t>
        <a:bodyPr/>
        <a:lstStyle/>
        <a:p>
          <a:endParaRPr lang="en-GB"/>
        </a:p>
      </dgm:t>
    </dgm:pt>
    <dgm:pt modelId="{5E932F9F-84C0-40BC-AB99-0815752EB180}">
      <dgm:prSet phldrT="[Text]" custT="1"/>
      <dgm:spPr/>
      <dgm:t>
        <a:bodyPr/>
        <a:lstStyle/>
        <a:p>
          <a:pPr>
            <a:buFont typeface="Wingdings" panose="05000000000000000000" pitchFamily="2" charset="2"/>
            <a:buChar char="§"/>
          </a:pPr>
          <a:r>
            <a:rPr lang="en-GB" sz="2000" dirty="0"/>
            <a:t>Helps children express their feelings and preferences.</a:t>
          </a:r>
        </a:p>
      </dgm:t>
    </dgm:pt>
    <dgm:pt modelId="{C98EA4C4-7ECE-4D1B-A69C-EE8376F41C5A}" type="parTrans" cxnId="{A8D12E3B-62A4-4FD1-881F-F2C701C23944}">
      <dgm:prSet/>
      <dgm:spPr/>
      <dgm:t>
        <a:bodyPr/>
        <a:lstStyle/>
        <a:p>
          <a:endParaRPr lang="en-GB"/>
        </a:p>
      </dgm:t>
    </dgm:pt>
    <dgm:pt modelId="{5F79F6A6-DD1D-41F3-AE13-A65FD73C4DA6}" type="sibTrans" cxnId="{A8D12E3B-62A4-4FD1-881F-F2C701C23944}">
      <dgm:prSet/>
      <dgm:spPr/>
      <dgm:t>
        <a:bodyPr/>
        <a:lstStyle/>
        <a:p>
          <a:endParaRPr lang="en-GB"/>
        </a:p>
      </dgm:t>
    </dgm:pt>
    <dgm:pt modelId="{8CA27972-DA9F-450D-A5F7-2C70E653D23F}">
      <dgm:prSet phldrT="[Text]" phldr="0" custT="1"/>
      <dgm:spPr/>
      <dgm:t>
        <a:bodyPr/>
        <a:lstStyle/>
        <a:p>
          <a:r>
            <a:rPr lang="en-GB" sz="2800" b="1" dirty="0">
              <a:solidFill>
                <a:schemeClr val="tx1"/>
              </a:solidFill>
            </a:rPr>
            <a:t>Benefits for the organisation</a:t>
          </a:r>
        </a:p>
      </dgm:t>
    </dgm:pt>
    <dgm:pt modelId="{14D4BA17-649F-4B5C-BEFD-4CB8BB9B26EB}" type="parTrans" cxnId="{89DD08AD-F7A5-49C7-A2D7-98688F79510E}">
      <dgm:prSet/>
      <dgm:spPr/>
      <dgm:t>
        <a:bodyPr/>
        <a:lstStyle/>
        <a:p>
          <a:endParaRPr lang="en-GB"/>
        </a:p>
      </dgm:t>
    </dgm:pt>
    <dgm:pt modelId="{B32038DF-0615-42A4-84F0-A42DFEB3D821}" type="sibTrans" cxnId="{89DD08AD-F7A5-49C7-A2D7-98688F79510E}">
      <dgm:prSet/>
      <dgm:spPr/>
      <dgm:t>
        <a:bodyPr/>
        <a:lstStyle/>
        <a:p>
          <a:endParaRPr lang="en-GB"/>
        </a:p>
      </dgm:t>
    </dgm:pt>
    <dgm:pt modelId="{0E1CEA02-23F9-42D3-A99F-52F93F34644B}">
      <dgm:prSet phldrT="[Text]" custT="1"/>
      <dgm:spPr/>
      <dgm:t>
        <a:bodyPr/>
        <a:lstStyle/>
        <a:p>
          <a:r>
            <a:rPr lang="en-GB" sz="2000" dirty="0"/>
            <a:t>Higher-quality care and improved inspection outcomes.</a:t>
          </a:r>
        </a:p>
      </dgm:t>
    </dgm:pt>
    <dgm:pt modelId="{FCFD1FF7-C252-4B0C-81B5-12145412C556}" type="parTrans" cxnId="{E891B56C-9D78-45BC-B7B3-6AED8DFCD210}">
      <dgm:prSet/>
      <dgm:spPr/>
      <dgm:t>
        <a:bodyPr/>
        <a:lstStyle/>
        <a:p>
          <a:endParaRPr lang="en-GB"/>
        </a:p>
      </dgm:t>
    </dgm:pt>
    <dgm:pt modelId="{973AFDAB-438A-435F-967A-F2E6CF72DB3B}" type="sibTrans" cxnId="{E891B56C-9D78-45BC-B7B3-6AED8DFCD210}">
      <dgm:prSet/>
      <dgm:spPr/>
      <dgm:t>
        <a:bodyPr/>
        <a:lstStyle/>
        <a:p>
          <a:endParaRPr lang="en-GB"/>
        </a:p>
      </dgm:t>
    </dgm:pt>
    <dgm:pt modelId="{1D9DA8E3-5FE3-4429-8450-E89C555BD388}">
      <dgm:prSet phldrT="[Text]" custT="1"/>
      <dgm:spPr/>
      <dgm:t>
        <a:bodyPr/>
        <a:lstStyle/>
        <a:p>
          <a:pPr>
            <a:tabLst>
              <a:tab pos="2057400" algn="l"/>
            </a:tabLst>
          </a:pPr>
          <a:r>
            <a:rPr lang="en-GB" sz="2000" dirty="0"/>
            <a:t>Fewer communication-related complaints.</a:t>
          </a:r>
        </a:p>
      </dgm:t>
    </dgm:pt>
    <dgm:pt modelId="{F1AC039E-01E9-4F73-AC42-7C2B19C07B0B}" type="parTrans" cxnId="{F23F55F6-3F43-451C-A41A-789DFAC0C11F}">
      <dgm:prSet/>
      <dgm:spPr/>
      <dgm:t>
        <a:bodyPr/>
        <a:lstStyle/>
        <a:p>
          <a:endParaRPr lang="en-GB"/>
        </a:p>
      </dgm:t>
    </dgm:pt>
    <dgm:pt modelId="{993A88DA-A8DC-414A-8BC0-9D9CD343BD86}" type="sibTrans" cxnId="{F23F55F6-3F43-451C-A41A-789DFAC0C11F}">
      <dgm:prSet/>
      <dgm:spPr/>
      <dgm:t>
        <a:bodyPr/>
        <a:lstStyle/>
        <a:p>
          <a:endParaRPr lang="en-GB"/>
        </a:p>
      </dgm:t>
    </dgm:pt>
    <dgm:pt modelId="{FE9C4FAA-B3B9-4614-A308-43A5A6B7FA0E}">
      <dgm:prSet phldrT="[Text]" phldr="0" custT="1"/>
      <dgm:spPr/>
      <dgm:t>
        <a:bodyPr/>
        <a:lstStyle/>
        <a:p>
          <a:r>
            <a:rPr lang="en-GB" sz="2800" b="1" dirty="0">
              <a:solidFill>
                <a:schemeClr val="tx1"/>
              </a:solidFill>
            </a:rPr>
            <a:t>Benefits for Staff/colleagues</a:t>
          </a:r>
        </a:p>
      </dgm:t>
    </dgm:pt>
    <dgm:pt modelId="{9A523E7F-8DA8-4366-AEB4-8A85DA8D3481}" type="parTrans" cxnId="{BA3699AB-6B82-4F0B-9B49-E5265A6E149C}">
      <dgm:prSet/>
      <dgm:spPr/>
      <dgm:t>
        <a:bodyPr/>
        <a:lstStyle/>
        <a:p>
          <a:endParaRPr lang="en-GB"/>
        </a:p>
      </dgm:t>
    </dgm:pt>
    <dgm:pt modelId="{0A6C5813-1755-4C78-9D95-9E26F17D2F72}" type="sibTrans" cxnId="{BA3699AB-6B82-4F0B-9B49-E5265A6E149C}">
      <dgm:prSet/>
      <dgm:spPr/>
      <dgm:t>
        <a:bodyPr/>
        <a:lstStyle/>
        <a:p>
          <a:endParaRPr lang="en-GB"/>
        </a:p>
      </dgm:t>
    </dgm:pt>
    <dgm:pt modelId="{695CA25D-2FAA-4C79-A0C4-F4EE8CA08C3B}">
      <dgm:prSet phldrT="[Text]" custT="1"/>
      <dgm:spPr/>
      <dgm:t>
        <a:bodyPr/>
        <a:lstStyle/>
        <a:p>
          <a:pPr>
            <a:buFont typeface="Wingdings" panose="05000000000000000000" pitchFamily="2" charset="2"/>
            <a:buChar char="§"/>
          </a:pPr>
          <a:r>
            <a:rPr lang="en-GB" sz="2000" dirty="0"/>
            <a:t>Support meets their stage of development.</a:t>
          </a:r>
        </a:p>
      </dgm:t>
    </dgm:pt>
    <dgm:pt modelId="{A1B56CD4-0C61-4072-AD8A-DA425FB28EE8}" type="parTrans" cxnId="{1974E13A-F3B1-4476-8CB2-4C7EAFEB9D91}">
      <dgm:prSet/>
      <dgm:spPr/>
      <dgm:t>
        <a:bodyPr/>
        <a:lstStyle/>
        <a:p>
          <a:endParaRPr lang="en-GB"/>
        </a:p>
      </dgm:t>
    </dgm:pt>
    <dgm:pt modelId="{9A9DD4ED-9537-4511-99B7-5DDA1A6D93F1}" type="sibTrans" cxnId="{1974E13A-F3B1-4476-8CB2-4C7EAFEB9D91}">
      <dgm:prSet/>
      <dgm:spPr/>
      <dgm:t>
        <a:bodyPr/>
        <a:lstStyle/>
        <a:p>
          <a:endParaRPr lang="en-GB"/>
        </a:p>
      </dgm:t>
    </dgm:pt>
    <dgm:pt modelId="{8FAC12AC-F746-45D9-B7DC-3EAD97E6FC10}">
      <dgm:prSet phldrT="[Text]" custT="1"/>
      <dgm:spPr/>
      <dgm:t>
        <a:bodyPr/>
        <a:lstStyle/>
        <a:p>
          <a:pPr>
            <a:buFont typeface="Wingdings" panose="05000000000000000000" pitchFamily="2" charset="2"/>
            <a:buChar char="§"/>
          </a:pPr>
          <a:r>
            <a:rPr lang="en-GB" sz="2000" dirty="0"/>
            <a:t>Clear explanations reduce children's anxiety.</a:t>
          </a:r>
          <a:endParaRPr lang="en-GB" sz="2500" dirty="0"/>
        </a:p>
      </dgm:t>
    </dgm:pt>
    <dgm:pt modelId="{1A88EA94-BE4E-4072-81C9-164F7BFCA5BC}" type="parTrans" cxnId="{AF309C53-F7AB-4D99-AEA0-4BCA0D390B2F}">
      <dgm:prSet/>
      <dgm:spPr/>
      <dgm:t>
        <a:bodyPr/>
        <a:lstStyle/>
        <a:p>
          <a:endParaRPr lang="en-GB"/>
        </a:p>
      </dgm:t>
    </dgm:pt>
    <dgm:pt modelId="{AFFAC03C-38E3-4C88-ACD9-E31FA94F3109}" type="sibTrans" cxnId="{AF309C53-F7AB-4D99-AEA0-4BCA0D390B2F}">
      <dgm:prSet/>
      <dgm:spPr/>
      <dgm:t>
        <a:bodyPr/>
        <a:lstStyle/>
        <a:p>
          <a:endParaRPr lang="en-GB"/>
        </a:p>
      </dgm:t>
    </dgm:pt>
    <dgm:pt modelId="{4BA91132-79BB-43B3-8140-CE810ABB37A5}">
      <dgm:prSet custT="1"/>
      <dgm:spPr/>
      <dgm:t>
        <a:bodyPr/>
        <a:lstStyle/>
        <a:p>
          <a:pPr>
            <a:buFont typeface="Wingdings" panose="05000000000000000000" pitchFamily="2" charset="2"/>
            <a:buChar char="§"/>
          </a:pPr>
          <a:r>
            <a:rPr lang="en-GB" sz="2000" dirty="0"/>
            <a:t>Better teamwork.</a:t>
          </a:r>
        </a:p>
      </dgm:t>
    </dgm:pt>
    <dgm:pt modelId="{9958B864-0344-4219-A7AD-6F6E429C4FF8}" type="parTrans" cxnId="{00A92470-BDDF-4726-B620-3C19406E7DA5}">
      <dgm:prSet/>
      <dgm:spPr/>
      <dgm:t>
        <a:bodyPr/>
        <a:lstStyle/>
        <a:p>
          <a:endParaRPr lang="en-GB"/>
        </a:p>
      </dgm:t>
    </dgm:pt>
    <dgm:pt modelId="{250ECA28-77E1-45F4-B85F-78F51BBF8D31}" type="sibTrans" cxnId="{00A92470-BDDF-4726-B620-3C19406E7DA5}">
      <dgm:prSet/>
      <dgm:spPr/>
      <dgm:t>
        <a:bodyPr/>
        <a:lstStyle/>
        <a:p>
          <a:endParaRPr lang="en-GB"/>
        </a:p>
      </dgm:t>
    </dgm:pt>
    <dgm:pt modelId="{D947EE5E-800E-4B51-AC74-AC96C0ED0D37}">
      <dgm:prSet/>
      <dgm:spPr/>
      <dgm:t>
        <a:bodyPr/>
        <a:lstStyle/>
        <a:p>
          <a:pPr>
            <a:buFont typeface="Arial" panose="020B0604020202020204" pitchFamily="34" charset="0"/>
            <a:buChar char="•"/>
          </a:pPr>
          <a:endParaRPr lang="en-GB" sz="2500" dirty="0"/>
        </a:p>
      </dgm:t>
    </dgm:pt>
    <dgm:pt modelId="{A7F016F2-54D1-4EAE-9923-04D6320B8050}" type="parTrans" cxnId="{35D51A90-6964-47BB-9BC1-64E243859FF9}">
      <dgm:prSet/>
      <dgm:spPr/>
      <dgm:t>
        <a:bodyPr/>
        <a:lstStyle/>
        <a:p>
          <a:endParaRPr lang="en-GB"/>
        </a:p>
      </dgm:t>
    </dgm:pt>
    <dgm:pt modelId="{79560C1C-CD33-411E-AFA6-D839F51BFC37}" type="sibTrans" cxnId="{35D51A90-6964-47BB-9BC1-64E243859FF9}">
      <dgm:prSet/>
      <dgm:spPr/>
      <dgm:t>
        <a:bodyPr/>
        <a:lstStyle/>
        <a:p>
          <a:endParaRPr lang="en-GB"/>
        </a:p>
      </dgm:t>
    </dgm:pt>
    <dgm:pt modelId="{A41E4CF9-F3AC-41ED-AD78-25ECD528872B}">
      <dgm:prSet custT="1"/>
      <dgm:spPr/>
      <dgm:t>
        <a:bodyPr/>
        <a:lstStyle/>
        <a:p>
          <a:pPr>
            <a:buFont typeface="Wingdings" panose="05000000000000000000" pitchFamily="2" charset="2"/>
            <a:buChar char="§"/>
          </a:pPr>
          <a:r>
            <a:rPr lang="en-GB" sz="2000" dirty="0"/>
            <a:t> Accurate assessments.</a:t>
          </a:r>
        </a:p>
      </dgm:t>
    </dgm:pt>
    <dgm:pt modelId="{C7DEEA15-1721-4CEA-97DE-EA64DA6308ED}" type="parTrans" cxnId="{DAEB65C0-02F9-4930-BFA2-5E702959AF73}">
      <dgm:prSet/>
      <dgm:spPr/>
      <dgm:t>
        <a:bodyPr/>
        <a:lstStyle/>
        <a:p>
          <a:endParaRPr lang="en-GB"/>
        </a:p>
      </dgm:t>
    </dgm:pt>
    <dgm:pt modelId="{807FD059-DA41-42CE-8D73-EC5364CBC241}" type="sibTrans" cxnId="{DAEB65C0-02F9-4930-BFA2-5E702959AF73}">
      <dgm:prSet/>
      <dgm:spPr/>
      <dgm:t>
        <a:bodyPr/>
        <a:lstStyle/>
        <a:p>
          <a:endParaRPr lang="en-GB"/>
        </a:p>
      </dgm:t>
    </dgm:pt>
    <dgm:pt modelId="{31E856BB-21E2-4CB3-BF41-5D8AE0FF2DF8}">
      <dgm:prSet custT="1"/>
      <dgm:spPr/>
      <dgm:t>
        <a:bodyPr/>
        <a:lstStyle/>
        <a:p>
          <a:pPr>
            <a:buFont typeface="Wingdings" panose="05000000000000000000" pitchFamily="2" charset="2"/>
            <a:buChar char="§"/>
          </a:pPr>
          <a:r>
            <a:rPr lang="en-GB" sz="2000" dirty="0"/>
            <a:t> Reduced stress and conflict within teams</a:t>
          </a:r>
          <a:r>
            <a:rPr lang="en-GB" sz="2500" dirty="0"/>
            <a:t>.</a:t>
          </a:r>
        </a:p>
      </dgm:t>
    </dgm:pt>
    <dgm:pt modelId="{722157DD-53FB-4C67-835B-DF1CFB03A768}" type="parTrans" cxnId="{E682F5B1-7A3A-4BB5-AD7D-2062E75E5ADD}">
      <dgm:prSet/>
      <dgm:spPr/>
      <dgm:t>
        <a:bodyPr/>
        <a:lstStyle/>
        <a:p>
          <a:endParaRPr lang="en-GB"/>
        </a:p>
      </dgm:t>
    </dgm:pt>
    <dgm:pt modelId="{7E14C887-40FA-4AB7-A6F3-E54966CBE21E}" type="sibTrans" cxnId="{E682F5B1-7A3A-4BB5-AD7D-2062E75E5ADD}">
      <dgm:prSet/>
      <dgm:spPr/>
      <dgm:t>
        <a:bodyPr/>
        <a:lstStyle/>
        <a:p>
          <a:endParaRPr lang="en-GB"/>
        </a:p>
      </dgm:t>
    </dgm:pt>
    <dgm:pt modelId="{85760728-1E3A-4576-986E-10DE68FA3933}">
      <dgm:prSet phldrT="[Text]" custT="1"/>
      <dgm:spPr/>
      <dgm:t>
        <a:bodyPr/>
        <a:lstStyle/>
        <a:p>
          <a:pPr>
            <a:tabLst>
              <a:tab pos="2057400" algn="l"/>
            </a:tabLst>
          </a:pPr>
          <a:r>
            <a:rPr lang="en-GB" sz="2000" dirty="0"/>
            <a:t>Improved patient safety and fewer incidents.</a:t>
          </a:r>
        </a:p>
      </dgm:t>
    </dgm:pt>
    <dgm:pt modelId="{185E4030-336C-42DD-BD5D-E3DC655088B0}" type="parTrans" cxnId="{E95F668C-8D29-4140-AD5B-2A0CE238CA35}">
      <dgm:prSet/>
      <dgm:spPr/>
      <dgm:t>
        <a:bodyPr/>
        <a:lstStyle/>
        <a:p>
          <a:endParaRPr lang="en-GB"/>
        </a:p>
      </dgm:t>
    </dgm:pt>
    <dgm:pt modelId="{E8B32D05-D1AF-4EC0-B5D8-797BE84BD7BE}" type="sibTrans" cxnId="{E95F668C-8D29-4140-AD5B-2A0CE238CA35}">
      <dgm:prSet/>
      <dgm:spPr/>
      <dgm:t>
        <a:bodyPr/>
        <a:lstStyle/>
        <a:p>
          <a:endParaRPr lang="en-GB"/>
        </a:p>
      </dgm:t>
    </dgm:pt>
    <dgm:pt modelId="{6EF686F1-9B7F-42D9-BE41-D9D9714FEE13}">
      <dgm:prSet phldrT="[Text]" custT="1"/>
      <dgm:spPr/>
      <dgm:t>
        <a:bodyPr/>
        <a:lstStyle/>
        <a:p>
          <a:pPr>
            <a:tabLst>
              <a:tab pos="2057400" algn="l"/>
            </a:tabLst>
          </a:pPr>
          <a:r>
            <a:rPr lang="en-GB" sz="2000" dirty="0"/>
            <a:t>Improved reputation and compliance with the Care Certificate and NICE guidance.</a:t>
          </a:r>
        </a:p>
      </dgm:t>
    </dgm:pt>
    <dgm:pt modelId="{6DCFC8FD-6425-4FCF-827E-278FEB996043}" type="parTrans" cxnId="{9DE0A3C7-9D91-4F83-92F2-2C8BA1178A2B}">
      <dgm:prSet/>
      <dgm:spPr/>
      <dgm:t>
        <a:bodyPr/>
        <a:lstStyle/>
        <a:p>
          <a:endParaRPr lang="en-GB"/>
        </a:p>
      </dgm:t>
    </dgm:pt>
    <dgm:pt modelId="{061A61A0-DBE2-48EE-8AD7-69ED5FDD97B5}" type="sibTrans" cxnId="{9DE0A3C7-9D91-4F83-92F2-2C8BA1178A2B}">
      <dgm:prSet/>
      <dgm:spPr/>
      <dgm:t>
        <a:bodyPr/>
        <a:lstStyle/>
        <a:p>
          <a:endParaRPr lang="en-GB"/>
        </a:p>
      </dgm:t>
    </dgm:pt>
    <dgm:pt modelId="{064F9ABC-0447-4C55-8AD2-875A37BE6D58}">
      <dgm:prSet custT="1"/>
      <dgm:spPr/>
      <dgm:t>
        <a:bodyPr/>
        <a:lstStyle/>
        <a:p>
          <a:pPr>
            <a:buFont typeface="Wingdings" panose="05000000000000000000" pitchFamily="2" charset="2"/>
            <a:buChar char="§"/>
          </a:pPr>
          <a:r>
            <a:rPr lang="en-GB" sz="2000" dirty="0"/>
            <a:t>Reduces misunderstandings between professionals.</a:t>
          </a:r>
        </a:p>
      </dgm:t>
    </dgm:pt>
    <dgm:pt modelId="{6BE6BC4D-BB8C-4E4A-A2F6-E5C848829A97}" type="parTrans" cxnId="{53E5DDF0-2AE0-447D-A5D9-E420A92EAB2F}">
      <dgm:prSet/>
      <dgm:spPr/>
      <dgm:t>
        <a:bodyPr/>
        <a:lstStyle/>
        <a:p>
          <a:endParaRPr lang="en-GB"/>
        </a:p>
      </dgm:t>
    </dgm:pt>
    <dgm:pt modelId="{4F45936A-4096-4490-AEE7-442C12341488}" type="sibTrans" cxnId="{53E5DDF0-2AE0-447D-A5D9-E420A92EAB2F}">
      <dgm:prSet/>
      <dgm:spPr/>
      <dgm:t>
        <a:bodyPr/>
        <a:lstStyle/>
        <a:p>
          <a:endParaRPr lang="en-GB"/>
        </a:p>
      </dgm:t>
    </dgm:pt>
    <dgm:pt modelId="{D8EC919B-0DF2-43BB-B6D4-84BAD62124D7}">
      <dgm:prSet custT="1"/>
      <dgm:spPr/>
      <dgm:t>
        <a:bodyPr/>
        <a:lstStyle/>
        <a:p>
          <a:pPr>
            <a:buFont typeface="Wingdings" panose="05000000000000000000" pitchFamily="2" charset="2"/>
            <a:buNone/>
          </a:pPr>
          <a:endParaRPr lang="en-GB" sz="2000" dirty="0"/>
        </a:p>
      </dgm:t>
    </dgm:pt>
    <dgm:pt modelId="{20E1D75D-F09A-4573-80E8-B72BFBCB93E5}" type="parTrans" cxnId="{48C33BB4-7BDD-4789-B111-231163241454}">
      <dgm:prSet/>
      <dgm:spPr/>
      <dgm:t>
        <a:bodyPr/>
        <a:lstStyle/>
        <a:p>
          <a:endParaRPr lang="en-GB"/>
        </a:p>
      </dgm:t>
    </dgm:pt>
    <dgm:pt modelId="{D5C3C6A8-E4A2-42AA-A056-E656AEC7FBB9}" type="sibTrans" cxnId="{48C33BB4-7BDD-4789-B111-231163241454}">
      <dgm:prSet/>
      <dgm:spPr/>
      <dgm:t>
        <a:bodyPr/>
        <a:lstStyle/>
        <a:p>
          <a:endParaRPr lang="en-GB"/>
        </a:p>
      </dgm:t>
    </dgm:pt>
    <dgm:pt modelId="{A79CD844-50C8-4564-84F1-0187CF325026}">
      <dgm:prSet custT="1"/>
      <dgm:spPr/>
      <dgm:t>
        <a:bodyPr/>
        <a:lstStyle/>
        <a:p>
          <a:pPr>
            <a:buFont typeface="Wingdings" panose="05000000000000000000" pitchFamily="2" charset="2"/>
            <a:buChar char="§"/>
          </a:pPr>
          <a:endParaRPr lang="en-GB" sz="2000" dirty="0"/>
        </a:p>
      </dgm:t>
    </dgm:pt>
    <dgm:pt modelId="{F8D98F22-E4E4-455F-A394-14C5D2E41A89}" type="parTrans" cxnId="{8CF152CF-2EA9-47A4-A544-C2539809DB3F}">
      <dgm:prSet/>
      <dgm:spPr/>
      <dgm:t>
        <a:bodyPr/>
        <a:lstStyle/>
        <a:p>
          <a:endParaRPr lang="en-GB"/>
        </a:p>
      </dgm:t>
    </dgm:pt>
    <dgm:pt modelId="{77747B26-E734-4C92-98DD-D2FE9A679DA0}" type="sibTrans" cxnId="{8CF152CF-2EA9-47A4-A544-C2539809DB3F}">
      <dgm:prSet/>
      <dgm:spPr/>
      <dgm:t>
        <a:bodyPr/>
        <a:lstStyle/>
        <a:p>
          <a:endParaRPr lang="en-GB"/>
        </a:p>
      </dgm:t>
    </dgm:pt>
    <dgm:pt modelId="{E96D17CB-0058-4459-ADAA-B7407A63E19B}">
      <dgm:prSet custT="1"/>
      <dgm:spPr/>
      <dgm:t>
        <a:bodyPr/>
        <a:lstStyle/>
        <a:p>
          <a:pPr>
            <a:buFont typeface="Wingdings" panose="05000000000000000000" pitchFamily="2" charset="2"/>
            <a:buNone/>
          </a:pPr>
          <a:endParaRPr lang="en-GB" sz="2000" dirty="0"/>
        </a:p>
      </dgm:t>
    </dgm:pt>
    <dgm:pt modelId="{358ACCAA-DE7B-41C4-8AEB-121DE690C801}" type="parTrans" cxnId="{678EB6BC-DA72-4155-8084-C7199586EC72}">
      <dgm:prSet/>
      <dgm:spPr/>
      <dgm:t>
        <a:bodyPr/>
        <a:lstStyle/>
        <a:p>
          <a:endParaRPr lang="en-GB"/>
        </a:p>
      </dgm:t>
    </dgm:pt>
    <dgm:pt modelId="{6AE41291-E855-49D0-BE8F-A1D3155674ED}" type="sibTrans" cxnId="{678EB6BC-DA72-4155-8084-C7199586EC72}">
      <dgm:prSet/>
      <dgm:spPr/>
      <dgm:t>
        <a:bodyPr/>
        <a:lstStyle/>
        <a:p>
          <a:endParaRPr lang="en-GB"/>
        </a:p>
      </dgm:t>
    </dgm:pt>
    <dgm:pt modelId="{5ADC48CE-737F-477D-8F2B-F10FBFD688F5}" type="pres">
      <dgm:prSet presAssocID="{1DFE0F9C-CB95-44B5-886A-C2320016C96B}" presName="Name0" presStyleCnt="0">
        <dgm:presLayoutVars>
          <dgm:dir/>
          <dgm:animLvl val="lvl"/>
          <dgm:resizeHandles val="exact"/>
        </dgm:presLayoutVars>
      </dgm:prSet>
      <dgm:spPr/>
    </dgm:pt>
    <dgm:pt modelId="{FD7F2489-9B5C-4C30-9AF7-7D245ACCA331}" type="pres">
      <dgm:prSet presAssocID="{F2B1CA0E-4980-45CD-9484-90C98813D4DF}" presName="composite" presStyleCnt="0"/>
      <dgm:spPr/>
    </dgm:pt>
    <dgm:pt modelId="{FCA2A2F0-6DCB-4399-92D7-5E48E7A0B4BF}" type="pres">
      <dgm:prSet presAssocID="{F2B1CA0E-4980-45CD-9484-90C98813D4DF}" presName="parTx" presStyleLbl="alignNode1" presStyleIdx="0" presStyleCnt="3" custLinFactNeighborX="4614" custLinFactNeighborY="4054">
        <dgm:presLayoutVars>
          <dgm:chMax val="0"/>
          <dgm:chPref val="0"/>
          <dgm:bulletEnabled val="1"/>
        </dgm:presLayoutVars>
      </dgm:prSet>
      <dgm:spPr/>
    </dgm:pt>
    <dgm:pt modelId="{8A2E468C-508C-4AFD-A92A-4A1DFE95EDE6}" type="pres">
      <dgm:prSet presAssocID="{F2B1CA0E-4980-45CD-9484-90C98813D4DF}" presName="desTx" presStyleLbl="alignAccFollowNode1" presStyleIdx="0" presStyleCnt="3" custLinFactNeighborX="4821" custLinFactNeighborY="-20">
        <dgm:presLayoutVars>
          <dgm:bulletEnabled val="1"/>
        </dgm:presLayoutVars>
      </dgm:prSet>
      <dgm:spPr/>
    </dgm:pt>
    <dgm:pt modelId="{A97788EF-48AD-4222-8D6C-B64D5E98E708}" type="pres">
      <dgm:prSet presAssocID="{CC32BC46-6EC7-463D-9E94-D8C4B5772040}" presName="space" presStyleCnt="0"/>
      <dgm:spPr/>
    </dgm:pt>
    <dgm:pt modelId="{B1A0BEE9-64F6-4BC1-BEC2-9C1F1B87F866}" type="pres">
      <dgm:prSet presAssocID="{FE9C4FAA-B3B9-4614-A308-43A5A6B7FA0E}" presName="composite" presStyleCnt="0"/>
      <dgm:spPr/>
    </dgm:pt>
    <dgm:pt modelId="{FC98B0E2-E319-40B7-8F12-8419993FD809}" type="pres">
      <dgm:prSet presAssocID="{FE9C4FAA-B3B9-4614-A308-43A5A6B7FA0E}" presName="parTx" presStyleLbl="alignNode1" presStyleIdx="1" presStyleCnt="3" custLinFactNeighborX="0" custLinFactNeighborY="2863">
        <dgm:presLayoutVars>
          <dgm:chMax val="0"/>
          <dgm:chPref val="0"/>
          <dgm:bulletEnabled val="1"/>
        </dgm:presLayoutVars>
      </dgm:prSet>
      <dgm:spPr/>
    </dgm:pt>
    <dgm:pt modelId="{61A5400A-B12A-4E13-AE98-22CBEF9C10F9}" type="pres">
      <dgm:prSet presAssocID="{FE9C4FAA-B3B9-4614-A308-43A5A6B7FA0E}" presName="desTx" presStyleLbl="alignAccFollowNode1" presStyleIdx="1" presStyleCnt="3">
        <dgm:presLayoutVars>
          <dgm:bulletEnabled val="1"/>
        </dgm:presLayoutVars>
      </dgm:prSet>
      <dgm:spPr/>
    </dgm:pt>
    <dgm:pt modelId="{C43E3767-F0D3-4134-B57B-EB65A38EA3B4}" type="pres">
      <dgm:prSet presAssocID="{0A6C5813-1755-4C78-9D95-9E26F17D2F72}" presName="space" presStyleCnt="0"/>
      <dgm:spPr/>
    </dgm:pt>
    <dgm:pt modelId="{AEE3486A-AEEC-4C5D-A09B-260519EF2945}" type="pres">
      <dgm:prSet presAssocID="{8CA27972-DA9F-450D-A5F7-2C70E653D23F}" presName="composite" presStyleCnt="0"/>
      <dgm:spPr/>
    </dgm:pt>
    <dgm:pt modelId="{EDAD2B0B-BA9B-4C65-B5B2-F640BA3207F0}" type="pres">
      <dgm:prSet presAssocID="{8CA27972-DA9F-450D-A5F7-2C70E653D23F}" presName="parTx" presStyleLbl="alignNode1" presStyleIdx="2" presStyleCnt="3" custLinFactNeighborX="-4616" custLinFactNeighborY="6419">
        <dgm:presLayoutVars>
          <dgm:chMax val="0"/>
          <dgm:chPref val="0"/>
          <dgm:bulletEnabled val="1"/>
        </dgm:presLayoutVars>
      </dgm:prSet>
      <dgm:spPr/>
    </dgm:pt>
    <dgm:pt modelId="{885CE085-03AD-49FF-82BF-8475848875ED}" type="pres">
      <dgm:prSet presAssocID="{8CA27972-DA9F-450D-A5F7-2C70E653D23F}" presName="desTx" presStyleLbl="alignAccFollowNode1" presStyleIdx="2" presStyleCnt="3" custLinFactNeighborX="-4513" custLinFactNeighborY="-330">
        <dgm:presLayoutVars>
          <dgm:bulletEnabled val="1"/>
        </dgm:presLayoutVars>
      </dgm:prSet>
      <dgm:spPr/>
    </dgm:pt>
  </dgm:ptLst>
  <dgm:cxnLst>
    <dgm:cxn modelId="{F9753E1F-C0B0-4338-9291-6F01D85A95CD}" type="presOf" srcId="{8CA27972-DA9F-450D-A5F7-2C70E653D23F}" destId="{EDAD2B0B-BA9B-4C65-B5B2-F640BA3207F0}" srcOrd="0" destOrd="0" presId="urn:microsoft.com/office/officeart/2005/8/layout/hList1"/>
    <dgm:cxn modelId="{8B1BF12E-CACC-4ADA-BEB8-2D17F6D0F849}" type="presOf" srcId="{8D9A8BB3-480D-4144-A045-9798CBBB7C8A}" destId="{8A2E468C-508C-4AFD-A92A-4A1DFE95EDE6}" srcOrd="0" destOrd="0" presId="urn:microsoft.com/office/officeart/2005/8/layout/hList1"/>
    <dgm:cxn modelId="{1974E13A-F3B1-4476-8CB2-4C7EAFEB9D91}" srcId="{F2B1CA0E-4980-45CD-9484-90C98813D4DF}" destId="{695CA25D-2FAA-4C79-A0C4-F4EE8CA08C3B}" srcOrd="2" destOrd="0" parTransId="{A1B56CD4-0C61-4072-AD8A-DA425FB28EE8}" sibTransId="{9A9DD4ED-9537-4511-99B7-5DDA1A6D93F1}"/>
    <dgm:cxn modelId="{A8D12E3B-62A4-4FD1-881F-F2C701C23944}" srcId="{F2B1CA0E-4980-45CD-9484-90C98813D4DF}" destId="{5E932F9F-84C0-40BC-AB99-0815752EB180}" srcOrd="1" destOrd="0" parTransId="{C98EA4C4-7ECE-4D1B-A69C-EE8376F41C5A}" sibTransId="{5F79F6A6-DD1D-41F3-AE13-A65FD73C4DA6}"/>
    <dgm:cxn modelId="{4A0C535F-DD13-400B-8044-7E6EA966A382}" type="presOf" srcId="{1DFE0F9C-CB95-44B5-886A-C2320016C96B}" destId="{5ADC48CE-737F-477D-8F2B-F10FBFD688F5}" srcOrd="0" destOrd="0" presId="urn:microsoft.com/office/officeart/2005/8/layout/hList1"/>
    <dgm:cxn modelId="{39FF1F67-CCAC-4714-A045-472BEE1009F9}" type="presOf" srcId="{0E1CEA02-23F9-42D3-A99F-52F93F34644B}" destId="{885CE085-03AD-49FF-82BF-8475848875ED}" srcOrd="0" destOrd="0" presId="urn:microsoft.com/office/officeart/2005/8/layout/hList1"/>
    <dgm:cxn modelId="{E891B56C-9D78-45BC-B7B3-6AED8DFCD210}" srcId="{8CA27972-DA9F-450D-A5F7-2C70E653D23F}" destId="{0E1CEA02-23F9-42D3-A99F-52F93F34644B}" srcOrd="0" destOrd="0" parTransId="{FCFD1FF7-C252-4B0C-81B5-12145412C556}" sibTransId="{973AFDAB-438A-435F-967A-F2E6CF72DB3B}"/>
    <dgm:cxn modelId="{375FAF6F-C72E-48C6-85CD-B6443B1B8CEB}" type="presOf" srcId="{FE9C4FAA-B3B9-4614-A308-43A5A6B7FA0E}" destId="{FC98B0E2-E319-40B7-8F12-8419993FD809}" srcOrd="0" destOrd="0" presId="urn:microsoft.com/office/officeart/2005/8/layout/hList1"/>
    <dgm:cxn modelId="{00A92470-BDDF-4726-B620-3C19406E7DA5}" srcId="{FE9C4FAA-B3B9-4614-A308-43A5A6B7FA0E}" destId="{4BA91132-79BB-43B3-8140-CE810ABB37A5}" srcOrd="0" destOrd="0" parTransId="{9958B864-0344-4219-A7AD-6F6E429C4FF8}" sibTransId="{250ECA28-77E1-45F4-B85F-78F51BBF8D31}"/>
    <dgm:cxn modelId="{AF309C53-F7AB-4D99-AEA0-4BCA0D390B2F}" srcId="{F2B1CA0E-4980-45CD-9484-90C98813D4DF}" destId="{8FAC12AC-F746-45D9-B7DC-3EAD97E6FC10}" srcOrd="3" destOrd="0" parTransId="{1A88EA94-BE4E-4072-81C9-164F7BFCA5BC}" sibTransId="{AFFAC03C-38E3-4C88-ACD9-E31FA94F3109}"/>
    <dgm:cxn modelId="{D4C4AA54-27CC-4693-A2DC-6442035FE546}" type="presOf" srcId="{31E856BB-21E2-4CB3-BF41-5D8AE0FF2DF8}" destId="{61A5400A-B12A-4E13-AE98-22CBEF9C10F9}" srcOrd="0" destOrd="6" presId="urn:microsoft.com/office/officeart/2005/8/layout/hList1"/>
    <dgm:cxn modelId="{0DC0EA82-A95A-4030-ACDB-3C7DB0DACBB5}" type="presOf" srcId="{5E932F9F-84C0-40BC-AB99-0815752EB180}" destId="{8A2E468C-508C-4AFD-A92A-4A1DFE95EDE6}" srcOrd="0" destOrd="1" presId="urn:microsoft.com/office/officeart/2005/8/layout/hList1"/>
    <dgm:cxn modelId="{3C804E84-A277-4FB2-A279-72A737A926B8}" type="presOf" srcId="{F2B1CA0E-4980-45CD-9484-90C98813D4DF}" destId="{FCA2A2F0-6DCB-4399-92D7-5E48E7A0B4BF}" srcOrd="0" destOrd="0" presId="urn:microsoft.com/office/officeart/2005/8/layout/hList1"/>
    <dgm:cxn modelId="{E95F668C-8D29-4140-AD5B-2A0CE238CA35}" srcId="{8CA27972-DA9F-450D-A5F7-2C70E653D23F}" destId="{85760728-1E3A-4576-986E-10DE68FA3933}" srcOrd="2" destOrd="0" parTransId="{185E4030-336C-42DD-BD5D-E3DC655088B0}" sibTransId="{E8B32D05-D1AF-4EC0-B5D8-797BE84BD7BE}"/>
    <dgm:cxn modelId="{3006FB8C-5A0A-4C11-B20B-75174B08D16D}" type="presOf" srcId="{4BA91132-79BB-43B3-8140-CE810ABB37A5}" destId="{61A5400A-B12A-4E13-AE98-22CBEF9C10F9}" srcOrd="0" destOrd="0" presId="urn:microsoft.com/office/officeart/2005/8/layout/hList1"/>
    <dgm:cxn modelId="{5F2A208E-5C72-46E8-B4C9-3E4EF44C63EE}" type="presOf" srcId="{D947EE5E-800E-4B51-AC74-AC96C0ED0D37}" destId="{61A5400A-B12A-4E13-AE98-22CBEF9C10F9}" srcOrd="0" destOrd="7" presId="urn:microsoft.com/office/officeart/2005/8/layout/hList1"/>
    <dgm:cxn modelId="{F6A1CB8F-2560-4DDD-AD29-3B3E1A52B762}" type="presOf" srcId="{8FAC12AC-F746-45D9-B7DC-3EAD97E6FC10}" destId="{8A2E468C-508C-4AFD-A92A-4A1DFE95EDE6}" srcOrd="0" destOrd="3" presId="urn:microsoft.com/office/officeart/2005/8/layout/hList1"/>
    <dgm:cxn modelId="{35D51A90-6964-47BB-9BC1-64E243859FF9}" srcId="{FE9C4FAA-B3B9-4614-A308-43A5A6B7FA0E}" destId="{D947EE5E-800E-4B51-AC74-AC96C0ED0D37}" srcOrd="7" destOrd="0" parTransId="{A7F016F2-54D1-4EAE-9923-04D6320B8050}" sibTransId="{79560C1C-CD33-411E-AFA6-D839F51BFC37}"/>
    <dgm:cxn modelId="{6BF6E595-9F84-453A-99B1-A95F3900BC6E}" type="presOf" srcId="{695CA25D-2FAA-4C79-A0C4-F4EE8CA08C3B}" destId="{8A2E468C-508C-4AFD-A92A-4A1DFE95EDE6}" srcOrd="0" destOrd="2" presId="urn:microsoft.com/office/officeart/2005/8/layout/hList1"/>
    <dgm:cxn modelId="{E6F55D98-C459-480B-811E-14DE70D7E497}" srcId="{F2B1CA0E-4980-45CD-9484-90C98813D4DF}" destId="{8D9A8BB3-480D-4144-A045-9798CBBB7C8A}" srcOrd="0" destOrd="0" parTransId="{E2F12F29-5F04-4F14-8B88-6F3CE77B23E8}" sibTransId="{8F301134-B71B-4BAE-887F-766FBBF4701F}"/>
    <dgm:cxn modelId="{0B3DF2A0-6CCF-451E-8B89-60CB4D7EF65C}" type="presOf" srcId="{85760728-1E3A-4576-986E-10DE68FA3933}" destId="{885CE085-03AD-49FF-82BF-8475848875ED}" srcOrd="0" destOrd="2" presId="urn:microsoft.com/office/officeart/2005/8/layout/hList1"/>
    <dgm:cxn modelId="{09653EA1-7AE9-4369-A352-B86574FC2B1B}" type="presOf" srcId="{E96D17CB-0058-4459-ADAA-B7407A63E19B}" destId="{61A5400A-B12A-4E13-AE98-22CBEF9C10F9}" srcOrd="0" destOrd="5" presId="urn:microsoft.com/office/officeart/2005/8/layout/hList1"/>
    <dgm:cxn modelId="{BA3699AB-6B82-4F0B-9B49-E5265A6E149C}" srcId="{1DFE0F9C-CB95-44B5-886A-C2320016C96B}" destId="{FE9C4FAA-B3B9-4614-A308-43A5A6B7FA0E}" srcOrd="1" destOrd="0" parTransId="{9A523E7F-8DA8-4366-AEB4-8A85DA8D3481}" sibTransId="{0A6C5813-1755-4C78-9D95-9E26F17D2F72}"/>
    <dgm:cxn modelId="{89DD08AD-F7A5-49C7-A2D7-98688F79510E}" srcId="{1DFE0F9C-CB95-44B5-886A-C2320016C96B}" destId="{8CA27972-DA9F-450D-A5F7-2C70E653D23F}" srcOrd="2" destOrd="0" parTransId="{14D4BA17-649F-4B5C-BEFD-4CB8BB9B26EB}" sibTransId="{B32038DF-0615-42A4-84F0-A42DFEB3D821}"/>
    <dgm:cxn modelId="{E682F5B1-7A3A-4BB5-AD7D-2062E75E5ADD}" srcId="{FE9C4FAA-B3B9-4614-A308-43A5A6B7FA0E}" destId="{31E856BB-21E2-4CB3-BF41-5D8AE0FF2DF8}" srcOrd="6" destOrd="0" parTransId="{722157DD-53FB-4C67-835B-DF1CFB03A768}" sibTransId="{7E14C887-40FA-4AB7-A6F3-E54966CBE21E}"/>
    <dgm:cxn modelId="{48C33BB4-7BDD-4789-B111-231163241454}" srcId="{FE9C4FAA-B3B9-4614-A308-43A5A6B7FA0E}" destId="{D8EC919B-0DF2-43BB-B6D4-84BAD62124D7}" srcOrd="1" destOrd="0" parTransId="{20E1D75D-F09A-4573-80E8-B72BFBCB93E5}" sibTransId="{D5C3C6A8-E4A2-42AA-A056-E656AEC7FBB9}"/>
    <dgm:cxn modelId="{678EB6BC-DA72-4155-8084-C7199586EC72}" srcId="{FE9C4FAA-B3B9-4614-A308-43A5A6B7FA0E}" destId="{E96D17CB-0058-4459-ADAA-B7407A63E19B}" srcOrd="5" destOrd="0" parTransId="{358ACCAA-DE7B-41C4-8AEB-121DE690C801}" sibTransId="{6AE41291-E855-49D0-BE8F-A1D3155674ED}"/>
    <dgm:cxn modelId="{DAEB65C0-02F9-4930-BFA2-5E702959AF73}" srcId="{FE9C4FAA-B3B9-4614-A308-43A5A6B7FA0E}" destId="{A41E4CF9-F3AC-41ED-AD78-25ECD528872B}" srcOrd="4" destOrd="0" parTransId="{C7DEEA15-1721-4CEA-97DE-EA64DA6308ED}" sibTransId="{807FD059-DA41-42CE-8D73-EC5364CBC241}"/>
    <dgm:cxn modelId="{23452CC4-A0E6-4B74-AF30-13D89A9F5502}" type="presOf" srcId="{6EF686F1-9B7F-42D9-BE41-D9D9714FEE13}" destId="{885CE085-03AD-49FF-82BF-8475848875ED}" srcOrd="0" destOrd="3" presId="urn:microsoft.com/office/officeart/2005/8/layout/hList1"/>
    <dgm:cxn modelId="{9DE0A3C7-9D91-4F83-92F2-2C8BA1178A2B}" srcId="{8CA27972-DA9F-450D-A5F7-2C70E653D23F}" destId="{6EF686F1-9B7F-42D9-BE41-D9D9714FEE13}" srcOrd="3" destOrd="0" parTransId="{6DCFC8FD-6425-4FCF-827E-278FEB996043}" sibTransId="{061A61A0-DBE2-48EE-8AD7-69ED5FDD97B5}"/>
    <dgm:cxn modelId="{8CF152CF-2EA9-47A4-A544-C2539809DB3F}" srcId="{FE9C4FAA-B3B9-4614-A308-43A5A6B7FA0E}" destId="{A79CD844-50C8-4564-84F1-0187CF325026}" srcOrd="3" destOrd="0" parTransId="{F8D98F22-E4E4-455F-A394-14C5D2E41A89}" sibTransId="{77747B26-E734-4C92-98DD-D2FE9A679DA0}"/>
    <dgm:cxn modelId="{13AEFAD3-32E1-4BF7-B769-8DD481516181}" type="presOf" srcId="{D8EC919B-0DF2-43BB-B6D4-84BAD62124D7}" destId="{61A5400A-B12A-4E13-AE98-22CBEF9C10F9}" srcOrd="0" destOrd="1" presId="urn:microsoft.com/office/officeart/2005/8/layout/hList1"/>
    <dgm:cxn modelId="{85D512E5-AD5D-4965-8D14-020B592109BF}" type="presOf" srcId="{A79CD844-50C8-4564-84F1-0187CF325026}" destId="{61A5400A-B12A-4E13-AE98-22CBEF9C10F9}" srcOrd="0" destOrd="3" presId="urn:microsoft.com/office/officeart/2005/8/layout/hList1"/>
    <dgm:cxn modelId="{D5E274ED-296B-4A5B-9E65-C892C902155C}" srcId="{1DFE0F9C-CB95-44B5-886A-C2320016C96B}" destId="{F2B1CA0E-4980-45CD-9484-90C98813D4DF}" srcOrd="0" destOrd="0" parTransId="{01ED00B6-197C-4C9F-8B6D-EAFC7FF8D5F6}" sibTransId="{CC32BC46-6EC7-463D-9E94-D8C4B5772040}"/>
    <dgm:cxn modelId="{0450C5EE-B52E-4C9A-AAF6-1772C2F21BD2}" type="presOf" srcId="{1D9DA8E3-5FE3-4429-8450-E89C555BD388}" destId="{885CE085-03AD-49FF-82BF-8475848875ED}" srcOrd="0" destOrd="1" presId="urn:microsoft.com/office/officeart/2005/8/layout/hList1"/>
    <dgm:cxn modelId="{53E5DDF0-2AE0-447D-A5D9-E420A92EAB2F}" srcId="{FE9C4FAA-B3B9-4614-A308-43A5A6B7FA0E}" destId="{064F9ABC-0447-4C55-8AD2-875A37BE6D58}" srcOrd="2" destOrd="0" parTransId="{6BE6BC4D-BB8C-4E4A-A2F6-E5C848829A97}" sibTransId="{4F45936A-4096-4490-AEE7-442C12341488}"/>
    <dgm:cxn modelId="{F23F55F6-3F43-451C-A41A-789DFAC0C11F}" srcId="{8CA27972-DA9F-450D-A5F7-2C70E653D23F}" destId="{1D9DA8E3-5FE3-4429-8450-E89C555BD388}" srcOrd="1" destOrd="0" parTransId="{F1AC039E-01E9-4F73-AC42-7C2B19C07B0B}" sibTransId="{993A88DA-A8DC-414A-8BC0-9D9CD343BD86}"/>
    <dgm:cxn modelId="{A6784EF7-4EFB-42F1-B4C1-172198C6DC4D}" type="presOf" srcId="{A41E4CF9-F3AC-41ED-AD78-25ECD528872B}" destId="{61A5400A-B12A-4E13-AE98-22CBEF9C10F9}" srcOrd="0" destOrd="4" presId="urn:microsoft.com/office/officeart/2005/8/layout/hList1"/>
    <dgm:cxn modelId="{9E53C2F7-E701-4B42-A355-1CE2A5C4B094}" type="presOf" srcId="{064F9ABC-0447-4C55-8AD2-875A37BE6D58}" destId="{61A5400A-B12A-4E13-AE98-22CBEF9C10F9}" srcOrd="0" destOrd="2" presId="urn:microsoft.com/office/officeart/2005/8/layout/hList1"/>
    <dgm:cxn modelId="{766BCF8A-FC76-4576-8FB0-C3C7E1AADA4F}" type="presParOf" srcId="{5ADC48CE-737F-477D-8F2B-F10FBFD688F5}" destId="{FD7F2489-9B5C-4C30-9AF7-7D245ACCA331}" srcOrd="0" destOrd="0" presId="urn:microsoft.com/office/officeart/2005/8/layout/hList1"/>
    <dgm:cxn modelId="{7546FD77-5BC3-47D3-AC22-AAA2AD04D21E}" type="presParOf" srcId="{FD7F2489-9B5C-4C30-9AF7-7D245ACCA331}" destId="{FCA2A2F0-6DCB-4399-92D7-5E48E7A0B4BF}" srcOrd="0" destOrd="0" presId="urn:microsoft.com/office/officeart/2005/8/layout/hList1"/>
    <dgm:cxn modelId="{6830B344-D244-4DC4-83BA-4D85113BF7A3}" type="presParOf" srcId="{FD7F2489-9B5C-4C30-9AF7-7D245ACCA331}" destId="{8A2E468C-508C-4AFD-A92A-4A1DFE95EDE6}" srcOrd="1" destOrd="0" presId="urn:microsoft.com/office/officeart/2005/8/layout/hList1"/>
    <dgm:cxn modelId="{AA1FD6F4-258C-4647-917E-BDC20FCAB3FE}" type="presParOf" srcId="{5ADC48CE-737F-477D-8F2B-F10FBFD688F5}" destId="{A97788EF-48AD-4222-8D6C-B64D5E98E708}" srcOrd="1" destOrd="0" presId="urn:microsoft.com/office/officeart/2005/8/layout/hList1"/>
    <dgm:cxn modelId="{8840521E-9916-43C1-A235-0DE7D872B0D3}" type="presParOf" srcId="{5ADC48CE-737F-477D-8F2B-F10FBFD688F5}" destId="{B1A0BEE9-64F6-4BC1-BEC2-9C1F1B87F866}" srcOrd="2" destOrd="0" presId="urn:microsoft.com/office/officeart/2005/8/layout/hList1"/>
    <dgm:cxn modelId="{F970533B-73D5-466A-8D3A-31E37A592E0A}" type="presParOf" srcId="{B1A0BEE9-64F6-4BC1-BEC2-9C1F1B87F866}" destId="{FC98B0E2-E319-40B7-8F12-8419993FD809}" srcOrd="0" destOrd="0" presId="urn:microsoft.com/office/officeart/2005/8/layout/hList1"/>
    <dgm:cxn modelId="{DB79D099-18AC-421A-8FE9-B41D80C96902}" type="presParOf" srcId="{B1A0BEE9-64F6-4BC1-BEC2-9C1F1B87F866}" destId="{61A5400A-B12A-4E13-AE98-22CBEF9C10F9}" srcOrd="1" destOrd="0" presId="urn:microsoft.com/office/officeart/2005/8/layout/hList1"/>
    <dgm:cxn modelId="{3566183C-9C6D-4734-ABAF-E7B001E2AF5D}" type="presParOf" srcId="{5ADC48CE-737F-477D-8F2B-F10FBFD688F5}" destId="{C43E3767-F0D3-4134-B57B-EB65A38EA3B4}" srcOrd="3" destOrd="0" presId="urn:microsoft.com/office/officeart/2005/8/layout/hList1"/>
    <dgm:cxn modelId="{595A7FE1-FB25-4C4D-B3BA-ABD7259739DE}" type="presParOf" srcId="{5ADC48CE-737F-477D-8F2B-F10FBFD688F5}" destId="{AEE3486A-AEEC-4C5D-A09B-260519EF2945}" srcOrd="4" destOrd="0" presId="urn:microsoft.com/office/officeart/2005/8/layout/hList1"/>
    <dgm:cxn modelId="{555F74A3-42C8-424C-A652-D90D7CD8821A}" type="presParOf" srcId="{AEE3486A-AEEC-4C5D-A09B-260519EF2945}" destId="{EDAD2B0B-BA9B-4C65-B5B2-F640BA3207F0}" srcOrd="0" destOrd="0" presId="urn:microsoft.com/office/officeart/2005/8/layout/hList1"/>
    <dgm:cxn modelId="{9F8283BB-4DF9-4C43-9EDC-998EEDF120F5}" type="presParOf" srcId="{AEE3486A-AEEC-4C5D-A09B-260519EF2945}" destId="{885CE085-03AD-49FF-82BF-8475848875ED}" srcOrd="1" destOrd="0" presId="urn:microsoft.com/office/officeart/2005/8/layout/hList1"/>
  </dgm:cxnLst>
  <dgm:bg>
    <a:solidFill>
      <a:schemeClr val="tx2">
        <a:lumMod val="75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64F366-791D-41AE-96F5-B84E5A1890EC}"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4FF802A0-B274-44C6-82E7-26852E23D901}">
      <dgm:prSet/>
      <dgm:spPr>
        <a:ln>
          <a:solidFill>
            <a:schemeClr val="accent2">
              <a:lumMod val="75000"/>
            </a:schemeClr>
          </a:solidFill>
        </a:ln>
      </dgm:spPr>
      <dgm:t>
        <a:bodyPr/>
        <a:lstStyle/>
        <a:p>
          <a:pPr>
            <a:buNone/>
          </a:pPr>
          <a:r>
            <a:rPr lang="en-GB" b="1" dirty="0">
              <a:solidFill>
                <a:schemeClr val="tx1"/>
              </a:solidFill>
            </a:rPr>
            <a:t>Safety incidents</a:t>
          </a:r>
          <a:r>
            <a:rPr lang="en-GB" dirty="0">
              <a:solidFill>
                <a:schemeClr val="tx1"/>
              </a:solidFill>
            </a:rPr>
            <a:t> </a:t>
          </a:r>
        </a:p>
      </dgm:t>
    </dgm:pt>
    <dgm:pt modelId="{92FD3EC0-489C-4124-807A-0E2495D293C9}" type="parTrans" cxnId="{8AB6D2EB-590D-49CD-B84C-E03DF7877C06}">
      <dgm:prSet/>
      <dgm:spPr/>
      <dgm:t>
        <a:bodyPr/>
        <a:lstStyle/>
        <a:p>
          <a:endParaRPr lang="en-GB"/>
        </a:p>
      </dgm:t>
    </dgm:pt>
    <dgm:pt modelId="{BA73B7CB-0D4F-4914-8D98-20D4AD2730FA}" type="sibTrans" cxnId="{8AB6D2EB-590D-49CD-B84C-E03DF7877C06}">
      <dgm:prSet/>
      <dgm:spPr/>
      <dgm:t>
        <a:bodyPr/>
        <a:lstStyle/>
        <a:p>
          <a:endParaRPr lang="en-GB"/>
        </a:p>
      </dgm:t>
    </dgm:pt>
    <dgm:pt modelId="{5970ED8F-7A95-4659-8720-5CDB939966F2}">
      <dgm:prSet/>
      <dgm:spPr>
        <a:ln>
          <a:solidFill>
            <a:schemeClr val="accent2">
              <a:lumMod val="75000"/>
            </a:schemeClr>
          </a:solidFill>
        </a:ln>
      </dgm:spPr>
      <dgm:t>
        <a:bodyPr/>
        <a:lstStyle/>
        <a:p>
          <a:pPr>
            <a:buNone/>
          </a:pPr>
          <a:r>
            <a:rPr lang="en-GB" b="1" dirty="0">
              <a:solidFill>
                <a:schemeClr val="tx1"/>
              </a:solidFill>
            </a:rPr>
            <a:t>Poor record‑keeping</a:t>
          </a:r>
          <a:endParaRPr lang="en-GB" dirty="0">
            <a:solidFill>
              <a:schemeClr val="tx1"/>
            </a:solidFill>
          </a:endParaRPr>
        </a:p>
      </dgm:t>
    </dgm:pt>
    <dgm:pt modelId="{6FF369A7-687A-4894-9DA8-BE79CF393F3C}" type="parTrans" cxnId="{5A622D38-1758-440E-8F90-C53F4BEE2EA1}">
      <dgm:prSet/>
      <dgm:spPr/>
      <dgm:t>
        <a:bodyPr/>
        <a:lstStyle/>
        <a:p>
          <a:endParaRPr lang="en-GB"/>
        </a:p>
      </dgm:t>
    </dgm:pt>
    <dgm:pt modelId="{AC49FDC2-8838-472C-8A93-5A8C5BE2D80B}" type="sibTrans" cxnId="{5A622D38-1758-440E-8F90-C53F4BEE2EA1}">
      <dgm:prSet/>
      <dgm:spPr/>
      <dgm:t>
        <a:bodyPr/>
        <a:lstStyle/>
        <a:p>
          <a:endParaRPr lang="en-GB"/>
        </a:p>
      </dgm:t>
    </dgm:pt>
    <dgm:pt modelId="{A0301CBA-AD4B-4C58-9BAB-A23BD38AD05E}">
      <dgm:prSet/>
      <dgm:spPr>
        <a:ln>
          <a:solidFill>
            <a:schemeClr val="accent2">
              <a:lumMod val="75000"/>
            </a:schemeClr>
          </a:solidFill>
        </a:ln>
      </dgm:spPr>
      <dgm:t>
        <a:bodyPr/>
        <a:lstStyle/>
        <a:p>
          <a:pPr>
            <a:buNone/>
          </a:pPr>
          <a:r>
            <a:rPr lang="en-GB" b="1" dirty="0">
              <a:solidFill>
                <a:schemeClr val="tx1"/>
              </a:solidFill>
            </a:rPr>
            <a:t>Distress and loss of trust</a:t>
          </a:r>
          <a:r>
            <a:rPr lang="en-GB" dirty="0">
              <a:solidFill>
                <a:schemeClr val="tx1"/>
              </a:solidFill>
            </a:rPr>
            <a:t> </a:t>
          </a:r>
        </a:p>
      </dgm:t>
    </dgm:pt>
    <dgm:pt modelId="{40106CEF-8172-43EF-ADE8-09848C7B3E3E}" type="parTrans" cxnId="{E74DCB1A-BD99-499A-896A-D3214497A1C7}">
      <dgm:prSet/>
      <dgm:spPr/>
      <dgm:t>
        <a:bodyPr/>
        <a:lstStyle/>
        <a:p>
          <a:endParaRPr lang="en-GB"/>
        </a:p>
      </dgm:t>
    </dgm:pt>
    <dgm:pt modelId="{1FED1604-CDF4-4FB5-BF7F-A6054C9A9234}" type="sibTrans" cxnId="{E74DCB1A-BD99-499A-896A-D3214497A1C7}">
      <dgm:prSet/>
      <dgm:spPr/>
      <dgm:t>
        <a:bodyPr/>
        <a:lstStyle/>
        <a:p>
          <a:endParaRPr lang="en-GB"/>
        </a:p>
      </dgm:t>
    </dgm:pt>
    <dgm:pt modelId="{97EF9343-5231-42BD-AEBA-0BDFD3E7F92A}">
      <dgm:prSet/>
      <dgm:spPr>
        <a:ln>
          <a:solidFill>
            <a:schemeClr val="accent2">
              <a:lumMod val="75000"/>
            </a:schemeClr>
          </a:solidFill>
        </a:ln>
      </dgm:spPr>
      <dgm:t>
        <a:bodyPr/>
        <a:lstStyle/>
        <a:p>
          <a:pPr>
            <a:buNone/>
          </a:pPr>
          <a:r>
            <a:rPr lang="en-GB" b="1" dirty="0">
              <a:solidFill>
                <a:schemeClr val="tx1"/>
              </a:solidFill>
              <a:effectLst/>
              <a:latin typeface="+mn-lt"/>
              <a:ea typeface="Times New Roman" panose="02020603050405020304" pitchFamily="18" charset="0"/>
            </a:rPr>
            <a:t>Team breakdown</a:t>
          </a:r>
          <a:endParaRPr lang="en-GB" dirty="0">
            <a:solidFill>
              <a:schemeClr val="tx1"/>
            </a:solidFill>
            <a:latin typeface="+mn-lt"/>
          </a:endParaRPr>
        </a:p>
      </dgm:t>
    </dgm:pt>
    <dgm:pt modelId="{67836AD6-ECE2-4670-A44C-4F5ED23D149A}" type="parTrans" cxnId="{839B2F89-FB66-4136-902C-C3C766DB095E}">
      <dgm:prSet/>
      <dgm:spPr/>
      <dgm:t>
        <a:bodyPr/>
        <a:lstStyle/>
        <a:p>
          <a:endParaRPr lang="en-GB"/>
        </a:p>
      </dgm:t>
    </dgm:pt>
    <dgm:pt modelId="{F2C652F5-2078-45B6-8B8F-A1224E0337B9}" type="sibTrans" cxnId="{839B2F89-FB66-4136-902C-C3C766DB095E}">
      <dgm:prSet/>
      <dgm:spPr/>
      <dgm:t>
        <a:bodyPr/>
        <a:lstStyle/>
        <a:p>
          <a:endParaRPr lang="en-GB"/>
        </a:p>
      </dgm:t>
    </dgm:pt>
    <dgm:pt modelId="{71617C2A-E81C-495E-9A0B-6D85042BD39A}">
      <dgm:prSet/>
      <dgm:spPr>
        <a:ln>
          <a:solidFill>
            <a:schemeClr val="accent2">
              <a:lumMod val="75000"/>
            </a:schemeClr>
          </a:solidFill>
        </a:ln>
      </dgm:spPr>
      <dgm:t>
        <a:bodyPr/>
        <a:lstStyle/>
        <a:p>
          <a:pPr>
            <a:buNone/>
          </a:pPr>
          <a:r>
            <a:rPr lang="en-GB" b="1" dirty="0">
              <a:solidFill>
                <a:schemeClr val="tx1"/>
              </a:solidFill>
            </a:rPr>
            <a:t>Service failures</a:t>
          </a:r>
        </a:p>
      </dgm:t>
    </dgm:pt>
    <dgm:pt modelId="{978FC3B0-4B88-4CCB-B938-9F0FF559B941}" type="parTrans" cxnId="{B483C700-E71E-4382-87D0-F902009FC482}">
      <dgm:prSet/>
      <dgm:spPr/>
      <dgm:t>
        <a:bodyPr/>
        <a:lstStyle/>
        <a:p>
          <a:endParaRPr lang="en-GB"/>
        </a:p>
      </dgm:t>
    </dgm:pt>
    <dgm:pt modelId="{4CB14D4D-6ED0-400A-B14B-FE944BAB75C8}" type="sibTrans" cxnId="{B483C700-E71E-4382-87D0-F902009FC482}">
      <dgm:prSet/>
      <dgm:spPr/>
      <dgm:t>
        <a:bodyPr/>
        <a:lstStyle/>
        <a:p>
          <a:endParaRPr lang="en-GB"/>
        </a:p>
      </dgm:t>
    </dgm:pt>
    <dgm:pt modelId="{9BA40BD6-1042-4005-85AC-2962DA790FBF}" type="pres">
      <dgm:prSet presAssocID="{C464F366-791D-41AE-96F5-B84E5A1890EC}" presName="cycle" presStyleCnt="0">
        <dgm:presLayoutVars>
          <dgm:dir/>
          <dgm:resizeHandles val="exact"/>
        </dgm:presLayoutVars>
      </dgm:prSet>
      <dgm:spPr/>
    </dgm:pt>
    <dgm:pt modelId="{EBBF03E7-68D7-4325-A557-B60B52112B66}" type="pres">
      <dgm:prSet presAssocID="{71617C2A-E81C-495E-9A0B-6D85042BD39A}" presName="node" presStyleLbl="node1" presStyleIdx="0" presStyleCnt="5">
        <dgm:presLayoutVars>
          <dgm:bulletEnabled val="1"/>
        </dgm:presLayoutVars>
      </dgm:prSet>
      <dgm:spPr/>
    </dgm:pt>
    <dgm:pt modelId="{80E29564-3EF5-453A-940A-008578B23722}" type="pres">
      <dgm:prSet presAssocID="{71617C2A-E81C-495E-9A0B-6D85042BD39A}" presName="spNode" presStyleCnt="0"/>
      <dgm:spPr/>
    </dgm:pt>
    <dgm:pt modelId="{72B5FD8A-6357-4B7B-A277-DDE3AABDE4EE}" type="pres">
      <dgm:prSet presAssocID="{4CB14D4D-6ED0-400A-B14B-FE944BAB75C8}" presName="sibTrans" presStyleLbl="sibTrans1D1" presStyleIdx="0" presStyleCnt="5"/>
      <dgm:spPr/>
    </dgm:pt>
    <dgm:pt modelId="{047C09C6-F510-40D6-A65E-1F34866EA5F8}" type="pres">
      <dgm:prSet presAssocID="{5970ED8F-7A95-4659-8720-5CDB939966F2}" presName="node" presStyleLbl="node1" presStyleIdx="1" presStyleCnt="5">
        <dgm:presLayoutVars>
          <dgm:bulletEnabled val="1"/>
        </dgm:presLayoutVars>
      </dgm:prSet>
      <dgm:spPr/>
    </dgm:pt>
    <dgm:pt modelId="{32BC3EF7-15C0-49F4-9FF3-9822BA3A0B74}" type="pres">
      <dgm:prSet presAssocID="{5970ED8F-7A95-4659-8720-5CDB939966F2}" presName="spNode" presStyleCnt="0"/>
      <dgm:spPr/>
    </dgm:pt>
    <dgm:pt modelId="{7D3FE926-5B7E-4E6A-B18C-C99EB7AB2348}" type="pres">
      <dgm:prSet presAssocID="{AC49FDC2-8838-472C-8A93-5A8C5BE2D80B}" presName="sibTrans" presStyleLbl="sibTrans1D1" presStyleIdx="1" presStyleCnt="5"/>
      <dgm:spPr/>
    </dgm:pt>
    <dgm:pt modelId="{FD61AC00-2017-4204-AFCC-0DA650BC7A5F}" type="pres">
      <dgm:prSet presAssocID="{97EF9343-5231-42BD-AEBA-0BDFD3E7F92A}" presName="node" presStyleLbl="node1" presStyleIdx="2" presStyleCnt="5" custRadScaleRad="103931" custRadScaleInc="-57193">
        <dgm:presLayoutVars>
          <dgm:bulletEnabled val="1"/>
        </dgm:presLayoutVars>
      </dgm:prSet>
      <dgm:spPr/>
    </dgm:pt>
    <dgm:pt modelId="{E3B924B5-3752-4A37-9524-46BA31320895}" type="pres">
      <dgm:prSet presAssocID="{97EF9343-5231-42BD-AEBA-0BDFD3E7F92A}" presName="spNode" presStyleCnt="0"/>
      <dgm:spPr/>
    </dgm:pt>
    <dgm:pt modelId="{EE689CE5-9F4B-40F1-A24E-5AE9D68DA097}" type="pres">
      <dgm:prSet presAssocID="{F2C652F5-2078-45B6-8B8F-A1224E0337B9}" presName="sibTrans" presStyleLbl="sibTrans1D1" presStyleIdx="2" presStyleCnt="5"/>
      <dgm:spPr/>
    </dgm:pt>
    <dgm:pt modelId="{E2627761-831B-4667-9FCB-31E597DE9622}" type="pres">
      <dgm:prSet presAssocID="{A0301CBA-AD4B-4C58-9BAB-A23BD38AD05E}" presName="node" presStyleLbl="node1" presStyleIdx="3" presStyleCnt="5" custRadScaleRad="96218" custRadScaleInc="3435">
        <dgm:presLayoutVars>
          <dgm:bulletEnabled val="1"/>
        </dgm:presLayoutVars>
      </dgm:prSet>
      <dgm:spPr/>
    </dgm:pt>
    <dgm:pt modelId="{FD10F36A-A8DE-4A5D-BF76-0598A265CFB3}" type="pres">
      <dgm:prSet presAssocID="{A0301CBA-AD4B-4C58-9BAB-A23BD38AD05E}" presName="spNode" presStyleCnt="0"/>
      <dgm:spPr/>
    </dgm:pt>
    <dgm:pt modelId="{FEB3AC1A-153E-4F54-9E26-BCCB66AF887A}" type="pres">
      <dgm:prSet presAssocID="{1FED1604-CDF4-4FB5-BF7F-A6054C9A9234}" presName="sibTrans" presStyleLbl="sibTrans1D1" presStyleIdx="3" presStyleCnt="5"/>
      <dgm:spPr/>
    </dgm:pt>
    <dgm:pt modelId="{A4944C20-42D1-4EC7-9AF7-514BB454B430}" type="pres">
      <dgm:prSet presAssocID="{4FF802A0-B274-44C6-82E7-26852E23D901}" presName="node" presStyleLbl="node1" presStyleIdx="4" presStyleCnt="5">
        <dgm:presLayoutVars>
          <dgm:bulletEnabled val="1"/>
        </dgm:presLayoutVars>
      </dgm:prSet>
      <dgm:spPr/>
    </dgm:pt>
    <dgm:pt modelId="{E131CB70-08B4-490A-96CF-C11A7C8DEB01}" type="pres">
      <dgm:prSet presAssocID="{4FF802A0-B274-44C6-82E7-26852E23D901}" presName="spNode" presStyleCnt="0"/>
      <dgm:spPr/>
    </dgm:pt>
    <dgm:pt modelId="{C7B5D849-9A79-4217-AB5A-BE5D2226848B}" type="pres">
      <dgm:prSet presAssocID="{BA73B7CB-0D4F-4914-8D98-20D4AD2730FA}" presName="sibTrans" presStyleLbl="sibTrans1D1" presStyleIdx="4" presStyleCnt="5"/>
      <dgm:spPr/>
    </dgm:pt>
  </dgm:ptLst>
  <dgm:cxnLst>
    <dgm:cxn modelId="{B483C700-E71E-4382-87D0-F902009FC482}" srcId="{C464F366-791D-41AE-96F5-B84E5A1890EC}" destId="{71617C2A-E81C-495E-9A0B-6D85042BD39A}" srcOrd="0" destOrd="0" parTransId="{978FC3B0-4B88-4CCB-B938-9F0FF559B941}" sibTransId="{4CB14D4D-6ED0-400A-B14B-FE944BAB75C8}"/>
    <dgm:cxn modelId="{8C395F02-3254-4B38-96FF-5A6F0A730806}" type="presOf" srcId="{71617C2A-E81C-495E-9A0B-6D85042BD39A}" destId="{EBBF03E7-68D7-4325-A557-B60B52112B66}" srcOrd="0" destOrd="0" presId="urn:microsoft.com/office/officeart/2005/8/layout/cycle5"/>
    <dgm:cxn modelId="{E74DCB1A-BD99-499A-896A-D3214497A1C7}" srcId="{C464F366-791D-41AE-96F5-B84E5A1890EC}" destId="{A0301CBA-AD4B-4C58-9BAB-A23BD38AD05E}" srcOrd="3" destOrd="0" parTransId="{40106CEF-8172-43EF-ADE8-09848C7B3E3E}" sibTransId="{1FED1604-CDF4-4FB5-BF7F-A6054C9A9234}"/>
    <dgm:cxn modelId="{F7BB4E29-AB01-4FCE-8F06-E5C7B04041B6}" type="presOf" srcId="{4CB14D4D-6ED0-400A-B14B-FE944BAB75C8}" destId="{72B5FD8A-6357-4B7B-A277-DDE3AABDE4EE}" srcOrd="0" destOrd="0" presId="urn:microsoft.com/office/officeart/2005/8/layout/cycle5"/>
    <dgm:cxn modelId="{5A622D38-1758-440E-8F90-C53F4BEE2EA1}" srcId="{C464F366-791D-41AE-96F5-B84E5A1890EC}" destId="{5970ED8F-7A95-4659-8720-5CDB939966F2}" srcOrd="1" destOrd="0" parTransId="{6FF369A7-687A-4894-9DA8-BE79CF393F3C}" sibTransId="{AC49FDC2-8838-472C-8A93-5A8C5BE2D80B}"/>
    <dgm:cxn modelId="{4FB4AC38-2BCC-4EBA-BBD8-D0EE81E4DDCA}" type="presOf" srcId="{C464F366-791D-41AE-96F5-B84E5A1890EC}" destId="{9BA40BD6-1042-4005-85AC-2962DA790FBF}" srcOrd="0" destOrd="0" presId="urn:microsoft.com/office/officeart/2005/8/layout/cycle5"/>
    <dgm:cxn modelId="{DEC5236D-AF61-4C53-8D2F-4657E1C53B5E}" type="presOf" srcId="{1FED1604-CDF4-4FB5-BF7F-A6054C9A9234}" destId="{FEB3AC1A-153E-4F54-9E26-BCCB66AF887A}" srcOrd="0" destOrd="0" presId="urn:microsoft.com/office/officeart/2005/8/layout/cycle5"/>
    <dgm:cxn modelId="{AA24F56D-02F6-4748-B334-8EBEE3675F7A}" type="presOf" srcId="{4FF802A0-B274-44C6-82E7-26852E23D901}" destId="{A4944C20-42D1-4EC7-9AF7-514BB454B430}" srcOrd="0" destOrd="0" presId="urn:microsoft.com/office/officeart/2005/8/layout/cycle5"/>
    <dgm:cxn modelId="{1AEEE854-9F91-437E-85A9-2E9F44784452}" type="presOf" srcId="{F2C652F5-2078-45B6-8B8F-A1224E0337B9}" destId="{EE689CE5-9F4B-40F1-A24E-5AE9D68DA097}" srcOrd="0" destOrd="0" presId="urn:microsoft.com/office/officeart/2005/8/layout/cycle5"/>
    <dgm:cxn modelId="{4BF5EE55-0017-4F33-87EB-2FED541D793C}" type="presOf" srcId="{A0301CBA-AD4B-4C58-9BAB-A23BD38AD05E}" destId="{E2627761-831B-4667-9FCB-31E597DE9622}" srcOrd="0" destOrd="0" presId="urn:microsoft.com/office/officeart/2005/8/layout/cycle5"/>
    <dgm:cxn modelId="{2D893E56-6F8F-4704-9874-A86BE1F1A82A}" type="presOf" srcId="{AC49FDC2-8838-472C-8A93-5A8C5BE2D80B}" destId="{7D3FE926-5B7E-4E6A-B18C-C99EB7AB2348}" srcOrd="0" destOrd="0" presId="urn:microsoft.com/office/officeart/2005/8/layout/cycle5"/>
    <dgm:cxn modelId="{839B2F89-FB66-4136-902C-C3C766DB095E}" srcId="{C464F366-791D-41AE-96F5-B84E5A1890EC}" destId="{97EF9343-5231-42BD-AEBA-0BDFD3E7F92A}" srcOrd="2" destOrd="0" parTransId="{67836AD6-ECE2-4670-A44C-4F5ED23D149A}" sibTransId="{F2C652F5-2078-45B6-8B8F-A1224E0337B9}"/>
    <dgm:cxn modelId="{BB41B48A-1C16-4D98-BA13-E6C5BED5D702}" type="presOf" srcId="{97EF9343-5231-42BD-AEBA-0BDFD3E7F92A}" destId="{FD61AC00-2017-4204-AFCC-0DA650BC7A5F}" srcOrd="0" destOrd="0" presId="urn:microsoft.com/office/officeart/2005/8/layout/cycle5"/>
    <dgm:cxn modelId="{B37F239A-685B-4192-9830-CAA0EEB512E0}" type="presOf" srcId="{5970ED8F-7A95-4659-8720-5CDB939966F2}" destId="{047C09C6-F510-40D6-A65E-1F34866EA5F8}" srcOrd="0" destOrd="0" presId="urn:microsoft.com/office/officeart/2005/8/layout/cycle5"/>
    <dgm:cxn modelId="{CA7E13CF-C8FD-450F-BFEE-AC8AB9903E8D}" type="presOf" srcId="{BA73B7CB-0D4F-4914-8D98-20D4AD2730FA}" destId="{C7B5D849-9A79-4217-AB5A-BE5D2226848B}" srcOrd="0" destOrd="0" presId="urn:microsoft.com/office/officeart/2005/8/layout/cycle5"/>
    <dgm:cxn modelId="{8AB6D2EB-590D-49CD-B84C-E03DF7877C06}" srcId="{C464F366-791D-41AE-96F5-B84E5A1890EC}" destId="{4FF802A0-B274-44C6-82E7-26852E23D901}" srcOrd="4" destOrd="0" parTransId="{92FD3EC0-489C-4124-807A-0E2495D293C9}" sibTransId="{BA73B7CB-0D4F-4914-8D98-20D4AD2730FA}"/>
    <dgm:cxn modelId="{32695FFA-85D2-42CA-8BDE-62DEF8560A1B}" type="presParOf" srcId="{9BA40BD6-1042-4005-85AC-2962DA790FBF}" destId="{EBBF03E7-68D7-4325-A557-B60B52112B66}" srcOrd="0" destOrd="0" presId="urn:microsoft.com/office/officeart/2005/8/layout/cycle5"/>
    <dgm:cxn modelId="{EF630173-1349-421B-B240-FE21DE35262A}" type="presParOf" srcId="{9BA40BD6-1042-4005-85AC-2962DA790FBF}" destId="{80E29564-3EF5-453A-940A-008578B23722}" srcOrd="1" destOrd="0" presId="urn:microsoft.com/office/officeart/2005/8/layout/cycle5"/>
    <dgm:cxn modelId="{48FA948B-404A-496E-B44B-D3430AF2B881}" type="presParOf" srcId="{9BA40BD6-1042-4005-85AC-2962DA790FBF}" destId="{72B5FD8A-6357-4B7B-A277-DDE3AABDE4EE}" srcOrd="2" destOrd="0" presId="urn:microsoft.com/office/officeart/2005/8/layout/cycle5"/>
    <dgm:cxn modelId="{7721E30C-BDEE-4797-8EBF-1186F9217F01}" type="presParOf" srcId="{9BA40BD6-1042-4005-85AC-2962DA790FBF}" destId="{047C09C6-F510-40D6-A65E-1F34866EA5F8}" srcOrd="3" destOrd="0" presId="urn:microsoft.com/office/officeart/2005/8/layout/cycle5"/>
    <dgm:cxn modelId="{E9015CEC-7319-4E21-B716-6B82E58618FF}" type="presParOf" srcId="{9BA40BD6-1042-4005-85AC-2962DA790FBF}" destId="{32BC3EF7-15C0-49F4-9FF3-9822BA3A0B74}" srcOrd="4" destOrd="0" presId="urn:microsoft.com/office/officeart/2005/8/layout/cycle5"/>
    <dgm:cxn modelId="{5AD8F8BC-8A27-4400-9653-9035D0B52389}" type="presParOf" srcId="{9BA40BD6-1042-4005-85AC-2962DA790FBF}" destId="{7D3FE926-5B7E-4E6A-B18C-C99EB7AB2348}" srcOrd="5" destOrd="0" presId="urn:microsoft.com/office/officeart/2005/8/layout/cycle5"/>
    <dgm:cxn modelId="{C4A9B692-E16D-45C5-85FA-DE8343960CD7}" type="presParOf" srcId="{9BA40BD6-1042-4005-85AC-2962DA790FBF}" destId="{FD61AC00-2017-4204-AFCC-0DA650BC7A5F}" srcOrd="6" destOrd="0" presId="urn:microsoft.com/office/officeart/2005/8/layout/cycle5"/>
    <dgm:cxn modelId="{64CC0D11-CF4F-4340-ADFC-964B438C9B21}" type="presParOf" srcId="{9BA40BD6-1042-4005-85AC-2962DA790FBF}" destId="{E3B924B5-3752-4A37-9524-46BA31320895}" srcOrd="7" destOrd="0" presId="urn:microsoft.com/office/officeart/2005/8/layout/cycle5"/>
    <dgm:cxn modelId="{64423C02-A214-4654-8164-2A596E16E24A}" type="presParOf" srcId="{9BA40BD6-1042-4005-85AC-2962DA790FBF}" destId="{EE689CE5-9F4B-40F1-A24E-5AE9D68DA097}" srcOrd="8" destOrd="0" presId="urn:microsoft.com/office/officeart/2005/8/layout/cycle5"/>
    <dgm:cxn modelId="{06823850-391A-4B2A-B520-39C96BBBFC34}" type="presParOf" srcId="{9BA40BD6-1042-4005-85AC-2962DA790FBF}" destId="{E2627761-831B-4667-9FCB-31E597DE9622}" srcOrd="9" destOrd="0" presId="urn:microsoft.com/office/officeart/2005/8/layout/cycle5"/>
    <dgm:cxn modelId="{E2059AAE-D97A-4C8E-91E7-6AA451921204}" type="presParOf" srcId="{9BA40BD6-1042-4005-85AC-2962DA790FBF}" destId="{FD10F36A-A8DE-4A5D-BF76-0598A265CFB3}" srcOrd="10" destOrd="0" presId="urn:microsoft.com/office/officeart/2005/8/layout/cycle5"/>
    <dgm:cxn modelId="{23331DA1-62BB-4777-92F8-3352B5468323}" type="presParOf" srcId="{9BA40BD6-1042-4005-85AC-2962DA790FBF}" destId="{FEB3AC1A-153E-4F54-9E26-BCCB66AF887A}" srcOrd="11" destOrd="0" presId="urn:microsoft.com/office/officeart/2005/8/layout/cycle5"/>
    <dgm:cxn modelId="{93B32E22-4EA7-4C1D-BA16-16B16C87135C}" type="presParOf" srcId="{9BA40BD6-1042-4005-85AC-2962DA790FBF}" destId="{A4944C20-42D1-4EC7-9AF7-514BB454B430}" srcOrd="12" destOrd="0" presId="urn:microsoft.com/office/officeart/2005/8/layout/cycle5"/>
    <dgm:cxn modelId="{1E2A7EAE-61C4-4289-8DB3-EDDCFCD99EA7}" type="presParOf" srcId="{9BA40BD6-1042-4005-85AC-2962DA790FBF}" destId="{E131CB70-08B4-490A-96CF-C11A7C8DEB01}" srcOrd="13" destOrd="0" presId="urn:microsoft.com/office/officeart/2005/8/layout/cycle5"/>
    <dgm:cxn modelId="{2375747E-44FE-4B4A-9F90-50BB1FFA4410}" type="presParOf" srcId="{9BA40BD6-1042-4005-85AC-2962DA790FBF}" destId="{C7B5D849-9A79-4217-AB5A-BE5D2226848B}" srcOrd="14" destOrd="0" presId="urn:microsoft.com/office/officeart/2005/8/layout/cycle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6368DD-08AA-4642-AE64-ECB2C1EC690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754245EF-693A-4C80-88F8-C4F277F9341C}" type="pres">
      <dgm:prSet presAssocID="{7A6368DD-08AA-4642-AE64-ECB2C1EC6906}" presName="Name0" presStyleCnt="0">
        <dgm:presLayoutVars>
          <dgm:dir/>
          <dgm:animLvl val="lvl"/>
          <dgm:resizeHandles val="exact"/>
        </dgm:presLayoutVars>
      </dgm:prSet>
      <dgm:spPr/>
    </dgm:pt>
  </dgm:ptLst>
  <dgm:cxnLst>
    <dgm:cxn modelId="{48144793-A974-476C-B694-8F848A9792A2}" type="presOf" srcId="{7A6368DD-08AA-4642-AE64-ECB2C1EC6906}" destId="{754245EF-693A-4C80-88F8-C4F277F9341C}"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87747F-3931-4D9B-B6FC-41C16F665B19}" type="doc">
      <dgm:prSet loTypeId="urn:microsoft.com/office/officeart/2005/8/layout/vList4" loCatId="list" qsTypeId="urn:microsoft.com/office/officeart/2005/8/quickstyle/simple1" qsCatId="simple" csTypeId="urn:microsoft.com/office/officeart/2005/8/colors/colorful5" csCatId="colorful" phldr="1"/>
      <dgm:spPr/>
      <dgm:t>
        <a:bodyPr/>
        <a:lstStyle/>
        <a:p>
          <a:endParaRPr lang="en-GB"/>
        </a:p>
      </dgm:t>
    </dgm:pt>
    <dgm:pt modelId="{F7DA9A55-58AC-491C-947C-95AFA24E6EC5}">
      <dgm:prSet phldrT="[Text]"/>
      <dgm:spPr/>
      <dgm:t>
        <a:bodyPr/>
        <a:lstStyle/>
        <a:p>
          <a:pPr>
            <a:buNone/>
          </a:pPr>
          <a:r>
            <a:rPr lang="en-GB" b="1" dirty="0"/>
            <a:t>For My Employability</a:t>
          </a:r>
        </a:p>
      </dgm:t>
    </dgm:pt>
    <dgm:pt modelId="{1D8279A3-A9AC-4EBA-9D92-67C381703C64}" type="parTrans" cxnId="{D27E18C6-262D-497C-8000-FB324DD3A103}">
      <dgm:prSet/>
      <dgm:spPr/>
      <dgm:t>
        <a:bodyPr/>
        <a:lstStyle/>
        <a:p>
          <a:endParaRPr lang="en-GB"/>
        </a:p>
      </dgm:t>
    </dgm:pt>
    <dgm:pt modelId="{D2905643-77BE-485B-8A1B-8096B7AEFCBE}" type="sibTrans" cxnId="{D27E18C6-262D-497C-8000-FB324DD3A103}">
      <dgm:prSet/>
      <dgm:spPr/>
      <dgm:t>
        <a:bodyPr/>
        <a:lstStyle/>
        <a:p>
          <a:endParaRPr lang="en-GB"/>
        </a:p>
      </dgm:t>
    </dgm:pt>
    <dgm:pt modelId="{E62BEBCB-46C5-42DA-8F64-4CFB067657A5}">
      <dgm:prSet phldrT="[Text]"/>
      <dgm:spPr/>
      <dgm:t>
        <a:bodyPr/>
        <a:lstStyle/>
        <a:p>
          <a:r>
            <a:rPr lang="en-GB" dirty="0">
              <a:solidFill>
                <a:schemeClr val="tx1"/>
              </a:solidFill>
            </a:rPr>
            <a:t>Demonstrates that I can work in a professional and confident way.
Helps me build positive relationships with children, families, and colleagues.
Shows employers that I can communicate effectively and work as part of a multidisciplinary team.</a:t>
          </a:r>
        </a:p>
      </dgm:t>
    </dgm:pt>
    <dgm:pt modelId="{1FB6B5A7-E98F-4E12-8909-E3AFA1CB3379}" type="parTrans" cxnId="{727CF2D2-DCA3-47AB-97A9-6F02517E281E}">
      <dgm:prSet/>
      <dgm:spPr/>
      <dgm:t>
        <a:bodyPr/>
        <a:lstStyle/>
        <a:p>
          <a:endParaRPr lang="en-GB"/>
        </a:p>
      </dgm:t>
    </dgm:pt>
    <dgm:pt modelId="{4B5DF2EF-647E-4FED-8E51-66574E032E89}" type="sibTrans" cxnId="{727CF2D2-DCA3-47AB-97A9-6F02517E281E}">
      <dgm:prSet/>
      <dgm:spPr/>
      <dgm:t>
        <a:bodyPr/>
        <a:lstStyle/>
        <a:p>
          <a:endParaRPr lang="en-GB"/>
        </a:p>
      </dgm:t>
    </dgm:pt>
    <dgm:pt modelId="{FF3C1F0E-1967-4307-9B76-7741876970AF}">
      <dgm:prSet phldrT="[Text]" custT="1"/>
      <dgm:spPr/>
      <dgm:t>
        <a:bodyPr/>
        <a:lstStyle/>
        <a:p>
          <a:pPr>
            <a:buNone/>
          </a:pPr>
          <a:r>
            <a:rPr lang="en-GB" sz="2800" b="1" dirty="0"/>
            <a:t>For My Future Role in Health and Social Care</a:t>
          </a:r>
        </a:p>
      </dgm:t>
    </dgm:pt>
    <dgm:pt modelId="{E1827CC9-0C82-4346-A67C-FEEF1F6FCF5D}" type="parTrans" cxnId="{92631BB3-D3A8-4894-8939-C0114F6D7205}">
      <dgm:prSet/>
      <dgm:spPr/>
      <dgm:t>
        <a:bodyPr/>
        <a:lstStyle/>
        <a:p>
          <a:endParaRPr lang="en-GB"/>
        </a:p>
      </dgm:t>
    </dgm:pt>
    <dgm:pt modelId="{497F2AC8-D936-4F4C-AFB7-D05AF8CAFB93}" type="sibTrans" cxnId="{92631BB3-D3A8-4894-8939-C0114F6D7205}">
      <dgm:prSet/>
      <dgm:spPr/>
      <dgm:t>
        <a:bodyPr/>
        <a:lstStyle/>
        <a:p>
          <a:endParaRPr lang="en-GB"/>
        </a:p>
      </dgm:t>
    </dgm:pt>
    <dgm:pt modelId="{0B63C532-8A95-4168-8AE0-3E4CDDAB51B8}">
      <dgm:prSet phldrT="[Text]" custT="1"/>
      <dgm:spPr/>
      <dgm:t>
        <a:bodyPr/>
        <a:lstStyle/>
        <a:p>
          <a:pPr>
            <a:buFont typeface="Arial" panose="020B0604020202020204" pitchFamily="34" charset="0"/>
            <a:buChar char="•"/>
          </a:pPr>
          <a:r>
            <a:rPr lang="en-GB" sz="2000" dirty="0">
              <a:solidFill>
                <a:schemeClr val="tx1"/>
              </a:solidFill>
            </a:rPr>
            <a:t>Effective communication helps me understand children's needs and keep them safe.</a:t>
          </a:r>
        </a:p>
      </dgm:t>
    </dgm:pt>
    <dgm:pt modelId="{D9817DA2-CCA7-48C3-A645-6B8EB27A351E}" type="parTrans" cxnId="{279C49C9-24EE-48B3-9848-0BBBBA745A31}">
      <dgm:prSet/>
      <dgm:spPr/>
      <dgm:t>
        <a:bodyPr/>
        <a:lstStyle/>
        <a:p>
          <a:endParaRPr lang="en-GB"/>
        </a:p>
      </dgm:t>
    </dgm:pt>
    <dgm:pt modelId="{ADE26830-A3DB-499E-AB5D-997F1F055202}" type="sibTrans" cxnId="{279C49C9-24EE-48B3-9848-0BBBBA745A31}">
      <dgm:prSet/>
      <dgm:spPr/>
      <dgm:t>
        <a:bodyPr/>
        <a:lstStyle/>
        <a:p>
          <a:endParaRPr lang="en-GB"/>
        </a:p>
      </dgm:t>
    </dgm:pt>
    <dgm:pt modelId="{2C2BB882-EB11-4F5F-9127-07573E4C7FDB}">
      <dgm:prSet phldrT="[Text]" custT="1"/>
      <dgm:spPr/>
      <dgm:t>
        <a:bodyPr/>
        <a:lstStyle/>
        <a:p>
          <a:pPr>
            <a:buFont typeface="Arial" panose="020B0604020202020204" pitchFamily="34" charset="0"/>
            <a:buChar char="•"/>
          </a:pPr>
          <a:r>
            <a:rPr lang="en-GB" sz="2000" dirty="0">
              <a:solidFill>
                <a:schemeClr val="tx1"/>
              </a:solidFill>
            </a:rPr>
            <a:t>Good communication helps staff work well together and avoid mistakes, leading to better support for children and families.</a:t>
          </a:r>
        </a:p>
      </dgm:t>
    </dgm:pt>
    <dgm:pt modelId="{17474EE6-F477-4973-B878-36120AEACADD}" type="parTrans" cxnId="{9675648E-B57A-47E1-93B7-04EEF4273E2A}">
      <dgm:prSet/>
      <dgm:spPr/>
      <dgm:t>
        <a:bodyPr/>
        <a:lstStyle/>
        <a:p>
          <a:endParaRPr lang="en-GB"/>
        </a:p>
      </dgm:t>
    </dgm:pt>
    <dgm:pt modelId="{B48F75E1-F535-4CB7-B79D-16D7FC3A74F0}" type="sibTrans" cxnId="{9675648E-B57A-47E1-93B7-04EEF4273E2A}">
      <dgm:prSet/>
      <dgm:spPr/>
      <dgm:t>
        <a:bodyPr/>
        <a:lstStyle/>
        <a:p>
          <a:endParaRPr lang="en-GB"/>
        </a:p>
      </dgm:t>
    </dgm:pt>
    <dgm:pt modelId="{F1A12498-6886-47E6-8CC9-3ABA7436BB32}">
      <dgm:prSet phldrT="[Text]" custT="1"/>
      <dgm:spPr/>
      <dgm:t>
        <a:bodyPr/>
        <a:lstStyle/>
        <a:p>
          <a:pPr>
            <a:buFont typeface="Arial" panose="020B0604020202020204" pitchFamily="34" charset="0"/>
            <a:buChar char="•"/>
          </a:pPr>
          <a:r>
            <a:rPr lang="en-GB" sz="2000" dirty="0">
              <a:solidFill>
                <a:schemeClr val="tx1"/>
              </a:solidFill>
            </a:rPr>
            <a:t>It helps professionals put the child first and make safe decisions.</a:t>
          </a:r>
        </a:p>
      </dgm:t>
    </dgm:pt>
    <dgm:pt modelId="{70E047B2-ECC7-4031-96CC-9DF0901287C0}" type="parTrans" cxnId="{540C6DDE-464A-4B58-9BD1-022FE83C8365}">
      <dgm:prSet/>
      <dgm:spPr/>
      <dgm:t>
        <a:bodyPr/>
        <a:lstStyle/>
        <a:p>
          <a:endParaRPr lang="en-GB"/>
        </a:p>
      </dgm:t>
    </dgm:pt>
    <dgm:pt modelId="{76287320-5005-4F16-9EE9-006C1A082ABA}" type="sibTrans" cxnId="{540C6DDE-464A-4B58-9BD1-022FE83C8365}">
      <dgm:prSet/>
      <dgm:spPr/>
      <dgm:t>
        <a:bodyPr/>
        <a:lstStyle/>
        <a:p>
          <a:endParaRPr lang="en-GB"/>
        </a:p>
      </dgm:t>
    </dgm:pt>
    <dgm:pt modelId="{5A3D49F0-5810-4BF0-B372-C4B1CD7F3285}" type="pres">
      <dgm:prSet presAssocID="{FF87747F-3931-4D9B-B6FC-41C16F665B19}" presName="linear" presStyleCnt="0">
        <dgm:presLayoutVars>
          <dgm:dir/>
          <dgm:resizeHandles val="exact"/>
        </dgm:presLayoutVars>
      </dgm:prSet>
      <dgm:spPr/>
    </dgm:pt>
    <dgm:pt modelId="{A4B62E0D-C917-4840-B38B-04F58A6B4569}" type="pres">
      <dgm:prSet presAssocID="{F7DA9A55-58AC-491C-947C-95AFA24E6EC5}" presName="comp" presStyleCnt="0"/>
      <dgm:spPr/>
    </dgm:pt>
    <dgm:pt modelId="{839FAFC3-E808-48E6-B153-6E74087716E5}" type="pres">
      <dgm:prSet presAssocID="{F7DA9A55-58AC-491C-947C-95AFA24E6EC5}" presName="box" presStyleLbl="node1" presStyleIdx="0" presStyleCnt="2" custLinFactNeighborX="-29672" custLinFactNeighborY="3475"/>
      <dgm:spPr/>
    </dgm:pt>
    <dgm:pt modelId="{AA318308-E24E-4BBF-B976-FA9FF3F5B9D7}" type="pres">
      <dgm:prSet presAssocID="{F7DA9A55-58AC-491C-947C-95AFA24E6EC5}" presName="img" presStyleLbl="fgImgPlace1" presStyleIdx="0" presStyleCnt="2"/>
      <dgm:spPr>
        <a:blipFill>
          <a:blip xmlns:r="http://schemas.openxmlformats.org/officeDocument/2006/relationships" r:embed="rId1"/>
          <a:srcRect/>
          <a:stretch>
            <a:fillRect/>
          </a:stretch>
        </a:blipFill>
      </dgm:spPr>
    </dgm:pt>
    <dgm:pt modelId="{FF400758-5915-4FC7-911D-1A5E4945C63D}" type="pres">
      <dgm:prSet presAssocID="{F7DA9A55-58AC-491C-947C-95AFA24E6EC5}" presName="text" presStyleLbl="node1" presStyleIdx="0" presStyleCnt="2">
        <dgm:presLayoutVars>
          <dgm:bulletEnabled val="1"/>
        </dgm:presLayoutVars>
      </dgm:prSet>
      <dgm:spPr/>
    </dgm:pt>
    <dgm:pt modelId="{20B6B0FB-596E-4D0C-B724-68EB8928D22D}" type="pres">
      <dgm:prSet presAssocID="{D2905643-77BE-485B-8A1B-8096B7AEFCBE}" presName="spacer" presStyleCnt="0"/>
      <dgm:spPr/>
    </dgm:pt>
    <dgm:pt modelId="{59859C5D-8874-4C66-B6E3-3EC5A92E3888}" type="pres">
      <dgm:prSet presAssocID="{FF3C1F0E-1967-4307-9B76-7741876970AF}" presName="comp" presStyleCnt="0"/>
      <dgm:spPr/>
    </dgm:pt>
    <dgm:pt modelId="{655742F1-486C-4E8D-9800-EF2D1B918D34}" type="pres">
      <dgm:prSet presAssocID="{FF3C1F0E-1967-4307-9B76-7741876970AF}" presName="box" presStyleLbl="node1" presStyleIdx="1" presStyleCnt="2" custLinFactNeighborX="-26156" custLinFactNeighborY="-9184"/>
      <dgm:spPr/>
    </dgm:pt>
    <dgm:pt modelId="{1AFDEF6B-FAC7-49B3-9669-5DF3CE80A051}" type="pres">
      <dgm:prSet presAssocID="{FF3C1F0E-1967-4307-9B76-7741876970AF}" presName="img" presStyleLbl="fgImgPlace1" presStyleIdx="1" presStyleCnt="2"/>
      <dgm:spPr>
        <a:blipFill>
          <a:blip xmlns:r="http://schemas.openxmlformats.org/officeDocument/2006/relationships" r:embed="rId2"/>
          <a:srcRect/>
          <a:stretch>
            <a:fillRect l="-13000" r="-13000"/>
          </a:stretch>
        </a:blipFill>
      </dgm:spPr>
    </dgm:pt>
    <dgm:pt modelId="{6A3A3DF5-9DAB-4E55-AB88-64E9CC9898F0}" type="pres">
      <dgm:prSet presAssocID="{FF3C1F0E-1967-4307-9B76-7741876970AF}" presName="text" presStyleLbl="node1" presStyleIdx="1" presStyleCnt="2">
        <dgm:presLayoutVars>
          <dgm:bulletEnabled val="1"/>
        </dgm:presLayoutVars>
      </dgm:prSet>
      <dgm:spPr/>
    </dgm:pt>
  </dgm:ptLst>
  <dgm:cxnLst>
    <dgm:cxn modelId="{D0805514-022B-41D5-AA3B-1B877E4AE87A}" type="presOf" srcId="{0B63C532-8A95-4168-8AE0-3E4CDDAB51B8}" destId="{6A3A3DF5-9DAB-4E55-AB88-64E9CC9898F0}" srcOrd="1" destOrd="1" presId="urn:microsoft.com/office/officeart/2005/8/layout/vList4"/>
    <dgm:cxn modelId="{161C061D-15AB-45A0-97D8-D7E6550177BE}" type="presOf" srcId="{2C2BB882-EB11-4F5F-9127-07573E4C7FDB}" destId="{655742F1-486C-4E8D-9800-EF2D1B918D34}" srcOrd="0" destOrd="3" presId="urn:microsoft.com/office/officeart/2005/8/layout/vList4"/>
    <dgm:cxn modelId="{461C5D2D-ECF0-422C-B9D9-3F3B2CD6B90B}" type="presOf" srcId="{2C2BB882-EB11-4F5F-9127-07573E4C7FDB}" destId="{6A3A3DF5-9DAB-4E55-AB88-64E9CC9898F0}" srcOrd="1" destOrd="3" presId="urn:microsoft.com/office/officeart/2005/8/layout/vList4"/>
    <dgm:cxn modelId="{7CECC148-2EBC-4C64-AFFA-271E23BA7D30}" type="presOf" srcId="{F1A12498-6886-47E6-8CC9-3ABA7436BB32}" destId="{6A3A3DF5-9DAB-4E55-AB88-64E9CC9898F0}" srcOrd="1" destOrd="2" presId="urn:microsoft.com/office/officeart/2005/8/layout/vList4"/>
    <dgm:cxn modelId="{7EB0E34F-C07B-408B-9AF5-ED5F6B9B3AC0}" type="presOf" srcId="{F1A12498-6886-47E6-8CC9-3ABA7436BB32}" destId="{655742F1-486C-4E8D-9800-EF2D1B918D34}" srcOrd="0" destOrd="2" presId="urn:microsoft.com/office/officeart/2005/8/layout/vList4"/>
    <dgm:cxn modelId="{07CFA152-F05B-4F60-BDAC-0FE38CB5F35E}" type="presOf" srcId="{F7DA9A55-58AC-491C-947C-95AFA24E6EC5}" destId="{FF400758-5915-4FC7-911D-1A5E4945C63D}" srcOrd="1" destOrd="0" presId="urn:microsoft.com/office/officeart/2005/8/layout/vList4"/>
    <dgm:cxn modelId="{05A05854-2975-4BE1-917A-4F80F33819D8}" type="presOf" srcId="{FF3C1F0E-1967-4307-9B76-7741876970AF}" destId="{6A3A3DF5-9DAB-4E55-AB88-64E9CC9898F0}" srcOrd="1" destOrd="0" presId="urn:microsoft.com/office/officeart/2005/8/layout/vList4"/>
    <dgm:cxn modelId="{9675648E-B57A-47E1-93B7-04EEF4273E2A}" srcId="{FF3C1F0E-1967-4307-9B76-7741876970AF}" destId="{2C2BB882-EB11-4F5F-9127-07573E4C7FDB}" srcOrd="2" destOrd="0" parTransId="{17474EE6-F477-4973-B878-36120AEACADD}" sibTransId="{B48F75E1-F535-4CB7-B79D-16D7FC3A74F0}"/>
    <dgm:cxn modelId="{E9958C98-09C0-4D47-8216-71365C884455}" type="presOf" srcId="{E62BEBCB-46C5-42DA-8F64-4CFB067657A5}" destId="{839FAFC3-E808-48E6-B153-6E74087716E5}" srcOrd="0" destOrd="1" presId="urn:microsoft.com/office/officeart/2005/8/layout/vList4"/>
    <dgm:cxn modelId="{B0B9F8AD-ECCE-4CD1-B701-6A3C089498FB}" type="presOf" srcId="{FF87747F-3931-4D9B-B6FC-41C16F665B19}" destId="{5A3D49F0-5810-4BF0-B372-C4B1CD7F3285}" srcOrd="0" destOrd="0" presId="urn:microsoft.com/office/officeart/2005/8/layout/vList4"/>
    <dgm:cxn modelId="{92631BB3-D3A8-4894-8939-C0114F6D7205}" srcId="{FF87747F-3931-4D9B-B6FC-41C16F665B19}" destId="{FF3C1F0E-1967-4307-9B76-7741876970AF}" srcOrd="1" destOrd="0" parTransId="{E1827CC9-0C82-4346-A67C-FEEF1F6FCF5D}" sibTransId="{497F2AC8-D936-4F4C-AFB7-D05AF8CAFB93}"/>
    <dgm:cxn modelId="{D27E18C6-262D-497C-8000-FB324DD3A103}" srcId="{FF87747F-3931-4D9B-B6FC-41C16F665B19}" destId="{F7DA9A55-58AC-491C-947C-95AFA24E6EC5}" srcOrd="0" destOrd="0" parTransId="{1D8279A3-A9AC-4EBA-9D92-67C381703C64}" sibTransId="{D2905643-77BE-485B-8A1B-8096B7AEFCBE}"/>
    <dgm:cxn modelId="{279C49C9-24EE-48B3-9848-0BBBBA745A31}" srcId="{FF3C1F0E-1967-4307-9B76-7741876970AF}" destId="{0B63C532-8A95-4168-8AE0-3E4CDDAB51B8}" srcOrd="0" destOrd="0" parTransId="{D9817DA2-CCA7-48C3-A645-6B8EB27A351E}" sibTransId="{ADE26830-A3DB-499E-AB5D-997F1F055202}"/>
    <dgm:cxn modelId="{727CF2D2-DCA3-47AB-97A9-6F02517E281E}" srcId="{F7DA9A55-58AC-491C-947C-95AFA24E6EC5}" destId="{E62BEBCB-46C5-42DA-8F64-4CFB067657A5}" srcOrd="0" destOrd="0" parTransId="{1FB6B5A7-E98F-4E12-8909-E3AFA1CB3379}" sibTransId="{4B5DF2EF-647E-4FED-8E51-66574E032E89}"/>
    <dgm:cxn modelId="{494804D7-00A8-4D00-BD7E-AA72D11887A7}" type="presOf" srcId="{F7DA9A55-58AC-491C-947C-95AFA24E6EC5}" destId="{839FAFC3-E808-48E6-B153-6E74087716E5}" srcOrd="0" destOrd="0" presId="urn:microsoft.com/office/officeart/2005/8/layout/vList4"/>
    <dgm:cxn modelId="{3EA405DD-4EFE-4848-9D51-8EB04B115C6F}" type="presOf" srcId="{E62BEBCB-46C5-42DA-8F64-4CFB067657A5}" destId="{FF400758-5915-4FC7-911D-1A5E4945C63D}" srcOrd="1" destOrd="1" presId="urn:microsoft.com/office/officeart/2005/8/layout/vList4"/>
    <dgm:cxn modelId="{540C6DDE-464A-4B58-9BD1-022FE83C8365}" srcId="{FF3C1F0E-1967-4307-9B76-7741876970AF}" destId="{F1A12498-6886-47E6-8CC9-3ABA7436BB32}" srcOrd="1" destOrd="0" parTransId="{70E047B2-ECC7-4031-96CC-9DF0901287C0}" sibTransId="{76287320-5005-4F16-9EE9-006C1A082ABA}"/>
    <dgm:cxn modelId="{315622EC-04C2-4048-8197-2A0D22628A76}" type="presOf" srcId="{0B63C532-8A95-4168-8AE0-3E4CDDAB51B8}" destId="{655742F1-486C-4E8D-9800-EF2D1B918D34}" srcOrd="0" destOrd="1" presId="urn:microsoft.com/office/officeart/2005/8/layout/vList4"/>
    <dgm:cxn modelId="{16708CF8-1EAD-4634-A526-FD10C1CC188E}" type="presOf" srcId="{FF3C1F0E-1967-4307-9B76-7741876970AF}" destId="{655742F1-486C-4E8D-9800-EF2D1B918D34}" srcOrd="0" destOrd="0" presId="urn:microsoft.com/office/officeart/2005/8/layout/vList4"/>
    <dgm:cxn modelId="{77F7ABF2-9098-4B5D-B4AC-E5F7F63443E6}" type="presParOf" srcId="{5A3D49F0-5810-4BF0-B372-C4B1CD7F3285}" destId="{A4B62E0D-C917-4840-B38B-04F58A6B4569}" srcOrd="0" destOrd="0" presId="urn:microsoft.com/office/officeart/2005/8/layout/vList4"/>
    <dgm:cxn modelId="{EF9C07FF-3E33-4144-A6BC-19E316C62D03}" type="presParOf" srcId="{A4B62E0D-C917-4840-B38B-04F58A6B4569}" destId="{839FAFC3-E808-48E6-B153-6E74087716E5}" srcOrd="0" destOrd="0" presId="urn:microsoft.com/office/officeart/2005/8/layout/vList4"/>
    <dgm:cxn modelId="{298A0E32-66B2-47CE-B2B9-E4C16AE91272}" type="presParOf" srcId="{A4B62E0D-C917-4840-B38B-04F58A6B4569}" destId="{AA318308-E24E-4BBF-B976-FA9FF3F5B9D7}" srcOrd="1" destOrd="0" presId="urn:microsoft.com/office/officeart/2005/8/layout/vList4"/>
    <dgm:cxn modelId="{06AC6A55-5AE9-4C46-B527-541B8CB16B2B}" type="presParOf" srcId="{A4B62E0D-C917-4840-B38B-04F58A6B4569}" destId="{FF400758-5915-4FC7-911D-1A5E4945C63D}" srcOrd="2" destOrd="0" presId="urn:microsoft.com/office/officeart/2005/8/layout/vList4"/>
    <dgm:cxn modelId="{7CCAFB5B-38F7-4CC3-853C-4DC6071C4679}" type="presParOf" srcId="{5A3D49F0-5810-4BF0-B372-C4B1CD7F3285}" destId="{20B6B0FB-596E-4D0C-B724-68EB8928D22D}" srcOrd="1" destOrd="0" presId="urn:microsoft.com/office/officeart/2005/8/layout/vList4"/>
    <dgm:cxn modelId="{7818A08A-6351-4549-9EB8-8B1FB35D05BF}" type="presParOf" srcId="{5A3D49F0-5810-4BF0-B372-C4B1CD7F3285}" destId="{59859C5D-8874-4C66-B6E3-3EC5A92E3888}" srcOrd="2" destOrd="0" presId="urn:microsoft.com/office/officeart/2005/8/layout/vList4"/>
    <dgm:cxn modelId="{5A7718C4-A39F-4920-9FC8-71919915E509}" type="presParOf" srcId="{59859C5D-8874-4C66-B6E3-3EC5A92E3888}" destId="{655742F1-486C-4E8D-9800-EF2D1B918D34}" srcOrd="0" destOrd="0" presId="urn:microsoft.com/office/officeart/2005/8/layout/vList4"/>
    <dgm:cxn modelId="{ED472DAD-3D25-46E1-80B5-FB2FCB00B9DD}" type="presParOf" srcId="{59859C5D-8874-4C66-B6E3-3EC5A92E3888}" destId="{1AFDEF6B-FAC7-49B3-9669-5DF3CE80A051}" srcOrd="1" destOrd="0" presId="urn:microsoft.com/office/officeart/2005/8/layout/vList4"/>
    <dgm:cxn modelId="{FB688786-28B6-4806-9194-45B26CF76982}" type="presParOf" srcId="{59859C5D-8874-4C66-B6E3-3EC5A92E3888}" destId="{6A3A3DF5-9DAB-4E55-AB88-64E9CC9898F0}" srcOrd="2" destOrd="0" presId="urn:microsoft.com/office/officeart/2005/8/layout/vList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2A2F0-6DCB-4399-92D7-5E48E7A0B4BF}">
      <dsp:nvSpPr>
        <dsp:cNvPr id="0" name=""/>
        <dsp:cNvSpPr/>
      </dsp:nvSpPr>
      <dsp:spPr>
        <a:xfrm>
          <a:off x="175208" y="251004"/>
          <a:ext cx="3714749" cy="1485899"/>
        </a:xfrm>
        <a:prstGeom prst="rect">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Benefits for Children</a:t>
          </a:r>
        </a:p>
      </dsp:txBody>
      <dsp:txXfrm>
        <a:off x="175208" y="251004"/>
        <a:ext cx="3714749" cy="1485899"/>
      </dsp:txXfrm>
    </dsp:sp>
    <dsp:sp modelId="{8A2E468C-508C-4AFD-A92A-4A1DFE95EDE6}">
      <dsp:nvSpPr>
        <dsp:cNvPr id="0" name=""/>
        <dsp:cNvSpPr/>
      </dsp:nvSpPr>
      <dsp:spPr>
        <a:xfrm>
          <a:off x="182898" y="1675898"/>
          <a:ext cx="3714749" cy="3836137"/>
        </a:xfrm>
        <a:prstGeom prst="rect">
          <a:avLst/>
        </a:prstGeom>
        <a:solidFill>
          <a:schemeClr val="accent6">
            <a:alpha val="90000"/>
            <a:tint val="40000"/>
            <a:hueOff val="0"/>
            <a:satOff val="0"/>
            <a:lumOff val="0"/>
            <a:alphaOff val="0"/>
          </a:schemeClr>
        </a:solidFill>
        <a:ln w="25400"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Font typeface="Wingdings" panose="05000000000000000000" pitchFamily="2" charset="2"/>
            <a:buChar char="§"/>
          </a:pPr>
          <a:r>
            <a:rPr lang="en-GB" sz="2000" kern="1200" dirty="0"/>
            <a:t>Children feel valued, respected and trusted.</a:t>
          </a:r>
        </a:p>
        <a:p>
          <a:pPr marL="228600" lvl="1" indent="-228600" algn="l" defTabSz="889000">
            <a:lnSpc>
              <a:spcPct val="90000"/>
            </a:lnSpc>
            <a:spcBef>
              <a:spcPct val="0"/>
            </a:spcBef>
            <a:spcAft>
              <a:spcPct val="15000"/>
            </a:spcAft>
            <a:buFont typeface="Wingdings" panose="05000000000000000000" pitchFamily="2" charset="2"/>
            <a:buChar char="§"/>
          </a:pPr>
          <a:r>
            <a:rPr lang="en-GB" sz="2000" kern="1200" dirty="0"/>
            <a:t>Helps children express their feelings and preferences.</a:t>
          </a:r>
        </a:p>
        <a:p>
          <a:pPr marL="228600" lvl="1" indent="-228600" algn="l" defTabSz="889000">
            <a:lnSpc>
              <a:spcPct val="90000"/>
            </a:lnSpc>
            <a:spcBef>
              <a:spcPct val="0"/>
            </a:spcBef>
            <a:spcAft>
              <a:spcPct val="15000"/>
            </a:spcAft>
            <a:buFont typeface="Wingdings" panose="05000000000000000000" pitchFamily="2" charset="2"/>
            <a:buChar char="§"/>
          </a:pPr>
          <a:r>
            <a:rPr lang="en-GB" sz="2000" kern="1200" dirty="0"/>
            <a:t>Support meets their stage of development.</a:t>
          </a:r>
        </a:p>
        <a:p>
          <a:pPr marL="228600" lvl="1" indent="-228600" algn="l" defTabSz="889000">
            <a:lnSpc>
              <a:spcPct val="90000"/>
            </a:lnSpc>
            <a:spcBef>
              <a:spcPct val="0"/>
            </a:spcBef>
            <a:spcAft>
              <a:spcPct val="15000"/>
            </a:spcAft>
            <a:buFont typeface="Wingdings" panose="05000000000000000000" pitchFamily="2" charset="2"/>
            <a:buChar char="§"/>
          </a:pPr>
          <a:r>
            <a:rPr lang="en-GB" sz="2000" kern="1200" dirty="0"/>
            <a:t>Clear explanations reduce children's anxiety.</a:t>
          </a:r>
          <a:endParaRPr lang="en-GB" sz="2500" kern="1200" dirty="0"/>
        </a:p>
      </dsp:txBody>
      <dsp:txXfrm>
        <a:off x="182898" y="1675898"/>
        <a:ext cx="3714749" cy="3836137"/>
      </dsp:txXfrm>
    </dsp:sp>
    <dsp:sp modelId="{FC98B0E2-E319-40B7-8F12-8419993FD809}">
      <dsp:nvSpPr>
        <dsp:cNvPr id="0" name=""/>
        <dsp:cNvSpPr/>
      </dsp:nvSpPr>
      <dsp:spPr>
        <a:xfrm>
          <a:off x="4238625" y="233307"/>
          <a:ext cx="3714749" cy="1485899"/>
        </a:xfrm>
        <a:prstGeom prst="rect">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Benefits for Staff/colleagues</a:t>
          </a:r>
        </a:p>
      </dsp:txBody>
      <dsp:txXfrm>
        <a:off x="4238625" y="233307"/>
        <a:ext cx="3714749" cy="1485899"/>
      </dsp:txXfrm>
    </dsp:sp>
    <dsp:sp modelId="{61A5400A-B12A-4E13-AE98-22CBEF9C10F9}">
      <dsp:nvSpPr>
        <dsp:cNvPr id="0" name=""/>
        <dsp:cNvSpPr/>
      </dsp:nvSpPr>
      <dsp:spPr>
        <a:xfrm>
          <a:off x="4238625" y="1676665"/>
          <a:ext cx="3714749" cy="3836137"/>
        </a:xfrm>
        <a:prstGeom prst="rect">
          <a:avLst/>
        </a:prstGeom>
        <a:solidFill>
          <a:schemeClr val="accent6">
            <a:alpha val="90000"/>
            <a:tint val="40000"/>
            <a:hueOff val="0"/>
            <a:satOff val="0"/>
            <a:lumOff val="0"/>
            <a:alphaOff val="0"/>
          </a:schemeClr>
        </a:solidFill>
        <a:ln w="25400"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Font typeface="Wingdings" panose="05000000000000000000" pitchFamily="2" charset="2"/>
            <a:buChar char="§"/>
          </a:pPr>
          <a:r>
            <a:rPr lang="en-GB" sz="2000" kern="1200" dirty="0"/>
            <a:t>Better teamwork.</a:t>
          </a:r>
        </a:p>
        <a:p>
          <a:pPr marL="228600" lvl="1" indent="-228600" algn="l" defTabSz="889000">
            <a:lnSpc>
              <a:spcPct val="90000"/>
            </a:lnSpc>
            <a:spcBef>
              <a:spcPct val="0"/>
            </a:spcBef>
            <a:spcAft>
              <a:spcPct val="15000"/>
            </a:spcAft>
            <a:buFont typeface="Wingdings" panose="05000000000000000000" pitchFamily="2" charset="2"/>
            <a:buNone/>
          </a:pPr>
          <a:endParaRPr lang="en-GB" sz="2000" kern="1200" dirty="0"/>
        </a:p>
        <a:p>
          <a:pPr marL="228600" lvl="1" indent="-228600" algn="l" defTabSz="889000">
            <a:lnSpc>
              <a:spcPct val="90000"/>
            </a:lnSpc>
            <a:spcBef>
              <a:spcPct val="0"/>
            </a:spcBef>
            <a:spcAft>
              <a:spcPct val="15000"/>
            </a:spcAft>
            <a:buFont typeface="Wingdings" panose="05000000000000000000" pitchFamily="2" charset="2"/>
            <a:buChar char="§"/>
          </a:pPr>
          <a:r>
            <a:rPr lang="en-GB" sz="2000" kern="1200" dirty="0"/>
            <a:t>Reduces misunderstandings between professionals.</a:t>
          </a:r>
        </a:p>
        <a:p>
          <a:pPr marL="228600" lvl="1" indent="-228600" algn="l" defTabSz="889000">
            <a:lnSpc>
              <a:spcPct val="90000"/>
            </a:lnSpc>
            <a:spcBef>
              <a:spcPct val="0"/>
            </a:spcBef>
            <a:spcAft>
              <a:spcPct val="15000"/>
            </a:spcAft>
            <a:buFont typeface="Wingdings" panose="05000000000000000000" pitchFamily="2" charset="2"/>
            <a:buChar char="§"/>
          </a:pPr>
          <a:endParaRPr lang="en-GB" sz="2000" kern="1200" dirty="0"/>
        </a:p>
        <a:p>
          <a:pPr marL="228600" lvl="1" indent="-228600" algn="l" defTabSz="889000">
            <a:lnSpc>
              <a:spcPct val="90000"/>
            </a:lnSpc>
            <a:spcBef>
              <a:spcPct val="0"/>
            </a:spcBef>
            <a:spcAft>
              <a:spcPct val="15000"/>
            </a:spcAft>
            <a:buFont typeface="Wingdings" panose="05000000000000000000" pitchFamily="2" charset="2"/>
            <a:buChar char="§"/>
          </a:pPr>
          <a:r>
            <a:rPr lang="en-GB" sz="2000" kern="1200" dirty="0"/>
            <a:t> Accurate assessments.</a:t>
          </a:r>
        </a:p>
        <a:p>
          <a:pPr marL="228600" lvl="1" indent="-228600" algn="l" defTabSz="889000">
            <a:lnSpc>
              <a:spcPct val="90000"/>
            </a:lnSpc>
            <a:spcBef>
              <a:spcPct val="0"/>
            </a:spcBef>
            <a:spcAft>
              <a:spcPct val="15000"/>
            </a:spcAft>
            <a:buFont typeface="Wingdings" panose="05000000000000000000" pitchFamily="2" charset="2"/>
            <a:buNone/>
          </a:pPr>
          <a:endParaRPr lang="en-GB" sz="2000" kern="1200" dirty="0"/>
        </a:p>
        <a:p>
          <a:pPr marL="228600" lvl="1" indent="-228600" algn="l" defTabSz="889000">
            <a:lnSpc>
              <a:spcPct val="90000"/>
            </a:lnSpc>
            <a:spcBef>
              <a:spcPct val="0"/>
            </a:spcBef>
            <a:spcAft>
              <a:spcPct val="15000"/>
            </a:spcAft>
            <a:buFont typeface="Wingdings" panose="05000000000000000000" pitchFamily="2" charset="2"/>
            <a:buChar char="§"/>
          </a:pPr>
          <a:r>
            <a:rPr lang="en-GB" sz="2000" kern="1200" dirty="0"/>
            <a:t> Reduced stress and conflict within teams</a:t>
          </a:r>
          <a:r>
            <a:rPr lang="en-GB" sz="2500" kern="1200" dirty="0"/>
            <a:t>.</a:t>
          </a:r>
        </a:p>
        <a:p>
          <a:pPr marL="228600" lvl="1" indent="-228600" algn="l" defTabSz="1111250">
            <a:lnSpc>
              <a:spcPct val="90000"/>
            </a:lnSpc>
            <a:spcBef>
              <a:spcPct val="0"/>
            </a:spcBef>
            <a:spcAft>
              <a:spcPct val="15000"/>
            </a:spcAft>
            <a:buFont typeface="Arial" panose="020B0604020202020204" pitchFamily="34" charset="0"/>
            <a:buChar char="•"/>
          </a:pPr>
          <a:endParaRPr lang="en-GB" sz="2500" kern="1200" dirty="0"/>
        </a:p>
      </dsp:txBody>
      <dsp:txXfrm>
        <a:off x="4238625" y="1676665"/>
        <a:ext cx="3714749" cy="3836137"/>
      </dsp:txXfrm>
    </dsp:sp>
    <dsp:sp modelId="{EDAD2B0B-BA9B-4C65-B5B2-F640BA3207F0}">
      <dsp:nvSpPr>
        <dsp:cNvPr id="0" name=""/>
        <dsp:cNvSpPr/>
      </dsp:nvSpPr>
      <dsp:spPr>
        <a:xfrm>
          <a:off x="8301967" y="286145"/>
          <a:ext cx="3714749" cy="1485899"/>
        </a:xfrm>
        <a:prstGeom prst="rect">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Benefits for the organisation</a:t>
          </a:r>
        </a:p>
      </dsp:txBody>
      <dsp:txXfrm>
        <a:off x="8301967" y="286145"/>
        <a:ext cx="3714749" cy="1485899"/>
      </dsp:txXfrm>
    </dsp:sp>
    <dsp:sp modelId="{885CE085-03AD-49FF-82BF-8475848875ED}">
      <dsp:nvSpPr>
        <dsp:cNvPr id="0" name=""/>
        <dsp:cNvSpPr/>
      </dsp:nvSpPr>
      <dsp:spPr>
        <a:xfrm>
          <a:off x="8305793" y="1664006"/>
          <a:ext cx="3714749" cy="3836137"/>
        </a:xfrm>
        <a:prstGeom prst="rect">
          <a:avLst/>
        </a:prstGeom>
        <a:solidFill>
          <a:schemeClr val="accent6">
            <a:alpha val="90000"/>
            <a:tint val="40000"/>
            <a:hueOff val="0"/>
            <a:satOff val="0"/>
            <a:lumOff val="0"/>
            <a:alphaOff val="0"/>
          </a:schemeClr>
        </a:solidFill>
        <a:ln w="25400" cap="flat"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Higher-quality care and improved inspection outcomes.</a:t>
          </a:r>
        </a:p>
        <a:p>
          <a:pPr marL="228600" lvl="1" indent="-228600" algn="l" defTabSz="889000">
            <a:lnSpc>
              <a:spcPct val="90000"/>
            </a:lnSpc>
            <a:spcBef>
              <a:spcPct val="0"/>
            </a:spcBef>
            <a:spcAft>
              <a:spcPct val="15000"/>
            </a:spcAft>
            <a:buChar char="•"/>
            <a:tabLst>
              <a:tab pos="2057400" algn="l"/>
            </a:tabLst>
          </a:pPr>
          <a:r>
            <a:rPr lang="en-GB" sz="2000" kern="1200" dirty="0"/>
            <a:t>Fewer communication-related complaints.</a:t>
          </a:r>
        </a:p>
        <a:p>
          <a:pPr marL="228600" lvl="1" indent="-228600" algn="l" defTabSz="889000">
            <a:lnSpc>
              <a:spcPct val="90000"/>
            </a:lnSpc>
            <a:spcBef>
              <a:spcPct val="0"/>
            </a:spcBef>
            <a:spcAft>
              <a:spcPct val="15000"/>
            </a:spcAft>
            <a:buChar char="•"/>
            <a:tabLst>
              <a:tab pos="2057400" algn="l"/>
            </a:tabLst>
          </a:pPr>
          <a:r>
            <a:rPr lang="en-GB" sz="2000" kern="1200" dirty="0"/>
            <a:t>Improved patient safety and fewer incidents.</a:t>
          </a:r>
        </a:p>
        <a:p>
          <a:pPr marL="228600" lvl="1" indent="-228600" algn="l" defTabSz="889000">
            <a:lnSpc>
              <a:spcPct val="90000"/>
            </a:lnSpc>
            <a:spcBef>
              <a:spcPct val="0"/>
            </a:spcBef>
            <a:spcAft>
              <a:spcPct val="15000"/>
            </a:spcAft>
            <a:buChar char="•"/>
            <a:tabLst>
              <a:tab pos="2057400" algn="l"/>
            </a:tabLst>
          </a:pPr>
          <a:r>
            <a:rPr lang="en-GB" sz="2000" kern="1200" dirty="0"/>
            <a:t>Improved reputation and compliance with the Care Certificate and NICE guidance.</a:t>
          </a:r>
        </a:p>
      </dsp:txBody>
      <dsp:txXfrm>
        <a:off x="8305793" y="1664006"/>
        <a:ext cx="3714749" cy="38361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BF03E7-68D7-4325-A557-B60B52112B66}">
      <dsp:nvSpPr>
        <dsp:cNvPr id="0" name=""/>
        <dsp:cNvSpPr/>
      </dsp:nvSpPr>
      <dsp:spPr>
        <a:xfrm>
          <a:off x="3026795" y="192"/>
          <a:ext cx="1524498" cy="990924"/>
        </a:xfrm>
        <a:prstGeom prst="roundRect">
          <a:avLst/>
        </a:prstGeom>
        <a:solidFill>
          <a:schemeClr val="accent1">
            <a:hueOff val="0"/>
            <a:satOff val="0"/>
            <a:lumOff val="0"/>
            <a:alphaOff val="0"/>
          </a:schemeClr>
        </a:solidFill>
        <a:ln w="25400" cap="flat" cmpd="sng" algn="ctr">
          <a:solidFill>
            <a:schemeClr val="accent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Service failures</a:t>
          </a:r>
        </a:p>
      </dsp:txBody>
      <dsp:txXfrm>
        <a:off x="3075168" y="48565"/>
        <a:ext cx="1427752" cy="894178"/>
      </dsp:txXfrm>
    </dsp:sp>
    <dsp:sp modelId="{72B5FD8A-6357-4B7B-A277-DDE3AABDE4EE}">
      <dsp:nvSpPr>
        <dsp:cNvPr id="0" name=""/>
        <dsp:cNvSpPr/>
      </dsp:nvSpPr>
      <dsp:spPr>
        <a:xfrm>
          <a:off x="1808148" y="495654"/>
          <a:ext cx="3961793" cy="3961793"/>
        </a:xfrm>
        <a:custGeom>
          <a:avLst/>
          <a:gdLst/>
          <a:ahLst/>
          <a:cxnLst/>
          <a:rect l="0" t="0" r="0" b="0"/>
          <a:pathLst>
            <a:path>
              <a:moveTo>
                <a:pt x="2947655" y="251928"/>
              </a:moveTo>
              <a:arcTo wR="1980896" hR="1980896" stAng="17952713" swAng="121268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47C09C6-F510-40D6-A65E-1F34866EA5F8}">
      <dsp:nvSpPr>
        <dsp:cNvPr id="0" name=""/>
        <dsp:cNvSpPr/>
      </dsp:nvSpPr>
      <dsp:spPr>
        <a:xfrm>
          <a:off x="4910740" y="1368958"/>
          <a:ext cx="1524498" cy="990924"/>
        </a:xfrm>
        <a:prstGeom prst="roundRect">
          <a:avLst/>
        </a:prstGeom>
        <a:solidFill>
          <a:schemeClr val="accent1">
            <a:hueOff val="0"/>
            <a:satOff val="0"/>
            <a:lumOff val="0"/>
            <a:alphaOff val="0"/>
          </a:schemeClr>
        </a:solidFill>
        <a:ln w="25400" cap="flat" cmpd="sng" algn="ctr">
          <a:solidFill>
            <a:schemeClr val="accent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Poor record‑keeping</a:t>
          </a:r>
          <a:endParaRPr lang="en-GB" sz="1400" kern="1200" dirty="0">
            <a:solidFill>
              <a:schemeClr val="tx1"/>
            </a:solidFill>
          </a:endParaRPr>
        </a:p>
      </dsp:txBody>
      <dsp:txXfrm>
        <a:off x="4959113" y="1417331"/>
        <a:ext cx="1427752" cy="894178"/>
      </dsp:txXfrm>
    </dsp:sp>
    <dsp:sp modelId="{7D3FE926-5B7E-4E6A-B18C-C99EB7AB2348}">
      <dsp:nvSpPr>
        <dsp:cNvPr id="0" name=""/>
        <dsp:cNvSpPr/>
      </dsp:nvSpPr>
      <dsp:spPr>
        <a:xfrm>
          <a:off x="1825112" y="662561"/>
          <a:ext cx="3961793" cy="3961793"/>
        </a:xfrm>
        <a:custGeom>
          <a:avLst/>
          <a:gdLst/>
          <a:ahLst/>
          <a:cxnLst/>
          <a:rect l="0" t="0" r="0" b="0"/>
          <a:pathLst>
            <a:path>
              <a:moveTo>
                <a:pt x="3959602" y="1887754"/>
              </a:moveTo>
              <a:arcTo wR="1980896" hR="1980896" stAng="21438297" swAng="101295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D61AC00-2017-4204-AFCC-0DA650BC7A5F}">
      <dsp:nvSpPr>
        <dsp:cNvPr id="0" name=""/>
        <dsp:cNvSpPr/>
      </dsp:nvSpPr>
      <dsp:spPr>
        <a:xfrm>
          <a:off x="4597562" y="3311956"/>
          <a:ext cx="1524498" cy="990924"/>
        </a:xfrm>
        <a:prstGeom prst="roundRect">
          <a:avLst/>
        </a:prstGeom>
        <a:solidFill>
          <a:schemeClr val="accent1">
            <a:hueOff val="0"/>
            <a:satOff val="0"/>
            <a:lumOff val="0"/>
            <a:alphaOff val="0"/>
          </a:schemeClr>
        </a:solidFill>
        <a:ln w="25400" cap="flat" cmpd="sng" algn="ctr">
          <a:solidFill>
            <a:schemeClr val="accent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effectLst/>
              <a:latin typeface="+mn-lt"/>
              <a:ea typeface="Times New Roman" panose="02020603050405020304" pitchFamily="18" charset="0"/>
            </a:rPr>
            <a:t>Team breakdown</a:t>
          </a:r>
          <a:endParaRPr lang="en-GB" sz="1400" kern="1200" dirty="0">
            <a:solidFill>
              <a:schemeClr val="tx1"/>
            </a:solidFill>
            <a:latin typeface="+mn-lt"/>
          </a:endParaRPr>
        </a:p>
      </dsp:txBody>
      <dsp:txXfrm>
        <a:off x="4645935" y="3360329"/>
        <a:ext cx="1427752" cy="894178"/>
      </dsp:txXfrm>
    </dsp:sp>
    <dsp:sp modelId="{EE689CE5-9F4B-40F1-A24E-5AE9D68DA097}">
      <dsp:nvSpPr>
        <dsp:cNvPr id="0" name=""/>
        <dsp:cNvSpPr/>
      </dsp:nvSpPr>
      <dsp:spPr>
        <a:xfrm>
          <a:off x="2035252" y="477813"/>
          <a:ext cx="3961793" cy="3961793"/>
        </a:xfrm>
        <a:custGeom>
          <a:avLst/>
          <a:gdLst/>
          <a:ahLst/>
          <a:cxnLst/>
          <a:rect l="0" t="0" r="0" b="0"/>
          <a:pathLst>
            <a:path>
              <a:moveTo>
                <a:pt x="2450464" y="3905334"/>
              </a:moveTo>
              <a:arcTo wR="1980896" hR="1980896" stAng="4577258" swAng="143181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2627761-831B-4667-9FCB-31E597DE9622}">
      <dsp:nvSpPr>
        <dsp:cNvPr id="0" name=""/>
        <dsp:cNvSpPr/>
      </dsp:nvSpPr>
      <dsp:spPr>
        <a:xfrm>
          <a:off x="1884419" y="3506780"/>
          <a:ext cx="1524498" cy="990924"/>
        </a:xfrm>
        <a:prstGeom prst="roundRect">
          <a:avLst/>
        </a:prstGeom>
        <a:solidFill>
          <a:schemeClr val="accent1">
            <a:hueOff val="0"/>
            <a:satOff val="0"/>
            <a:lumOff val="0"/>
            <a:alphaOff val="0"/>
          </a:schemeClr>
        </a:solidFill>
        <a:ln w="25400" cap="flat" cmpd="sng" algn="ctr">
          <a:solidFill>
            <a:schemeClr val="accent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Distress and loss of trust</a:t>
          </a:r>
          <a:r>
            <a:rPr lang="en-GB" sz="1400" kern="1200" dirty="0">
              <a:solidFill>
                <a:schemeClr val="tx1"/>
              </a:solidFill>
            </a:rPr>
            <a:t> </a:t>
          </a:r>
        </a:p>
      </dsp:txBody>
      <dsp:txXfrm>
        <a:off x="1932792" y="3555153"/>
        <a:ext cx="1427752" cy="894178"/>
      </dsp:txXfrm>
    </dsp:sp>
    <dsp:sp modelId="{FEB3AC1A-153E-4F54-9E26-BCCB66AF887A}">
      <dsp:nvSpPr>
        <dsp:cNvPr id="0" name=""/>
        <dsp:cNvSpPr/>
      </dsp:nvSpPr>
      <dsp:spPr>
        <a:xfrm>
          <a:off x="1811554" y="367594"/>
          <a:ext cx="3961793" cy="3961793"/>
        </a:xfrm>
        <a:custGeom>
          <a:avLst/>
          <a:gdLst/>
          <a:ahLst/>
          <a:cxnLst/>
          <a:rect l="0" t="0" r="0" b="0"/>
          <a:pathLst>
            <a:path>
              <a:moveTo>
                <a:pt x="245116" y="2935370"/>
              </a:moveTo>
              <a:arcTo wR="1980896" hR="1980896" stAng="9071665" swAng="128986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4944C20-42D1-4EC7-9AF7-514BB454B430}">
      <dsp:nvSpPr>
        <dsp:cNvPr id="0" name=""/>
        <dsp:cNvSpPr/>
      </dsp:nvSpPr>
      <dsp:spPr>
        <a:xfrm>
          <a:off x="1142850" y="1368958"/>
          <a:ext cx="1524498" cy="990924"/>
        </a:xfrm>
        <a:prstGeom prst="roundRect">
          <a:avLst/>
        </a:prstGeom>
        <a:solidFill>
          <a:schemeClr val="accent1">
            <a:hueOff val="0"/>
            <a:satOff val="0"/>
            <a:lumOff val="0"/>
            <a:alphaOff val="0"/>
          </a:schemeClr>
        </a:solidFill>
        <a:ln w="25400" cap="flat" cmpd="sng" algn="ctr">
          <a:solidFill>
            <a:schemeClr val="accent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Safety incidents</a:t>
          </a:r>
          <a:r>
            <a:rPr lang="en-GB" sz="1400" kern="1200" dirty="0">
              <a:solidFill>
                <a:schemeClr val="tx1"/>
              </a:solidFill>
            </a:rPr>
            <a:t> </a:t>
          </a:r>
        </a:p>
      </dsp:txBody>
      <dsp:txXfrm>
        <a:off x="1191223" y="1417331"/>
        <a:ext cx="1427752" cy="894178"/>
      </dsp:txXfrm>
    </dsp:sp>
    <dsp:sp modelId="{C7B5D849-9A79-4217-AB5A-BE5D2226848B}">
      <dsp:nvSpPr>
        <dsp:cNvPr id="0" name=""/>
        <dsp:cNvSpPr/>
      </dsp:nvSpPr>
      <dsp:spPr>
        <a:xfrm>
          <a:off x="1808148" y="495654"/>
          <a:ext cx="3961793" cy="3961793"/>
        </a:xfrm>
        <a:custGeom>
          <a:avLst/>
          <a:gdLst/>
          <a:ahLst/>
          <a:cxnLst/>
          <a:rect l="0" t="0" r="0" b="0"/>
          <a:pathLst>
            <a:path>
              <a:moveTo>
                <a:pt x="476334" y="692392"/>
              </a:moveTo>
              <a:arcTo wR="1980896" hR="1980896" stAng="13234602" swAng="121268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FAFC3-E808-48E6-B153-6E74087716E5}">
      <dsp:nvSpPr>
        <dsp:cNvPr id="0" name=""/>
        <dsp:cNvSpPr/>
      </dsp:nvSpPr>
      <dsp:spPr>
        <a:xfrm>
          <a:off x="0" y="86044"/>
          <a:ext cx="12191997" cy="2476095"/>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For My Employability</a:t>
          </a:r>
        </a:p>
        <a:p>
          <a:pPr marL="228600" lvl="1" indent="-228600" algn="l" defTabSz="933450">
            <a:lnSpc>
              <a:spcPct val="90000"/>
            </a:lnSpc>
            <a:spcBef>
              <a:spcPct val="0"/>
            </a:spcBef>
            <a:spcAft>
              <a:spcPct val="15000"/>
            </a:spcAft>
            <a:buChar char="•"/>
          </a:pPr>
          <a:r>
            <a:rPr lang="en-GB" sz="2100" kern="1200" dirty="0">
              <a:solidFill>
                <a:schemeClr val="tx1"/>
              </a:solidFill>
            </a:rPr>
            <a:t>Demonstrates that I can work in a professional and confident way.
Helps me build positive relationships with children, families, and colleagues.
Shows employers that I can communicate effectively and work as part of a multidisciplinary team.</a:t>
          </a:r>
        </a:p>
      </dsp:txBody>
      <dsp:txXfrm>
        <a:off x="2686008" y="86044"/>
        <a:ext cx="9505988" cy="2476095"/>
      </dsp:txXfrm>
    </dsp:sp>
    <dsp:sp modelId="{AA318308-E24E-4BBF-B976-FA9FF3F5B9D7}">
      <dsp:nvSpPr>
        <dsp:cNvPr id="0" name=""/>
        <dsp:cNvSpPr/>
      </dsp:nvSpPr>
      <dsp:spPr>
        <a:xfrm>
          <a:off x="247609" y="247609"/>
          <a:ext cx="2438399" cy="1980876"/>
        </a:xfrm>
        <a:prstGeom prst="roundRect">
          <a:avLst>
            <a:gd name="adj" fmla="val 10000"/>
          </a:avLst>
        </a:prstGeom>
        <a:blipFill>
          <a:blip xmlns:r="http://schemas.openxmlformats.org/officeDocument/2006/relationships" r:embed="rId1"/>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5742F1-486C-4E8D-9800-EF2D1B918D34}">
      <dsp:nvSpPr>
        <dsp:cNvPr id="0" name=""/>
        <dsp:cNvSpPr/>
      </dsp:nvSpPr>
      <dsp:spPr>
        <a:xfrm>
          <a:off x="0" y="2496300"/>
          <a:ext cx="12191997" cy="2476095"/>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For My Future Role in Health and Social Care</a:t>
          </a:r>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solidFill>
                <a:schemeClr val="tx1"/>
              </a:solidFill>
            </a:rPr>
            <a:t>Effective communication helps me understand children's needs and keep them safe.</a:t>
          </a:r>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solidFill>
                <a:schemeClr val="tx1"/>
              </a:solidFill>
            </a:rPr>
            <a:t>It helps professionals put the child first and make safe decisions.</a:t>
          </a:r>
        </a:p>
        <a:p>
          <a:pPr marL="228600" lvl="1" indent="-228600" algn="l" defTabSz="889000">
            <a:lnSpc>
              <a:spcPct val="90000"/>
            </a:lnSpc>
            <a:spcBef>
              <a:spcPct val="0"/>
            </a:spcBef>
            <a:spcAft>
              <a:spcPct val="15000"/>
            </a:spcAft>
            <a:buFont typeface="Arial" panose="020B0604020202020204" pitchFamily="34" charset="0"/>
            <a:buChar char="•"/>
          </a:pPr>
          <a:r>
            <a:rPr lang="en-GB" sz="2000" kern="1200" dirty="0">
              <a:solidFill>
                <a:schemeClr val="tx1"/>
              </a:solidFill>
            </a:rPr>
            <a:t>Good communication helps staff work well together and avoid mistakes, leading to better support for children and families.</a:t>
          </a:r>
        </a:p>
      </dsp:txBody>
      <dsp:txXfrm>
        <a:off x="2686008" y="2496300"/>
        <a:ext cx="9505988" cy="2476095"/>
      </dsp:txXfrm>
    </dsp:sp>
    <dsp:sp modelId="{1AFDEF6B-FAC7-49B3-9669-5DF3CE80A051}">
      <dsp:nvSpPr>
        <dsp:cNvPr id="0" name=""/>
        <dsp:cNvSpPr/>
      </dsp:nvSpPr>
      <dsp:spPr>
        <a:xfrm>
          <a:off x="247609" y="2971314"/>
          <a:ext cx="2438399" cy="1980876"/>
        </a:xfrm>
        <a:prstGeom prst="roundRect">
          <a:avLst>
            <a:gd name="adj" fmla="val 10000"/>
          </a:avLst>
        </a:prstGeom>
        <a:blipFill>
          <a:blip xmlns:r="http://schemas.openxmlformats.org/officeDocument/2006/relationships" r:embed="rId2"/>
          <a:srcRect/>
          <a:stretch>
            <a:fillRect l="-13000" r="-13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35F560D-BD81-A3EF-2096-1023A8F02F5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72F1138-E837-2740-4911-C4CC3A9062F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2C476A-53D7-4CDA-8206-BAB59B4CC1EB}" type="datetimeFigureOut">
              <a:rPr lang="en-GB" smtClean="0"/>
              <a:t>17/07/2026</a:t>
            </a:fld>
            <a:endParaRPr lang="en-GB"/>
          </a:p>
        </p:txBody>
      </p:sp>
      <p:sp>
        <p:nvSpPr>
          <p:cNvPr id="4" name="Footer Placeholder 3">
            <a:extLst>
              <a:ext uri="{FF2B5EF4-FFF2-40B4-BE49-F238E27FC236}">
                <a16:creationId xmlns:a16="http://schemas.microsoft.com/office/drawing/2014/main" id="{45F74D89-C8AD-F021-42F2-D1EC7D62BA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784ED1A-8D3F-09BA-AE6C-D7993FA42E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9602BA8-5B13-40D0-AEDC-8CDD1A7B21AB}" type="slidenum">
              <a:rPr lang="en-GB" smtClean="0"/>
              <a:t>‹#›</a:t>
            </a:fld>
            <a:endParaRPr lang="en-GB"/>
          </a:p>
        </p:txBody>
      </p:sp>
    </p:spTree>
    <p:extLst>
      <p:ext uri="{BB962C8B-B14F-4D97-AF65-F5344CB8AC3E}">
        <p14:creationId xmlns:p14="http://schemas.microsoft.com/office/powerpoint/2010/main" val="2827487233"/>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9T20:37:08.315"/>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8:16:35.429"/>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8:24:31.903"/>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8:26:54.428"/>
    </inkml:context>
    <inkml:brush xml:id="br0">
      <inkml:brushProperty name="width" value="0.05" units="cm"/>
      <inkml:brushProperty name="height" value="0.05" units="cm"/>
      <inkml:brushProperty name="color" value="#E71224"/>
    </inkml:brush>
  </inkml:definitions>
  <inkml:trace contextRef="#ctx0" brushRef="#br0">0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2T14:20:47.707"/>
    </inkml:context>
    <inkml:brush xml:id="br0">
      <inkml:brushProperty name="width" value="0.1" units="cm"/>
      <inkml:brushProperty name="height" value="0.1" units="cm"/>
      <inkml:brushProperty name="color" value="#004F8B"/>
    </inkml:brush>
  </inkml:definitions>
  <inkml:trace contextRef="#ctx0" brushRef="#br0">0 0 8192,'0'0'0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E5021F-F1D1-47A4-B35E-9DD01FE7A3B1}"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770800-EEC1-4ECB-A35C-BCC3793C0BA9}" type="slidenum">
              <a:rPr lang="en-GB" smtClean="0"/>
              <a:t>‹#›</a:t>
            </a:fld>
            <a:endParaRPr lang="en-GB"/>
          </a:p>
        </p:txBody>
      </p:sp>
    </p:spTree>
    <p:extLst>
      <p:ext uri="{BB962C8B-B14F-4D97-AF65-F5344CB8AC3E}">
        <p14:creationId xmlns:p14="http://schemas.microsoft.com/office/powerpoint/2010/main" val="2741227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770800-EEC1-4ECB-A35C-BCC3793C0BA9}" type="slidenum">
              <a:rPr lang="en-GB" smtClean="0"/>
              <a:t>1</a:t>
            </a:fld>
            <a:endParaRPr lang="en-GB"/>
          </a:p>
        </p:txBody>
      </p:sp>
    </p:spTree>
    <p:extLst>
      <p:ext uri="{BB962C8B-B14F-4D97-AF65-F5344CB8AC3E}">
        <p14:creationId xmlns:p14="http://schemas.microsoft.com/office/powerpoint/2010/main" val="263650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770800-EEC1-4ECB-A35C-BCC3793C0BA9}" type="slidenum">
              <a:rPr lang="en-GB" smtClean="0"/>
              <a:t>2</a:t>
            </a:fld>
            <a:endParaRPr lang="en-GB"/>
          </a:p>
        </p:txBody>
      </p:sp>
    </p:spTree>
    <p:extLst>
      <p:ext uri="{BB962C8B-B14F-4D97-AF65-F5344CB8AC3E}">
        <p14:creationId xmlns:p14="http://schemas.microsoft.com/office/powerpoint/2010/main" val="4189371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770800-EEC1-4ECB-A35C-BCC3793C0BA9}" type="slidenum">
              <a:rPr lang="en-GB" smtClean="0"/>
              <a:t>3</a:t>
            </a:fld>
            <a:endParaRPr lang="en-GB"/>
          </a:p>
        </p:txBody>
      </p:sp>
    </p:spTree>
    <p:extLst>
      <p:ext uri="{BB962C8B-B14F-4D97-AF65-F5344CB8AC3E}">
        <p14:creationId xmlns:p14="http://schemas.microsoft.com/office/powerpoint/2010/main" val="3332224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770800-EEC1-4ECB-A35C-BCC3793C0BA9}" type="slidenum">
              <a:rPr lang="en-GB" smtClean="0"/>
              <a:t>4</a:t>
            </a:fld>
            <a:endParaRPr lang="en-GB"/>
          </a:p>
        </p:txBody>
      </p:sp>
    </p:spTree>
    <p:extLst>
      <p:ext uri="{BB962C8B-B14F-4D97-AF65-F5344CB8AC3E}">
        <p14:creationId xmlns:p14="http://schemas.microsoft.com/office/powerpoint/2010/main" val="23988768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770800-EEC1-4ECB-A35C-BCC3793C0BA9}" type="slidenum">
              <a:rPr lang="en-GB" smtClean="0"/>
              <a:t>5</a:t>
            </a:fld>
            <a:endParaRPr lang="en-GB"/>
          </a:p>
        </p:txBody>
      </p:sp>
    </p:spTree>
    <p:extLst>
      <p:ext uri="{BB962C8B-B14F-4D97-AF65-F5344CB8AC3E}">
        <p14:creationId xmlns:p14="http://schemas.microsoft.com/office/powerpoint/2010/main" val="32997692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770800-EEC1-4ECB-A35C-BCC3793C0BA9}" type="slidenum">
              <a:rPr lang="en-GB" smtClean="0"/>
              <a:t>6</a:t>
            </a:fld>
            <a:endParaRPr lang="en-GB"/>
          </a:p>
        </p:txBody>
      </p:sp>
    </p:spTree>
    <p:extLst>
      <p:ext uri="{BB962C8B-B14F-4D97-AF65-F5344CB8AC3E}">
        <p14:creationId xmlns:p14="http://schemas.microsoft.com/office/powerpoint/2010/main" val="929465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770800-EEC1-4ECB-A35C-BCC3793C0BA9}" type="slidenum">
              <a:rPr lang="en-GB" smtClean="0"/>
              <a:t>7</a:t>
            </a:fld>
            <a:endParaRPr lang="en-GB"/>
          </a:p>
        </p:txBody>
      </p:sp>
    </p:spTree>
    <p:extLst>
      <p:ext uri="{BB962C8B-B14F-4D97-AF65-F5344CB8AC3E}">
        <p14:creationId xmlns:p14="http://schemas.microsoft.com/office/powerpoint/2010/main" val="1145468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770800-EEC1-4ECB-A35C-BCC3793C0BA9}" type="slidenum">
              <a:rPr lang="en-GB" smtClean="0"/>
              <a:t>8</a:t>
            </a:fld>
            <a:endParaRPr lang="en-GB"/>
          </a:p>
        </p:txBody>
      </p:sp>
    </p:spTree>
    <p:extLst>
      <p:ext uri="{BB962C8B-B14F-4D97-AF65-F5344CB8AC3E}">
        <p14:creationId xmlns:p14="http://schemas.microsoft.com/office/powerpoint/2010/main" val="495968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770800-EEC1-4ECB-A35C-BCC3793C0BA9}" type="slidenum">
              <a:rPr lang="en-GB" smtClean="0"/>
              <a:t>10</a:t>
            </a:fld>
            <a:endParaRPr lang="en-GB"/>
          </a:p>
        </p:txBody>
      </p:sp>
    </p:spTree>
    <p:extLst>
      <p:ext uri="{BB962C8B-B14F-4D97-AF65-F5344CB8AC3E}">
        <p14:creationId xmlns:p14="http://schemas.microsoft.com/office/powerpoint/2010/main" val="16755730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770800-EEC1-4ECB-A35C-BCC3793C0BA9}" type="slidenum">
              <a:rPr lang="en-GB" smtClean="0"/>
              <a:t>11</a:t>
            </a:fld>
            <a:endParaRPr lang="en-GB"/>
          </a:p>
        </p:txBody>
      </p:sp>
    </p:spTree>
    <p:extLst>
      <p:ext uri="{BB962C8B-B14F-4D97-AF65-F5344CB8AC3E}">
        <p14:creationId xmlns:p14="http://schemas.microsoft.com/office/powerpoint/2010/main" val="1112682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770800-EEC1-4ECB-A35C-BCC3793C0BA9}" type="slidenum">
              <a:rPr lang="en-GB" smtClean="0"/>
              <a:t>13</a:t>
            </a:fld>
            <a:endParaRPr lang="en-GB"/>
          </a:p>
        </p:txBody>
      </p:sp>
    </p:spTree>
    <p:extLst>
      <p:ext uri="{BB962C8B-B14F-4D97-AF65-F5344CB8AC3E}">
        <p14:creationId xmlns:p14="http://schemas.microsoft.com/office/powerpoint/2010/main" val="556855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EB330353-6A70-4791-8156-B9596B3CB20C}" type="datetime1">
              <a:rPr lang="en-GB" altLang="en-US" smtClean="0"/>
              <a:t>17/07/2026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A152F05D-D1E8-41A3-A804-11C472F016CD}" type="datetime1">
              <a:rPr lang="en-GB" altLang="en-US" smtClean="0"/>
              <a:t>17/07/2026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AF508CFD-508F-41BC-9678-951CCFD950B4}" type="datetime1">
              <a:rPr lang="en-GB" altLang="en-US" smtClean="0"/>
              <a:t>17/07/2026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3DCD3573-F868-49F2-A2D9-D472BF50848B}" type="datetime1">
              <a:rPr lang="en-GB" altLang="en-US" smtClean="0"/>
              <a:t>17/07/2026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05273E01-1C9E-42A5-A346-A5FF971528C9}" type="datetime1">
              <a:rPr lang="en-GB" altLang="en-US" smtClean="0"/>
              <a:t>17/07/2026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90821336-FB36-4482-926E-4F11E1682289}" type="datetime1">
              <a:rPr lang="en-GB" altLang="en-US" smtClean="0"/>
              <a:t>17/07/2026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62829319-D920-4795-A1E1-F44655068D00}" type="datetime1">
              <a:rPr lang="en-GB" altLang="en-US" smtClean="0"/>
              <a:t>17/07/2026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07CDD0AE-E135-41D0-A87D-70EC9EA6EF63}" type="datetime1">
              <a:rPr lang="en-GB" altLang="en-US" smtClean="0"/>
              <a:t>17/07/2026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9D41ED6C-F18D-48EA-A22D-65AA36AB8613}" type="datetime1">
              <a:rPr lang="en-GB" altLang="en-US" smtClean="0"/>
              <a:t>17/07/2026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013DA992-E64D-4BA1-A549-E39FE8292BB4}" type="datetime1">
              <a:rPr lang="en-GB" altLang="en-US" smtClean="0"/>
              <a:t>17/07/2026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3A1A6F09-E81D-43B5-9283-CFCD9BAB020A}" type="datetime1">
              <a:rPr lang="en-GB" altLang="en-US" smtClean="0"/>
              <a:t>17/07/2026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668678F-D50E-4050-B5DC-AE52F1969765}" type="datetime1">
              <a:rPr lang="en-GB" altLang="en-US" smtClean="0"/>
              <a:t>17/07/2026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7.svg"/><Relationship Id="rId4" Type="http://schemas.openxmlformats.org/officeDocument/2006/relationships/diagramLayout" Target="../diagrams/layout1.xml"/><Relationship Id="rId9" Type="http://schemas.openxmlformats.org/officeDocument/2006/relationships/image" Target="../media/image6.svg"/></Relationships>
</file>

<file path=ppt/slides/_rels/slide7.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customXml" Target="../ink/ink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customXml" Target="../ink/ink2.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customXml" Target="../ink/ink5.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assets.publishing.service.gov.uk/media/69fb1c28d0e316a40f269a5b/Working_together_to_safeguard_children_2026_a_guide_to_multi_agency_working.pdf" TargetMode="External"/><Relationship Id="rId2" Type="http://schemas.openxmlformats.org/officeDocument/2006/relationships/hyperlink" Target="https://www.cqc.org.uk/publications/major-report/state-care/2023-2024/access/asc"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working-together-to-safeguard-children--2"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ice.org.uk/guidance/ng1977" TargetMode="External"/><Relationship Id="rId2" Type="http://schemas.openxmlformats.org/officeDocument/2006/relationships/hyperlink" Target="https://www.nice.org.uk/guidance/ng76" TargetMode="External"/><Relationship Id="rId1" Type="http://schemas.openxmlformats.org/officeDocument/2006/relationships/slideLayout" Target="../slideLayouts/slideLayout2.xml"/><Relationship Id="rId6" Type="http://schemas.openxmlformats.org/officeDocument/2006/relationships/hyperlink" Target="https://www.unicef.org/child-rights-convention/convention-text" TargetMode="External"/><Relationship Id="rId5" Type="http://schemas.openxmlformats.org/officeDocument/2006/relationships/hyperlink" Target="https://www.skillsforcare.org.uk/resources/documents/Developing-your-workforce/Care-Certificate/The-Care-Certificate-Standards.pdf" TargetMode="External"/><Relationship Id="rId4" Type="http://schemas.openxmlformats.org/officeDocument/2006/relationships/hyperlink" Target="https://www.nice.org.uk/patient-safety"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0" y="0"/>
            <a:ext cx="12192000" cy="5680709"/>
          </a:xfrm>
          <a:solidFill>
            <a:schemeClr val="accent1">
              <a:lumMod val="40000"/>
              <a:lumOff val="60000"/>
            </a:schemeClr>
          </a:solidFill>
        </p:spPr>
        <p:txBody>
          <a:bodyPr/>
          <a:lstStyle/>
          <a:p>
            <a:pPr marL="0" indent="0">
              <a:buNone/>
            </a:pPr>
            <a:endParaRPr lang="en-GB" altLang="en-US" u="sng" dirty="0">
              <a:solidFill>
                <a:srgbClr val="002060"/>
              </a:solidFill>
            </a:endParaRPr>
          </a:p>
          <a:p>
            <a:pPr marL="0" indent="0">
              <a:buNone/>
            </a:pPr>
            <a:endParaRPr lang="en-GB" altLang="en-US" u="sng" dirty="0">
              <a:solidFill>
                <a:srgbClr val="002060"/>
              </a:solidFill>
            </a:endParaRPr>
          </a:p>
          <a:p>
            <a:pPr marL="0" indent="0">
              <a:buNone/>
            </a:pPr>
            <a:r>
              <a:rPr lang="en-GB" altLang="en-US" u="sng" dirty="0">
                <a:solidFill>
                  <a:srgbClr val="002060"/>
                </a:solidFill>
              </a:rPr>
              <a:t>Module Title: </a:t>
            </a:r>
            <a:r>
              <a:rPr lang="en-GB" altLang="en-US" b="1" i="1" dirty="0"/>
              <a:t>Professional Career Development within H&amp;SC</a:t>
            </a:r>
          </a:p>
          <a:p>
            <a:pPr marL="0" indent="0">
              <a:buNone/>
            </a:pPr>
            <a:r>
              <a:rPr lang="en-GB" altLang="en-US" u="sng" dirty="0">
                <a:solidFill>
                  <a:srgbClr val="002060"/>
                </a:solidFill>
              </a:rPr>
              <a:t>Module Number</a:t>
            </a:r>
            <a:r>
              <a:rPr lang="en-GB" altLang="en-US" dirty="0">
                <a:solidFill>
                  <a:srgbClr val="002060"/>
                </a:solidFill>
              </a:rPr>
              <a:t>: </a:t>
            </a:r>
            <a:r>
              <a:rPr lang="en-GB" altLang="en-US" b="1" i="1" dirty="0"/>
              <a:t>LCHS 4009 (LON)</a:t>
            </a:r>
            <a:endParaRPr lang="en-GB" altLang="en-US" sz="4000" b="1" i="1" dirty="0"/>
          </a:p>
          <a:p>
            <a:pPr marL="0" indent="0">
              <a:buNone/>
            </a:pPr>
            <a:r>
              <a:rPr lang="en-GB" altLang="en-US" u="sng" dirty="0">
                <a:solidFill>
                  <a:srgbClr val="002060"/>
                </a:solidFill>
              </a:rPr>
              <a:t>Assignment No:</a:t>
            </a:r>
            <a:r>
              <a:rPr lang="en-GB" altLang="en-US" b="1" i="1" dirty="0">
                <a:solidFill>
                  <a:srgbClr val="002060"/>
                </a:solidFill>
              </a:rPr>
              <a:t>    </a:t>
            </a:r>
            <a:r>
              <a:rPr lang="en-GB" altLang="en-US" b="1" i="1" dirty="0"/>
              <a:t>ASSIGNMENT 1</a:t>
            </a:r>
          </a:p>
          <a:p>
            <a:pPr marL="0" indent="0">
              <a:buNone/>
            </a:pPr>
            <a:endParaRPr lang="en-GB" altLang="en-US" b="1" i="1" dirty="0"/>
          </a:p>
          <a:p>
            <a:pPr marL="0" indent="0">
              <a:buNone/>
            </a:pPr>
            <a:r>
              <a:rPr lang="en-GB" altLang="en-US" u="sng" dirty="0">
                <a:solidFill>
                  <a:srgbClr val="002060"/>
                </a:solidFill>
              </a:rPr>
              <a:t>Student Name</a:t>
            </a:r>
            <a:r>
              <a:rPr lang="en-GB" altLang="en-US" b="1" i="1" dirty="0">
                <a:solidFill>
                  <a:srgbClr val="002060"/>
                </a:solidFill>
              </a:rPr>
              <a:t>: </a:t>
            </a:r>
            <a:r>
              <a:rPr lang="en-GB" altLang="en-US" b="1" dirty="0"/>
              <a:t>Agnieszka Plikunas</a:t>
            </a:r>
          </a:p>
          <a:p>
            <a:pPr marL="0" indent="0">
              <a:buNone/>
            </a:pPr>
            <a:r>
              <a:rPr lang="en-GB" altLang="en-US" u="sng" dirty="0">
                <a:solidFill>
                  <a:srgbClr val="002060"/>
                </a:solidFill>
              </a:rPr>
              <a:t>Student ID:  </a:t>
            </a:r>
            <a:r>
              <a:rPr lang="en-GB" altLang="en-US" b="1" dirty="0"/>
              <a:t>2512522</a:t>
            </a:r>
            <a:endParaRPr lang="en-GB" altLang="en-US" b="1" i="1" dirty="0"/>
          </a:p>
          <a:p>
            <a:pPr marL="0" indent="0">
              <a:buNone/>
            </a:pPr>
            <a:r>
              <a:rPr lang="en-GB" altLang="en-US" u="sng" dirty="0">
                <a:solidFill>
                  <a:srgbClr val="002060"/>
                </a:solidFill>
              </a:rPr>
              <a:t>Lecturer’s Name</a:t>
            </a:r>
            <a:r>
              <a:rPr lang="en-GB" altLang="en-US" dirty="0">
                <a:solidFill>
                  <a:schemeClr val="tx2"/>
                </a:solidFill>
              </a:rPr>
              <a:t>: </a:t>
            </a:r>
            <a:r>
              <a:rPr lang="en-GB" altLang="en-US" b="1" dirty="0"/>
              <a:t>Dilhara </a:t>
            </a:r>
            <a:r>
              <a:rPr lang="en-GB" altLang="en-US" b="1" dirty="0" err="1"/>
              <a:t>Nadeeshani</a:t>
            </a:r>
            <a:r>
              <a:rPr lang="en-GB" altLang="en-US" b="1" dirty="0"/>
              <a:t> </a:t>
            </a:r>
            <a:r>
              <a:rPr lang="en-GB" altLang="en-US" b="1" dirty="0" err="1"/>
              <a:t>Mampitiya</a:t>
            </a:r>
            <a:r>
              <a:rPr lang="en-GB" altLang="en-US" b="1" dirty="0"/>
              <a:t> </a:t>
            </a:r>
          </a:p>
          <a:p>
            <a:pPr marL="0" indent="0">
              <a:buNone/>
            </a:pPr>
            <a:endParaRPr lang="en-GB" altLang="en-US" b="1" i="1" dirty="0"/>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p:txBody>
          <a:bodyPr/>
          <a:lstStyle/>
          <a:p>
            <a:pPr>
              <a:defRPr/>
            </a:pPr>
            <a:fld id="{F6A45955-15A4-4957-81FE-76D7702708FB}" type="datetime1">
              <a:rPr lang="en-GB" altLang="en-US" smtClean="0">
                <a:solidFill>
                  <a:prstClr val="black">
                    <a:tint val="75000"/>
                  </a:prstClr>
                </a:solidFill>
                <a:latin typeface="Myriad Pro"/>
              </a:rPr>
              <a:t>17/07/2026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262C2-EE1D-3748-2FB2-436472C0C274}"/>
              </a:ext>
            </a:extLst>
          </p:cNvPr>
          <p:cNvSpPr>
            <a:spLocks noGrp="1"/>
          </p:cNvSpPr>
          <p:nvPr>
            <p:ph type="title"/>
          </p:nvPr>
        </p:nvSpPr>
        <p:spPr>
          <a:xfrm>
            <a:off x="609600" y="1051560"/>
            <a:ext cx="10972800" cy="366078"/>
          </a:xfrm>
          <a:noFill/>
        </p:spPr>
        <p:txBody>
          <a:bodyPr/>
          <a:lstStyle/>
          <a:p>
            <a:pPr marL="0" marR="0" lvl="0" indent="0" defTabSz="914400" rtl="0" eaLnBrk="1" fontAlgn="auto" latinLnBrk="0" hangingPunct="1">
              <a:lnSpc>
                <a:spcPct val="100000"/>
              </a:lnSpc>
              <a:spcBef>
                <a:spcPts val="0"/>
              </a:spcBef>
              <a:spcAft>
                <a:spcPts val="0"/>
              </a:spcAft>
              <a:tabLst/>
              <a:defRPr/>
            </a:pPr>
            <a:r>
              <a:rPr kumimoji="0" lang="en-GB" sz="4800" b="1" i="0" u="none" strike="noStrike" kern="1200" cap="none" spc="0" normalizeH="0" baseline="0" noProof="0" dirty="0">
                <a:ln>
                  <a:noFill/>
                </a:ln>
                <a:solidFill>
                  <a:prstClr val="black"/>
                </a:solidFill>
                <a:effectLst/>
                <a:uLnTx/>
                <a:uFillTx/>
                <a:latin typeface="Myriad Pro"/>
                <a:ea typeface="+mn-ea"/>
                <a:cs typeface="+mn-cs"/>
              </a:rPr>
              <a:t>AI knowledge</a:t>
            </a:r>
            <a:br>
              <a:rPr kumimoji="0" lang="en-GB" sz="4800" b="1" i="0" u="none" strike="noStrike" kern="1200" cap="none" spc="0" normalizeH="0" baseline="0" noProof="0" dirty="0">
                <a:ln>
                  <a:noFill/>
                </a:ln>
                <a:solidFill>
                  <a:prstClr val="black"/>
                </a:solidFill>
                <a:effectLs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90B99FCE-41AE-B104-0A87-1DE74583F0AA}"/>
              </a:ext>
            </a:extLst>
          </p:cNvPr>
          <p:cNvSpPr>
            <a:spLocks noGrp="1"/>
          </p:cNvSpPr>
          <p:nvPr>
            <p:ph idx="1"/>
          </p:nvPr>
        </p:nvSpPr>
        <p:spPr>
          <a:xfrm>
            <a:off x="609600" y="2297429"/>
            <a:ext cx="10972800" cy="3219803"/>
          </a:xfrm>
        </p:spPr>
        <p:txBody>
          <a:bodyPr/>
          <a:lstStyle/>
          <a:p>
            <a:pPr marL="0" indent="0">
              <a:buNone/>
            </a:pPr>
            <a:r>
              <a:rPr lang="en-GB" dirty="0">
                <a:solidFill>
                  <a:prstClr val="black"/>
                </a:solidFill>
              </a:rPr>
              <a:t>I have </a:t>
            </a:r>
            <a:r>
              <a:rPr lang="en-GB" b="1" dirty="0">
                <a:solidFill>
                  <a:prstClr val="black"/>
                </a:solidFill>
              </a:rPr>
              <a:t>not used AI </a:t>
            </a:r>
            <a:r>
              <a:rPr lang="en-GB" dirty="0">
                <a:solidFill>
                  <a:prstClr val="black"/>
                </a:solidFill>
              </a:rPr>
              <a:t>tools to create this presentation.</a:t>
            </a:r>
            <a:endParaRPr lang="en-GB" dirty="0"/>
          </a:p>
        </p:txBody>
      </p:sp>
      <p:sp>
        <p:nvSpPr>
          <p:cNvPr id="4" name="Date Placeholder 3">
            <a:extLst>
              <a:ext uri="{FF2B5EF4-FFF2-40B4-BE49-F238E27FC236}">
                <a16:creationId xmlns:a16="http://schemas.microsoft.com/office/drawing/2014/main" id="{53EDE9BD-6943-3FFB-D829-AB2AE156B144}"/>
              </a:ext>
            </a:extLst>
          </p:cNvPr>
          <p:cNvSpPr>
            <a:spLocks noGrp="1"/>
          </p:cNvSpPr>
          <p:nvPr>
            <p:ph type="dt" sz="half" idx="10"/>
          </p:nvPr>
        </p:nvSpPr>
        <p:spPr/>
        <p:txBody>
          <a:bodyPr/>
          <a:lstStyle/>
          <a:p>
            <a:pPr>
              <a:defRPr/>
            </a:pPr>
            <a:fld id="{A152F05D-D1E8-41A3-A804-11C472F016CD}" type="datetime1">
              <a:rPr lang="en-GB" altLang="en-US" smtClean="0"/>
              <a:t>17/07/2026</a:t>
            </a:fld>
            <a:endParaRPr lang="en-GB" altLang="en-US"/>
          </a:p>
        </p:txBody>
      </p:sp>
      <p:sp>
        <p:nvSpPr>
          <p:cNvPr id="5" name="Slide Number Placeholder 4">
            <a:extLst>
              <a:ext uri="{FF2B5EF4-FFF2-40B4-BE49-F238E27FC236}">
                <a16:creationId xmlns:a16="http://schemas.microsoft.com/office/drawing/2014/main" id="{E5826BA5-A614-88AB-DFFD-A17DD3D3DE13}"/>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82309808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37160" y="114299"/>
            <a:ext cx="4010234" cy="1051561"/>
          </a:xfrm>
        </p:spPr>
        <p:txBody>
          <a:bodyPr wrap="square" anchor="ctr">
            <a:normAutofit/>
          </a:bodyPr>
          <a:lstStyle/>
          <a:p>
            <a:r>
              <a:rPr lang="en-GB" altLang="en-US" b="1" dirty="0">
                <a:solidFill>
                  <a:schemeClr val="accent4">
                    <a:lumMod val="50000"/>
                  </a:schemeClr>
                </a:solidFill>
                <a:latin typeface="Amasis MT Pro" panose="020F0502020204030204" pitchFamily="18" charset="0"/>
              </a:rPr>
              <a:t>Introduction</a:t>
            </a:r>
            <a:endParaRPr lang="en-US" altLang="en-US" b="1" dirty="0">
              <a:solidFill>
                <a:schemeClr val="accent4">
                  <a:lumMod val="50000"/>
                </a:schemeClr>
              </a:solidFill>
              <a:latin typeface="Amasis MT Pro" panose="020F0502020204030204" pitchFamily="18" charset="0"/>
            </a:endParaRPr>
          </a:p>
        </p:txBody>
      </p:sp>
      <p:pic>
        <p:nvPicPr>
          <p:cNvPr id="6" name="Content Placeholder 5">
            <a:extLst>
              <a:ext uri="{FF2B5EF4-FFF2-40B4-BE49-F238E27FC236}">
                <a16:creationId xmlns:a16="http://schemas.microsoft.com/office/drawing/2014/main" id="{62375E5E-81E4-CB64-915B-FFC8502D3F54}"/>
              </a:ext>
            </a:extLst>
          </p:cNvPr>
          <p:cNvPicPr>
            <a:picLocks noGrp="1" noChangeAspect="1"/>
          </p:cNvPicPr>
          <p:nvPr>
            <p:ph sz="half" idx="1"/>
          </p:nvPr>
        </p:nvPicPr>
        <p:blipFill rotWithShape="1">
          <a:blip r:embed="rId3"/>
          <a:srcRect l="487" t="33128" r="-487" b="32610"/>
          <a:stretch>
            <a:fillRect/>
          </a:stretch>
        </p:blipFill>
        <p:spPr>
          <a:xfrm>
            <a:off x="4320538" y="937260"/>
            <a:ext cx="4823461" cy="4800600"/>
          </a:xfrm>
          <a:noFill/>
        </p:spPr>
      </p:pic>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p:txBody>
          <a:bodyPr anchor="ctr">
            <a:normAutofit/>
          </a:bodyPr>
          <a:lstStyle/>
          <a:p>
            <a:pPr>
              <a:lnSpc>
                <a:spcPct val="90000"/>
              </a:lnSpc>
              <a:spcAft>
                <a:spcPts val="600"/>
              </a:spcAft>
              <a:defRPr/>
            </a:pPr>
            <a:fld id="{2393C54C-C5BF-4522-B34F-52105EA8A505}" type="datetime1">
              <a:rPr lang="en-GB" altLang="en-US" sz="900" smtClean="0"/>
              <a:t>17/07/2026</a:t>
            </a:fld>
            <a:endParaRPr lang="en-GB" altLang="en-US" sz="900"/>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a:solidFill>
                  <a:srgbClr val="898989"/>
                </a:solidFill>
              </a:rPr>
              <a:pPr>
                <a:spcBef>
                  <a:spcPct val="0"/>
                </a:spcBef>
                <a:spcAft>
                  <a:spcPts val="600"/>
                </a:spcAft>
                <a:buFontTx/>
                <a:buNone/>
              </a:pPr>
              <a:t>3</a:t>
            </a:fld>
            <a:endParaRPr lang="en-GB" altLang="en-US" sz="1200">
              <a:solidFill>
                <a:srgbClr val="898989"/>
              </a:solidFill>
            </a:endParaRPr>
          </a:p>
        </p:txBody>
      </p:sp>
      <p:sp>
        <p:nvSpPr>
          <p:cNvPr id="7" name="Thought Bubble: Cloud 6">
            <a:extLst>
              <a:ext uri="{FF2B5EF4-FFF2-40B4-BE49-F238E27FC236}">
                <a16:creationId xmlns:a16="http://schemas.microsoft.com/office/drawing/2014/main" id="{DA228FC2-6BFE-218E-B30E-BAD216083ED3}"/>
              </a:ext>
            </a:extLst>
          </p:cNvPr>
          <p:cNvSpPr/>
          <p:nvPr/>
        </p:nvSpPr>
        <p:spPr>
          <a:xfrm>
            <a:off x="8999220" y="228600"/>
            <a:ext cx="3055620" cy="1531620"/>
          </a:xfrm>
          <a:prstGeom prst="cloudCallout">
            <a:avLst>
              <a:gd name="adj1" fmla="val -42514"/>
              <a:gd name="adj2" fmla="val 11847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rPr>
              <a:t>Communication Skills </a:t>
            </a:r>
            <a:r>
              <a:rPr lang="en-GB" dirty="0">
                <a:solidFill>
                  <a:schemeClr val="tx1"/>
                </a:solidFill>
              </a:rPr>
              <a:t>in Children’s Social Services</a:t>
            </a:r>
          </a:p>
        </p:txBody>
      </p:sp>
      <p:sp>
        <p:nvSpPr>
          <p:cNvPr id="8" name="Thought Bubble: Cloud 7">
            <a:extLst>
              <a:ext uri="{FF2B5EF4-FFF2-40B4-BE49-F238E27FC236}">
                <a16:creationId xmlns:a16="http://schemas.microsoft.com/office/drawing/2014/main" id="{C8BCACEE-D483-31CF-108B-B23D38638B01}"/>
              </a:ext>
            </a:extLst>
          </p:cNvPr>
          <p:cNvSpPr/>
          <p:nvPr/>
        </p:nvSpPr>
        <p:spPr>
          <a:xfrm>
            <a:off x="1104899" y="1343198"/>
            <a:ext cx="3166110" cy="2392957"/>
          </a:xfrm>
          <a:prstGeom prst="cloudCallout">
            <a:avLst>
              <a:gd name="adj1" fmla="val 35846"/>
              <a:gd name="adj2" fmla="val 6823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Agnieszka Plikunas </a:t>
            </a:r>
          </a:p>
          <a:p>
            <a:pPr algn="ctr"/>
            <a:endParaRPr lang="en-GB" dirty="0">
              <a:solidFill>
                <a:schemeClr val="tx1"/>
              </a:solidFill>
            </a:endParaRPr>
          </a:p>
          <a:p>
            <a:pPr algn="ctr"/>
            <a:r>
              <a:rPr lang="en-GB" dirty="0">
                <a:solidFill>
                  <a:schemeClr val="tx1"/>
                </a:solidFill>
              </a:rPr>
              <a:t>Student ID 2512522</a:t>
            </a:r>
          </a:p>
        </p:txBody>
      </p:sp>
      <p:sp>
        <p:nvSpPr>
          <p:cNvPr id="10" name="Thought Bubble: Cloud 9">
            <a:extLst>
              <a:ext uri="{FF2B5EF4-FFF2-40B4-BE49-F238E27FC236}">
                <a16:creationId xmlns:a16="http://schemas.microsoft.com/office/drawing/2014/main" id="{84461CED-29CA-5255-7D17-D534566BFF48}"/>
              </a:ext>
            </a:extLst>
          </p:cNvPr>
          <p:cNvSpPr/>
          <p:nvPr/>
        </p:nvSpPr>
        <p:spPr>
          <a:xfrm>
            <a:off x="9317143" y="3305175"/>
            <a:ext cx="2583180" cy="1531620"/>
          </a:xfrm>
          <a:prstGeom prst="cloudCallout">
            <a:avLst>
              <a:gd name="adj1" fmla="val -61541"/>
              <a:gd name="adj2" fmla="val 3712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Studying Health and Social Care </a:t>
            </a:r>
          </a:p>
        </p:txBody>
      </p:sp>
    </p:spTree>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5D4D8-F4A0-3F85-498C-4C6ECFEAFFC7}"/>
              </a:ext>
            </a:extLst>
          </p:cNvPr>
          <p:cNvSpPr>
            <a:spLocks noGrp="1"/>
          </p:cNvSpPr>
          <p:nvPr>
            <p:ph type="title"/>
          </p:nvPr>
        </p:nvSpPr>
        <p:spPr>
          <a:xfrm>
            <a:off x="609600" y="0"/>
            <a:ext cx="10972800" cy="891541"/>
          </a:xfrm>
        </p:spPr>
        <p:txBody>
          <a:bodyPr/>
          <a:lstStyle/>
          <a:p>
            <a:r>
              <a:rPr lang="en-GB" dirty="0">
                <a:solidFill>
                  <a:schemeClr val="accent4">
                    <a:lumMod val="50000"/>
                  </a:schemeClr>
                </a:solidFill>
                <a:latin typeface="ADLaM Display" panose="02010000000000000000" pitchFamily="2" charset="0"/>
                <a:ea typeface="ADLaM Display" panose="02010000000000000000" pitchFamily="2" charset="0"/>
                <a:cs typeface="ADLaM Display" panose="02010000000000000000" pitchFamily="2" charset="0"/>
              </a:rPr>
              <a:t>Communication skill</a:t>
            </a:r>
          </a:p>
        </p:txBody>
      </p:sp>
      <p:sp>
        <p:nvSpPr>
          <p:cNvPr id="3" name="Content Placeholder 2">
            <a:extLst>
              <a:ext uri="{FF2B5EF4-FFF2-40B4-BE49-F238E27FC236}">
                <a16:creationId xmlns:a16="http://schemas.microsoft.com/office/drawing/2014/main" id="{0C130C1C-B564-5418-C70B-A1927CDD77B9}"/>
              </a:ext>
            </a:extLst>
          </p:cNvPr>
          <p:cNvSpPr>
            <a:spLocks noGrp="1"/>
          </p:cNvSpPr>
          <p:nvPr>
            <p:ph sz="half" idx="1"/>
          </p:nvPr>
        </p:nvSpPr>
        <p:spPr>
          <a:xfrm>
            <a:off x="0" y="891540"/>
            <a:ext cx="12192000" cy="4812029"/>
          </a:xfrm>
        </p:spPr>
        <p:txBody>
          <a:bodyPr/>
          <a:lstStyle/>
          <a:p>
            <a:pPr marL="0" indent="0">
              <a:buNone/>
            </a:pPr>
            <a:r>
              <a:rPr lang="en-GB" sz="2400" b="1" dirty="0">
                <a:solidFill>
                  <a:schemeClr val="accent6">
                    <a:lumMod val="75000"/>
                  </a:schemeClr>
                </a:solidFill>
              </a:rPr>
              <a:t>Communication</a:t>
            </a:r>
            <a:r>
              <a:rPr lang="en-GB" sz="2400" b="1" dirty="0"/>
              <a:t> </a:t>
            </a:r>
            <a:r>
              <a:rPr lang="en-GB" sz="2000" dirty="0"/>
              <a:t>is the process of sharing information, thoughts, and feelings through verbal, nonverbal, written, and digital methods (Skills for Care, 2025). Effective communication also involves active listening, empathy, and responding appropriately (Department for Education</a:t>
            </a:r>
            <a:r>
              <a:rPr lang="en-GB" sz="2000"/>
              <a:t>, 2026).</a:t>
            </a:r>
            <a:endParaRPr lang="en-GB" sz="2400" dirty="0"/>
          </a:p>
        </p:txBody>
      </p:sp>
      <p:sp>
        <p:nvSpPr>
          <p:cNvPr id="9" name="Content Placeholder 8">
            <a:extLst>
              <a:ext uri="{FF2B5EF4-FFF2-40B4-BE49-F238E27FC236}">
                <a16:creationId xmlns:a16="http://schemas.microsoft.com/office/drawing/2014/main" id="{2F7FCEE1-8C34-CC7B-FDCE-10EE09FCADF9}"/>
              </a:ext>
            </a:extLst>
          </p:cNvPr>
          <p:cNvSpPr>
            <a:spLocks noGrp="1"/>
          </p:cNvSpPr>
          <p:nvPr>
            <p:ph sz="half" idx="2"/>
          </p:nvPr>
        </p:nvSpPr>
        <p:spPr>
          <a:xfrm>
            <a:off x="173355" y="2434681"/>
            <a:ext cx="4604385" cy="891541"/>
          </a:xfrm>
        </p:spPr>
        <p:txBody>
          <a:bodyPr/>
          <a:lstStyle/>
          <a:p>
            <a:pPr marL="0" indent="0">
              <a:buNone/>
            </a:pPr>
            <a:r>
              <a:rPr lang="en-GB" dirty="0">
                <a:latin typeface="ADLaM Display" panose="02010000000000000000" pitchFamily="2" charset="0"/>
                <a:ea typeface="ADLaM Display" panose="02010000000000000000" pitchFamily="2" charset="0"/>
                <a:cs typeface="ADLaM Display" panose="02010000000000000000" pitchFamily="2" charset="0"/>
              </a:rPr>
              <a:t>In Practice: </a:t>
            </a:r>
            <a:r>
              <a:rPr lang="en-GB" dirty="0"/>
              <a:t>A social care worker communicates with:</a:t>
            </a:r>
            <a:endParaRPr lang="en-GB" dirty="0">
              <a:latin typeface="ADLaM Display" panose="02010000000000000000" pitchFamily="2" charset="0"/>
              <a:ea typeface="ADLaM Display" panose="02010000000000000000" pitchFamily="2" charset="0"/>
              <a:cs typeface="ADLaM Display" panose="02010000000000000000" pitchFamily="2" charset="0"/>
            </a:endParaRPr>
          </a:p>
          <a:p>
            <a:pPr marL="0" indent="0">
              <a:buNone/>
            </a:pPr>
            <a:endParaRPr lang="en-GB"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5" name="Date Placeholder 4">
            <a:extLst>
              <a:ext uri="{FF2B5EF4-FFF2-40B4-BE49-F238E27FC236}">
                <a16:creationId xmlns:a16="http://schemas.microsoft.com/office/drawing/2014/main" id="{E02C695C-0DC1-BF05-61CB-C92C5E518027}"/>
              </a:ext>
            </a:extLst>
          </p:cNvPr>
          <p:cNvSpPr>
            <a:spLocks noGrp="1"/>
          </p:cNvSpPr>
          <p:nvPr>
            <p:ph type="dt" sz="half" idx="10"/>
          </p:nvPr>
        </p:nvSpPr>
        <p:spPr/>
        <p:txBody>
          <a:bodyPr/>
          <a:lstStyle/>
          <a:p>
            <a:pPr>
              <a:defRPr/>
            </a:pPr>
            <a:fld id="{A1C0E655-2FCE-4475-B76D-C3DC59BD98E0}" type="datetime1">
              <a:rPr lang="en-GB" altLang="en-US" smtClean="0"/>
              <a:t>17/07/2026</a:t>
            </a:fld>
            <a:endParaRPr lang="en-GB" altLang="en-US"/>
          </a:p>
        </p:txBody>
      </p:sp>
      <p:sp>
        <p:nvSpPr>
          <p:cNvPr id="6" name="Slide Number Placeholder 5">
            <a:extLst>
              <a:ext uri="{FF2B5EF4-FFF2-40B4-BE49-F238E27FC236}">
                <a16:creationId xmlns:a16="http://schemas.microsoft.com/office/drawing/2014/main" id="{17AA6C62-9D5C-C6BA-FAA9-0E0D79C41101}"/>
              </a:ext>
            </a:extLst>
          </p:cNvPr>
          <p:cNvSpPr>
            <a:spLocks noGrp="1"/>
          </p:cNvSpPr>
          <p:nvPr>
            <p:ph type="sldNum" sz="quarter" idx="11"/>
          </p:nvPr>
        </p:nvSpPr>
        <p:spPr/>
        <p:txBody>
          <a:bodyPr/>
          <a:lstStyle/>
          <a:p>
            <a:pPr>
              <a:defRPr/>
            </a:pPr>
            <a:fld id="{3DA9162A-D4C6-4BE6-80AC-343E718106D9}" type="slidenum">
              <a:rPr lang="en-GB" altLang="en-US" smtClean="0"/>
              <a:pPr>
                <a:defRPr/>
              </a:pPr>
              <a:t>4</a:t>
            </a:fld>
            <a:endParaRPr lang="en-GB" altLang="en-US"/>
          </a:p>
        </p:txBody>
      </p:sp>
      <p:sp>
        <p:nvSpPr>
          <p:cNvPr id="11" name="TextBox 10">
            <a:extLst>
              <a:ext uri="{FF2B5EF4-FFF2-40B4-BE49-F238E27FC236}">
                <a16:creationId xmlns:a16="http://schemas.microsoft.com/office/drawing/2014/main" id="{EE8DD64D-5835-D187-FA9E-28968CA1F4F9}"/>
              </a:ext>
            </a:extLst>
          </p:cNvPr>
          <p:cNvSpPr txBox="1"/>
          <p:nvPr/>
        </p:nvSpPr>
        <p:spPr>
          <a:xfrm>
            <a:off x="7189469" y="2434681"/>
            <a:ext cx="4903471" cy="523220"/>
          </a:xfrm>
          <a:prstGeom prst="rect">
            <a:avLst/>
          </a:prstGeom>
          <a:noFill/>
        </p:spPr>
        <p:txBody>
          <a:bodyPr wrap="square" rtlCol="0">
            <a:spAutoFit/>
          </a:bodyPr>
          <a:lstStyle/>
          <a:p>
            <a:r>
              <a:rPr lang="en-GB" sz="2800" dirty="0">
                <a:latin typeface="ADLaM Display" panose="02010000000000000000" pitchFamily="2" charset="0"/>
                <a:ea typeface="ADLaM Display" panose="02010000000000000000" pitchFamily="2" charset="0"/>
                <a:cs typeface="ADLaM Display" panose="02010000000000000000" pitchFamily="2" charset="0"/>
              </a:rPr>
              <a:t>My personal development</a:t>
            </a:r>
          </a:p>
        </p:txBody>
      </p:sp>
      <p:sp>
        <p:nvSpPr>
          <p:cNvPr id="12" name="TextBox 11">
            <a:extLst>
              <a:ext uri="{FF2B5EF4-FFF2-40B4-BE49-F238E27FC236}">
                <a16:creationId xmlns:a16="http://schemas.microsoft.com/office/drawing/2014/main" id="{3999CFEA-3ED4-400B-41D1-DA68A5E49B94}"/>
              </a:ext>
            </a:extLst>
          </p:cNvPr>
          <p:cNvSpPr txBox="1"/>
          <p:nvPr/>
        </p:nvSpPr>
        <p:spPr>
          <a:xfrm>
            <a:off x="451486" y="3429000"/>
            <a:ext cx="3537584" cy="2246769"/>
          </a:xfrm>
          <a:prstGeom prst="rect">
            <a:avLst/>
          </a:prstGeom>
          <a:noFill/>
        </p:spPr>
        <p:txBody>
          <a:bodyPr wrap="square" rtlCol="0">
            <a:spAutoFit/>
          </a:bodyPr>
          <a:lstStyle/>
          <a:p>
            <a:pPr marL="285750" indent="-285750">
              <a:buFont typeface="Arial" panose="020B0604020202020204" pitchFamily="34" charset="0"/>
              <a:buChar char="•"/>
            </a:pPr>
            <a:r>
              <a:rPr lang="en-GB" sz="2000" dirty="0"/>
              <a:t>Children and young people</a:t>
            </a:r>
          </a:p>
          <a:p>
            <a:pPr marL="285750" indent="-285750">
              <a:buFont typeface="Arial" panose="020B0604020202020204" pitchFamily="34" charset="0"/>
              <a:buChar char="•"/>
            </a:pPr>
            <a:r>
              <a:rPr lang="en-GB" sz="2000" dirty="0"/>
              <a:t>Parents and carers</a:t>
            </a:r>
          </a:p>
          <a:p>
            <a:pPr marL="285750" indent="-285750">
              <a:buFont typeface="Arial" panose="020B0604020202020204" pitchFamily="34" charset="0"/>
              <a:buChar char="•"/>
            </a:pPr>
            <a:r>
              <a:rPr lang="en-GB" sz="2000" dirty="0"/>
              <a:t>Foster carers</a:t>
            </a:r>
          </a:p>
          <a:p>
            <a:pPr marL="285750" indent="-285750">
              <a:buFont typeface="Arial" panose="020B0604020202020204" pitchFamily="34" charset="0"/>
              <a:buChar char="•"/>
            </a:pPr>
            <a:r>
              <a:rPr lang="en-GB" sz="2000" dirty="0"/>
              <a:t>Teachers</a:t>
            </a:r>
          </a:p>
          <a:p>
            <a:pPr marL="285750" indent="-285750">
              <a:buFont typeface="Arial" panose="020B0604020202020204" pitchFamily="34" charset="0"/>
              <a:buChar char="•"/>
            </a:pPr>
            <a:r>
              <a:rPr lang="en-GB" sz="2000" dirty="0"/>
              <a:t>Health professionals</a:t>
            </a:r>
          </a:p>
          <a:p>
            <a:pPr marL="285750" indent="-285750">
              <a:buFont typeface="Arial" panose="020B0604020202020204" pitchFamily="34" charset="0"/>
              <a:buChar char="•"/>
            </a:pPr>
            <a:r>
              <a:rPr lang="en-GB" sz="2000" dirty="0"/>
              <a:t>Other social workers</a:t>
            </a:r>
          </a:p>
          <a:p>
            <a:pPr marL="285750" indent="-285750">
              <a:buFont typeface="Arial" panose="020B0604020202020204" pitchFamily="34" charset="0"/>
              <a:buChar char="•"/>
            </a:pPr>
            <a:r>
              <a:rPr lang="en-GB" sz="2000" dirty="0"/>
              <a:t>Officers</a:t>
            </a:r>
          </a:p>
        </p:txBody>
      </p:sp>
      <p:sp>
        <p:nvSpPr>
          <p:cNvPr id="14" name="TextBox 13">
            <a:extLst>
              <a:ext uri="{FF2B5EF4-FFF2-40B4-BE49-F238E27FC236}">
                <a16:creationId xmlns:a16="http://schemas.microsoft.com/office/drawing/2014/main" id="{59CACC19-882F-1B5D-FDBD-1249BC73AF07}"/>
              </a:ext>
            </a:extLst>
          </p:cNvPr>
          <p:cNvSpPr txBox="1"/>
          <p:nvPr/>
        </p:nvSpPr>
        <p:spPr>
          <a:xfrm>
            <a:off x="6880860" y="3428999"/>
            <a:ext cx="5261610" cy="3908762"/>
          </a:xfrm>
          <a:prstGeom prst="rect">
            <a:avLst/>
          </a:prstGeom>
          <a:noFill/>
        </p:spPr>
        <p:txBody>
          <a:bodyPr wrap="square" rtlCol="0">
            <a:spAutoFit/>
          </a:bodyPr>
          <a:lstStyle/>
          <a:p>
            <a:pPr marL="285750" indent="-285750">
              <a:buFont typeface="Arial" panose="020B0604020202020204" pitchFamily="34" charset="0"/>
              <a:buChar char="•"/>
            </a:pPr>
            <a:r>
              <a:rPr lang="en-GB" sz="2000" dirty="0">
                <a:cs typeface="Arial" panose="020B0604020202020204" pitchFamily="34" charset="0"/>
              </a:rPr>
              <a:t>Developed collaboratively by the student group</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cs typeface="Arial" panose="020B0604020202020204" pitchFamily="34" charset="0"/>
              </a:rPr>
              <a:t>Listening to others</a:t>
            </a:r>
            <a:endParaRPr lang="en-GB" sz="2000" dirty="0">
              <a:cs typeface="Arial" panose="020B0604020202020204" pitchFamily="34" charset="0"/>
            </a:endParaRPr>
          </a:p>
          <a:p>
            <a:pPr marL="285750" indent="-285750">
              <a:buFont typeface="Arial" panose="020B0604020202020204" pitchFamily="34" charset="0"/>
              <a:buChar char="•"/>
            </a:pPr>
            <a:r>
              <a:rPr lang="en-GB" sz="2000" dirty="0">
                <a:cs typeface="Arial" panose="020B0604020202020204" pitchFamily="34" charset="0"/>
              </a:rPr>
              <a:t>Placement and volunteering</a:t>
            </a:r>
          </a:p>
          <a:p>
            <a:pPr marL="285750" indent="-285750">
              <a:buFont typeface="Arial" panose="020B0604020202020204" pitchFamily="34" charset="0"/>
              <a:buChar char="•"/>
            </a:pPr>
            <a:r>
              <a:rPr lang="en-GB" sz="2000" dirty="0">
                <a:cs typeface="Arial" panose="020B0604020202020204" pitchFamily="34" charset="0"/>
              </a:rPr>
              <a:t>Everyday communication</a:t>
            </a:r>
          </a:p>
          <a:p>
            <a:pPr marL="285750" indent="-285750">
              <a:buFont typeface="Arial" panose="020B0604020202020204" pitchFamily="34" charset="0"/>
              <a:buChar char="•"/>
            </a:pPr>
            <a:r>
              <a:rPr lang="en-GB" sz="2000" dirty="0">
                <a:cs typeface="Arial" panose="020B0604020202020204" pitchFamily="34" charset="0"/>
              </a:rPr>
              <a:t>Life experience I have gained while being a mother</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p:txBody>
      </p:sp>
      <p:pic>
        <p:nvPicPr>
          <p:cNvPr id="23" name="Picture 22" descr="Illustration showing two hands holding two gears, one red and one green, symbolizing practice or skill development. The word &quot;PRACTICE&quot; is displayed below, emphasizing the concept of continuous improvement through effort.&#10;&#10;AI-generated content may be incorrect.">
            <a:extLst>
              <a:ext uri="{FF2B5EF4-FFF2-40B4-BE49-F238E27FC236}">
                <a16:creationId xmlns:a16="http://schemas.microsoft.com/office/drawing/2014/main" id="{0D89493B-2415-ED8E-50D7-F5F2B806E577}"/>
              </a:ext>
            </a:extLst>
          </p:cNvPr>
          <p:cNvPicPr>
            <a:picLocks noChangeAspect="1"/>
          </p:cNvPicPr>
          <p:nvPr/>
        </p:nvPicPr>
        <p:blipFill>
          <a:blip r:embed="rId3">
            <a:alphaModFix/>
          </a:blip>
          <a:srcRect/>
          <a:stretch/>
        </p:blipFill>
        <p:spPr>
          <a:xfrm>
            <a:off x="4781271" y="2404672"/>
            <a:ext cx="1805940" cy="1145430"/>
          </a:xfrm>
          <a:prstGeom prst="rect">
            <a:avLst/>
          </a:prstGeom>
          <a:solidFill>
            <a:schemeClr val="accent1">
              <a:alpha val="0"/>
            </a:schemeClr>
          </a:solidFill>
          <a:effectLst>
            <a:glow rad="127000">
              <a:schemeClr val="accent1">
                <a:alpha val="4000"/>
              </a:schemeClr>
            </a:glow>
            <a:reflection blurRad="6350" stA="50000" endA="275" endPos="40000" dist="101600" dir="5400000" sy="-100000" algn="bl" rotWithShape="0"/>
          </a:effectLst>
        </p:spPr>
      </p:pic>
      <p:pic>
        <p:nvPicPr>
          <p:cNvPr id="28" name="Picture 27">
            <a:extLst>
              <a:ext uri="{FF2B5EF4-FFF2-40B4-BE49-F238E27FC236}">
                <a16:creationId xmlns:a16="http://schemas.microsoft.com/office/drawing/2014/main" id="{6174F601-3755-3E87-F957-5A0B74797C86}"/>
              </a:ext>
            </a:extLst>
          </p:cNvPr>
          <p:cNvPicPr>
            <a:picLocks noChangeAspect="1"/>
          </p:cNvPicPr>
          <p:nvPr/>
        </p:nvPicPr>
        <p:blipFill>
          <a:blip r:embed="rId4"/>
          <a:stretch>
            <a:fillRect/>
          </a:stretch>
        </p:blipFill>
        <p:spPr>
          <a:xfrm>
            <a:off x="4440556" y="4228284"/>
            <a:ext cx="2487371" cy="1257209"/>
          </a:xfrm>
          <a:prstGeom prst="rect">
            <a:avLst/>
          </a:prstGeom>
        </p:spPr>
      </p:pic>
    </p:spTree>
    <p:extLst>
      <p:ext uri="{BB962C8B-B14F-4D97-AF65-F5344CB8AC3E}">
        <p14:creationId xmlns:p14="http://schemas.microsoft.com/office/powerpoint/2010/main" val="158824446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3D3EC-62E4-6ACF-556C-6FE0C0FD6864}"/>
              </a:ext>
            </a:extLst>
          </p:cNvPr>
          <p:cNvSpPr>
            <a:spLocks noGrp="1"/>
          </p:cNvSpPr>
          <p:nvPr>
            <p:ph type="title"/>
          </p:nvPr>
        </p:nvSpPr>
        <p:spPr>
          <a:xfrm>
            <a:off x="0" y="1"/>
            <a:ext cx="12192000" cy="1091910"/>
          </a:xfrm>
        </p:spPr>
        <p:txBody>
          <a:bodyPr/>
          <a:lstStyle/>
          <a:p>
            <a:r>
              <a:rPr kumimoji="0" lang="en-GB" sz="3600" b="1" i="0" u="none" strike="noStrike" kern="1200" cap="none" spc="0" normalizeH="0" baseline="0" noProof="0" dirty="0">
                <a:ln>
                  <a:noFill/>
                </a:ln>
                <a:solidFill>
                  <a:prstClr val="black"/>
                </a:solidFill>
                <a:effectLst/>
                <a:uLnTx/>
                <a:uFillTx/>
                <a:latin typeface="Myriad Pro"/>
                <a:ea typeface="+mj-ea"/>
                <a:cs typeface="+mj-cs"/>
              </a:rPr>
              <a:t>Importance of </a:t>
            </a:r>
            <a:r>
              <a:rPr lang="en-GB" sz="3600" b="1" dirty="0">
                <a:solidFill>
                  <a:srgbClr val="C00000"/>
                </a:solidFill>
                <a:latin typeface="Myriad Pro"/>
              </a:rPr>
              <a:t>C</a:t>
            </a:r>
            <a:r>
              <a:rPr kumimoji="0" lang="en-GB" sz="3600" b="1" i="0" u="none" strike="noStrike" kern="1200" cap="none" spc="0" normalizeH="0" baseline="0" noProof="0" dirty="0" err="1">
                <a:ln>
                  <a:noFill/>
                </a:ln>
                <a:solidFill>
                  <a:srgbClr val="C00000"/>
                </a:solidFill>
                <a:effectLst/>
                <a:uLnTx/>
                <a:uFillTx/>
                <a:latin typeface="Myriad Pro"/>
                <a:ea typeface="+mj-ea"/>
                <a:cs typeface="+mj-cs"/>
              </a:rPr>
              <a:t>ommunication</a:t>
            </a:r>
            <a:r>
              <a:rPr kumimoji="0" lang="en-GB" sz="3600" b="1" i="0" u="none" strike="noStrike" kern="1200" cap="none" spc="0" normalizeH="0" baseline="0" noProof="0" dirty="0">
                <a:ln>
                  <a:noFill/>
                </a:ln>
                <a:solidFill>
                  <a:prstClr val="black"/>
                </a:solidFill>
                <a:effectLst/>
                <a:uLnTx/>
                <a:uFillTx/>
                <a:latin typeface="Myriad Pro"/>
                <a:ea typeface="+mj-ea"/>
                <a:cs typeface="+mj-cs"/>
              </a:rPr>
              <a:t> in Professional Practice</a:t>
            </a:r>
            <a:endParaRPr lang="en-GB" sz="5400" dirty="0"/>
          </a:p>
        </p:txBody>
      </p:sp>
      <p:sp>
        <p:nvSpPr>
          <p:cNvPr id="6" name="Text Placeholder 5">
            <a:extLst>
              <a:ext uri="{FF2B5EF4-FFF2-40B4-BE49-F238E27FC236}">
                <a16:creationId xmlns:a16="http://schemas.microsoft.com/office/drawing/2014/main" id="{605873B2-740C-4020-D8C8-B0E7B2D0CA86}"/>
              </a:ext>
            </a:extLst>
          </p:cNvPr>
          <p:cNvSpPr>
            <a:spLocks noGrp="1"/>
          </p:cNvSpPr>
          <p:nvPr>
            <p:ph type="body" idx="1"/>
          </p:nvPr>
        </p:nvSpPr>
        <p:spPr>
          <a:xfrm>
            <a:off x="99482" y="1223010"/>
            <a:ext cx="5897035" cy="662940"/>
          </a:xfrm>
        </p:spPr>
        <p:txBody>
          <a:bodyPr/>
          <a:lstStyle/>
          <a:p>
            <a:r>
              <a:rPr lang="en-GB" u="sng" dirty="0">
                <a:highlight>
                  <a:srgbClr val="00FF00"/>
                </a:highlight>
              </a:rPr>
              <a:t>supports safe and effective care</a:t>
            </a:r>
          </a:p>
        </p:txBody>
      </p:sp>
      <p:sp>
        <p:nvSpPr>
          <p:cNvPr id="14" name="Content Placeholder 13">
            <a:extLst>
              <a:ext uri="{FF2B5EF4-FFF2-40B4-BE49-F238E27FC236}">
                <a16:creationId xmlns:a16="http://schemas.microsoft.com/office/drawing/2014/main" id="{E91D4E6C-EADF-D720-D097-FB7A358F2969}"/>
              </a:ext>
            </a:extLst>
          </p:cNvPr>
          <p:cNvSpPr>
            <a:spLocks noGrp="1"/>
          </p:cNvSpPr>
          <p:nvPr>
            <p:ph sz="half" idx="2"/>
          </p:nvPr>
        </p:nvSpPr>
        <p:spPr>
          <a:xfrm>
            <a:off x="99482" y="2034899"/>
            <a:ext cx="5996518" cy="2662831"/>
          </a:xfrm>
        </p:spPr>
        <p:txBody>
          <a:bodyPr/>
          <a:lstStyle/>
          <a:p>
            <a:pPr>
              <a:buFont typeface="Wingdings" panose="05000000000000000000" pitchFamily="2" charset="2"/>
              <a:buChar char="ü"/>
            </a:pPr>
            <a:r>
              <a:rPr lang="en-GB" dirty="0"/>
              <a:t>Clear information sharing</a:t>
            </a:r>
          </a:p>
          <a:p>
            <a:pPr>
              <a:buFont typeface="Wingdings" panose="05000000000000000000" pitchFamily="2" charset="2"/>
              <a:buChar char="ü"/>
            </a:pPr>
            <a:r>
              <a:rPr lang="en-GB" dirty="0"/>
              <a:t>Child‑friendly communication language</a:t>
            </a:r>
          </a:p>
          <a:p>
            <a:pPr>
              <a:buFont typeface="Wingdings" panose="05000000000000000000" pitchFamily="2" charset="2"/>
              <a:buChar char="ü"/>
            </a:pPr>
            <a:r>
              <a:rPr lang="en-GB" dirty="0"/>
              <a:t>Consistent communication</a:t>
            </a:r>
          </a:p>
          <a:p>
            <a:pPr>
              <a:buFont typeface="Wingdings" panose="05000000000000000000" pitchFamily="2" charset="2"/>
              <a:buChar char="ü"/>
            </a:pPr>
            <a:r>
              <a:rPr lang="en-GB" dirty="0"/>
              <a:t>Checking understanding</a:t>
            </a:r>
          </a:p>
          <a:p>
            <a:pPr lvl="0">
              <a:buFont typeface="Wingdings" panose="05000000000000000000" pitchFamily="2" charset="2"/>
              <a:buChar char="ü"/>
            </a:pPr>
            <a:r>
              <a:rPr lang="en-GB" dirty="0">
                <a:solidFill>
                  <a:prstClr val="black"/>
                </a:solidFill>
              </a:rPr>
              <a:t>Accurate recording and reporting</a:t>
            </a:r>
          </a:p>
        </p:txBody>
      </p:sp>
      <p:sp>
        <p:nvSpPr>
          <p:cNvPr id="8" name="Text Placeholder 7">
            <a:extLst>
              <a:ext uri="{FF2B5EF4-FFF2-40B4-BE49-F238E27FC236}">
                <a16:creationId xmlns:a16="http://schemas.microsoft.com/office/drawing/2014/main" id="{9B060980-DD1E-A102-8809-1F1F58598F00}"/>
              </a:ext>
            </a:extLst>
          </p:cNvPr>
          <p:cNvSpPr>
            <a:spLocks noGrp="1"/>
          </p:cNvSpPr>
          <p:nvPr>
            <p:ph type="body" sz="quarter" idx="3"/>
          </p:nvPr>
        </p:nvSpPr>
        <p:spPr>
          <a:xfrm rot="10800000" flipV="1">
            <a:off x="6366509" y="1546225"/>
            <a:ext cx="5825487" cy="339725"/>
          </a:xfrm>
        </p:spPr>
        <p:txBody>
          <a:bodyPr/>
          <a:lstStyle/>
          <a:p>
            <a:r>
              <a:rPr lang="en-GB" u="sng" dirty="0">
                <a:highlight>
                  <a:srgbClr val="00FF00"/>
                </a:highlight>
              </a:rPr>
              <a:t>supports good quality </a:t>
            </a:r>
          </a:p>
        </p:txBody>
      </p:sp>
      <p:sp>
        <p:nvSpPr>
          <p:cNvPr id="9" name="Content Placeholder 8">
            <a:extLst>
              <a:ext uri="{FF2B5EF4-FFF2-40B4-BE49-F238E27FC236}">
                <a16:creationId xmlns:a16="http://schemas.microsoft.com/office/drawing/2014/main" id="{C900C6C4-501D-248D-BCE2-F35882C70D9A}"/>
              </a:ext>
            </a:extLst>
          </p:cNvPr>
          <p:cNvSpPr>
            <a:spLocks noGrp="1"/>
          </p:cNvSpPr>
          <p:nvPr>
            <p:ph sz="quarter" idx="4"/>
          </p:nvPr>
        </p:nvSpPr>
        <p:spPr>
          <a:xfrm>
            <a:off x="6366510" y="2034898"/>
            <a:ext cx="5215891" cy="3154321"/>
          </a:xfrm>
        </p:spPr>
        <p:txBody>
          <a:bodyPr/>
          <a:lstStyle/>
          <a:p>
            <a:pPr>
              <a:buFont typeface="Wingdings" panose="05000000000000000000" pitchFamily="2" charset="2"/>
              <a:buChar char="ü"/>
            </a:pPr>
            <a:r>
              <a:rPr lang="en-GB" dirty="0">
                <a:solidFill>
                  <a:prstClr val="black"/>
                </a:solidFill>
              </a:rPr>
              <a:t>Builds trust </a:t>
            </a:r>
          </a:p>
          <a:p>
            <a:pPr lvl="0">
              <a:buFont typeface="Wingdings" panose="05000000000000000000" pitchFamily="2" charset="2"/>
              <a:buChar char="ü"/>
            </a:pPr>
            <a:r>
              <a:rPr lang="en-GB" dirty="0">
                <a:solidFill>
                  <a:prstClr val="black"/>
                </a:solidFill>
              </a:rPr>
              <a:t>Supports person‑centred care</a:t>
            </a:r>
            <a:endParaRPr lang="en-GB" dirty="0"/>
          </a:p>
          <a:p>
            <a:pPr>
              <a:buFont typeface="Wingdings" panose="05000000000000000000" pitchFamily="2" charset="2"/>
              <a:buChar char="ü"/>
            </a:pPr>
            <a:r>
              <a:rPr lang="en-GB" dirty="0"/>
              <a:t>Reduces anxiety and confusion</a:t>
            </a:r>
          </a:p>
          <a:p>
            <a:pPr>
              <a:buFont typeface="Wingdings" panose="05000000000000000000" pitchFamily="2" charset="2"/>
              <a:buChar char="ü"/>
            </a:pPr>
            <a:r>
              <a:rPr lang="en-GB" dirty="0"/>
              <a:t>Supports emotional wellbeing</a:t>
            </a:r>
          </a:p>
          <a:p>
            <a:pPr>
              <a:buFont typeface="Wingdings" panose="05000000000000000000" pitchFamily="2" charset="2"/>
              <a:buChar char="ü"/>
            </a:pPr>
            <a:r>
              <a:rPr lang="en-GB" dirty="0"/>
              <a:t>Improves care planning</a:t>
            </a:r>
          </a:p>
          <a:p>
            <a:pPr marL="0" lvl="0" indent="0">
              <a:buNone/>
            </a:pPr>
            <a:endParaRPr lang="en-GB" dirty="0">
              <a:solidFill>
                <a:prstClr val="black"/>
              </a:solidFill>
            </a:endParaRPr>
          </a:p>
          <a:p>
            <a:pPr lvl="0">
              <a:buFont typeface="Wingdings" panose="05000000000000000000" pitchFamily="2" charset="2"/>
              <a:buChar char="ü"/>
            </a:pPr>
            <a:endParaRPr lang="en-GB" dirty="0">
              <a:solidFill>
                <a:prstClr val="black"/>
              </a:solidFill>
            </a:endParaRPr>
          </a:p>
          <a:p>
            <a:pPr marL="0" lvl="0" indent="0">
              <a:buNone/>
            </a:pPr>
            <a:r>
              <a:rPr lang="en-GB" sz="1800" dirty="0">
                <a:solidFill>
                  <a:prstClr val="black"/>
                </a:solidFill>
              </a:rPr>
              <a:t>       (NICE, 2021)</a:t>
            </a:r>
          </a:p>
          <a:p>
            <a:pPr marL="0" indent="0">
              <a:buNone/>
            </a:pPr>
            <a:br>
              <a:rPr lang="en-GB" dirty="0"/>
            </a:br>
            <a:endParaRPr lang="en-GB" dirty="0"/>
          </a:p>
        </p:txBody>
      </p:sp>
      <p:sp>
        <p:nvSpPr>
          <p:cNvPr id="3" name="Date Placeholder 2">
            <a:extLst>
              <a:ext uri="{FF2B5EF4-FFF2-40B4-BE49-F238E27FC236}">
                <a16:creationId xmlns:a16="http://schemas.microsoft.com/office/drawing/2014/main" id="{ABEF0F11-17DD-2A91-E1A6-2B2A63D3E9AA}"/>
              </a:ext>
            </a:extLst>
          </p:cNvPr>
          <p:cNvSpPr>
            <a:spLocks noGrp="1"/>
          </p:cNvSpPr>
          <p:nvPr>
            <p:ph type="dt" sz="half" idx="10"/>
          </p:nvPr>
        </p:nvSpPr>
        <p:spPr/>
        <p:txBody>
          <a:bodyPr/>
          <a:lstStyle/>
          <a:p>
            <a:pPr>
              <a:defRPr/>
            </a:pPr>
            <a:fld id="{90821336-FB36-4482-926E-4F11E1682289}" type="datetime1">
              <a:rPr lang="en-GB" altLang="en-US" smtClean="0"/>
              <a:t>17/07/2026</a:t>
            </a:fld>
            <a:endParaRPr lang="en-GB" altLang="en-US"/>
          </a:p>
        </p:txBody>
      </p:sp>
      <p:sp>
        <p:nvSpPr>
          <p:cNvPr id="4" name="Slide Number Placeholder 3">
            <a:extLst>
              <a:ext uri="{FF2B5EF4-FFF2-40B4-BE49-F238E27FC236}">
                <a16:creationId xmlns:a16="http://schemas.microsoft.com/office/drawing/2014/main" id="{19C59D01-D941-7056-BFDA-5EBEB087B6B5}"/>
              </a:ext>
            </a:extLst>
          </p:cNvPr>
          <p:cNvSpPr>
            <a:spLocks noGrp="1"/>
          </p:cNvSpPr>
          <p:nvPr>
            <p:ph type="sldNum" sz="quarter" idx="11"/>
          </p:nvPr>
        </p:nvSpPr>
        <p:spPr/>
        <p:txBody>
          <a:bodyPr/>
          <a:lstStyle/>
          <a:p>
            <a:pPr>
              <a:defRPr/>
            </a:pPr>
            <a:fld id="{3A35B565-CEE5-45AB-B707-06E43140C85F}" type="slidenum">
              <a:rPr lang="en-GB" altLang="en-US" smtClean="0"/>
              <a:pPr>
                <a:defRPr/>
              </a:pPr>
              <a:t>5</a:t>
            </a:fld>
            <a:endParaRPr lang="en-GB" altLang="en-US"/>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02865103-3C5B-97F7-F118-5DD08CC4A8A9}"/>
                  </a:ext>
                </a:extLst>
              </p14:cNvPr>
              <p14:cNvContentPartPr/>
              <p14:nvPr/>
            </p14:nvContentPartPr>
            <p14:xfrm>
              <a:off x="4183560" y="1017270"/>
              <a:ext cx="360" cy="360"/>
            </p14:xfrm>
          </p:contentPart>
        </mc:Choice>
        <mc:Fallback xmlns="">
          <p:pic>
            <p:nvPicPr>
              <p:cNvPr id="5" name="Ink 4">
                <a:extLst>
                  <a:ext uri="{FF2B5EF4-FFF2-40B4-BE49-F238E27FC236}">
                    <a16:creationId xmlns:a16="http://schemas.microsoft.com/office/drawing/2014/main" id="{02865103-3C5B-97F7-F118-5DD08CC4A8A9}"/>
                  </a:ext>
                </a:extLst>
              </p:cNvPr>
              <p:cNvPicPr/>
              <p:nvPr/>
            </p:nvPicPr>
            <p:blipFill>
              <a:blip r:embed="rId4"/>
              <a:stretch>
                <a:fillRect/>
              </a:stretch>
            </p:blipFill>
            <p:spPr>
              <a:xfrm>
                <a:off x="4177440" y="1011150"/>
                <a:ext cx="12600" cy="12600"/>
              </a:xfrm>
              <a:prstGeom prst="rect">
                <a:avLst/>
              </a:prstGeom>
            </p:spPr>
          </p:pic>
        </mc:Fallback>
      </mc:AlternateContent>
      <p:sp>
        <p:nvSpPr>
          <p:cNvPr id="7" name="TextBox 6">
            <a:extLst>
              <a:ext uri="{FF2B5EF4-FFF2-40B4-BE49-F238E27FC236}">
                <a16:creationId xmlns:a16="http://schemas.microsoft.com/office/drawing/2014/main" id="{1073EC14-41A8-84D2-68F9-F77B266BE577}"/>
              </a:ext>
            </a:extLst>
          </p:cNvPr>
          <p:cNvSpPr txBox="1"/>
          <p:nvPr/>
        </p:nvSpPr>
        <p:spPr>
          <a:xfrm>
            <a:off x="609599" y="5036997"/>
            <a:ext cx="3288877" cy="382787"/>
          </a:xfrm>
          <a:prstGeom prst="rect">
            <a:avLst/>
          </a:prstGeom>
          <a:noFill/>
        </p:spPr>
        <p:txBody>
          <a:bodyPr wrap="square" rtlCol="0">
            <a:spAutoFit/>
          </a:bodyPr>
          <a:lstStyle/>
          <a:p>
            <a:pPr marR="0" lvl="0" algn="l" defTabSz="914400" rtl="0" eaLnBrk="0" fontAlgn="base" latinLnBrk="0" hangingPunct="0">
              <a:lnSpc>
                <a:spcPct val="100000"/>
              </a:lnSpc>
              <a:spcBef>
                <a:spcPct val="20000"/>
              </a:spcBef>
              <a:spcAft>
                <a:spcPct val="0"/>
              </a:spcAft>
              <a:buClrTx/>
              <a:buSzTx/>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rPr>
              <a:t>( Skills for Care, 2025)</a:t>
            </a:r>
          </a:p>
        </p:txBody>
      </p:sp>
    </p:spTree>
    <p:extLst>
      <p:ext uri="{BB962C8B-B14F-4D97-AF65-F5344CB8AC3E}">
        <p14:creationId xmlns:p14="http://schemas.microsoft.com/office/powerpoint/2010/main" val="255263613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Content Placeholder 18">
            <a:extLst>
              <a:ext uri="{FF2B5EF4-FFF2-40B4-BE49-F238E27FC236}">
                <a16:creationId xmlns:a16="http://schemas.microsoft.com/office/drawing/2014/main" id="{F960F44D-29A2-B6D4-1BED-9B4F84837836}"/>
              </a:ext>
            </a:extLst>
          </p:cNvPr>
          <p:cNvGraphicFramePr>
            <a:graphicFrameLocks noGrp="1"/>
          </p:cNvGraphicFramePr>
          <p:nvPr>
            <p:ph idx="1"/>
            <p:extLst>
              <p:ext uri="{D42A27DB-BD31-4B8C-83A1-F6EECF244321}">
                <p14:modId xmlns:p14="http://schemas.microsoft.com/office/powerpoint/2010/main" val="3493397756"/>
              </p:ext>
            </p:extLst>
          </p:nvPr>
        </p:nvGraphicFramePr>
        <p:xfrm>
          <a:off x="0" y="0"/>
          <a:ext cx="12192000" cy="57035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Date Placeholder 6">
            <a:extLst>
              <a:ext uri="{FF2B5EF4-FFF2-40B4-BE49-F238E27FC236}">
                <a16:creationId xmlns:a16="http://schemas.microsoft.com/office/drawing/2014/main" id="{5605C7D7-88D5-21D6-C1B5-1DB0890BB0AB}"/>
              </a:ext>
            </a:extLst>
          </p:cNvPr>
          <p:cNvSpPr>
            <a:spLocks noGrp="1"/>
          </p:cNvSpPr>
          <p:nvPr>
            <p:ph type="dt" sz="half" idx="10"/>
          </p:nvPr>
        </p:nvSpPr>
        <p:spPr/>
        <p:txBody>
          <a:bodyPr/>
          <a:lstStyle/>
          <a:p>
            <a:pPr>
              <a:defRPr/>
            </a:pPr>
            <a:fld id="{05273E01-1C9E-42A5-A346-A5FF971528C9}" type="datetime1">
              <a:rPr lang="en-GB" altLang="en-US" smtClean="0"/>
              <a:t>17/07/2026</a:t>
            </a:fld>
            <a:endParaRPr lang="en-GB" altLang="en-US"/>
          </a:p>
        </p:txBody>
      </p:sp>
      <p:sp>
        <p:nvSpPr>
          <p:cNvPr id="8" name="Slide Number Placeholder 7">
            <a:extLst>
              <a:ext uri="{FF2B5EF4-FFF2-40B4-BE49-F238E27FC236}">
                <a16:creationId xmlns:a16="http://schemas.microsoft.com/office/drawing/2014/main" id="{2695576E-9329-B7BF-ABA7-87E0E504489F}"/>
              </a:ext>
            </a:extLst>
          </p:cNvPr>
          <p:cNvSpPr>
            <a:spLocks noGrp="1"/>
          </p:cNvSpPr>
          <p:nvPr>
            <p:ph type="sldNum" sz="quarter" idx="12"/>
          </p:nvPr>
        </p:nvSpPr>
        <p:spPr/>
        <p:txBody>
          <a:bodyPr/>
          <a:lstStyle/>
          <a:p>
            <a:pPr>
              <a:defRPr/>
            </a:pPr>
            <a:fld id="{92F3B91C-6529-43C7-B4BA-62549480CC9D}" type="slidenum">
              <a:rPr lang="en-GB" altLang="en-US" smtClean="0"/>
              <a:pPr>
                <a:defRPr/>
              </a:pPr>
              <a:t>6</a:t>
            </a:fld>
            <a:endParaRPr lang="en-GB" altLang="en-US"/>
          </a:p>
        </p:txBody>
      </p:sp>
      <p:pic>
        <p:nvPicPr>
          <p:cNvPr id="3" name="Graphic 2" descr="Children with solid fill">
            <a:extLst>
              <a:ext uri="{FF2B5EF4-FFF2-40B4-BE49-F238E27FC236}">
                <a16:creationId xmlns:a16="http://schemas.microsoft.com/office/drawing/2014/main" id="{AA526B9C-457E-8B48-289A-43D1A5300D3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330769" y="4379890"/>
            <a:ext cx="1246717" cy="782956"/>
          </a:xfrm>
          <a:prstGeom prst="rect">
            <a:avLst/>
          </a:prstGeom>
        </p:spPr>
      </p:pic>
      <p:pic>
        <p:nvPicPr>
          <p:cNvPr id="13" name="Graphic 12" descr="Users with solid fill">
            <a:extLst>
              <a:ext uri="{FF2B5EF4-FFF2-40B4-BE49-F238E27FC236}">
                <a16:creationId xmlns:a16="http://schemas.microsoft.com/office/drawing/2014/main" id="{2FD6DEBA-2866-6E4D-D2E5-C5337A42EE09}"/>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6746135" y="4509286"/>
            <a:ext cx="1246716" cy="1246716"/>
          </a:xfrm>
          <a:prstGeom prst="rect">
            <a:avLst/>
          </a:prstGeom>
        </p:spPr>
      </p:pic>
      <p:pic>
        <p:nvPicPr>
          <p:cNvPr id="20" name="Graphic 19" descr="Connections with solid fill">
            <a:extLst>
              <a:ext uri="{FF2B5EF4-FFF2-40B4-BE49-F238E27FC236}">
                <a16:creationId xmlns:a16="http://schemas.microsoft.com/office/drawing/2014/main" id="{21834D46-E5E9-6DC9-AAA0-6CC88FA574F6}"/>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1095566" y="2002154"/>
            <a:ext cx="849630" cy="849630"/>
          </a:xfrm>
          <a:prstGeom prst="rect">
            <a:avLst/>
          </a:prstGeom>
        </p:spPr>
      </p:pic>
      <p:sp>
        <p:nvSpPr>
          <p:cNvPr id="2" name="TextBox 1">
            <a:extLst>
              <a:ext uri="{FF2B5EF4-FFF2-40B4-BE49-F238E27FC236}">
                <a16:creationId xmlns:a16="http://schemas.microsoft.com/office/drawing/2014/main" id="{BC3273C9-768D-3704-5E0B-C0BF7319EF18}"/>
              </a:ext>
            </a:extLst>
          </p:cNvPr>
          <p:cNvSpPr txBox="1"/>
          <p:nvPr/>
        </p:nvSpPr>
        <p:spPr>
          <a:xfrm>
            <a:off x="119487" y="5162846"/>
            <a:ext cx="2715154" cy="307777"/>
          </a:xfrm>
          <a:prstGeom prst="rect">
            <a:avLst/>
          </a:prstGeom>
          <a:noFill/>
        </p:spPr>
        <p:txBody>
          <a:bodyPr wrap="square" rtlCol="0">
            <a:spAutoFit/>
          </a:bodyPr>
          <a:lstStyle/>
          <a:p>
            <a:r>
              <a:rPr lang="en-GB" sz="1400" dirty="0"/>
              <a:t>(NICE, 2021; UNICEF, 2024)</a:t>
            </a:r>
          </a:p>
        </p:txBody>
      </p:sp>
      <p:sp>
        <p:nvSpPr>
          <p:cNvPr id="4" name="TextBox 3">
            <a:extLst>
              <a:ext uri="{FF2B5EF4-FFF2-40B4-BE49-F238E27FC236}">
                <a16:creationId xmlns:a16="http://schemas.microsoft.com/office/drawing/2014/main" id="{BF4B2552-A82B-E277-A2FB-EDA51362D5F8}"/>
              </a:ext>
            </a:extLst>
          </p:cNvPr>
          <p:cNvSpPr txBox="1"/>
          <p:nvPr/>
        </p:nvSpPr>
        <p:spPr>
          <a:xfrm>
            <a:off x="4220264" y="5132069"/>
            <a:ext cx="1967865" cy="338554"/>
          </a:xfrm>
          <a:prstGeom prst="rect">
            <a:avLst/>
          </a:prstGeom>
          <a:noFill/>
        </p:spPr>
        <p:txBody>
          <a:bodyPr wrap="square" rtlCol="0">
            <a:spAutoFit/>
          </a:bodyPr>
          <a:lstStyle/>
          <a:p>
            <a:r>
              <a:rPr lang="en-GB" sz="1600" dirty="0"/>
              <a:t>(</a:t>
            </a:r>
            <a:r>
              <a:rPr lang="en-GB" sz="1400" dirty="0"/>
              <a:t>Skills for Care, 2025)</a:t>
            </a:r>
            <a:endParaRPr lang="en-GB" sz="1600" dirty="0"/>
          </a:p>
        </p:txBody>
      </p:sp>
      <p:sp>
        <p:nvSpPr>
          <p:cNvPr id="5" name="TextBox 4">
            <a:extLst>
              <a:ext uri="{FF2B5EF4-FFF2-40B4-BE49-F238E27FC236}">
                <a16:creationId xmlns:a16="http://schemas.microsoft.com/office/drawing/2014/main" id="{AC122426-9C5A-F17F-B9FA-8C6B2D474390}"/>
              </a:ext>
            </a:extLst>
          </p:cNvPr>
          <p:cNvSpPr txBox="1"/>
          <p:nvPr/>
        </p:nvSpPr>
        <p:spPr>
          <a:xfrm>
            <a:off x="8332470" y="5280660"/>
            <a:ext cx="3740043" cy="307777"/>
          </a:xfrm>
          <a:prstGeom prst="rect">
            <a:avLst/>
          </a:prstGeom>
          <a:noFill/>
        </p:spPr>
        <p:txBody>
          <a:bodyPr wrap="square" rtlCol="0">
            <a:spAutoFit/>
          </a:bodyPr>
          <a:lstStyle/>
          <a:p>
            <a:r>
              <a:rPr lang="en-GB" sz="1400" dirty="0"/>
              <a:t>(CQC, 2025; NICE, 2021;NICE, 2024)</a:t>
            </a:r>
          </a:p>
        </p:txBody>
      </p:sp>
    </p:spTree>
    <p:extLst>
      <p:ext uri="{BB962C8B-B14F-4D97-AF65-F5344CB8AC3E}">
        <p14:creationId xmlns:p14="http://schemas.microsoft.com/office/powerpoint/2010/main" val="3248459031"/>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2448E-4319-F063-8D8A-74507A6EF3A3}"/>
              </a:ext>
            </a:extLst>
          </p:cNvPr>
          <p:cNvSpPr>
            <a:spLocks noGrp="1"/>
          </p:cNvSpPr>
          <p:nvPr>
            <p:ph type="title"/>
          </p:nvPr>
        </p:nvSpPr>
        <p:spPr>
          <a:xfrm>
            <a:off x="91440" y="0"/>
            <a:ext cx="12192000" cy="1200149"/>
          </a:xfrm>
          <a:ln>
            <a:noFill/>
          </a:ln>
        </p:spPr>
        <p:txBody>
          <a:bodyPr/>
          <a:lstStyle/>
          <a:p>
            <a:r>
              <a:rPr lang="en-GB" sz="4000" dirty="0">
                <a:solidFill>
                  <a:srgbClr val="002060"/>
                </a:solidFill>
              </a:rPr>
              <a:t>Problems caused by Ineffective Communication</a:t>
            </a:r>
          </a:p>
        </p:txBody>
      </p:sp>
      <p:graphicFrame>
        <p:nvGraphicFramePr>
          <p:cNvPr id="6" name="Content Placeholder 5">
            <a:extLst>
              <a:ext uri="{FF2B5EF4-FFF2-40B4-BE49-F238E27FC236}">
                <a16:creationId xmlns:a16="http://schemas.microsoft.com/office/drawing/2014/main" id="{FF6CFF06-D171-B062-3E52-87271A93C2C1}"/>
              </a:ext>
            </a:extLst>
          </p:cNvPr>
          <p:cNvGraphicFramePr>
            <a:graphicFrameLocks noGrp="1"/>
          </p:cNvGraphicFramePr>
          <p:nvPr>
            <p:ph idx="1"/>
            <p:extLst>
              <p:ext uri="{D42A27DB-BD31-4B8C-83A1-F6EECF244321}">
                <p14:modId xmlns:p14="http://schemas.microsoft.com/office/powerpoint/2010/main" val="2920852667"/>
              </p:ext>
            </p:extLst>
          </p:nvPr>
        </p:nvGraphicFramePr>
        <p:xfrm>
          <a:off x="0" y="1085850"/>
          <a:ext cx="7578090" cy="46405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F3C88983-1769-5779-5C60-6679A6FB6C33}"/>
              </a:ext>
            </a:extLst>
          </p:cNvPr>
          <p:cNvSpPr>
            <a:spLocks noGrp="1"/>
          </p:cNvSpPr>
          <p:nvPr>
            <p:ph type="dt" sz="half" idx="10"/>
          </p:nvPr>
        </p:nvSpPr>
        <p:spPr/>
        <p:txBody>
          <a:bodyPr/>
          <a:lstStyle/>
          <a:p>
            <a:pPr>
              <a:defRPr/>
            </a:pPr>
            <a:fld id="{A152F05D-D1E8-41A3-A804-11C472F016CD}" type="datetime1">
              <a:rPr lang="en-GB" altLang="en-US" smtClean="0"/>
              <a:t>17/07/2026</a:t>
            </a:fld>
            <a:endParaRPr lang="en-GB" altLang="en-US"/>
          </a:p>
        </p:txBody>
      </p:sp>
      <p:sp>
        <p:nvSpPr>
          <p:cNvPr id="5" name="Slide Number Placeholder 4">
            <a:extLst>
              <a:ext uri="{FF2B5EF4-FFF2-40B4-BE49-F238E27FC236}">
                <a16:creationId xmlns:a16="http://schemas.microsoft.com/office/drawing/2014/main" id="{46ACAE98-9838-D3E5-2083-79B92C7875C4}"/>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7" name="TextBox 6">
            <a:extLst>
              <a:ext uri="{FF2B5EF4-FFF2-40B4-BE49-F238E27FC236}">
                <a16:creationId xmlns:a16="http://schemas.microsoft.com/office/drawing/2014/main" id="{80541CAC-96C0-1B09-C8C0-5B235D77A644}"/>
              </a:ext>
            </a:extLst>
          </p:cNvPr>
          <p:cNvSpPr txBox="1"/>
          <p:nvPr/>
        </p:nvSpPr>
        <p:spPr>
          <a:xfrm>
            <a:off x="7383780" y="2080260"/>
            <a:ext cx="4423410" cy="3385542"/>
          </a:xfrm>
          <a:prstGeom prst="rect">
            <a:avLst/>
          </a:prstGeom>
          <a:solidFill>
            <a:schemeClr val="accent3">
              <a:lumMod val="20000"/>
              <a:lumOff val="80000"/>
            </a:schemeClr>
          </a:solidFill>
        </p:spPr>
        <p:txBody>
          <a:bodyPr wrap="square" rtlCol="0">
            <a:spAutoFit/>
          </a:bodyPr>
          <a:lstStyle/>
          <a:p>
            <a:r>
              <a:rPr lang="en-GB" sz="2800" dirty="0">
                <a:latin typeface="Arial" panose="020B0604020202020204" pitchFamily="34" charset="0"/>
                <a:cs typeface="Arial" panose="020B0604020202020204" pitchFamily="34" charset="0"/>
              </a:rPr>
              <a:t>When communication is ineffective, safeguarding risks increase, and the overall quality of support for children is significantly reduced </a:t>
            </a:r>
          </a:p>
          <a:p>
            <a:endParaRPr lang="en-GB" sz="28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(HM Government, 2021; NICE, 2017).</a:t>
            </a:r>
            <a:endParaRPr lang="en-GB" sz="2800" dirty="0">
              <a:latin typeface="Arial" panose="020B0604020202020204" pitchFamily="34" charset="0"/>
              <a:cs typeface="Arial" panose="020B0604020202020204" pitchFamily="34" charset="0"/>
            </a:endParaRPr>
          </a:p>
        </p:txBody>
      </p:sp>
      <p:pic>
        <p:nvPicPr>
          <p:cNvPr id="11" name="Graphic 10" descr="Comment Important with solid fill">
            <a:extLst>
              <a:ext uri="{FF2B5EF4-FFF2-40B4-BE49-F238E27FC236}">
                <a16:creationId xmlns:a16="http://schemas.microsoft.com/office/drawing/2014/main" id="{4B5502DD-6E01-8FE2-B717-43BBF65B9D0E}"/>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937510" y="2686050"/>
            <a:ext cx="1703070" cy="1451505"/>
          </a:xfrm>
          <a:prstGeom prst="rect">
            <a:avLst/>
          </a:prstGeom>
        </p:spPr>
      </p:pic>
    </p:spTree>
    <p:extLst>
      <p:ext uri="{BB962C8B-B14F-4D97-AF65-F5344CB8AC3E}">
        <p14:creationId xmlns:p14="http://schemas.microsoft.com/office/powerpoint/2010/main" val="3972087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97F33-60F3-AEE6-A42F-958C4BEC0D50}"/>
              </a:ext>
            </a:extLst>
          </p:cNvPr>
          <p:cNvSpPr>
            <a:spLocks noGrp="1"/>
          </p:cNvSpPr>
          <p:nvPr>
            <p:ph type="title"/>
          </p:nvPr>
        </p:nvSpPr>
        <p:spPr>
          <a:xfrm>
            <a:off x="0" y="2"/>
            <a:ext cx="12192000" cy="938922"/>
          </a:xfrm>
          <a:solidFill>
            <a:schemeClr val="tx2">
              <a:lumMod val="60000"/>
              <a:lumOff val="40000"/>
            </a:schemeClr>
          </a:solidFill>
        </p:spPr>
        <p:txBody>
          <a:bodyPr/>
          <a:lstStyle/>
          <a:p>
            <a:r>
              <a:rPr lang="en-GB" sz="3600" b="1" dirty="0">
                <a:latin typeface="+mn-lt"/>
              </a:rPr>
              <a:t>       Gibb’s </a:t>
            </a:r>
            <a:r>
              <a:rPr lang="en-GB" sz="3200" b="1" dirty="0">
                <a:solidFill>
                  <a:schemeClr val="accent6">
                    <a:lumMod val="75000"/>
                  </a:schemeClr>
                </a:solidFill>
                <a:latin typeface="+mn-lt"/>
              </a:rPr>
              <a:t>Reflective Cycle</a:t>
            </a:r>
            <a:r>
              <a:rPr lang="en-GB" sz="3600" b="1" dirty="0">
                <a:solidFill>
                  <a:schemeClr val="accent6">
                    <a:lumMod val="75000"/>
                  </a:schemeClr>
                </a:solidFill>
                <a:latin typeface="+mn-lt"/>
              </a:rPr>
              <a:t> </a:t>
            </a:r>
            <a:r>
              <a:rPr lang="en-GB" sz="3600" b="1" dirty="0">
                <a:latin typeface="+mn-lt"/>
              </a:rPr>
              <a:t>for </a:t>
            </a:r>
            <a:r>
              <a:rPr lang="en-GB" sz="3200" b="1" dirty="0">
                <a:latin typeface="+mn-lt"/>
              </a:rPr>
              <a:t>Effective Communication</a:t>
            </a:r>
            <a:endParaRPr lang="en-GB" sz="3600" b="1" dirty="0">
              <a:latin typeface="+mn-lt"/>
            </a:endParaRPr>
          </a:p>
        </p:txBody>
      </p:sp>
      <p:sp>
        <p:nvSpPr>
          <p:cNvPr id="4" name="Date Placeholder 3">
            <a:extLst>
              <a:ext uri="{FF2B5EF4-FFF2-40B4-BE49-F238E27FC236}">
                <a16:creationId xmlns:a16="http://schemas.microsoft.com/office/drawing/2014/main" id="{ADE8B067-0FF4-6AA0-40B8-6715AAABFCD4}"/>
              </a:ext>
            </a:extLst>
          </p:cNvPr>
          <p:cNvSpPr>
            <a:spLocks noGrp="1"/>
          </p:cNvSpPr>
          <p:nvPr>
            <p:ph type="dt" sz="half" idx="10"/>
          </p:nvPr>
        </p:nvSpPr>
        <p:spPr/>
        <p:txBody>
          <a:bodyPr/>
          <a:lstStyle/>
          <a:p>
            <a:pPr>
              <a:defRPr/>
            </a:pPr>
            <a:fld id="{A152F05D-D1E8-41A3-A804-11C472F016CD}" type="datetime1">
              <a:rPr lang="en-GB" altLang="en-US" smtClean="0"/>
              <a:t>17/07/2026</a:t>
            </a:fld>
            <a:endParaRPr lang="en-GB" altLang="en-US"/>
          </a:p>
        </p:txBody>
      </p:sp>
      <p:sp>
        <p:nvSpPr>
          <p:cNvPr id="5" name="Slide Number Placeholder 4">
            <a:extLst>
              <a:ext uri="{FF2B5EF4-FFF2-40B4-BE49-F238E27FC236}">
                <a16:creationId xmlns:a16="http://schemas.microsoft.com/office/drawing/2014/main" id="{854BD515-AD91-E01F-2330-65DEE9DE7662}"/>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pic>
        <p:nvPicPr>
          <p:cNvPr id="8" name="Picture 7">
            <a:extLst>
              <a:ext uri="{FF2B5EF4-FFF2-40B4-BE49-F238E27FC236}">
                <a16:creationId xmlns:a16="http://schemas.microsoft.com/office/drawing/2014/main" id="{40BDAEDC-5F5A-4E5B-CC10-FB83994FAADC}"/>
              </a:ext>
            </a:extLst>
          </p:cNvPr>
          <p:cNvPicPr>
            <a:picLocks noChangeAspect="1"/>
          </p:cNvPicPr>
          <p:nvPr/>
        </p:nvPicPr>
        <p:blipFill>
          <a:blip r:embed="rId3"/>
          <a:stretch>
            <a:fillRect/>
          </a:stretch>
        </p:blipFill>
        <p:spPr>
          <a:xfrm>
            <a:off x="402900" y="1026430"/>
            <a:ext cx="1158465" cy="1057741"/>
          </a:xfrm>
          <a:prstGeom prst="rect">
            <a:avLst/>
          </a:prstGeom>
        </p:spPr>
      </p:pic>
      <p:pic>
        <p:nvPicPr>
          <p:cNvPr id="10" name="Picture 9">
            <a:extLst>
              <a:ext uri="{FF2B5EF4-FFF2-40B4-BE49-F238E27FC236}">
                <a16:creationId xmlns:a16="http://schemas.microsoft.com/office/drawing/2014/main" id="{681EE864-99F4-2E4D-3D26-202E6CD0BD09}"/>
              </a:ext>
            </a:extLst>
          </p:cNvPr>
          <p:cNvPicPr>
            <a:picLocks noChangeAspect="1"/>
          </p:cNvPicPr>
          <p:nvPr/>
        </p:nvPicPr>
        <p:blipFill>
          <a:blip r:embed="rId4"/>
          <a:stretch>
            <a:fillRect/>
          </a:stretch>
        </p:blipFill>
        <p:spPr>
          <a:xfrm>
            <a:off x="5212441" y="938924"/>
            <a:ext cx="6979560" cy="4445688"/>
          </a:xfrm>
          <a:prstGeom prst="rect">
            <a:avLst/>
          </a:prstGeom>
        </p:spPr>
      </p:pic>
      <p:sp>
        <p:nvSpPr>
          <p:cNvPr id="11" name="TextBox 10">
            <a:extLst>
              <a:ext uri="{FF2B5EF4-FFF2-40B4-BE49-F238E27FC236}">
                <a16:creationId xmlns:a16="http://schemas.microsoft.com/office/drawing/2014/main" id="{2216E1B4-0B24-7CDB-770C-B2F8CD9D5078}"/>
              </a:ext>
            </a:extLst>
          </p:cNvPr>
          <p:cNvSpPr txBox="1"/>
          <p:nvPr/>
        </p:nvSpPr>
        <p:spPr>
          <a:xfrm>
            <a:off x="7814310" y="5384611"/>
            <a:ext cx="4377690" cy="369332"/>
          </a:xfrm>
          <a:prstGeom prst="rect">
            <a:avLst/>
          </a:prstGeom>
          <a:noFill/>
        </p:spPr>
        <p:txBody>
          <a:bodyPr wrap="square" rtlCol="0">
            <a:spAutoFit/>
          </a:bodyPr>
          <a:lstStyle/>
          <a:p>
            <a:r>
              <a:rPr lang="en-GB" dirty="0"/>
              <a:t>Source: simplypsychology.org</a:t>
            </a:r>
          </a:p>
        </p:txBody>
      </p:sp>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545FF181-A4CF-8AA8-D501-A71BFE638C65}"/>
                  </a:ext>
                </a:extLst>
              </p14:cNvPr>
              <p14:cNvContentPartPr/>
              <p14:nvPr/>
            </p14:nvContentPartPr>
            <p14:xfrm>
              <a:off x="13875840" y="1006110"/>
              <a:ext cx="360" cy="360"/>
            </p14:xfrm>
          </p:contentPart>
        </mc:Choice>
        <mc:Fallback xmlns="">
          <p:pic>
            <p:nvPicPr>
              <p:cNvPr id="15" name="Ink 14">
                <a:extLst>
                  <a:ext uri="{FF2B5EF4-FFF2-40B4-BE49-F238E27FC236}">
                    <a16:creationId xmlns:a16="http://schemas.microsoft.com/office/drawing/2014/main" id="{545FF181-A4CF-8AA8-D501-A71BFE638C65}"/>
                  </a:ext>
                </a:extLst>
              </p:cNvPr>
              <p:cNvPicPr/>
              <p:nvPr/>
            </p:nvPicPr>
            <p:blipFill>
              <a:blip r:embed="rId6"/>
              <a:stretch>
                <a:fillRect/>
              </a:stretch>
            </p:blipFill>
            <p:spPr>
              <a:xfrm>
                <a:off x="13869720" y="999990"/>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9" name="Ink 18">
                <a:extLst>
                  <a:ext uri="{FF2B5EF4-FFF2-40B4-BE49-F238E27FC236}">
                    <a16:creationId xmlns:a16="http://schemas.microsoft.com/office/drawing/2014/main" id="{DC12A1EC-6199-9537-BB9D-B558D87BAE54}"/>
                  </a:ext>
                </a:extLst>
              </p14:cNvPr>
              <p14:cNvContentPartPr/>
              <p14:nvPr/>
            </p14:nvContentPartPr>
            <p14:xfrm>
              <a:off x="8732520" y="2091870"/>
              <a:ext cx="360" cy="360"/>
            </p14:xfrm>
          </p:contentPart>
        </mc:Choice>
        <mc:Fallback xmlns="">
          <p:pic>
            <p:nvPicPr>
              <p:cNvPr id="19" name="Ink 18">
                <a:extLst>
                  <a:ext uri="{FF2B5EF4-FFF2-40B4-BE49-F238E27FC236}">
                    <a16:creationId xmlns:a16="http://schemas.microsoft.com/office/drawing/2014/main" id="{DC12A1EC-6199-9537-BB9D-B558D87BAE54}"/>
                  </a:ext>
                </a:extLst>
              </p:cNvPr>
              <p:cNvPicPr/>
              <p:nvPr/>
            </p:nvPicPr>
            <p:blipFill>
              <a:blip r:embed="rId6"/>
              <a:stretch>
                <a:fillRect/>
              </a:stretch>
            </p:blipFill>
            <p:spPr>
              <a:xfrm>
                <a:off x="8726400" y="2085750"/>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6" name="Ink 25">
                <a:extLst>
                  <a:ext uri="{FF2B5EF4-FFF2-40B4-BE49-F238E27FC236}">
                    <a16:creationId xmlns:a16="http://schemas.microsoft.com/office/drawing/2014/main" id="{936DF03F-C762-BADC-51CB-5A8BDC533714}"/>
                  </a:ext>
                </a:extLst>
              </p14:cNvPr>
              <p14:cNvContentPartPr/>
              <p14:nvPr/>
            </p14:nvContentPartPr>
            <p14:xfrm>
              <a:off x="-502920" y="3051630"/>
              <a:ext cx="360" cy="360"/>
            </p14:xfrm>
          </p:contentPart>
        </mc:Choice>
        <mc:Fallback xmlns="">
          <p:pic>
            <p:nvPicPr>
              <p:cNvPr id="26" name="Ink 25">
                <a:extLst>
                  <a:ext uri="{FF2B5EF4-FFF2-40B4-BE49-F238E27FC236}">
                    <a16:creationId xmlns:a16="http://schemas.microsoft.com/office/drawing/2014/main" id="{936DF03F-C762-BADC-51CB-5A8BDC533714}"/>
                  </a:ext>
                </a:extLst>
              </p:cNvPr>
              <p:cNvPicPr/>
              <p:nvPr/>
            </p:nvPicPr>
            <p:blipFill>
              <a:blip r:embed="rId13"/>
              <a:stretch>
                <a:fillRect/>
              </a:stretch>
            </p:blipFill>
            <p:spPr>
              <a:xfrm>
                <a:off x="-511920" y="3042990"/>
                <a:ext cx="18000" cy="18000"/>
              </a:xfrm>
              <a:prstGeom prst="rect">
                <a:avLst/>
              </a:prstGeom>
            </p:spPr>
          </p:pic>
        </mc:Fallback>
      </mc:AlternateContent>
      <p:sp>
        <p:nvSpPr>
          <p:cNvPr id="9" name="TextBox 8">
            <a:extLst>
              <a:ext uri="{FF2B5EF4-FFF2-40B4-BE49-F238E27FC236}">
                <a16:creationId xmlns:a16="http://schemas.microsoft.com/office/drawing/2014/main" id="{9940A3E4-44FB-B101-29AC-3C9E3D50F16F}"/>
              </a:ext>
            </a:extLst>
          </p:cNvPr>
          <p:cNvSpPr txBox="1"/>
          <p:nvPr/>
        </p:nvSpPr>
        <p:spPr>
          <a:xfrm>
            <a:off x="1" y="2446380"/>
            <a:ext cx="4822739" cy="193899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A structured reflection model that helps professionals learn from experience and improve communication through self‑evaluation.</a:t>
            </a:r>
          </a:p>
        </p:txBody>
      </p:sp>
      <p:sp>
        <p:nvSpPr>
          <p:cNvPr id="12" name="TextBox 11">
            <a:extLst>
              <a:ext uri="{FF2B5EF4-FFF2-40B4-BE49-F238E27FC236}">
                <a16:creationId xmlns:a16="http://schemas.microsoft.com/office/drawing/2014/main" id="{6F56CF00-0832-2DE7-CF1D-8961924F98D5}"/>
              </a:ext>
            </a:extLst>
          </p:cNvPr>
          <p:cNvSpPr txBox="1"/>
          <p:nvPr/>
        </p:nvSpPr>
        <p:spPr>
          <a:xfrm>
            <a:off x="334433" y="5212080"/>
            <a:ext cx="1917277" cy="369332"/>
          </a:xfrm>
          <a:prstGeom prst="rect">
            <a:avLst/>
          </a:prstGeom>
          <a:noFill/>
        </p:spPr>
        <p:txBody>
          <a:bodyPr wrap="square" rtlCol="0">
            <a:spAutoFit/>
          </a:bodyPr>
          <a:lstStyle/>
          <a:p>
            <a:r>
              <a:rPr kumimoji="0" lang="en-GB" sz="1800" b="0" i="0" u="none" strike="noStrike" kern="1200" cap="none" spc="0" normalizeH="0" baseline="0" noProof="0" dirty="0">
                <a:ln>
                  <a:noFill/>
                </a:ln>
                <a:solidFill>
                  <a:prstClr val="black"/>
                </a:solidFill>
                <a:effectLst/>
                <a:uLnTx/>
                <a:uFillTx/>
                <a:latin typeface="Myriad Pro"/>
                <a:ea typeface="+mn-ea"/>
                <a:cs typeface="+mn-cs"/>
              </a:rPr>
              <a:t>(Gibbs, 1988).</a:t>
            </a:r>
            <a:endParaRPr lang="en-GB" dirty="0"/>
          </a:p>
        </p:txBody>
      </p:sp>
    </p:spTree>
    <p:extLst>
      <p:ext uri="{BB962C8B-B14F-4D97-AF65-F5344CB8AC3E}">
        <p14:creationId xmlns:p14="http://schemas.microsoft.com/office/powerpoint/2010/main" val="361686877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F4CF-14FB-011A-3CD8-09A68DF7F608}"/>
              </a:ext>
            </a:extLst>
          </p:cNvPr>
          <p:cNvSpPr>
            <a:spLocks noGrp="1"/>
          </p:cNvSpPr>
          <p:nvPr>
            <p:ph type="title"/>
          </p:nvPr>
        </p:nvSpPr>
        <p:spPr>
          <a:xfrm>
            <a:off x="0" y="1"/>
            <a:ext cx="12192000" cy="660310"/>
          </a:xfrm>
        </p:spPr>
        <p:txBody>
          <a:bodyPr/>
          <a:lstStyle/>
          <a:p>
            <a:r>
              <a:rPr kumimoji="0" lang="en-GB" sz="4000" b="1" i="0" u="none" strike="noStrike" kern="1200" cap="none" spc="0" normalizeH="0" baseline="0" noProof="0" dirty="0">
                <a:ln>
                  <a:noFill/>
                </a:ln>
                <a:solidFill>
                  <a:srgbClr val="1F497D">
                    <a:lumMod val="50000"/>
                  </a:srgbClr>
                </a:solidFill>
                <a:effectLst/>
                <a:uLnTx/>
                <a:uFillTx/>
                <a:latin typeface="Myriad Pro"/>
                <a:ea typeface="+mj-ea"/>
                <a:cs typeface="+mj-cs"/>
              </a:rPr>
              <a:t>Practical Example used Gibb’s Reflective Cycle</a:t>
            </a:r>
            <a:endParaRPr lang="en-GB" sz="4000" dirty="0"/>
          </a:p>
        </p:txBody>
      </p:sp>
      <p:graphicFrame>
        <p:nvGraphicFramePr>
          <p:cNvPr id="6" name="Content Placeholder 5">
            <a:extLst>
              <a:ext uri="{FF2B5EF4-FFF2-40B4-BE49-F238E27FC236}">
                <a16:creationId xmlns:a16="http://schemas.microsoft.com/office/drawing/2014/main" id="{5DC7E693-BD7A-A79D-F47B-EE6BFC486A00}"/>
              </a:ext>
            </a:extLst>
          </p:cNvPr>
          <p:cNvGraphicFramePr>
            <a:graphicFrameLocks noGrp="1"/>
          </p:cNvGraphicFramePr>
          <p:nvPr>
            <p:ph idx="1"/>
            <p:extLst>
              <p:ext uri="{D42A27DB-BD31-4B8C-83A1-F6EECF244321}">
                <p14:modId xmlns:p14="http://schemas.microsoft.com/office/powerpoint/2010/main" val="4034402192"/>
              </p:ext>
            </p:extLst>
          </p:nvPr>
        </p:nvGraphicFramePr>
        <p:xfrm>
          <a:off x="342900" y="998681"/>
          <a:ext cx="11849100" cy="4750761"/>
        </p:xfrm>
        <a:graphic>
          <a:graphicData uri="http://schemas.openxmlformats.org/drawingml/2006/table">
            <a:tbl>
              <a:tblPr/>
              <a:tblGrid>
                <a:gridCol w="2674620">
                  <a:extLst>
                    <a:ext uri="{9D8B030D-6E8A-4147-A177-3AD203B41FA5}">
                      <a16:colId xmlns:a16="http://schemas.microsoft.com/office/drawing/2014/main" val="4085688585"/>
                    </a:ext>
                  </a:extLst>
                </a:gridCol>
                <a:gridCol w="9174480">
                  <a:extLst>
                    <a:ext uri="{9D8B030D-6E8A-4147-A177-3AD203B41FA5}">
                      <a16:colId xmlns:a16="http://schemas.microsoft.com/office/drawing/2014/main" val="328336391"/>
                    </a:ext>
                  </a:extLst>
                </a:gridCol>
              </a:tblGrid>
              <a:tr h="277410">
                <a:tc>
                  <a:txBody>
                    <a:bodyPr/>
                    <a:lstStyle/>
                    <a:p>
                      <a:pPr>
                        <a:buNone/>
                      </a:pPr>
                      <a:endParaRPr lang="en-GB" sz="1400" b="1" u="sng" dirty="0"/>
                    </a:p>
                  </a:txBody>
                  <a:tcPr marL="64203" marR="64203" marT="32101" marB="32101" anchor="ctr">
                    <a:lnL>
                      <a:noFill/>
                    </a:lnL>
                    <a:lnR>
                      <a:noFill/>
                    </a:lnR>
                    <a:lnT>
                      <a:noFill/>
                    </a:lnT>
                    <a:lnB>
                      <a:noFill/>
                    </a:lnB>
                    <a:noFill/>
                  </a:tcPr>
                </a:tc>
                <a:tc>
                  <a:txBody>
                    <a:bodyPr/>
                    <a:lstStyle/>
                    <a:p>
                      <a:pPr>
                        <a:buNone/>
                      </a:pPr>
                      <a:endParaRPr lang="en-GB" sz="1300" i="0" u="sng" dirty="0"/>
                    </a:p>
                  </a:txBody>
                  <a:tcPr marL="64203" marR="64203" marT="32101" marB="32101" anchor="ctr">
                    <a:lnL>
                      <a:noFill/>
                    </a:lnL>
                    <a:lnR>
                      <a:noFill/>
                    </a:lnR>
                    <a:lnT>
                      <a:noFill/>
                    </a:lnT>
                    <a:lnB>
                      <a:noFill/>
                    </a:lnB>
                    <a:noFill/>
                  </a:tcPr>
                </a:tc>
                <a:extLst>
                  <a:ext uri="{0D108BD9-81ED-4DB2-BD59-A6C34878D82A}">
                    <a16:rowId xmlns:a16="http://schemas.microsoft.com/office/drawing/2014/main" val="1805905592"/>
                  </a:ext>
                </a:extLst>
              </a:tr>
              <a:tr h="717111">
                <a:tc>
                  <a:txBody>
                    <a:bodyPr/>
                    <a:lstStyle/>
                    <a:p>
                      <a:pPr>
                        <a:buNone/>
                      </a:pPr>
                      <a:r>
                        <a:rPr lang="en-GB" sz="1800" b="1" dirty="0"/>
                        <a:t>Description</a:t>
                      </a:r>
                      <a:endParaRPr lang="en-GB" sz="1800" dirty="0"/>
                    </a:p>
                  </a:txBody>
                  <a:tcPr marL="64203" marR="64203" marT="32101" marB="32101" anchor="ctr">
                    <a:lnL>
                      <a:noFill/>
                    </a:lnL>
                    <a:lnR>
                      <a:noFill/>
                    </a:lnR>
                    <a:lnT>
                      <a:noFill/>
                    </a:lnT>
                    <a:lnB>
                      <a:noFill/>
                    </a:lnB>
                    <a:noFill/>
                  </a:tcPr>
                </a:tc>
                <a:tc>
                  <a:txBody>
                    <a:bodyPr/>
                    <a:lstStyle/>
                    <a:p>
                      <a:pPr>
                        <a:buNone/>
                      </a:pPr>
                      <a:r>
                        <a:rPr lang="en-GB" sz="1600" dirty="0"/>
                        <a:t>A child disclosed feeling unsafe, but poor communication between agencies delayed support.</a:t>
                      </a:r>
                    </a:p>
                  </a:txBody>
                  <a:tcPr marL="64203" marR="64203" marT="32101" marB="32101" anchor="ctr">
                    <a:lnL>
                      <a:noFill/>
                    </a:lnL>
                    <a:lnR>
                      <a:noFill/>
                    </a:lnR>
                    <a:lnT>
                      <a:noFill/>
                    </a:lnT>
                    <a:lnB>
                      <a:noFill/>
                    </a:lnB>
                    <a:noFill/>
                  </a:tcPr>
                </a:tc>
                <a:extLst>
                  <a:ext uri="{0D108BD9-81ED-4DB2-BD59-A6C34878D82A}">
                    <a16:rowId xmlns:a16="http://schemas.microsoft.com/office/drawing/2014/main" val="1294834115"/>
                  </a:ext>
                </a:extLst>
              </a:tr>
              <a:tr h="661809">
                <a:tc>
                  <a:txBody>
                    <a:bodyPr/>
                    <a:lstStyle/>
                    <a:p>
                      <a:pPr>
                        <a:buNone/>
                      </a:pPr>
                      <a:r>
                        <a:rPr lang="en-GB" sz="1800" b="1" dirty="0"/>
                        <a:t>Feelings</a:t>
                      </a:r>
                      <a:endParaRPr lang="en-GB" sz="1800" dirty="0"/>
                    </a:p>
                  </a:txBody>
                  <a:tcPr marL="64203" marR="64203" marT="32101" marB="32101" anchor="ctr">
                    <a:lnL>
                      <a:noFill/>
                    </a:lnL>
                    <a:lnR>
                      <a:noFill/>
                    </a:lnR>
                    <a:lnT>
                      <a:noFill/>
                    </a:lnT>
                    <a:lnB>
                      <a:noFill/>
                    </a:lnB>
                    <a:noFill/>
                  </a:tcPr>
                </a:tc>
                <a:tc>
                  <a:txBody>
                    <a:bodyPr/>
                    <a:lstStyle/>
                    <a:p>
                      <a:pPr>
                        <a:buNone/>
                      </a:pPr>
                      <a:r>
                        <a:rPr lang="en-GB" sz="1600" dirty="0"/>
                        <a:t>I felt concerned that the child was at greater risk because important information had not been shared quickly.</a:t>
                      </a:r>
                    </a:p>
                  </a:txBody>
                  <a:tcPr marL="64203" marR="64203" marT="32101" marB="32101" anchor="ctr">
                    <a:lnL>
                      <a:noFill/>
                    </a:lnL>
                    <a:lnR>
                      <a:noFill/>
                    </a:lnR>
                    <a:lnT>
                      <a:noFill/>
                    </a:lnT>
                    <a:lnB>
                      <a:noFill/>
                    </a:lnB>
                    <a:noFill/>
                  </a:tcPr>
                </a:tc>
                <a:extLst>
                  <a:ext uri="{0D108BD9-81ED-4DB2-BD59-A6C34878D82A}">
                    <a16:rowId xmlns:a16="http://schemas.microsoft.com/office/drawing/2014/main" val="2291681208"/>
                  </a:ext>
                </a:extLst>
              </a:tr>
              <a:tr h="734162">
                <a:tc>
                  <a:txBody>
                    <a:bodyPr/>
                    <a:lstStyle/>
                    <a:p>
                      <a:pPr>
                        <a:buNone/>
                      </a:pPr>
                      <a:r>
                        <a:rPr lang="en-GB" sz="1800" b="1" dirty="0"/>
                        <a:t>Evaluation</a:t>
                      </a:r>
                      <a:endParaRPr lang="en-GB" sz="1800" dirty="0"/>
                    </a:p>
                  </a:txBody>
                  <a:tcPr marL="64203" marR="64203" marT="32101" marB="32101" anchor="ctr">
                    <a:lnL>
                      <a:noFill/>
                    </a:lnL>
                    <a:lnR>
                      <a:noFill/>
                    </a:lnR>
                    <a:lnT>
                      <a:noFill/>
                    </a:lnT>
                    <a:lnB>
                      <a:noFill/>
                    </a:lnB>
                    <a:noFill/>
                  </a:tcPr>
                </a:tc>
                <a:tc>
                  <a:txBody>
                    <a:bodyPr/>
                    <a:lstStyle/>
                    <a:p>
                      <a:pPr>
                        <a:buNone/>
                      </a:pPr>
                      <a:r>
                        <a:rPr lang="en-GB" sz="1600" dirty="0"/>
                        <a:t>Although the disclosure was recognised, communication between professionals was ineffective, delaying safeguarding action.</a:t>
                      </a:r>
                    </a:p>
                  </a:txBody>
                  <a:tcPr marL="64203" marR="64203" marT="32101" marB="32101" anchor="ctr">
                    <a:lnL>
                      <a:noFill/>
                    </a:lnL>
                    <a:lnR>
                      <a:noFill/>
                    </a:lnR>
                    <a:lnT>
                      <a:noFill/>
                    </a:lnT>
                    <a:lnB>
                      <a:noFill/>
                    </a:lnB>
                    <a:noFill/>
                  </a:tcPr>
                </a:tc>
                <a:extLst>
                  <a:ext uri="{0D108BD9-81ED-4DB2-BD59-A6C34878D82A}">
                    <a16:rowId xmlns:a16="http://schemas.microsoft.com/office/drawing/2014/main" val="85655712"/>
                  </a:ext>
                </a:extLst>
              </a:tr>
              <a:tr h="717111">
                <a:tc>
                  <a:txBody>
                    <a:bodyPr/>
                    <a:lstStyle/>
                    <a:p>
                      <a:pPr>
                        <a:buNone/>
                      </a:pPr>
                      <a:r>
                        <a:rPr lang="en-GB" sz="1800" b="1" dirty="0"/>
                        <a:t>Analysis</a:t>
                      </a:r>
                      <a:endParaRPr lang="en-GB" sz="1800" dirty="0"/>
                    </a:p>
                  </a:txBody>
                  <a:tcPr marL="64203" marR="64203" marT="32101" marB="32101" anchor="ctr">
                    <a:lnL>
                      <a:noFill/>
                    </a:lnL>
                    <a:lnR>
                      <a:noFill/>
                    </a:lnR>
                    <a:lnT>
                      <a:noFill/>
                    </a:lnT>
                    <a:lnB>
                      <a:noFill/>
                    </a:lnB>
                    <a:noFill/>
                  </a:tcPr>
                </a:tc>
                <a:tc>
                  <a:txBody>
                    <a:bodyPr/>
                    <a:lstStyle/>
                    <a:p>
                      <a:pPr>
                        <a:buNone/>
                      </a:pPr>
                      <a:r>
                        <a:rPr lang="en-GB" sz="1600" dirty="0"/>
                        <a:t>Effective multi-agency communication is essential to protect children. Delays increase safeguarding risks and reduce trust</a:t>
                      </a:r>
                    </a:p>
                  </a:txBody>
                  <a:tcPr marL="64203" marR="64203" marT="32101" marB="32101" anchor="ctr">
                    <a:lnL>
                      <a:noFill/>
                    </a:lnL>
                    <a:lnR>
                      <a:noFill/>
                    </a:lnR>
                    <a:lnT>
                      <a:noFill/>
                    </a:lnT>
                    <a:lnB>
                      <a:noFill/>
                    </a:lnB>
                    <a:noFill/>
                  </a:tcPr>
                </a:tc>
                <a:extLst>
                  <a:ext uri="{0D108BD9-81ED-4DB2-BD59-A6C34878D82A}">
                    <a16:rowId xmlns:a16="http://schemas.microsoft.com/office/drawing/2014/main" val="3951294219"/>
                  </a:ext>
                </a:extLst>
              </a:tr>
              <a:tr h="710162">
                <a:tc>
                  <a:txBody>
                    <a:bodyPr/>
                    <a:lstStyle/>
                    <a:p>
                      <a:pPr>
                        <a:buNone/>
                      </a:pPr>
                      <a:r>
                        <a:rPr lang="en-GB" sz="1800" b="1" dirty="0"/>
                        <a:t>Conclusion</a:t>
                      </a:r>
                      <a:endParaRPr lang="en-GB" sz="1800" dirty="0"/>
                    </a:p>
                  </a:txBody>
                  <a:tcPr marL="64203" marR="64203" marT="32101" marB="32101" anchor="ctr">
                    <a:lnL>
                      <a:noFill/>
                    </a:lnL>
                    <a:lnR>
                      <a:noFill/>
                    </a:lnR>
                    <a:lnT>
                      <a:noFill/>
                    </a:lnT>
                    <a:lnB>
                      <a:noFill/>
                    </a:lnB>
                    <a:noFill/>
                  </a:tcPr>
                </a:tc>
                <a:tc>
                  <a:txBody>
                    <a:bodyPr/>
                    <a:lstStyle/>
                    <a:p>
                      <a:pPr>
                        <a:buNone/>
                      </a:pPr>
                      <a:r>
                        <a:rPr lang="en-GB" sz="1600" dirty="0"/>
                        <a:t>Earlier information sharing and accurate recording could have improved outcomes for the child.</a:t>
                      </a:r>
                    </a:p>
                    <a:p>
                      <a:pPr>
                        <a:buNone/>
                      </a:pPr>
                      <a:endParaRPr lang="en-GB" sz="1600" dirty="0"/>
                    </a:p>
                  </a:txBody>
                  <a:tcPr marL="64203" marR="64203" marT="32101" marB="32101" anchor="ctr">
                    <a:lnL>
                      <a:noFill/>
                    </a:lnL>
                    <a:lnR>
                      <a:noFill/>
                    </a:lnR>
                    <a:lnT>
                      <a:noFill/>
                    </a:lnT>
                    <a:lnB>
                      <a:noFill/>
                    </a:lnB>
                    <a:noFill/>
                  </a:tcPr>
                </a:tc>
                <a:extLst>
                  <a:ext uri="{0D108BD9-81ED-4DB2-BD59-A6C34878D82A}">
                    <a16:rowId xmlns:a16="http://schemas.microsoft.com/office/drawing/2014/main" val="3533363247"/>
                  </a:ext>
                </a:extLst>
              </a:tr>
              <a:tr h="932844">
                <a:tc>
                  <a:txBody>
                    <a:bodyPr/>
                    <a:lstStyle/>
                    <a:p>
                      <a:pPr>
                        <a:buNone/>
                      </a:pPr>
                      <a:r>
                        <a:rPr lang="en-GB" sz="1800" b="1" dirty="0"/>
                        <a:t>Action Plan</a:t>
                      </a:r>
                      <a:endParaRPr lang="en-GB" sz="1800" dirty="0"/>
                    </a:p>
                  </a:txBody>
                  <a:tcPr marL="64203" marR="64203" marT="32101" marB="32101" anchor="ctr">
                    <a:lnL>
                      <a:noFill/>
                    </a:lnL>
                    <a:lnR>
                      <a:noFill/>
                    </a:lnR>
                    <a:lnT>
                      <a:noFill/>
                    </a:lnT>
                    <a:lnB>
                      <a:noFill/>
                    </a:lnB>
                    <a:noFill/>
                  </a:tcPr>
                </a:tc>
                <a:tc>
                  <a:txBody>
                    <a:bodyPr/>
                    <a:lstStyle/>
                    <a:p>
                      <a:pPr>
                        <a:buNone/>
                      </a:pPr>
                      <a:r>
                        <a:rPr lang="en-GB" sz="1600" dirty="0"/>
                        <a:t>Follow safeguarding procedures, record concerns immediately, share information promptly with relevant professionals, and reflect on practice to improve future communication.</a:t>
                      </a:r>
                    </a:p>
                    <a:p>
                      <a:pPr>
                        <a:buNone/>
                      </a:pPr>
                      <a:endParaRPr lang="en-GB" sz="1600" dirty="0"/>
                    </a:p>
                  </a:txBody>
                  <a:tcPr marL="64203" marR="64203" marT="32101" marB="32101" anchor="ctr">
                    <a:lnL>
                      <a:noFill/>
                    </a:lnL>
                    <a:lnR>
                      <a:noFill/>
                    </a:lnR>
                    <a:lnT>
                      <a:noFill/>
                    </a:lnT>
                    <a:lnB>
                      <a:noFill/>
                    </a:lnB>
                    <a:noFill/>
                  </a:tcPr>
                </a:tc>
                <a:extLst>
                  <a:ext uri="{0D108BD9-81ED-4DB2-BD59-A6C34878D82A}">
                    <a16:rowId xmlns:a16="http://schemas.microsoft.com/office/drawing/2014/main" val="835432127"/>
                  </a:ext>
                </a:extLst>
              </a:tr>
            </a:tbl>
          </a:graphicData>
        </a:graphic>
      </p:graphicFrame>
      <p:sp>
        <p:nvSpPr>
          <p:cNvPr id="4" name="Date Placeholder 3">
            <a:extLst>
              <a:ext uri="{FF2B5EF4-FFF2-40B4-BE49-F238E27FC236}">
                <a16:creationId xmlns:a16="http://schemas.microsoft.com/office/drawing/2014/main" id="{F944DF63-185D-5CAA-3CCE-2381E14B25E2}"/>
              </a:ext>
            </a:extLst>
          </p:cNvPr>
          <p:cNvSpPr>
            <a:spLocks noGrp="1"/>
          </p:cNvSpPr>
          <p:nvPr>
            <p:ph type="dt" sz="half" idx="10"/>
          </p:nvPr>
        </p:nvSpPr>
        <p:spPr/>
        <p:txBody>
          <a:bodyPr/>
          <a:lstStyle/>
          <a:p>
            <a:pPr>
              <a:defRPr/>
            </a:pPr>
            <a:fld id="{A152F05D-D1E8-41A3-A804-11C472F016CD}" type="datetime1">
              <a:rPr lang="en-GB" altLang="en-US" smtClean="0"/>
              <a:t>17/07/2026</a:t>
            </a:fld>
            <a:endParaRPr lang="en-GB" altLang="en-US"/>
          </a:p>
        </p:txBody>
      </p:sp>
      <p:sp>
        <p:nvSpPr>
          <p:cNvPr id="5" name="Slide Number Placeholder 4">
            <a:extLst>
              <a:ext uri="{FF2B5EF4-FFF2-40B4-BE49-F238E27FC236}">
                <a16:creationId xmlns:a16="http://schemas.microsoft.com/office/drawing/2014/main" id="{344E482D-1855-E39F-41AE-5A083ECD3924}"/>
              </a:ext>
            </a:extLst>
          </p:cNvPr>
          <p:cNvSpPr>
            <a:spLocks noGrp="1"/>
          </p:cNvSpPr>
          <p:nvPr>
            <p:ph type="sldNum" sz="quarter" idx="12"/>
          </p:nvPr>
        </p:nvSpPr>
        <p:spPr/>
        <p:txBody>
          <a:bodyPr/>
          <a:lstStyle/>
          <a:p>
            <a:pPr>
              <a:defRPr/>
            </a:pPr>
            <a:fld id="{9AFB928A-D6AD-4F2A-B2DD-923741E90643}" type="slidenum">
              <a:rPr lang="en-GB" altLang="en-US" smtClean="0"/>
              <a:pPr>
                <a:defRPr/>
              </a:pPr>
              <a:t>9</a:t>
            </a:fld>
            <a:endParaRPr lang="en-GB" altLang="en-US"/>
          </a:p>
        </p:txBody>
      </p:sp>
      <p:sp>
        <p:nvSpPr>
          <p:cNvPr id="10" name="TextBox 9">
            <a:extLst>
              <a:ext uri="{FF2B5EF4-FFF2-40B4-BE49-F238E27FC236}">
                <a16:creationId xmlns:a16="http://schemas.microsoft.com/office/drawing/2014/main" id="{235FE23A-C03B-ADE9-7987-511052EBBFC4}"/>
              </a:ext>
            </a:extLst>
          </p:cNvPr>
          <p:cNvSpPr txBox="1"/>
          <p:nvPr/>
        </p:nvSpPr>
        <p:spPr>
          <a:xfrm rot="10800000" flipV="1">
            <a:off x="2829983" y="660311"/>
            <a:ext cx="7457016" cy="416140"/>
          </a:xfrm>
          <a:prstGeom prst="rect">
            <a:avLst/>
          </a:prstGeom>
          <a:noFill/>
        </p:spPr>
        <p:txBody>
          <a:bodyPr wrap="square">
            <a:spAutoFit/>
          </a:bodyPr>
          <a:lstStyle/>
          <a:p>
            <a:pPr marL="342900" marR="0" lvl="0" indent="-342900" algn="l" defTabSz="914400" rtl="0" eaLnBrk="0" fontAlgn="base" latinLnBrk="0" hangingPunct="0">
              <a:lnSpc>
                <a:spcPct val="115000"/>
              </a:lnSpc>
              <a:spcBef>
                <a:spcPct val="20000"/>
              </a:spcBef>
              <a:spcAft>
                <a:spcPts val="80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black"/>
                </a:solidFill>
                <a:effectLst/>
                <a:uLnTx/>
                <a:uFillTx/>
                <a:latin typeface="Myriad Pro"/>
                <a:ea typeface="+mn-ea"/>
                <a:cs typeface="+mn-cs"/>
              </a:rPr>
              <a:t>Job role: </a:t>
            </a:r>
            <a:r>
              <a:rPr kumimoji="0" lang="en-GB" sz="2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Social Care Worker in Children's Social Services</a:t>
            </a:r>
          </a:p>
        </p:txBody>
      </p:sp>
      <p:sp>
        <p:nvSpPr>
          <p:cNvPr id="3" name="Arrow: Right 2">
            <a:extLst>
              <a:ext uri="{FF2B5EF4-FFF2-40B4-BE49-F238E27FC236}">
                <a16:creationId xmlns:a16="http://schemas.microsoft.com/office/drawing/2014/main" id="{B86F2511-D2C9-B2DB-A5F0-39A5CD868E46}"/>
              </a:ext>
            </a:extLst>
          </p:cNvPr>
          <p:cNvSpPr/>
          <p:nvPr/>
        </p:nvSpPr>
        <p:spPr>
          <a:xfrm>
            <a:off x="1773978" y="1584401"/>
            <a:ext cx="1056005" cy="68732"/>
          </a:xfrm>
          <a:prstGeom prst="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7" name="Arrow: Right 6">
            <a:extLst>
              <a:ext uri="{FF2B5EF4-FFF2-40B4-BE49-F238E27FC236}">
                <a16:creationId xmlns:a16="http://schemas.microsoft.com/office/drawing/2014/main" id="{C603AB1C-7E22-3548-77A3-186D1B65E40E}"/>
              </a:ext>
            </a:extLst>
          </p:cNvPr>
          <p:cNvSpPr/>
          <p:nvPr/>
        </p:nvSpPr>
        <p:spPr>
          <a:xfrm>
            <a:off x="1773977" y="2235912"/>
            <a:ext cx="1104053" cy="68732"/>
          </a:xfrm>
          <a:prstGeom prst="rightArrow">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9277EDC4-2AB2-8992-5792-58CCF59C0F8C}"/>
              </a:ext>
            </a:extLst>
          </p:cNvPr>
          <p:cNvSpPr/>
          <p:nvPr/>
        </p:nvSpPr>
        <p:spPr>
          <a:xfrm>
            <a:off x="1773977" y="2994660"/>
            <a:ext cx="1104054" cy="77825"/>
          </a:xfrm>
          <a:prstGeom prst="rightArrow">
            <a:avLst/>
          </a:prstGeom>
          <a:solidFill>
            <a:schemeClr val="accent6">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Arrow: Right 10">
            <a:extLst>
              <a:ext uri="{FF2B5EF4-FFF2-40B4-BE49-F238E27FC236}">
                <a16:creationId xmlns:a16="http://schemas.microsoft.com/office/drawing/2014/main" id="{8D1B2A47-292D-4FA8-DAB8-FF3A272F8022}"/>
              </a:ext>
            </a:extLst>
          </p:cNvPr>
          <p:cNvSpPr/>
          <p:nvPr/>
        </p:nvSpPr>
        <p:spPr>
          <a:xfrm>
            <a:off x="1773977" y="3632403"/>
            <a:ext cx="1104054" cy="68732"/>
          </a:xfrm>
          <a:prstGeom prst="rightArrow">
            <a:avLst/>
          </a:prstGeom>
          <a:solidFill>
            <a:srgbClr val="D80E4D"/>
          </a:solidFill>
          <a:ln>
            <a:solidFill>
              <a:srgbClr val="A5002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AE157136-B6C5-7BBB-6601-AD95F52091E8}"/>
              </a:ext>
            </a:extLst>
          </p:cNvPr>
          <p:cNvSpPr/>
          <p:nvPr/>
        </p:nvSpPr>
        <p:spPr>
          <a:xfrm>
            <a:off x="1773976" y="4367467"/>
            <a:ext cx="1056007" cy="77825"/>
          </a:xfrm>
          <a:prstGeom prst="rightArrow">
            <a:avLst/>
          </a:prstGeom>
          <a:solidFill>
            <a:schemeClr val="tx2">
              <a:lumMod val="75000"/>
            </a:schemeClr>
          </a:solidFill>
          <a:ln>
            <a:solidFill>
              <a:schemeClr val="tx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E80EB09E-8C5A-CDD8-31C8-1F52FBA70DBF}"/>
              </a:ext>
            </a:extLst>
          </p:cNvPr>
          <p:cNvSpPr/>
          <p:nvPr/>
        </p:nvSpPr>
        <p:spPr>
          <a:xfrm>
            <a:off x="1822024" y="5189451"/>
            <a:ext cx="1056007" cy="68733"/>
          </a:xfrm>
          <a:prstGeom prst="rightArrow">
            <a:avLst/>
          </a:prstGeom>
          <a:solidFill>
            <a:schemeClr val="accent3">
              <a:lumMod val="75000"/>
            </a:schemeClr>
          </a:solidFill>
          <a:ln>
            <a:solidFill>
              <a:schemeClr val="accent3">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E6B47DF-18D1-9712-9C6C-F138F54DCA9F}"/>
              </a:ext>
            </a:extLst>
          </p:cNvPr>
          <p:cNvSpPr txBox="1"/>
          <p:nvPr/>
        </p:nvSpPr>
        <p:spPr>
          <a:xfrm>
            <a:off x="9932670" y="5406390"/>
            <a:ext cx="2259330" cy="307777"/>
          </a:xfrm>
          <a:prstGeom prst="rect">
            <a:avLst/>
          </a:prstGeom>
          <a:noFill/>
        </p:spPr>
        <p:txBody>
          <a:bodyPr wrap="square" rtlCol="0">
            <a:spAutoFit/>
          </a:bodyPr>
          <a:lstStyle/>
          <a:p>
            <a:r>
              <a:rPr lang="en-GB" sz="1400" dirty="0"/>
              <a:t>(HM Government, 2026)</a:t>
            </a:r>
          </a:p>
        </p:txBody>
      </p:sp>
    </p:spTree>
    <p:extLst>
      <p:ext uri="{BB962C8B-B14F-4D97-AF65-F5344CB8AC3E}">
        <p14:creationId xmlns:p14="http://schemas.microsoft.com/office/powerpoint/2010/main" val="1567235369"/>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22E7D-C812-9375-CF68-86E178552162}"/>
              </a:ext>
            </a:extLst>
          </p:cNvPr>
          <p:cNvSpPr>
            <a:spLocks noGrp="1"/>
          </p:cNvSpPr>
          <p:nvPr>
            <p:ph type="title"/>
          </p:nvPr>
        </p:nvSpPr>
        <p:spPr>
          <a:xfrm rot="10800000" flipV="1">
            <a:off x="-204682" y="3806190"/>
            <a:ext cx="3669030" cy="845819"/>
          </a:xfrm>
        </p:spPr>
        <p:txBody>
          <a:bodyPr/>
          <a:lstStyle/>
          <a:p>
            <a:r>
              <a:rPr lang="en-GB" b="1" dirty="0">
                <a:solidFill>
                  <a:schemeClr val="tx2">
                    <a:lumMod val="50000"/>
                  </a:schemeClr>
                </a:solidFill>
              </a:rPr>
              <a:t> </a:t>
            </a:r>
            <a:r>
              <a:rPr lang="en-GB" b="1" dirty="0"/>
              <a:t>CARE</a:t>
            </a:r>
          </a:p>
        </p:txBody>
      </p:sp>
      <p:sp>
        <p:nvSpPr>
          <p:cNvPr id="4" name="Date Placeholder 3">
            <a:extLst>
              <a:ext uri="{FF2B5EF4-FFF2-40B4-BE49-F238E27FC236}">
                <a16:creationId xmlns:a16="http://schemas.microsoft.com/office/drawing/2014/main" id="{F25B385D-486E-6D69-50A5-28774B19B91A}"/>
              </a:ext>
            </a:extLst>
          </p:cNvPr>
          <p:cNvSpPr>
            <a:spLocks noGrp="1"/>
          </p:cNvSpPr>
          <p:nvPr>
            <p:ph type="dt" sz="half" idx="10"/>
          </p:nvPr>
        </p:nvSpPr>
        <p:spPr/>
        <p:txBody>
          <a:bodyPr/>
          <a:lstStyle/>
          <a:p>
            <a:pPr>
              <a:defRPr/>
            </a:pPr>
            <a:fld id="{A152F05D-D1E8-41A3-A804-11C472F016CD}" type="datetime1">
              <a:rPr lang="en-GB" altLang="en-US" smtClean="0"/>
              <a:t>17/07/2026</a:t>
            </a:fld>
            <a:endParaRPr lang="en-GB" altLang="en-US"/>
          </a:p>
        </p:txBody>
      </p:sp>
      <p:sp>
        <p:nvSpPr>
          <p:cNvPr id="5" name="Slide Number Placeholder 4">
            <a:extLst>
              <a:ext uri="{FF2B5EF4-FFF2-40B4-BE49-F238E27FC236}">
                <a16:creationId xmlns:a16="http://schemas.microsoft.com/office/drawing/2014/main" id="{89D56365-55AC-A775-E689-FC23B5F15677}"/>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graphicFrame>
        <p:nvGraphicFramePr>
          <p:cNvPr id="9" name="Table 8">
            <a:extLst>
              <a:ext uri="{FF2B5EF4-FFF2-40B4-BE49-F238E27FC236}">
                <a16:creationId xmlns:a16="http://schemas.microsoft.com/office/drawing/2014/main" id="{55B38B5B-9F09-83C3-F332-095F03201BD5}"/>
              </a:ext>
            </a:extLst>
          </p:cNvPr>
          <p:cNvGraphicFramePr>
            <a:graphicFrameLocks noGrp="1"/>
          </p:cNvGraphicFramePr>
          <p:nvPr>
            <p:extLst>
              <p:ext uri="{D42A27DB-BD31-4B8C-83A1-F6EECF244321}">
                <p14:modId xmlns:p14="http://schemas.microsoft.com/office/powerpoint/2010/main" val="3853398189"/>
              </p:ext>
            </p:extLst>
          </p:nvPr>
        </p:nvGraphicFramePr>
        <p:xfrm>
          <a:off x="3771900" y="708660"/>
          <a:ext cx="7810500" cy="4297680"/>
        </p:xfrm>
        <a:graphic>
          <a:graphicData uri="http://schemas.openxmlformats.org/drawingml/2006/table">
            <a:tbl>
              <a:tblPr/>
              <a:tblGrid>
                <a:gridCol w="7810500">
                  <a:extLst>
                    <a:ext uri="{9D8B030D-6E8A-4147-A177-3AD203B41FA5}">
                      <a16:colId xmlns:a16="http://schemas.microsoft.com/office/drawing/2014/main" val="1835693696"/>
                    </a:ext>
                  </a:extLst>
                </a:gridCol>
              </a:tblGrid>
              <a:tr h="4297680">
                <a:tc>
                  <a:txBody>
                    <a:bodyPr/>
                    <a:lstStyle/>
                    <a:p>
                      <a:pPr marL="0" indent="0">
                        <a:buFont typeface="Arial" panose="020B0604020202020204" pitchFamily="34" charset="0"/>
                        <a:buNone/>
                      </a:pPr>
                      <a:r>
                        <a:rPr lang="en-GB"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Child receives timely protection and support.</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Better multi-agency communication.</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Reduced risk of harm.</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Improved safety and quality of care.</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Child feels listened to and protected.</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75000"/>
                      </a:schemeClr>
                    </a:solidFill>
                  </a:tcPr>
                </a:tc>
                <a:extLst>
                  <a:ext uri="{0D108BD9-81ED-4DB2-BD59-A6C34878D82A}">
                    <a16:rowId xmlns:a16="http://schemas.microsoft.com/office/drawing/2014/main" val="2193559432"/>
                  </a:ext>
                </a:extLst>
              </a:tr>
            </a:tbl>
          </a:graphicData>
        </a:graphic>
      </p:graphicFrame>
      <p:pic>
        <p:nvPicPr>
          <p:cNvPr id="19" name="Picture 18">
            <a:extLst>
              <a:ext uri="{FF2B5EF4-FFF2-40B4-BE49-F238E27FC236}">
                <a16:creationId xmlns:a16="http://schemas.microsoft.com/office/drawing/2014/main" id="{815D089B-B3A8-4A28-2399-FC872B8F6362}"/>
              </a:ext>
            </a:extLst>
          </p:cNvPr>
          <p:cNvPicPr>
            <a:picLocks noChangeAspect="1"/>
          </p:cNvPicPr>
          <p:nvPr/>
        </p:nvPicPr>
        <p:blipFill>
          <a:blip r:embed="rId3"/>
          <a:stretch>
            <a:fillRect/>
          </a:stretch>
        </p:blipFill>
        <p:spPr>
          <a:xfrm>
            <a:off x="14073" y="1"/>
            <a:ext cx="3757826" cy="3051810"/>
          </a:xfrm>
          <a:prstGeom prst="rect">
            <a:avLst/>
          </a:prstGeom>
        </p:spPr>
      </p:pic>
      <p:sp>
        <p:nvSpPr>
          <p:cNvPr id="23" name="TextBox 22">
            <a:extLst>
              <a:ext uri="{FF2B5EF4-FFF2-40B4-BE49-F238E27FC236}">
                <a16:creationId xmlns:a16="http://schemas.microsoft.com/office/drawing/2014/main" id="{088AC56E-F53E-9941-5BBC-8B32EE43195B}"/>
              </a:ext>
            </a:extLst>
          </p:cNvPr>
          <p:cNvSpPr txBox="1"/>
          <p:nvPr/>
        </p:nvSpPr>
        <p:spPr>
          <a:xfrm>
            <a:off x="822961" y="2847678"/>
            <a:ext cx="1371600"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ON</a:t>
            </a:r>
          </a:p>
        </p:txBody>
      </p:sp>
      <p:sp>
        <p:nvSpPr>
          <p:cNvPr id="24" name="TextBox 23">
            <a:extLst>
              <a:ext uri="{FF2B5EF4-FFF2-40B4-BE49-F238E27FC236}">
                <a16:creationId xmlns:a16="http://schemas.microsoft.com/office/drawing/2014/main" id="{0DE869CF-E59A-7FC7-0482-B30563C1E847}"/>
              </a:ext>
            </a:extLst>
          </p:cNvPr>
          <p:cNvSpPr txBox="1"/>
          <p:nvPr/>
        </p:nvSpPr>
        <p:spPr>
          <a:xfrm>
            <a:off x="9187815" y="5292329"/>
            <a:ext cx="4789170" cy="369332"/>
          </a:xfrm>
          <a:prstGeom prst="rect">
            <a:avLst/>
          </a:prstGeom>
          <a:noFill/>
        </p:spPr>
        <p:txBody>
          <a:bodyPr wrap="square" rtlCol="0">
            <a:spAutoFit/>
          </a:bodyPr>
          <a:lstStyle/>
          <a:p>
            <a:r>
              <a:rPr lang="en-GB" sz="1600" dirty="0"/>
              <a:t>(HM Government, 2026</a:t>
            </a:r>
            <a:r>
              <a:rPr lang="en-GB" dirty="0"/>
              <a:t>)</a:t>
            </a:r>
          </a:p>
        </p:txBody>
      </p:sp>
      <p:sp>
        <p:nvSpPr>
          <p:cNvPr id="25" name="TextBox 24">
            <a:extLst>
              <a:ext uri="{FF2B5EF4-FFF2-40B4-BE49-F238E27FC236}">
                <a16:creationId xmlns:a16="http://schemas.microsoft.com/office/drawing/2014/main" id="{08183ED6-C9CC-556C-8282-65664718DA2D}"/>
              </a:ext>
            </a:extLst>
          </p:cNvPr>
          <p:cNvSpPr txBox="1"/>
          <p:nvPr/>
        </p:nvSpPr>
        <p:spPr>
          <a:xfrm>
            <a:off x="14073" y="5326738"/>
            <a:ext cx="2523387" cy="338554"/>
          </a:xfrm>
          <a:prstGeom prst="rect">
            <a:avLst/>
          </a:prstGeom>
          <a:noFill/>
        </p:spPr>
        <p:txBody>
          <a:bodyPr wrap="square" rtlCol="0">
            <a:spAutoFit/>
          </a:bodyPr>
          <a:lstStyle/>
          <a:p>
            <a:r>
              <a:rPr lang="en-GB" sz="1600" dirty="0"/>
              <a:t>Source: vecteezy.com</a:t>
            </a:r>
          </a:p>
        </p:txBody>
      </p:sp>
    </p:spTree>
    <p:extLst>
      <p:ext uri="{BB962C8B-B14F-4D97-AF65-F5344CB8AC3E}">
        <p14:creationId xmlns:p14="http://schemas.microsoft.com/office/powerpoint/2010/main" val="367503297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8A98E-BFA0-D0F0-BD14-97D805B75795}"/>
              </a:ext>
            </a:extLst>
          </p:cNvPr>
          <p:cNvSpPr>
            <a:spLocks noGrp="1"/>
          </p:cNvSpPr>
          <p:nvPr>
            <p:ph type="title"/>
          </p:nvPr>
        </p:nvSpPr>
        <p:spPr>
          <a:xfrm>
            <a:off x="-2" y="1"/>
            <a:ext cx="12192000" cy="937260"/>
          </a:xfrm>
          <a:solidFill>
            <a:schemeClr val="bg1">
              <a:lumMod val="95000"/>
            </a:schemeClr>
          </a:solidFill>
        </p:spPr>
        <p:txBody>
          <a:bodyPr/>
          <a:lstStyle/>
          <a:p>
            <a:r>
              <a:rPr lang="en-GB" dirty="0"/>
              <a:t>Why Communication Is Important ?</a:t>
            </a:r>
          </a:p>
        </p:txBody>
      </p:sp>
      <p:graphicFrame>
        <p:nvGraphicFramePr>
          <p:cNvPr id="6" name="Content Placeholder 5">
            <a:extLst>
              <a:ext uri="{FF2B5EF4-FFF2-40B4-BE49-F238E27FC236}">
                <a16:creationId xmlns:a16="http://schemas.microsoft.com/office/drawing/2014/main" id="{15B0FC8B-A10C-52E1-0506-B07B3BAD4488}"/>
              </a:ext>
            </a:extLst>
          </p:cNvPr>
          <p:cNvGraphicFramePr>
            <a:graphicFrameLocks noGrp="1"/>
          </p:cNvGraphicFramePr>
          <p:nvPr>
            <p:ph idx="1"/>
            <p:extLst>
              <p:ext uri="{D42A27DB-BD31-4B8C-83A1-F6EECF244321}">
                <p14:modId xmlns:p14="http://schemas.microsoft.com/office/powerpoint/2010/main" val="975255564"/>
              </p:ext>
            </p:extLst>
          </p:nvPr>
        </p:nvGraphicFramePr>
        <p:xfrm>
          <a:off x="0" y="719667"/>
          <a:ext cx="12192000" cy="49839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6A8514B2-58F0-D279-521A-7FE50D39940C}"/>
              </a:ext>
            </a:extLst>
          </p:cNvPr>
          <p:cNvSpPr>
            <a:spLocks noGrp="1"/>
          </p:cNvSpPr>
          <p:nvPr>
            <p:ph type="dt" sz="half" idx="10"/>
          </p:nvPr>
        </p:nvSpPr>
        <p:spPr/>
        <p:txBody>
          <a:bodyPr/>
          <a:lstStyle/>
          <a:p>
            <a:pPr>
              <a:defRPr/>
            </a:pPr>
            <a:fld id="{A152F05D-D1E8-41A3-A804-11C472F016CD}" type="datetime1">
              <a:rPr lang="en-GB" altLang="en-US" smtClean="0"/>
              <a:t>17/07/2026</a:t>
            </a:fld>
            <a:endParaRPr lang="en-GB" altLang="en-US"/>
          </a:p>
        </p:txBody>
      </p:sp>
      <p:sp>
        <p:nvSpPr>
          <p:cNvPr id="5" name="Slide Number Placeholder 4">
            <a:extLst>
              <a:ext uri="{FF2B5EF4-FFF2-40B4-BE49-F238E27FC236}">
                <a16:creationId xmlns:a16="http://schemas.microsoft.com/office/drawing/2014/main" id="{1FE3965B-05C8-13FC-6238-4E7C2CBD08D1}"/>
              </a:ext>
            </a:extLst>
          </p:cNvPr>
          <p:cNvSpPr>
            <a:spLocks noGrp="1"/>
          </p:cNvSpPr>
          <p:nvPr>
            <p:ph type="sldNum" sz="quarter" idx="12"/>
          </p:nvPr>
        </p:nvSpPr>
        <p:spPr/>
        <p:txBody>
          <a:bodyPr/>
          <a:lstStyle/>
          <a:p>
            <a:pPr>
              <a:defRPr/>
            </a:pPr>
            <a:fld id="{9AFB928A-D6AD-4F2A-B2DD-923741E90643}" type="slidenum">
              <a:rPr lang="en-GB" altLang="en-US" smtClean="0"/>
              <a:pPr>
                <a:defRPr/>
              </a:pPr>
              <a:t>11</a:t>
            </a:fld>
            <a:endParaRPr lang="en-GB" altLang="en-US"/>
          </a:p>
        </p:txBody>
      </p:sp>
      <p:graphicFrame>
        <p:nvGraphicFramePr>
          <p:cNvPr id="7" name="Diagram 6">
            <a:extLst>
              <a:ext uri="{FF2B5EF4-FFF2-40B4-BE49-F238E27FC236}">
                <a16:creationId xmlns:a16="http://schemas.microsoft.com/office/drawing/2014/main" id="{9552E07E-A60A-EB49-B1BA-60415F489CCC}"/>
              </a:ext>
            </a:extLst>
          </p:cNvPr>
          <p:cNvGraphicFramePr/>
          <p:nvPr>
            <p:extLst>
              <p:ext uri="{D42A27DB-BD31-4B8C-83A1-F6EECF244321}">
                <p14:modId xmlns:p14="http://schemas.microsoft.com/office/powerpoint/2010/main" val="1473078074"/>
              </p:ext>
            </p:extLst>
          </p:nvPr>
        </p:nvGraphicFramePr>
        <p:xfrm>
          <a:off x="1" y="742950"/>
          <a:ext cx="12191997" cy="520107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TextBox 7">
            <a:extLst>
              <a:ext uri="{FF2B5EF4-FFF2-40B4-BE49-F238E27FC236}">
                <a16:creationId xmlns:a16="http://schemas.microsoft.com/office/drawing/2014/main" id="{9D1F0BC7-798B-A468-5E2A-772557AD4D8D}"/>
              </a:ext>
            </a:extLst>
          </p:cNvPr>
          <p:cNvSpPr txBox="1"/>
          <p:nvPr/>
        </p:nvSpPr>
        <p:spPr>
          <a:xfrm>
            <a:off x="58208" y="2865146"/>
            <a:ext cx="3143250" cy="369332"/>
          </a:xfrm>
          <a:prstGeom prst="rect">
            <a:avLst/>
          </a:prstGeom>
          <a:noFill/>
        </p:spPr>
        <p:txBody>
          <a:bodyPr wrap="square" rtlCol="0">
            <a:spAutoFit/>
          </a:bodyPr>
          <a:lstStyle/>
          <a:p>
            <a:r>
              <a:rPr lang="en-GB" dirty="0"/>
              <a:t>Source: animalia-</a:t>
            </a:r>
            <a:r>
              <a:rPr lang="en-GB" dirty="0" err="1"/>
              <a:t>life.club</a:t>
            </a:r>
            <a:endParaRPr lang="en-GB" dirty="0"/>
          </a:p>
        </p:txBody>
      </p:sp>
      <p:sp>
        <p:nvSpPr>
          <p:cNvPr id="9" name="TextBox 8">
            <a:extLst>
              <a:ext uri="{FF2B5EF4-FFF2-40B4-BE49-F238E27FC236}">
                <a16:creationId xmlns:a16="http://schemas.microsoft.com/office/drawing/2014/main" id="{5846E2AE-27AF-48CD-E200-B44E69A83EDF}"/>
              </a:ext>
            </a:extLst>
          </p:cNvPr>
          <p:cNvSpPr txBox="1"/>
          <p:nvPr/>
        </p:nvSpPr>
        <p:spPr>
          <a:xfrm>
            <a:off x="-2" y="5726853"/>
            <a:ext cx="2930314" cy="307777"/>
          </a:xfrm>
          <a:prstGeom prst="rect">
            <a:avLst/>
          </a:prstGeom>
          <a:noFill/>
        </p:spPr>
        <p:txBody>
          <a:bodyPr wrap="square" rtlCol="0">
            <a:spAutoFit/>
          </a:bodyPr>
          <a:lstStyle/>
          <a:p>
            <a:r>
              <a:rPr lang="en-GB" sz="1400" b="1" dirty="0"/>
              <a:t>Source: nextgenlearning.org.uk</a:t>
            </a:r>
          </a:p>
        </p:txBody>
      </p:sp>
      <p:sp>
        <p:nvSpPr>
          <p:cNvPr id="3" name="TextBox 2">
            <a:extLst>
              <a:ext uri="{FF2B5EF4-FFF2-40B4-BE49-F238E27FC236}">
                <a16:creationId xmlns:a16="http://schemas.microsoft.com/office/drawing/2014/main" id="{B3BF3DFE-D233-43E2-E233-BB416F3D7D58}"/>
              </a:ext>
            </a:extLst>
          </p:cNvPr>
          <p:cNvSpPr txBox="1"/>
          <p:nvPr/>
        </p:nvSpPr>
        <p:spPr>
          <a:xfrm>
            <a:off x="9406890" y="5333376"/>
            <a:ext cx="3749040" cy="276999"/>
          </a:xfrm>
          <a:prstGeom prst="rect">
            <a:avLst/>
          </a:prstGeom>
          <a:noFill/>
        </p:spPr>
        <p:txBody>
          <a:bodyPr wrap="square" rtlCol="0">
            <a:spAutoFit/>
          </a:bodyPr>
          <a:lstStyle/>
          <a:p>
            <a:pPr lvl="0"/>
            <a:r>
              <a:rPr lang="en-GB" sz="1200" dirty="0">
                <a:solidFill>
                  <a:schemeClr val="tx1"/>
                </a:solidFill>
              </a:rPr>
              <a:t>(Skills for Care, 2025; NICE, 2021)</a:t>
            </a:r>
            <a:endParaRPr lang="en-GB" dirty="0"/>
          </a:p>
        </p:txBody>
      </p:sp>
    </p:spTree>
    <p:extLst>
      <p:ext uri="{BB962C8B-B14F-4D97-AF65-F5344CB8AC3E}">
        <p14:creationId xmlns:p14="http://schemas.microsoft.com/office/powerpoint/2010/main" val="18323286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C1FDE-C75B-8602-4640-C115966E5FA8}"/>
              </a:ext>
            </a:extLst>
          </p:cNvPr>
          <p:cNvSpPr>
            <a:spLocks noGrp="1"/>
          </p:cNvSpPr>
          <p:nvPr>
            <p:ph type="title"/>
          </p:nvPr>
        </p:nvSpPr>
        <p:spPr>
          <a:xfrm>
            <a:off x="609600" y="0"/>
            <a:ext cx="10972800" cy="1006914"/>
          </a:xfrm>
        </p:spPr>
        <p:txBody>
          <a:bodyPr/>
          <a:lstStyle/>
          <a:p>
            <a:r>
              <a:rPr kumimoji="0" lang="en-GB" sz="4800" b="1" i="0" u="none" strike="noStrike" kern="1200" cap="none" spc="0" normalizeH="0" baseline="0" noProof="0" dirty="0">
                <a:ln>
                  <a:noFill/>
                </a:ln>
                <a:solidFill>
                  <a:srgbClr val="006600"/>
                </a:solidFill>
                <a:effectLst/>
                <a:uLnTx/>
                <a:uFillTx/>
                <a:latin typeface="Arial" panose="020B0604020202020204" pitchFamily="34" charset="0"/>
                <a:ea typeface="+mn-ea"/>
                <a:cs typeface="Arial" panose="020B0604020202020204" pitchFamily="34" charset="0"/>
              </a:rPr>
              <a:t> My Reflection</a:t>
            </a:r>
            <a:endParaRPr lang="en-GB" sz="9600" b="1" dirty="0">
              <a:solidFill>
                <a:srgbClr val="006600"/>
              </a:solidFill>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AD4470DC-E632-BCF8-AF8A-CC19ED45D9E5}"/>
              </a:ext>
            </a:extLst>
          </p:cNvPr>
          <p:cNvPicPr>
            <a:picLocks noGrp="1" noChangeAspect="1"/>
          </p:cNvPicPr>
          <p:nvPr>
            <p:ph idx="1"/>
          </p:nvPr>
        </p:nvPicPr>
        <p:blipFill>
          <a:blip r:embed="rId2"/>
          <a:stretch>
            <a:fillRect/>
          </a:stretch>
        </p:blipFill>
        <p:spPr bwMode="auto">
          <a:xfrm>
            <a:off x="334433" y="1380511"/>
            <a:ext cx="5079885" cy="26241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737D2A69-DB83-F5BF-A980-0C467C3C9263}"/>
              </a:ext>
            </a:extLst>
          </p:cNvPr>
          <p:cNvSpPr>
            <a:spLocks noGrp="1"/>
          </p:cNvSpPr>
          <p:nvPr>
            <p:ph type="dt" sz="half" idx="10"/>
          </p:nvPr>
        </p:nvSpPr>
        <p:spPr/>
        <p:txBody>
          <a:bodyPr/>
          <a:lstStyle/>
          <a:p>
            <a:pPr>
              <a:defRPr/>
            </a:pPr>
            <a:fld id="{A152F05D-D1E8-41A3-A804-11C472F016CD}" type="datetime1">
              <a:rPr lang="en-GB" altLang="en-US" smtClean="0"/>
              <a:t>17/07/2026</a:t>
            </a:fld>
            <a:endParaRPr lang="en-GB" altLang="en-US"/>
          </a:p>
        </p:txBody>
      </p:sp>
      <p:sp>
        <p:nvSpPr>
          <p:cNvPr id="5" name="Slide Number Placeholder 4">
            <a:extLst>
              <a:ext uri="{FF2B5EF4-FFF2-40B4-BE49-F238E27FC236}">
                <a16:creationId xmlns:a16="http://schemas.microsoft.com/office/drawing/2014/main" id="{C5872D7A-D49D-941B-B89C-A414D7AFB199}"/>
              </a:ext>
            </a:extLst>
          </p:cNvPr>
          <p:cNvSpPr>
            <a:spLocks noGrp="1"/>
          </p:cNvSpPr>
          <p:nvPr>
            <p:ph type="sldNum" sz="quarter" idx="12"/>
          </p:nvPr>
        </p:nvSpPr>
        <p:spPr/>
        <p:txBody>
          <a:bodyPr/>
          <a:lstStyle/>
          <a:p>
            <a:pPr>
              <a:defRPr/>
            </a:pPr>
            <a:fld id="{9AFB928A-D6AD-4F2A-B2DD-923741E90643}" type="slidenum">
              <a:rPr lang="en-GB" altLang="en-US" smtClean="0"/>
              <a:pPr>
                <a:defRPr/>
              </a:pPr>
              <a:t>12</a:t>
            </a:fld>
            <a:endParaRPr lang="en-GB" altLang="en-US"/>
          </a:p>
        </p:txBody>
      </p:sp>
      <p:sp>
        <p:nvSpPr>
          <p:cNvPr id="9" name="TextBox 8">
            <a:extLst>
              <a:ext uri="{FF2B5EF4-FFF2-40B4-BE49-F238E27FC236}">
                <a16:creationId xmlns:a16="http://schemas.microsoft.com/office/drawing/2014/main" id="{67C42A90-29F2-3A9F-F26A-3FD76E1D288F}"/>
              </a:ext>
            </a:extLst>
          </p:cNvPr>
          <p:cNvSpPr txBox="1"/>
          <p:nvPr/>
        </p:nvSpPr>
        <p:spPr>
          <a:xfrm>
            <a:off x="487321" y="2405977"/>
            <a:ext cx="4926997"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Myriad Pro"/>
                <a:ea typeface="+mn-ea"/>
                <a:cs typeface="+mn-cs"/>
              </a:rPr>
              <a:t>Empathetic</a:t>
            </a:r>
            <a:r>
              <a:rPr kumimoji="0" lang="en-GB" sz="1800" b="0" i="0" u="none" strike="noStrike" kern="1200" cap="none" spc="0" normalizeH="0" baseline="0" noProof="0" dirty="0">
                <a:ln>
                  <a:noFill/>
                </a:ln>
                <a:solidFill>
                  <a:prstClr val="black"/>
                </a:solidFill>
                <a:effectLst/>
                <a:uLnTx/>
                <a:uFillTx/>
                <a:latin typeface="Myriad Pro"/>
                <a:ea typeface="+mn-ea"/>
                <a:cs typeface="+mn-cs"/>
              </a:rPr>
              <a:t>, a good listener, a good talker, enjoys supporting others </a:t>
            </a:r>
            <a:r>
              <a:rPr kumimoji="0" lang="en-GB" sz="1800" b="1" i="0" u="none" strike="noStrike" kern="1200" cap="none" spc="0" normalizeH="0" baseline="0" noProof="0" dirty="0">
                <a:ln>
                  <a:noFill/>
                </a:ln>
                <a:solidFill>
                  <a:prstClr val="black"/>
                </a:solidFill>
                <a:effectLst/>
                <a:uLnTx/>
                <a:uFillTx/>
                <a:latin typeface="Myriad Pro"/>
                <a:ea typeface="+mn-ea"/>
                <a:cs typeface="+mn-cs"/>
              </a:rPr>
              <a:t>= builds trust</a:t>
            </a:r>
          </a:p>
        </p:txBody>
      </p:sp>
      <p:sp>
        <p:nvSpPr>
          <p:cNvPr id="11" name="TextBox 10">
            <a:extLst>
              <a:ext uri="{FF2B5EF4-FFF2-40B4-BE49-F238E27FC236}">
                <a16:creationId xmlns:a16="http://schemas.microsoft.com/office/drawing/2014/main" id="{24638063-C412-AF46-DE87-EE81BF8A96C6}"/>
              </a:ext>
            </a:extLst>
          </p:cNvPr>
          <p:cNvSpPr txBox="1"/>
          <p:nvPr/>
        </p:nvSpPr>
        <p:spPr>
          <a:xfrm>
            <a:off x="2118619" y="1708578"/>
            <a:ext cx="2448877"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srgbClr val="00B0F0">
                    <a:lumMod val="50000"/>
                  </a:srgbClr>
                </a:solidFill>
                <a:effectLst/>
                <a:uLnTx/>
                <a:uFillTx/>
                <a:latin typeface="Myriad Pro"/>
                <a:ea typeface="+mn-ea"/>
                <a:cs typeface="+mn-cs"/>
              </a:rPr>
              <a:t>Strength</a:t>
            </a:r>
          </a:p>
        </p:txBody>
      </p:sp>
      <p:pic>
        <p:nvPicPr>
          <p:cNvPr id="13" name="Picture 12">
            <a:extLst>
              <a:ext uri="{FF2B5EF4-FFF2-40B4-BE49-F238E27FC236}">
                <a16:creationId xmlns:a16="http://schemas.microsoft.com/office/drawing/2014/main" id="{E71F5949-7110-A51F-3262-017D07495F3B}"/>
              </a:ext>
            </a:extLst>
          </p:cNvPr>
          <p:cNvPicPr>
            <a:picLocks noChangeAspect="1"/>
          </p:cNvPicPr>
          <p:nvPr/>
        </p:nvPicPr>
        <p:blipFill>
          <a:blip r:embed="rId3"/>
          <a:stretch>
            <a:fillRect/>
          </a:stretch>
        </p:blipFill>
        <p:spPr>
          <a:xfrm>
            <a:off x="6522671" y="1324080"/>
            <a:ext cx="5182008" cy="2624186"/>
          </a:xfrm>
          <a:prstGeom prst="rect">
            <a:avLst/>
          </a:prstGeom>
        </p:spPr>
      </p:pic>
      <p:sp>
        <p:nvSpPr>
          <p:cNvPr id="17" name="TextBox 16">
            <a:extLst>
              <a:ext uri="{FF2B5EF4-FFF2-40B4-BE49-F238E27FC236}">
                <a16:creationId xmlns:a16="http://schemas.microsoft.com/office/drawing/2014/main" id="{DD980C1F-A7B1-19B7-7CF6-D7154152E1A0}"/>
              </a:ext>
            </a:extLst>
          </p:cNvPr>
          <p:cNvSpPr txBox="1"/>
          <p:nvPr/>
        </p:nvSpPr>
        <p:spPr>
          <a:xfrm>
            <a:off x="8046614" y="1708578"/>
            <a:ext cx="2411836"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srgbClr val="1F497D"/>
                </a:solidFill>
                <a:effectLst/>
                <a:uLnTx/>
                <a:uFillTx/>
                <a:latin typeface="Myriad Pro"/>
                <a:ea typeface="+mn-ea"/>
                <a:cs typeface="+mn-cs"/>
              </a:rPr>
              <a:t>Development</a:t>
            </a:r>
          </a:p>
        </p:txBody>
      </p:sp>
      <p:sp>
        <p:nvSpPr>
          <p:cNvPr id="19" name="TextBox 18">
            <a:extLst>
              <a:ext uri="{FF2B5EF4-FFF2-40B4-BE49-F238E27FC236}">
                <a16:creationId xmlns:a16="http://schemas.microsoft.com/office/drawing/2014/main" id="{793103E8-6805-EF7D-1A2A-5A1512D80D7A}"/>
              </a:ext>
            </a:extLst>
          </p:cNvPr>
          <p:cNvSpPr txBox="1"/>
          <p:nvPr/>
        </p:nvSpPr>
        <p:spPr>
          <a:xfrm>
            <a:off x="6615113" y="2174508"/>
            <a:ext cx="4883467" cy="138499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Developing my confidence in difficult conversations, report writing, and communicating with families and professionals in challenging situations</a:t>
            </a:r>
            <a:r>
              <a:rPr kumimoji="0" lang="en-GB" sz="2400" b="0" i="0" u="none" strike="noStrike" kern="1200" cap="none" spc="0" normalizeH="0" baseline="0" noProof="0" dirty="0">
                <a:ln>
                  <a:noFill/>
                </a:ln>
                <a:solidFill>
                  <a:prstClr val="black"/>
                </a:solidFill>
                <a:effectLst/>
                <a:uLnTx/>
                <a:uFillTx/>
                <a:latin typeface="Myriad Pro"/>
                <a:ea typeface="+mn-ea"/>
                <a:cs typeface="+mn-cs"/>
              </a:rPr>
              <a:t>.</a:t>
            </a:r>
          </a:p>
        </p:txBody>
      </p:sp>
      <p:sp>
        <p:nvSpPr>
          <p:cNvPr id="21" name="TextBox 20">
            <a:extLst>
              <a:ext uri="{FF2B5EF4-FFF2-40B4-BE49-F238E27FC236}">
                <a16:creationId xmlns:a16="http://schemas.microsoft.com/office/drawing/2014/main" id="{1DFF435A-5EC2-DDCA-157E-6854B16F7D31}"/>
              </a:ext>
            </a:extLst>
          </p:cNvPr>
          <p:cNvSpPr txBox="1"/>
          <p:nvPr/>
        </p:nvSpPr>
        <p:spPr>
          <a:xfrm>
            <a:off x="334433" y="4171950"/>
            <a:ext cx="3837517"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u="sng" dirty="0">
                <a:solidFill>
                  <a:schemeClr val="tx2">
                    <a:lumMod val="50000"/>
                  </a:schemeClr>
                </a:solidFill>
                <a:latin typeface="Myriad Pro"/>
              </a:rPr>
              <a:t>Access t</a:t>
            </a:r>
            <a:r>
              <a:rPr kumimoji="0" lang="en-GB" sz="2000" b="1" i="0" u="sng" strike="noStrike" kern="1200" cap="none" spc="0" normalizeH="0" baseline="0" noProof="0" dirty="0">
                <a:ln>
                  <a:noFill/>
                </a:ln>
                <a:solidFill>
                  <a:schemeClr val="tx2">
                    <a:lumMod val="50000"/>
                  </a:schemeClr>
                </a:solidFill>
                <a:effectLst/>
                <a:uLnTx/>
                <a:uFillTx/>
                <a:latin typeface="Myriad Pro"/>
                <a:ea typeface="+mn-ea"/>
                <a:cs typeface="+mn-cs"/>
              </a:rPr>
              <a:t>o Learning Outcomes </a:t>
            </a:r>
          </a:p>
        </p:txBody>
      </p:sp>
      <p:sp>
        <p:nvSpPr>
          <p:cNvPr id="23" name="TextBox 22">
            <a:extLst>
              <a:ext uri="{FF2B5EF4-FFF2-40B4-BE49-F238E27FC236}">
                <a16:creationId xmlns:a16="http://schemas.microsoft.com/office/drawing/2014/main" id="{0442A275-DDE7-8719-B6B0-5F80D1BDB068}"/>
              </a:ext>
            </a:extLst>
          </p:cNvPr>
          <p:cNvSpPr txBox="1"/>
          <p:nvPr/>
        </p:nvSpPr>
        <p:spPr>
          <a:xfrm>
            <a:off x="102870" y="4609126"/>
            <a:ext cx="12089130" cy="1200329"/>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Ready for professional practice.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Committed to continuous personal and professional development.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Developing the knowledge, skills, and values needed for a career as a </a:t>
            </a:r>
            <a:r>
              <a:rPr kumimoji="0" lang="en-GB"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Children’s Social Worker.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4002153481"/>
      </p:ext>
    </p:extLst>
  </p:cSld>
  <p:clrMapOvr>
    <a:masterClrMapping/>
  </p:clrMapOvr>
  <p:transition spd="slow">
    <p:wheel spokes="1"/>
  </p:transition>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r>
              <a:rPr lang="en-GB" altLang="en-US" b="1" dirty="0">
                <a:solidFill>
                  <a:srgbClr val="002060"/>
                </a:solidFill>
              </a:rPr>
              <a:t>Conclusion</a:t>
            </a:r>
            <a:endParaRPr lang="en-GB" altLang="en-US" b="1" i="1" dirty="0">
              <a:solidFill>
                <a:srgbClr val="00206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sz="half" idx="1"/>
          </p:nvPr>
        </p:nvSpPr>
        <p:spPr>
          <a:xfrm>
            <a:off x="609600" y="1600201"/>
            <a:ext cx="5384800" cy="3989040"/>
          </a:xfrm>
        </p:spPr>
        <p:txBody>
          <a:bodyPr wrap="square" anchor="t">
            <a:normAutofit lnSpcReduction="10000"/>
          </a:bodyPr>
          <a:lstStyle/>
          <a:p>
            <a:pPr>
              <a:lnSpc>
                <a:spcPct val="90000"/>
              </a:lnSpc>
              <a:buFont typeface="Wingdings" panose="05000000000000000000" pitchFamily="2" charset="2"/>
              <a:buChar char="Ø"/>
              <a:tabLst>
                <a:tab pos="2239963" algn="l"/>
              </a:tabLst>
            </a:pPr>
            <a:r>
              <a:rPr lang="en-GB" sz="1800" dirty="0">
                <a:latin typeface="Arial" panose="020B0604020202020204" pitchFamily="34" charset="0"/>
                <a:cs typeface="Arial" panose="020B0604020202020204" pitchFamily="34" charset="0"/>
              </a:rPr>
              <a:t>Effective communication is crucial for protecting children, fostering trust, and  </a:t>
            </a:r>
          </a:p>
          <a:p>
            <a:pPr marL="0" indent="0">
              <a:lnSpc>
                <a:spcPct val="90000"/>
              </a:lnSpc>
              <a:buNone/>
            </a:pPr>
            <a:r>
              <a:rPr lang="en-GB" sz="1800" dirty="0">
                <a:latin typeface="Arial" panose="020B0604020202020204" pitchFamily="34" charset="0"/>
                <a:cs typeface="Arial" panose="020B0604020202020204" pitchFamily="34" charset="0"/>
              </a:rPr>
              <a:t>      delivering personalised care.</a:t>
            </a:r>
          </a:p>
          <a:p>
            <a:pPr>
              <a:lnSpc>
                <a:spcPct val="9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Poor communication can delay support, increase safeguarding risks, and reduce the quality of care.</a:t>
            </a:r>
          </a:p>
          <a:p>
            <a:pPr>
              <a:lnSpc>
                <a:spcPct val="9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Using Gibbs' Reflective Cycle to reflect on practice enables professionals to enhance their communication skills.</a:t>
            </a:r>
          </a:p>
          <a:p>
            <a:pPr>
              <a:lnSpc>
                <a:spcPct val="9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While communication is one of my strengths, I am to improve my confidence in difficult conversations and professional report writing.</a:t>
            </a:r>
          </a:p>
          <a:p>
            <a:pPr>
              <a:lnSpc>
                <a:spcPct val="90000"/>
              </a:lnSpc>
              <a:buFont typeface="Wingdings" panose="05000000000000000000" pitchFamily="2" charset="2"/>
              <a:buChar char="Ø"/>
            </a:pPr>
            <a:r>
              <a:rPr lang="en-GB" sz="1800" dirty="0">
                <a:solidFill>
                  <a:srgbClr val="A50021"/>
                </a:solidFill>
                <a:latin typeface="Arial" panose="020B0604020202020204" pitchFamily="34" charset="0"/>
                <a:cs typeface="Arial" panose="020B0604020202020204" pitchFamily="34" charset="0"/>
              </a:rPr>
              <a:t>Effective communication alone is not enough; it must be supported by professional judgement, teamwork, and safeguarding knowledge to achieve the best outcomes for children.</a:t>
            </a:r>
            <a:endParaRPr lang="en-GB" sz="18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Ø"/>
            </a:pPr>
            <a:endParaRPr lang="en-GB" sz="1500" dirty="0"/>
          </a:p>
          <a:p>
            <a:pPr>
              <a:lnSpc>
                <a:spcPct val="90000"/>
              </a:lnSpc>
              <a:buFont typeface="Wingdings" panose="05000000000000000000" pitchFamily="2" charset="2"/>
              <a:buChar char="Ø"/>
            </a:pPr>
            <a:endParaRPr lang="en-GB" altLang="en-US" sz="1500" dirty="0"/>
          </a:p>
        </p:txBody>
      </p:sp>
      <p:pic>
        <p:nvPicPr>
          <p:cNvPr id="10" name="Content Placeholder 9">
            <a:extLst>
              <a:ext uri="{FF2B5EF4-FFF2-40B4-BE49-F238E27FC236}">
                <a16:creationId xmlns:a16="http://schemas.microsoft.com/office/drawing/2014/main" id="{E0414BE2-AA60-2A65-7F59-F63642D32DC8}"/>
              </a:ext>
            </a:extLst>
          </p:cNvPr>
          <p:cNvPicPr>
            <a:picLocks noGrp="1" noChangeAspect="1"/>
          </p:cNvPicPr>
          <p:nvPr>
            <p:ph sz="half" idx="2"/>
          </p:nvPr>
        </p:nvPicPr>
        <p:blipFill>
          <a:blip r:embed="rId3"/>
          <a:stretch>
            <a:fillRect/>
          </a:stretch>
        </p:blipFill>
        <p:spPr>
          <a:xfrm>
            <a:off x="5994400" y="1310538"/>
            <a:ext cx="6197600" cy="4413606"/>
          </a:xfrm>
        </p:spPr>
      </p:pic>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C2C22D40-283B-4A66-9DE2-ECB9165DCD0A}" type="datetime1">
              <a:rPr lang="en-GB" altLang="en-US" sz="900" smtClean="0"/>
              <a:pPr>
                <a:lnSpc>
                  <a:spcPct val="90000"/>
                </a:lnSpc>
                <a:spcAft>
                  <a:spcPts val="600"/>
                </a:spcAft>
                <a:defRPr/>
              </a:pPr>
              <a:t>17/07/2026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smtClean="0">
                <a:solidFill>
                  <a:srgbClr val="898989"/>
                </a:solidFill>
              </a:rPr>
              <a:pPr fontAlgn="base">
                <a:spcBef>
                  <a:spcPct val="0"/>
                </a:spcBef>
                <a:spcAft>
                  <a:spcPts val="600"/>
                </a:spcAft>
                <a:buNone/>
              </a:pPr>
              <a:t>13</a:t>
            </a:fld>
            <a:endParaRPr lang="en-GB" altLang="en-US" sz="1200">
              <a:solidFill>
                <a:srgbClr val="898989"/>
              </a:solidFill>
            </a:endParaRPr>
          </a:p>
        </p:txBody>
      </p:sp>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2FA6F4DC-23DA-CC11-AA3C-EE6332EB55A4}"/>
                  </a:ext>
                </a:extLst>
              </p14:cNvPr>
              <p14:cNvContentPartPr/>
              <p14:nvPr/>
            </p14:nvContentPartPr>
            <p14:xfrm>
              <a:off x="191736" y="868536"/>
              <a:ext cx="360" cy="360"/>
            </p14:xfrm>
          </p:contentPart>
        </mc:Choice>
        <mc:Fallback xmlns="">
          <p:pic>
            <p:nvPicPr>
              <p:cNvPr id="7" name="Ink 6">
                <a:extLst>
                  <a:ext uri="{FF2B5EF4-FFF2-40B4-BE49-F238E27FC236}">
                    <a16:creationId xmlns:a16="http://schemas.microsoft.com/office/drawing/2014/main" id="{2FA6F4DC-23DA-CC11-AA3C-EE6332EB55A4}"/>
                  </a:ext>
                </a:extLst>
              </p:cNvPr>
              <p:cNvPicPr/>
              <p:nvPr/>
            </p:nvPicPr>
            <p:blipFill>
              <a:blip r:embed="rId5"/>
              <a:stretch>
                <a:fillRect/>
              </a:stretch>
            </p:blipFill>
            <p:spPr>
              <a:xfrm>
                <a:off x="173736" y="850536"/>
                <a:ext cx="36000" cy="36000"/>
              </a:xfrm>
              <a:prstGeom prst="rect">
                <a:avLst/>
              </a:prstGeom>
            </p:spPr>
          </p:pic>
        </mc:Fallback>
      </mc:AlternateContent>
      <p:sp>
        <p:nvSpPr>
          <p:cNvPr id="12" name="TextBox 11">
            <a:extLst>
              <a:ext uri="{FF2B5EF4-FFF2-40B4-BE49-F238E27FC236}">
                <a16:creationId xmlns:a16="http://schemas.microsoft.com/office/drawing/2014/main" id="{194F589F-7D30-7D33-E128-4CAC32EC3097}"/>
              </a:ext>
            </a:extLst>
          </p:cNvPr>
          <p:cNvSpPr txBox="1"/>
          <p:nvPr/>
        </p:nvSpPr>
        <p:spPr>
          <a:xfrm>
            <a:off x="9436608" y="5589240"/>
            <a:ext cx="2679192" cy="369332"/>
          </a:xfrm>
          <a:prstGeom prst="rect">
            <a:avLst/>
          </a:prstGeom>
          <a:noFill/>
        </p:spPr>
        <p:txBody>
          <a:bodyPr wrap="square" rtlCol="0">
            <a:spAutoFit/>
          </a:bodyPr>
          <a:lstStyle/>
          <a:p>
            <a:r>
              <a:rPr lang="en-GB" dirty="0"/>
              <a:t>Source: slideshare.net</a:t>
            </a:r>
          </a:p>
        </p:txBody>
      </p:sp>
    </p:spTree>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D42FCC0-0964-9515-BC56-545DD07793CF}"/>
              </a:ext>
            </a:extLst>
          </p:cNvPr>
          <p:cNvPicPr>
            <a:picLocks noChangeAspect="1"/>
          </p:cNvPicPr>
          <p:nvPr/>
        </p:nvPicPr>
        <p:blipFill>
          <a:blip r:embed="rId2"/>
          <a:srcRect t="2170" b="21816"/>
          <a:stretch>
            <a:fillRect/>
          </a:stretch>
        </p:blipFill>
        <p:spPr>
          <a:xfrm>
            <a:off x="20" y="49302"/>
            <a:ext cx="12191980" cy="6857990"/>
          </a:xfrm>
          <a:prstGeom prst="rect">
            <a:avLst/>
          </a:prstGeom>
          <a:ln>
            <a:noFill/>
          </a:ln>
          <a:effectLst>
            <a:outerShdw blurRad="292100" dist="139700" dir="2700000" algn="tl" rotWithShape="0">
              <a:srgbClr val="333333">
                <a:alpha val="65000"/>
              </a:srgbClr>
            </a:outerShdw>
          </a:effectLst>
        </p:spPr>
      </p:pic>
      <p:sp>
        <p:nvSpPr>
          <p:cNvPr id="5" name="Date Placeholder 4" hidden="1">
            <a:extLst>
              <a:ext uri="{FF2B5EF4-FFF2-40B4-BE49-F238E27FC236}">
                <a16:creationId xmlns:a16="http://schemas.microsoft.com/office/drawing/2014/main" id="{4481D883-B0FD-8880-3062-AFB57F9BCB61}"/>
              </a:ext>
            </a:extLst>
          </p:cNvPr>
          <p:cNvSpPr>
            <a:spLocks noGrp="1"/>
          </p:cNvSpPr>
          <p:nvPr>
            <p:ph type="dt" sz="half" idx="10"/>
          </p:nvPr>
        </p:nvSpPr>
        <p:spPr/>
        <p:txBody>
          <a:bodyPr/>
          <a:lstStyle/>
          <a:p>
            <a:pPr>
              <a:spcAft>
                <a:spcPts val="600"/>
              </a:spcAft>
              <a:defRPr/>
            </a:pPr>
            <a:fld id="{3DCD3573-F868-49F2-A2D9-D472BF50848B}" type="datetime1">
              <a:rPr lang="en-GB" altLang="en-US" smtClean="0"/>
              <a:pPr>
                <a:spcAft>
                  <a:spcPts val="600"/>
                </a:spcAft>
                <a:defRPr/>
              </a:pPr>
              <a:t>17/07/2026</a:t>
            </a:fld>
            <a:endParaRPr lang="en-GB" altLang="en-US"/>
          </a:p>
        </p:txBody>
      </p:sp>
      <p:sp>
        <p:nvSpPr>
          <p:cNvPr id="6" name="Slide Number Placeholder 5" hidden="1">
            <a:extLst>
              <a:ext uri="{FF2B5EF4-FFF2-40B4-BE49-F238E27FC236}">
                <a16:creationId xmlns:a16="http://schemas.microsoft.com/office/drawing/2014/main" id="{7E004A02-9D5E-66FF-F77E-AD7FD19CE5D7}"/>
              </a:ext>
            </a:extLst>
          </p:cNvPr>
          <p:cNvSpPr>
            <a:spLocks noGrp="1"/>
          </p:cNvSpPr>
          <p:nvPr>
            <p:ph type="sldNum" sz="quarter" idx="4294967295"/>
          </p:nvPr>
        </p:nvSpPr>
        <p:spPr>
          <a:xfrm>
            <a:off x="10608733" y="6381751"/>
            <a:ext cx="973667" cy="339725"/>
          </a:xfrm>
        </p:spPr>
        <p:txBody>
          <a:bodyPr/>
          <a:lstStyle/>
          <a:p>
            <a:pPr>
              <a:spcAft>
                <a:spcPts val="600"/>
              </a:spcAft>
              <a:defRPr/>
            </a:pPr>
            <a:fld id="{3DA9162A-D4C6-4BE6-80AC-343E718106D9}" type="slidenum">
              <a:rPr lang="en-GB" altLang="en-US" smtClean="0"/>
              <a:pPr>
                <a:spcAft>
                  <a:spcPts val="600"/>
                </a:spcAft>
                <a:defRPr/>
              </a:pPr>
              <a:t>14</a:t>
            </a:fld>
            <a:endParaRPr lang="en-GB" altLang="en-US"/>
          </a:p>
        </p:txBody>
      </p:sp>
      <p:sp>
        <p:nvSpPr>
          <p:cNvPr id="9" name="TextBox 8">
            <a:extLst>
              <a:ext uri="{FF2B5EF4-FFF2-40B4-BE49-F238E27FC236}">
                <a16:creationId xmlns:a16="http://schemas.microsoft.com/office/drawing/2014/main" id="{292FB5A6-67EF-3BB6-C2D7-C1C0CF456EC0}"/>
              </a:ext>
            </a:extLst>
          </p:cNvPr>
          <p:cNvSpPr txBox="1"/>
          <p:nvPr/>
        </p:nvSpPr>
        <p:spPr>
          <a:xfrm>
            <a:off x="8833104" y="6537960"/>
            <a:ext cx="3054096" cy="369332"/>
          </a:xfrm>
          <a:prstGeom prst="rect">
            <a:avLst/>
          </a:prstGeom>
          <a:noFill/>
        </p:spPr>
        <p:txBody>
          <a:bodyPr wrap="square" rtlCol="0">
            <a:spAutoFit/>
          </a:bodyPr>
          <a:lstStyle/>
          <a:p>
            <a:r>
              <a:rPr lang="en-GB" dirty="0"/>
              <a:t>Source: dreamstime.com</a:t>
            </a:r>
          </a:p>
        </p:txBody>
      </p:sp>
      <p:sp>
        <p:nvSpPr>
          <p:cNvPr id="10" name="TextBox 9">
            <a:extLst>
              <a:ext uri="{FF2B5EF4-FFF2-40B4-BE49-F238E27FC236}">
                <a16:creationId xmlns:a16="http://schemas.microsoft.com/office/drawing/2014/main" id="{A07D0108-30F0-80AE-3F6C-070053E80BAF}"/>
              </a:ext>
            </a:extLst>
          </p:cNvPr>
          <p:cNvSpPr txBox="1"/>
          <p:nvPr/>
        </p:nvSpPr>
        <p:spPr>
          <a:xfrm>
            <a:off x="155893" y="5614630"/>
            <a:ext cx="12036107" cy="923330"/>
          </a:xfrm>
          <a:prstGeom prst="rect">
            <a:avLst/>
          </a:prstGeom>
          <a:noFill/>
        </p:spPr>
        <p:txBody>
          <a:bodyPr wrap="square" rtlCol="0">
            <a:spAutoFit/>
          </a:bodyPr>
          <a:lstStyle/>
          <a:p>
            <a:r>
              <a:rPr lang="en-GB" sz="5400" dirty="0">
                <a:latin typeface="Algerian" panose="04020705040A02060702" pitchFamily="82" charset="0"/>
              </a:rPr>
              <a:t>Thank you for your attention.</a:t>
            </a:r>
          </a:p>
        </p:txBody>
      </p:sp>
    </p:spTree>
    <p:extLst>
      <p:ext uri="{BB962C8B-B14F-4D97-AF65-F5344CB8AC3E}">
        <p14:creationId xmlns:p14="http://schemas.microsoft.com/office/powerpoint/2010/main" val="4171199739"/>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2EBCF-FC04-FFEA-4D9B-8FEFA9FD08F9}"/>
              </a:ext>
            </a:extLst>
          </p:cNvPr>
          <p:cNvSpPr>
            <a:spLocks noGrp="1"/>
          </p:cNvSpPr>
          <p:nvPr>
            <p:ph type="title"/>
          </p:nvPr>
        </p:nvSpPr>
        <p:spPr/>
        <p:txBody>
          <a:bodyPr/>
          <a:lstStyle/>
          <a:p>
            <a:r>
              <a:rPr kumimoji="0" lang="en-GB" altLang="en-US" sz="4400" b="1" i="0" u="none" strike="noStrike" kern="1200" cap="none" spc="0" normalizeH="0" baseline="0" noProof="0" dirty="0">
                <a:ln>
                  <a:noFill/>
                </a:ln>
                <a:solidFill>
                  <a:srgbClr val="000000"/>
                </a:solidFill>
                <a:effectLst/>
                <a:uLnTx/>
                <a:uFillTx/>
                <a:latin typeface="Myriad Pro"/>
                <a:ea typeface="+mj-ea"/>
                <a:cs typeface="+mj-cs"/>
              </a:rPr>
              <a:t>References List</a:t>
            </a:r>
            <a:endParaRPr lang="en-GB" dirty="0"/>
          </a:p>
        </p:txBody>
      </p:sp>
      <p:sp>
        <p:nvSpPr>
          <p:cNvPr id="3" name="Content Placeholder 2">
            <a:extLst>
              <a:ext uri="{FF2B5EF4-FFF2-40B4-BE49-F238E27FC236}">
                <a16:creationId xmlns:a16="http://schemas.microsoft.com/office/drawing/2014/main" id="{B899D8D9-0018-AF29-CFFC-1E62B989377B}"/>
              </a:ext>
            </a:extLst>
          </p:cNvPr>
          <p:cNvSpPr>
            <a:spLocks noGrp="1"/>
          </p:cNvSpPr>
          <p:nvPr>
            <p:ph idx="1"/>
          </p:nvPr>
        </p:nvSpPr>
        <p:spPr>
          <a:xfrm>
            <a:off x="228600" y="1417638"/>
            <a:ext cx="11353800" cy="4099595"/>
          </a:xfrm>
        </p:spPr>
        <p:txBody>
          <a:bodyPr/>
          <a:lstStyle/>
          <a:p>
            <a:pPr>
              <a:lnSpc>
                <a:spcPct val="115000"/>
              </a:lnSpc>
              <a:spcAft>
                <a:spcPts val="800"/>
              </a:spcAft>
              <a:buNone/>
            </a:pPr>
            <a:r>
              <a:rPr lang="en-GB" sz="1400" kern="100" dirty="0">
                <a:latin typeface="Arial" panose="020B0604020202020204" pitchFamily="34" charset="0"/>
                <a:ea typeface="Aptos" panose="020B0004020202020204" pitchFamily="34" charset="0"/>
                <a:cs typeface="Arial" panose="020B0604020202020204" pitchFamily="34" charset="0"/>
              </a:rPr>
              <a:t> </a:t>
            </a:r>
          </a:p>
          <a:p>
            <a:pPr marL="347345" indent="-347345">
              <a:spcBef>
                <a:spcPts val="335"/>
              </a:spcBef>
              <a:buNone/>
            </a:pPr>
            <a:r>
              <a:rPr lang="en-GB" sz="1600" dirty="0">
                <a:solidFill>
                  <a:srgbClr val="000000"/>
                </a:solidFill>
                <a:latin typeface="Arial" panose="020B0604020202020204" pitchFamily="34" charset="0"/>
                <a:cs typeface="Arial" panose="020B0604020202020204" pitchFamily="34" charset="0"/>
              </a:rPr>
              <a:t>Care Quality Commission (2025). </a:t>
            </a:r>
            <a:r>
              <a:rPr lang="en-GB" sz="1600" i="1" dirty="0">
                <a:solidFill>
                  <a:srgbClr val="000000"/>
                </a:solidFill>
                <a:latin typeface="Arial" panose="020B0604020202020204" pitchFamily="34" charset="0"/>
                <a:cs typeface="Arial" panose="020B0604020202020204" pitchFamily="34" charset="0"/>
              </a:rPr>
              <a:t>Adult Social Care - Care Quality Commission</a:t>
            </a:r>
            <a:r>
              <a:rPr lang="en-GB" sz="1600" dirty="0">
                <a:solidFill>
                  <a:srgbClr val="000000"/>
                </a:solidFill>
                <a:latin typeface="Arial" panose="020B0604020202020204" pitchFamily="34" charset="0"/>
                <a:cs typeface="Arial" panose="020B0604020202020204" pitchFamily="34" charset="0"/>
              </a:rPr>
              <a:t>. Cqc.org.uk. Available at: </a:t>
            </a:r>
            <a:r>
              <a:rPr lang="en-GB" sz="1600" u="sng" dirty="0">
                <a:solidFill>
                  <a:srgbClr val="000000"/>
                </a:solidFill>
                <a:latin typeface="Arial" panose="020B0604020202020204" pitchFamily="34" charset="0"/>
                <a:cs typeface="Arial" panose="020B0604020202020204" pitchFamily="34" charset="0"/>
                <a:hlinkClick r:id="rId2"/>
              </a:rPr>
              <a:t>https://www.cqc.org.uk/publications/major-report/state-care/2023-2024/access/asc</a:t>
            </a:r>
            <a:r>
              <a:rPr lang="en-GB" sz="1600" u="sng" dirty="0">
                <a:solidFill>
                  <a:srgbClr val="000000"/>
                </a:solidFill>
                <a:latin typeface="Arial" panose="020B0604020202020204" pitchFamily="34" charset="0"/>
                <a:cs typeface="Arial" panose="020B0604020202020204" pitchFamily="34" charset="0"/>
              </a:rPr>
              <a:t>. </a:t>
            </a:r>
            <a:r>
              <a:rPr lang="en-GB" sz="1600" dirty="0">
                <a:solidFill>
                  <a:srgbClr val="000000"/>
                </a:solidFill>
                <a:latin typeface="Arial" panose="020B0604020202020204" pitchFamily="34" charset="0"/>
                <a:cs typeface="Arial" panose="020B0604020202020204" pitchFamily="34" charset="0"/>
              </a:rPr>
              <a:t> [Accessed: 10 July 2026].</a:t>
            </a:r>
            <a:endParaRPr lang="en-GB" sz="1400" dirty="0">
              <a:latin typeface="Arial" panose="020B0604020202020204" pitchFamily="34" charset="0"/>
              <a:ea typeface="Times New Roman" panose="02020603050405020304" pitchFamily="18" charset="0"/>
              <a:cs typeface="Arial" panose="020B0604020202020204" pitchFamily="34" charset="0"/>
            </a:endParaRPr>
          </a:p>
          <a:p>
            <a:pPr marL="347345" indent="-347345">
              <a:spcBef>
                <a:spcPts val="335"/>
              </a:spcBef>
              <a:buNone/>
            </a:pPr>
            <a:r>
              <a:rPr lang="en-GB" sz="1400" dirty="0">
                <a:latin typeface="Arial" panose="020B0604020202020204" pitchFamily="34" charset="0"/>
                <a:ea typeface="Times New Roman" panose="02020603050405020304" pitchFamily="18" charset="0"/>
                <a:cs typeface="Arial" panose="020B0604020202020204" pitchFamily="34" charset="0"/>
              </a:rPr>
              <a:t> </a:t>
            </a:r>
          </a:p>
          <a:p>
            <a:pPr marL="347345" indent="-347345">
              <a:spcBef>
                <a:spcPts val="335"/>
              </a:spcBef>
              <a:buNone/>
            </a:pPr>
            <a:r>
              <a:rPr lang="en-GB" sz="1600" dirty="0">
                <a:solidFill>
                  <a:srgbClr val="000000"/>
                </a:solidFill>
                <a:latin typeface="Arial" panose="020B0604020202020204" pitchFamily="34" charset="0"/>
                <a:cs typeface="Arial" panose="020B0604020202020204" pitchFamily="34" charset="0"/>
              </a:rPr>
              <a:t>Department for Education (DfE) (2026) </a:t>
            </a:r>
            <a:r>
              <a:rPr lang="en-GB" sz="1600" i="1" dirty="0">
                <a:solidFill>
                  <a:srgbClr val="000000"/>
                </a:solidFill>
                <a:latin typeface="Arial" panose="020B0604020202020204" pitchFamily="34" charset="0"/>
                <a:cs typeface="Arial" panose="020B0604020202020204" pitchFamily="34" charset="0"/>
              </a:rPr>
              <a:t>Working Together to Safeguard Children 2026: a guide to multi‑agency working to help, protect and promote the welfare of children.</a:t>
            </a:r>
            <a:r>
              <a:rPr lang="en-GB" sz="1600" dirty="0">
                <a:solidFill>
                  <a:srgbClr val="000000"/>
                </a:solidFill>
                <a:latin typeface="Arial" panose="020B0604020202020204" pitchFamily="34" charset="0"/>
                <a:cs typeface="Arial" panose="020B0604020202020204" pitchFamily="34" charset="0"/>
              </a:rPr>
              <a:t> London: HMSO. Available at: </a:t>
            </a:r>
            <a:r>
              <a:rPr lang="en-GB" sz="1600" u="sng" dirty="0">
                <a:solidFill>
                  <a:srgbClr val="000000"/>
                </a:solidFill>
                <a:latin typeface="Arial" panose="020B0604020202020204" pitchFamily="34" charset="0"/>
                <a:cs typeface="Arial" panose="020B0604020202020204" pitchFamily="34" charset="0"/>
                <a:hlinkClick r:id="rId3"/>
              </a:rPr>
              <a:t>https://assets.publishing.service.gov.uk/media/69fb1c28d0e316a40f269a5b/Working_together_to_safeguard_children_2026_a_guide_to_multi_agency_working.pdf</a:t>
            </a:r>
            <a:r>
              <a:rPr lang="en-GB" sz="1600" u="sng" dirty="0">
                <a:solidFill>
                  <a:srgbClr val="000000"/>
                </a:solidFill>
                <a:latin typeface="Arial" panose="020B0604020202020204" pitchFamily="34" charset="0"/>
                <a:cs typeface="Arial" panose="020B0604020202020204" pitchFamily="34" charset="0"/>
              </a:rPr>
              <a:t>. </a:t>
            </a:r>
            <a:r>
              <a:rPr lang="en-GB" sz="1600" dirty="0">
                <a:solidFill>
                  <a:srgbClr val="000000"/>
                </a:solidFill>
                <a:latin typeface="Arial" panose="020B0604020202020204" pitchFamily="34" charset="0"/>
                <a:cs typeface="Arial" panose="020B0604020202020204" pitchFamily="34" charset="0"/>
              </a:rPr>
              <a:t>  [Accessed: 12 July 2026].</a:t>
            </a:r>
            <a:endParaRPr lang="en-GB" sz="1400" dirty="0">
              <a:latin typeface="Arial" panose="020B0604020202020204" pitchFamily="34" charset="0"/>
              <a:ea typeface="Times New Roman" panose="02020603050405020304" pitchFamily="18" charset="0"/>
              <a:cs typeface="Arial" panose="020B0604020202020204" pitchFamily="34" charset="0"/>
            </a:endParaRPr>
          </a:p>
          <a:p>
            <a:pPr marL="347345" indent="-347345">
              <a:spcBef>
                <a:spcPts val="335"/>
              </a:spcBef>
              <a:buNone/>
            </a:pPr>
            <a:r>
              <a:rPr lang="en-GB" sz="1400" dirty="0">
                <a:latin typeface="Arial" panose="020B0604020202020204" pitchFamily="34" charset="0"/>
                <a:ea typeface="Times New Roman" panose="02020603050405020304" pitchFamily="18" charset="0"/>
                <a:cs typeface="Arial" panose="020B0604020202020204" pitchFamily="34" charset="0"/>
              </a:rPr>
              <a:t> </a:t>
            </a:r>
          </a:p>
          <a:p>
            <a:pPr marL="347345" indent="-347345">
              <a:spcBef>
                <a:spcPts val="335"/>
              </a:spcBef>
              <a:buNone/>
            </a:pPr>
            <a:r>
              <a:rPr lang="en-GB" sz="1600" dirty="0">
                <a:solidFill>
                  <a:srgbClr val="000000"/>
                </a:solidFill>
                <a:latin typeface="Arial" panose="020B0604020202020204" pitchFamily="34" charset="0"/>
                <a:cs typeface="Arial" panose="020B0604020202020204" pitchFamily="34" charset="0"/>
              </a:rPr>
              <a:t>Gibbs, G. (1988) </a:t>
            </a:r>
            <a:r>
              <a:rPr lang="en-GB" sz="1600" i="1" dirty="0">
                <a:solidFill>
                  <a:srgbClr val="000000"/>
                </a:solidFill>
                <a:latin typeface="Arial" panose="020B0604020202020204" pitchFamily="34" charset="0"/>
                <a:cs typeface="Arial" panose="020B0604020202020204" pitchFamily="34" charset="0"/>
              </a:rPr>
              <a:t>Learning by Doing: A Guide to Teaching and Learning Methods</a:t>
            </a:r>
            <a:r>
              <a:rPr lang="en-GB" sz="1600" dirty="0">
                <a:solidFill>
                  <a:srgbClr val="000000"/>
                </a:solidFill>
                <a:latin typeface="Arial" panose="020B0604020202020204" pitchFamily="34" charset="0"/>
                <a:cs typeface="Arial" panose="020B0604020202020204" pitchFamily="34" charset="0"/>
              </a:rPr>
              <a:t>. Oxford: Oxford Polytechnic.</a:t>
            </a:r>
            <a:endParaRPr lang="en-GB" sz="1400" dirty="0">
              <a:latin typeface="Arial" panose="020B0604020202020204" pitchFamily="34" charset="0"/>
              <a:ea typeface="Times New Roman" panose="02020603050405020304" pitchFamily="18" charset="0"/>
              <a:cs typeface="Arial" panose="020B0604020202020204" pitchFamily="34" charset="0"/>
            </a:endParaRPr>
          </a:p>
          <a:p>
            <a:pPr marL="347345" indent="-347345">
              <a:spcBef>
                <a:spcPts val="335"/>
              </a:spcBef>
              <a:buNone/>
            </a:pPr>
            <a:r>
              <a:rPr lang="en-GB" sz="1400" dirty="0">
                <a:latin typeface="Arial" panose="020B0604020202020204" pitchFamily="34" charset="0"/>
                <a:ea typeface="Times New Roman" panose="02020603050405020304" pitchFamily="18" charset="0"/>
                <a:cs typeface="Arial" panose="020B0604020202020204" pitchFamily="34" charset="0"/>
              </a:rPr>
              <a:t> </a:t>
            </a:r>
          </a:p>
          <a:p>
            <a:pPr marL="347345" indent="-347345">
              <a:spcBef>
                <a:spcPts val="335"/>
              </a:spcBef>
              <a:buNone/>
            </a:pPr>
            <a:r>
              <a:rPr lang="en-GB" sz="1600" dirty="0">
                <a:solidFill>
                  <a:srgbClr val="000000"/>
                </a:solidFill>
                <a:latin typeface="Arial" panose="020B0604020202020204" pitchFamily="34" charset="0"/>
                <a:cs typeface="Arial" panose="020B0604020202020204" pitchFamily="34" charset="0"/>
              </a:rPr>
              <a:t>HM Government (2026) </a:t>
            </a:r>
            <a:r>
              <a:rPr lang="en-GB" sz="1600" i="1" dirty="0">
                <a:solidFill>
                  <a:srgbClr val="000000"/>
                </a:solidFill>
                <a:latin typeface="Arial" panose="020B0604020202020204" pitchFamily="34" charset="0"/>
                <a:cs typeface="Arial" panose="020B0604020202020204" pitchFamily="34" charset="0"/>
              </a:rPr>
              <a:t>Working Together to Safeguard Children.</a:t>
            </a:r>
            <a:r>
              <a:rPr lang="en-GB" sz="1600" dirty="0">
                <a:solidFill>
                  <a:srgbClr val="000000"/>
                </a:solidFill>
                <a:latin typeface="Arial" panose="020B0604020202020204" pitchFamily="34" charset="0"/>
                <a:cs typeface="Arial" panose="020B0604020202020204" pitchFamily="34" charset="0"/>
              </a:rPr>
              <a:t> London: HMSO. Available at: </a:t>
            </a:r>
            <a:r>
              <a:rPr lang="en-GB" sz="1600" u="sng" dirty="0">
                <a:solidFill>
                  <a:srgbClr val="000000"/>
                </a:solidFill>
                <a:latin typeface="Arial" panose="020B0604020202020204" pitchFamily="34" charset="0"/>
                <a:cs typeface="Arial" panose="020B0604020202020204" pitchFamily="34" charset="0"/>
                <a:hlinkClick r:id="rId4"/>
              </a:rPr>
              <a:t>https://www.gov.uk/government/publications/working-together-to-safeguard-children--2</a:t>
            </a:r>
            <a:r>
              <a:rPr lang="en-GB" sz="1600" dirty="0">
                <a:solidFill>
                  <a:srgbClr val="000000"/>
                </a:solidFill>
                <a:latin typeface="Arial" panose="020B0604020202020204" pitchFamily="34" charset="0"/>
                <a:cs typeface="Arial" panose="020B0604020202020204" pitchFamily="34" charset="0"/>
              </a:rPr>
              <a:t>.   [Accessed: 9 July 2026].</a:t>
            </a:r>
            <a:endParaRPr lang="en-GB" sz="1400" dirty="0">
              <a:latin typeface="Arial" panose="020B0604020202020204" pitchFamily="34" charset="0"/>
              <a:ea typeface="Times New Roman" panose="02020603050405020304" pitchFamily="18" charset="0"/>
              <a:cs typeface="Arial" panose="020B0604020202020204" pitchFamily="34" charset="0"/>
            </a:endParaRPr>
          </a:p>
          <a:p>
            <a:pPr marL="347345" indent="-347345">
              <a:spcBef>
                <a:spcPts val="335"/>
              </a:spcBef>
              <a:buNone/>
            </a:pPr>
            <a:r>
              <a:rPr lang="en-GB" sz="1400" dirty="0">
                <a:latin typeface="Arial" panose="020B0604020202020204" pitchFamily="34" charset="0"/>
                <a:ea typeface="Times New Roman" panose="02020603050405020304" pitchFamily="18" charset="0"/>
                <a:cs typeface="Arial" panose="020B0604020202020204" pitchFamily="34" charset="0"/>
              </a:rPr>
              <a:t> </a:t>
            </a:r>
          </a:p>
          <a:p>
            <a:endParaRPr lang="en-GB" dirty="0"/>
          </a:p>
        </p:txBody>
      </p:sp>
      <p:sp>
        <p:nvSpPr>
          <p:cNvPr id="4" name="Date Placeholder 3">
            <a:extLst>
              <a:ext uri="{FF2B5EF4-FFF2-40B4-BE49-F238E27FC236}">
                <a16:creationId xmlns:a16="http://schemas.microsoft.com/office/drawing/2014/main" id="{24F0CE26-A085-8026-78BB-D216DCB59938}"/>
              </a:ext>
            </a:extLst>
          </p:cNvPr>
          <p:cNvSpPr>
            <a:spLocks noGrp="1"/>
          </p:cNvSpPr>
          <p:nvPr>
            <p:ph type="dt" sz="half" idx="10"/>
          </p:nvPr>
        </p:nvSpPr>
        <p:spPr/>
        <p:txBody>
          <a:bodyPr/>
          <a:lstStyle/>
          <a:p>
            <a:pPr>
              <a:defRPr/>
            </a:pPr>
            <a:fld id="{A152F05D-D1E8-41A3-A804-11C472F016CD}" type="datetime1">
              <a:rPr lang="en-GB" altLang="en-US" smtClean="0"/>
              <a:t>17/07/2026</a:t>
            </a:fld>
            <a:endParaRPr lang="en-GB" altLang="en-US"/>
          </a:p>
        </p:txBody>
      </p:sp>
      <p:sp>
        <p:nvSpPr>
          <p:cNvPr id="5" name="Slide Number Placeholder 4">
            <a:extLst>
              <a:ext uri="{FF2B5EF4-FFF2-40B4-BE49-F238E27FC236}">
                <a16:creationId xmlns:a16="http://schemas.microsoft.com/office/drawing/2014/main" id="{D65CA02E-044C-2195-BDBB-2AAEFA34B4E8}"/>
              </a:ext>
            </a:extLst>
          </p:cNvPr>
          <p:cNvSpPr>
            <a:spLocks noGrp="1"/>
          </p:cNvSpPr>
          <p:nvPr>
            <p:ph type="sldNum" sz="quarter" idx="12"/>
          </p:nvPr>
        </p:nvSpPr>
        <p:spPr/>
        <p:txBody>
          <a:bodyPr/>
          <a:lstStyle/>
          <a:p>
            <a:pPr>
              <a:defRPr/>
            </a:pPr>
            <a:fld id="{9AFB928A-D6AD-4F2A-B2DD-923741E90643}" type="slidenum">
              <a:rPr lang="en-GB" altLang="en-US" smtClean="0"/>
              <a:pPr>
                <a:defRPr/>
              </a:pPr>
              <a:t>15</a:t>
            </a:fld>
            <a:endParaRPr lang="en-GB" altLang="en-US"/>
          </a:p>
        </p:txBody>
      </p:sp>
    </p:spTree>
    <p:extLst>
      <p:ext uri="{BB962C8B-B14F-4D97-AF65-F5344CB8AC3E}">
        <p14:creationId xmlns:p14="http://schemas.microsoft.com/office/powerpoint/2010/main" val="1989462835"/>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2E9C6-EC24-F4FF-35B2-FAC18891CC39}"/>
              </a:ext>
            </a:extLst>
          </p:cNvPr>
          <p:cNvSpPr>
            <a:spLocks noGrp="1"/>
          </p:cNvSpPr>
          <p:nvPr>
            <p:ph type="title"/>
          </p:nvPr>
        </p:nvSpPr>
        <p:spPr>
          <a:xfrm>
            <a:off x="334433" y="0"/>
            <a:ext cx="10274300" cy="982980"/>
          </a:xfrm>
        </p:spPr>
        <p:txBody>
          <a:bodyPr/>
          <a:lstStyle/>
          <a:p>
            <a:r>
              <a:rPr kumimoji="0" lang="en-GB" altLang="en-US" sz="4400" b="1" i="0" u="none" strike="noStrike" kern="1200" cap="none" spc="0" normalizeH="0" baseline="0" noProof="0" dirty="0">
                <a:ln>
                  <a:noFill/>
                </a:ln>
                <a:solidFill>
                  <a:srgbClr val="000000"/>
                </a:solidFill>
                <a:effectLst/>
                <a:uLnTx/>
                <a:uFillTx/>
                <a:latin typeface="Myriad Pro"/>
                <a:ea typeface="+mj-ea"/>
                <a:cs typeface="+mj-cs"/>
              </a:rPr>
              <a:t>References List</a:t>
            </a:r>
            <a:endParaRPr lang="en-GB" dirty="0"/>
          </a:p>
        </p:txBody>
      </p:sp>
      <p:sp>
        <p:nvSpPr>
          <p:cNvPr id="3" name="Content Placeholder 2">
            <a:extLst>
              <a:ext uri="{FF2B5EF4-FFF2-40B4-BE49-F238E27FC236}">
                <a16:creationId xmlns:a16="http://schemas.microsoft.com/office/drawing/2014/main" id="{E9CA6224-D60A-E5FA-9B70-DE4EE9686D4E}"/>
              </a:ext>
            </a:extLst>
          </p:cNvPr>
          <p:cNvSpPr>
            <a:spLocks noGrp="1"/>
          </p:cNvSpPr>
          <p:nvPr>
            <p:ph idx="1"/>
          </p:nvPr>
        </p:nvSpPr>
        <p:spPr>
          <a:xfrm>
            <a:off x="334433" y="982980"/>
            <a:ext cx="11247967" cy="4663440"/>
          </a:xfrm>
        </p:spPr>
        <p:txBody>
          <a:bodyPr/>
          <a:lstStyle/>
          <a:p>
            <a:pPr marL="347345" indent="-347345">
              <a:spcBef>
                <a:spcPts val="335"/>
              </a:spcBef>
              <a:buNone/>
            </a:pPr>
            <a:r>
              <a:rPr lang="en-GB" sz="1800" dirty="0">
                <a:solidFill>
                  <a:srgbClr val="000000"/>
                </a:solidFill>
                <a:latin typeface="Arial" panose="020B0604020202020204" pitchFamily="34" charset="0"/>
                <a:cs typeface="Arial" panose="020B0604020202020204" pitchFamily="34" charset="0"/>
              </a:rPr>
              <a:t>NICE (2017) </a:t>
            </a:r>
            <a:r>
              <a:rPr lang="en-GB" sz="1800" i="1" dirty="0">
                <a:solidFill>
                  <a:srgbClr val="000000"/>
                </a:solidFill>
                <a:latin typeface="Arial" panose="020B0604020202020204" pitchFamily="34" charset="0"/>
                <a:cs typeface="Arial" panose="020B0604020202020204" pitchFamily="34" charset="0"/>
              </a:rPr>
              <a:t>Child abuse and neglect (NG76).</a:t>
            </a:r>
            <a:r>
              <a:rPr lang="en-GB" sz="1800" dirty="0">
                <a:solidFill>
                  <a:srgbClr val="000000"/>
                </a:solidFill>
                <a:latin typeface="Arial" panose="020B0604020202020204" pitchFamily="34" charset="0"/>
                <a:cs typeface="Arial" panose="020B0604020202020204" pitchFamily="34" charset="0"/>
              </a:rPr>
              <a:t> London: National Institute for Health and Care Excellence. Available at: </a:t>
            </a:r>
            <a:r>
              <a:rPr lang="en-GB" sz="1800" u="sng" dirty="0">
                <a:solidFill>
                  <a:srgbClr val="000000"/>
                </a:solidFill>
                <a:latin typeface="Arial" panose="020B0604020202020204" pitchFamily="34" charset="0"/>
                <a:cs typeface="Arial" panose="020B0604020202020204" pitchFamily="34" charset="0"/>
                <a:hlinkClick r:id="rId2"/>
              </a:rPr>
              <a:t>https://www.nice.org.uk/guidance/ng76</a:t>
            </a:r>
            <a:r>
              <a:rPr lang="en-GB" sz="1800" u="sng" dirty="0">
                <a:solidFill>
                  <a:srgbClr val="000000"/>
                </a:solidFill>
                <a:latin typeface="Arial" panose="020B0604020202020204" pitchFamily="34" charset="0"/>
                <a:cs typeface="Arial" panose="020B0604020202020204" pitchFamily="34" charset="0"/>
              </a:rPr>
              <a:t>. </a:t>
            </a:r>
            <a:r>
              <a:rPr lang="en-GB" sz="1800" dirty="0">
                <a:solidFill>
                  <a:srgbClr val="000000"/>
                </a:solidFill>
                <a:latin typeface="Arial" panose="020B0604020202020204" pitchFamily="34" charset="0"/>
                <a:cs typeface="Arial" panose="020B0604020202020204" pitchFamily="34" charset="0"/>
              </a:rPr>
              <a:t>[Accessed: 16 July 2026].</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marL="347345" indent="-347345">
              <a:spcBef>
                <a:spcPts val="335"/>
              </a:spcBef>
              <a:buNone/>
            </a:pPr>
            <a:r>
              <a:rPr lang="en-GB" sz="1800" dirty="0">
                <a:solidFill>
                  <a:srgbClr val="000000"/>
                </a:solidFill>
                <a:latin typeface="Arial" panose="020B0604020202020204" pitchFamily="34" charset="0"/>
                <a:cs typeface="Arial" panose="020B0604020202020204" pitchFamily="34" charset="0"/>
              </a:rPr>
              <a:t> </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marL="347345" indent="-347345">
              <a:spcBef>
                <a:spcPts val="335"/>
              </a:spcBef>
              <a:buNone/>
            </a:pPr>
            <a:r>
              <a:rPr lang="en-GB" sz="1800" dirty="0">
                <a:solidFill>
                  <a:srgbClr val="000000"/>
                </a:solidFill>
                <a:latin typeface="Arial" panose="020B0604020202020204" pitchFamily="34" charset="0"/>
                <a:cs typeface="Arial" panose="020B0604020202020204" pitchFamily="34" charset="0"/>
              </a:rPr>
              <a:t>NICE (2021) </a:t>
            </a:r>
            <a:r>
              <a:rPr lang="en-GB" sz="1800" i="1" dirty="0">
                <a:solidFill>
                  <a:srgbClr val="000000"/>
                </a:solidFill>
                <a:latin typeface="Arial" panose="020B0604020202020204" pitchFamily="34" charset="0"/>
                <a:cs typeface="Arial" panose="020B0604020202020204" pitchFamily="34" charset="0"/>
              </a:rPr>
              <a:t>Shared decision making (NG197).</a:t>
            </a:r>
            <a:r>
              <a:rPr lang="en-GB" sz="1800" dirty="0">
                <a:solidFill>
                  <a:srgbClr val="000000"/>
                </a:solidFill>
                <a:latin typeface="Arial" panose="020B0604020202020204" pitchFamily="34" charset="0"/>
                <a:cs typeface="Arial" panose="020B0604020202020204" pitchFamily="34" charset="0"/>
              </a:rPr>
              <a:t> London: National Institute for Health and Care Excellence. Available at: </a:t>
            </a:r>
            <a:r>
              <a:rPr lang="en-GB" sz="1800" u="sng" dirty="0">
                <a:solidFill>
                  <a:srgbClr val="000000"/>
                </a:solidFill>
                <a:latin typeface="Arial" panose="020B0604020202020204" pitchFamily="34" charset="0"/>
                <a:cs typeface="Arial" panose="020B0604020202020204" pitchFamily="34" charset="0"/>
                <a:hlinkClick r:id="rId3"/>
              </a:rPr>
              <a:t>https://www.nice.org.uk/guidance/ng1977</a:t>
            </a:r>
            <a:r>
              <a:rPr lang="en-GB" sz="1800" dirty="0">
                <a:solidFill>
                  <a:srgbClr val="000000"/>
                </a:solidFill>
                <a:latin typeface="Arial" panose="020B0604020202020204" pitchFamily="34" charset="0"/>
                <a:cs typeface="Arial" panose="020B0604020202020204" pitchFamily="34" charset="0"/>
              </a:rPr>
              <a:t>.   [Accessed: 10 July 2026].</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marL="347345" indent="-347345">
              <a:spcBef>
                <a:spcPts val="335"/>
              </a:spcBef>
              <a:buNone/>
            </a:pPr>
            <a:r>
              <a:rPr lang="en-GB" sz="1600" dirty="0">
                <a:latin typeface="Arial" panose="020B0604020202020204" pitchFamily="34" charset="0"/>
                <a:ea typeface="Times New Roman" panose="02020603050405020304" pitchFamily="18" charset="0"/>
                <a:cs typeface="Arial" panose="020B0604020202020204" pitchFamily="34" charset="0"/>
              </a:rPr>
              <a:t> </a:t>
            </a:r>
          </a:p>
          <a:p>
            <a:pPr>
              <a:spcBef>
                <a:spcPts val="335"/>
              </a:spcBef>
              <a:buNone/>
            </a:pPr>
            <a:r>
              <a:rPr lang="en-GB" sz="1800" dirty="0">
                <a:solidFill>
                  <a:srgbClr val="000000"/>
                </a:solidFill>
                <a:latin typeface="Arial" panose="020B0604020202020204" pitchFamily="34" charset="0"/>
                <a:cs typeface="Arial" panose="020B0604020202020204" pitchFamily="34" charset="0"/>
              </a:rPr>
              <a:t>NICE (2024) </a:t>
            </a:r>
            <a:r>
              <a:rPr lang="en-GB" sz="1800" i="1" dirty="0">
                <a:solidFill>
                  <a:srgbClr val="000000"/>
                </a:solidFill>
                <a:latin typeface="Arial" panose="020B0604020202020204" pitchFamily="34" charset="0"/>
                <a:cs typeface="Arial" panose="020B0604020202020204" pitchFamily="34" charset="0"/>
              </a:rPr>
              <a:t>Patient safety</a:t>
            </a:r>
            <a:r>
              <a:rPr lang="en-GB" sz="1800" dirty="0">
                <a:solidFill>
                  <a:srgbClr val="000000"/>
                </a:solidFill>
                <a:latin typeface="Arial" panose="020B0604020202020204" pitchFamily="34" charset="0"/>
                <a:cs typeface="Arial" panose="020B0604020202020204" pitchFamily="34" charset="0"/>
              </a:rPr>
              <a:t>. National Institute for Health and Care Excellence. Available at: </a:t>
            </a:r>
            <a:r>
              <a:rPr lang="en-GB" sz="1800" u="sng" dirty="0">
                <a:solidFill>
                  <a:srgbClr val="000000"/>
                </a:solidFill>
                <a:latin typeface="Arial" panose="020B0604020202020204" pitchFamily="34" charset="0"/>
                <a:cs typeface="Arial" panose="020B0604020202020204" pitchFamily="34" charset="0"/>
                <a:hlinkClick r:id="rId4"/>
              </a:rPr>
              <a:t>https://www.nice.org.uk/patient-safety</a:t>
            </a:r>
            <a:r>
              <a:rPr lang="en-GB" sz="1800" dirty="0">
                <a:solidFill>
                  <a:srgbClr val="000000"/>
                </a:solidFill>
                <a:latin typeface="Arial" panose="020B0604020202020204" pitchFamily="34" charset="0"/>
                <a:cs typeface="Arial" panose="020B0604020202020204" pitchFamily="34" charset="0"/>
              </a:rPr>
              <a:t>.   [Accessed: 9 July 2026].</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a:spcBef>
                <a:spcPts val="335"/>
              </a:spcBef>
              <a:buNone/>
            </a:pPr>
            <a:r>
              <a:rPr lang="en-GB" sz="1600" dirty="0">
                <a:latin typeface="Arial" panose="020B0604020202020204" pitchFamily="34" charset="0"/>
                <a:ea typeface="Times New Roman" panose="02020603050405020304" pitchFamily="18" charset="0"/>
                <a:cs typeface="Arial" panose="020B0604020202020204" pitchFamily="34" charset="0"/>
              </a:rPr>
              <a:t> </a:t>
            </a:r>
          </a:p>
          <a:p>
            <a:pPr marL="347345" indent="-347345">
              <a:spcBef>
                <a:spcPts val="335"/>
              </a:spcBef>
              <a:buNone/>
            </a:pPr>
            <a:r>
              <a:rPr lang="en-GB" sz="1800" dirty="0">
                <a:solidFill>
                  <a:srgbClr val="000000"/>
                </a:solidFill>
                <a:latin typeface="Arial" panose="020B0604020202020204" pitchFamily="34" charset="0"/>
                <a:cs typeface="Arial" panose="020B0604020202020204" pitchFamily="34" charset="0"/>
              </a:rPr>
              <a:t>Skills for Care (2025) </a:t>
            </a:r>
            <a:r>
              <a:rPr lang="en-GB" sz="1800" i="1" dirty="0">
                <a:solidFill>
                  <a:srgbClr val="000000"/>
                </a:solidFill>
                <a:latin typeface="Arial" panose="020B0604020202020204" pitchFamily="34" charset="0"/>
                <a:cs typeface="Arial" panose="020B0604020202020204" pitchFamily="34" charset="0"/>
              </a:rPr>
              <a:t>The Care Certificate Standards.</a:t>
            </a:r>
            <a:r>
              <a:rPr lang="en-GB" sz="1800" dirty="0">
                <a:solidFill>
                  <a:srgbClr val="000000"/>
                </a:solidFill>
                <a:latin typeface="Arial" panose="020B0604020202020204" pitchFamily="34" charset="0"/>
                <a:cs typeface="Arial" panose="020B0604020202020204" pitchFamily="34" charset="0"/>
              </a:rPr>
              <a:t> Leeds: Skills for Care. Available at: </a:t>
            </a:r>
            <a:r>
              <a:rPr lang="en-GB" sz="1800" u="sng" dirty="0">
                <a:solidFill>
                  <a:srgbClr val="000000"/>
                </a:solidFill>
                <a:latin typeface="Arial" panose="020B0604020202020204" pitchFamily="34" charset="0"/>
                <a:cs typeface="Arial" panose="020B0604020202020204" pitchFamily="34" charset="0"/>
                <a:hlinkClick r:id="rId5"/>
              </a:rPr>
              <a:t>https://www.skillsforcare.org.uk/resources/documents/Developing-your-workforce/Care-Certificate/The-Care-Certificate-Standards.pdf</a:t>
            </a:r>
            <a:r>
              <a:rPr lang="en-GB" sz="1800" dirty="0">
                <a:solidFill>
                  <a:srgbClr val="000000"/>
                </a:solidFill>
                <a:latin typeface="Arial" panose="020B0604020202020204" pitchFamily="34" charset="0"/>
                <a:cs typeface="Arial" panose="020B0604020202020204" pitchFamily="34" charset="0"/>
              </a:rPr>
              <a:t>.   [Accessed: 12 July 2026].</a:t>
            </a:r>
          </a:p>
          <a:p>
            <a:pPr marL="347345" indent="-347345">
              <a:spcBef>
                <a:spcPts val="335"/>
              </a:spcBef>
              <a:buNone/>
            </a:pPr>
            <a:endParaRPr lang="en-GB" sz="1600" dirty="0">
              <a:latin typeface="Arial" panose="020B0604020202020204" pitchFamily="34" charset="0"/>
              <a:ea typeface="Times New Roman" panose="02020603050405020304" pitchFamily="18" charset="0"/>
              <a:cs typeface="Arial" panose="020B0604020202020204" pitchFamily="34" charset="0"/>
            </a:endParaRPr>
          </a:p>
          <a:p>
            <a:pPr>
              <a:spcBef>
                <a:spcPts val="335"/>
              </a:spcBef>
              <a:buNone/>
            </a:pPr>
            <a:r>
              <a:rPr lang="en-GB" sz="1800" dirty="0">
                <a:solidFill>
                  <a:srgbClr val="000000"/>
                </a:solidFill>
                <a:latin typeface="Arial" panose="020B0604020202020204" pitchFamily="34" charset="0"/>
                <a:cs typeface="Arial" panose="020B0604020202020204" pitchFamily="34" charset="0"/>
              </a:rPr>
              <a:t>UNICEF (2024</a:t>
            </a:r>
            <a:r>
              <a:rPr lang="en-GB" sz="1800" b="1" dirty="0">
                <a:solidFill>
                  <a:srgbClr val="000000"/>
                </a:solidFill>
                <a:latin typeface="Arial" panose="020B0604020202020204" pitchFamily="34" charset="0"/>
                <a:cs typeface="Arial" panose="020B0604020202020204" pitchFamily="34" charset="0"/>
              </a:rPr>
              <a:t>)</a:t>
            </a:r>
            <a:r>
              <a:rPr lang="en-GB" sz="1800" dirty="0">
                <a:solidFill>
                  <a:srgbClr val="000000"/>
                </a:solidFill>
                <a:latin typeface="Arial" panose="020B0604020202020204" pitchFamily="34" charset="0"/>
                <a:cs typeface="Arial" panose="020B0604020202020204" pitchFamily="34" charset="0"/>
              </a:rPr>
              <a:t> </a:t>
            </a:r>
            <a:r>
              <a:rPr lang="en-GB" sz="1800" i="1" dirty="0">
                <a:solidFill>
                  <a:srgbClr val="000000"/>
                </a:solidFill>
                <a:latin typeface="Arial" panose="020B0604020202020204" pitchFamily="34" charset="0"/>
                <a:cs typeface="Arial" panose="020B0604020202020204" pitchFamily="34" charset="0"/>
              </a:rPr>
              <a:t>Convention on the Rights of the Child: Full Text</a:t>
            </a:r>
            <a:r>
              <a:rPr lang="en-GB" sz="1800" dirty="0">
                <a:solidFill>
                  <a:srgbClr val="000000"/>
                </a:solidFill>
                <a:latin typeface="Arial" panose="020B0604020202020204" pitchFamily="34" charset="0"/>
                <a:cs typeface="Arial" panose="020B0604020202020204" pitchFamily="34" charset="0"/>
              </a:rPr>
              <a:t>. UNICEF. Available at: </a:t>
            </a:r>
            <a:r>
              <a:rPr lang="en-GB" sz="1800" u="sng" dirty="0">
                <a:solidFill>
                  <a:srgbClr val="000000"/>
                </a:solidFill>
                <a:latin typeface="Arial" panose="020B0604020202020204" pitchFamily="34" charset="0"/>
                <a:cs typeface="Arial" panose="020B0604020202020204" pitchFamily="34" charset="0"/>
                <a:hlinkClick r:id="rId6"/>
              </a:rPr>
              <a:t>https://www.unicef.org/child-rights-convention/convention-text</a:t>
            </a:r>
            <a:r>
              <a:rPr lang="en-GB" sz="1800" dirty="0">
                <a:solidFill>
                  <a:srgbClr val="000000"/>
                </a:solidFill>
                <a:latin typeface="Arial" panose="020B0604020202020204" pitchFamily="34" charset="0"/>
                <a:cs typeface="Arial" panose="020B0604020202020204" pitchFamily="34" charset="0"/>
              </a:rPr>
              <a:t>.  [Accessed: 16 July 2026].</a:t>
            </a:r>
            <a:endParaRPr lang="en-GB" sz="1600" dirty="0">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
        <p:nvSpPr>
          <p:cNvPr id="4" name="Date Placeholder 3">
            <a:extLst>
              <a:ext uri="{FF2B5EF4-FFF2-40B4-BE49-F238E27FC236}">
                <a16:creationId xmlns:a16="http://schemas.microsoft.com/office/drawing/2014/main" id="{BDDA681E-4E44-4C65-797A-0C40ED26EDE4}"/>
              </a:ext>
            </a:extLst>
          </p:cNvPr>
          <p:cNvSpPr>
            <a:spLocks noGrp="1"/>
          </p:cNvSpPr>
          <p:nvPr>
            <p:ph type="dt" sz="half" idx="10"/>
          </p:nvPr>
        </p:nvSpPr>
        <p:spPr/>
        <p:txBody>
          <a:bodyPr/>
          <a:lstStyle/>
          <a:p>
            <a:pPr>
              <a:defRPr/>
            </a:pPr>
            <a:fld id="{A152F05D-D1E8-41A3-A804-11C472F016CD}" type="datetime1">
              <a:rPr lang="en-GB" altLang="en-US" smtClean="0"/>
              <a:t>17/07/2026</a:t>
            </a:fld>
            <a:endParaRPr lang="en-GB" altLang="en-US"/>
          </a:p>
        </p:txBody>
      </p:sp>
      <p:sp>
        <p:nvSpPr>
          <p:cNvPr id="5" name="Slide Number Placeholder 4">
            <a:extLst>
              <a:ext uri="{FF2B5EF4-FFF2-40B4-BE49-F238E27FC236}">
                <a16:creationId xmlns:a16="http://schemas.microsoft.com/office/drawing/2014/main" id="{735FCCAF-AC9F-E006-161F-DE7096507CC3}"/>
              </a:ext>
            </a:extLst>
          </p:cNvPr>
          <p:cNvSpPr>
            <a:spLocks noGrp="1"/>
          </p:cNvSpPr>
          <p:nvPr>
            <p:ph type="sldNum" sz="quarter" idx="12"/>
          </p:nvPr>
        </p:nvSpPr>
        <p:spPr/>
        <p:txBody>
          <a:bodyPr/>
          <a:lstStyle/>
          <a:p>
            <a:pPr>
              <a:defRPr/>
            </a:pPr>
            <a:fld id="{9AFB928A-D6AD-4F2A-B2DD-923741E90643}" type="slidenum">
              <a:rPr lang="en-GB" altLang="en-US" smtClean="0"/>
              <a:pPr>
                <a:defRPr/>
              </a:pPr>
              <a:t>16</a:t>
            </a:fld>
            <a:endParaRPr lang="en-GB" altLang="en-US"/>
          </a:p>
        </p:txBody>
      </p:sp>
    </p:spTree>
    <p:extLst>
      <p:ext uri="{BB962C8B-B14F-4D97-AF65-F5344CB8AC3E}">
        <p14:creationId xmlns:p14="http://schemas.microsoft.com/office/powerpoint/2010/main" val="1023562316"/>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1635</TotalTime>
  <Words>1411</Words>
  <Application>Microsoft Office PowerPoint</Application>
  <PresentationFormat>Widescreen</PresentationFormat>
  <Paragraphs>207</Paragraphs>
  <Slides>16</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ADLaM Display</vt:lpstr>
      <vt:lpstr>Algerian</vt:lpstr>
      <vt:lpstr>Amasis MT Pro</vt:lpstr>
      <vt:lpstr>Aptos</vt:lpstr>
      <vt:lpstr>Arial</vt:lpstr>
      <vt:lpstr>Myriad Pro</vt:lpstr>
      <vt:lpstr>Wingdings</vt:lpstr>
      <vt:lpstr>20140311PresentationUWTSDTemplate</vt:lpstr>
      <vt:lpstr>PowerPoint Presentation</vt:lpstr>
      <vt:lpstr>AI knowledge </vt:lpstr>
      <vt:lpstr>Introduction</vt:lpstr>
      <vt:lpstr>Communication skill</vt:lpstr>
      <vt:lpstr>Importance of Communication in Professional Practice</vt:lpstr>
      <vt:lpstr>PowerPoint Presentation</vt:lpstr>
      <vt:lpstr>Problems caused by Ineffective Communication</vt:lpstr>
      <vt:lpstr>       Gibb’s Reflective Cycle for Effective Communication</vt:lpstr>
      <vt:lpstr>Practical Example used Gibb’s Reflective Cycle</vt:lpstr>
      <vt:lpstr> CARE</vt:lpstr>
      <vt:lpstr>Why Communication Is Important ?</vt:lpstr>
      <vt:lpstr> My Reflection</vt:lpstr>
      <vt:lpstr>Conclusion</vt:lpstr>
      <vt:lpstr>PowerPoint Presentation</vt:lpstr>
      <vt:lpstr>References List</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Agnieszka Plikunas</cp:lastModifiedBy>
  <cp:revision>66</cp:revision>
  <dcterms:created xsi:type="dcterms:W3CDTF">2025-02-21T18:28:54Z</dcterms:created>
  <dcterms:modified xsi:type="dcterms:W3CDTF">2026-07-17T20:11:48Z</dcterms:modified>
</cp:coreProperties>
</file>