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8"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1" d="100"/>
          <a:sy n="41" d="100"/>
        </p:scale>
        <p:origin x="62" y="5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EA1D0-90FA-6CB5-C00C-0016A31685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5C340F1-BB60-4977-AB19-57217E9D8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EF30CC7-31C7-BFAB-3D89-F15578CC066C}"/>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5" name="Footer Placeholder 4">
            <a:extLst>
              <a:ext uri="{FF2B5EF4-FFF2-40B4-BE49-F238E27FC236}">
                <a16:creationId xmlns:a16="http://schemas.microsoft.com/office/drawing/2014/main" id="{D72FCBB8-ED81-A8D0-042A-D7FA3D99A75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5D9F7BB-1C49-0594-7BB3-9FAB1D9D87ED}"/>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1322577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79ADE-5CD8-1B1E-7650-3E565A1444F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EBC76EE-EC15-876E-7074-345028BAA3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5C1263C-5EBF-05FB-7DB7-311024413E5B}"/>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5" name="Footer Placeholder 4">
            <a:extLst>
              <a:ext uri="{FF2B5EF4-FFF2-40B4-BE49-F238E27FC236}">
                <a16:creationId xmlns:a16="http://schemas.microsoft.com/office/drawing/2014/main" id="{47276A0D-1EA2-0174-474F-4E7F1814DCC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5E870C-50C4-DD8E-884B-D76F5403A10A}"/>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1194596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6DC1-E0C0-B1FB-2742-C34135900F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0D679FF-9A37-EC8D-F60A-CCFD6349E9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D2F7C7-7C9E-2E45-11A0-539B9B5B2C21}"/>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5" name="Footer Placeholder 4">
            <a:extLst>
              <a:ext uri="{FF2B5EF4-FFF2-40B4-BE49-F238E27FC236}">
                <a16:creationId xmlns:a16="http://schemas.microsoft.com/office/drawing/2014/main" id="{A8142666-B803-F07B-BCD6-F88262F16B8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5CDAE87-1B48-A540-623F-E5D885620F73}"/>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274690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18C-1454-F6D3-032B-D90F9AF58B4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DD46208-66ED-E6D5-511B-ABE73116BD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098D236-792D-92AE-A943-F314768722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3E38283-F17A-E4AC-FCEF-F74315794596}"/>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6" name="Footer Placeholder 5">
            <a:extLst>
              <a:ext uri="{FF2B5EF4-FFF2-40B4-BE49-F238E27FC236}">
                <a16:creationId xmlns:a16="http://schemas.microsoft.com/office/drawing/2014/main" id="{EF7F4436-71A2-0C4F-D652-E8944C3F613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C49FFBE-3754-3754-262E-0C04D8769A30}"/>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2595190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5DCCB-CCF5-BF8C-47AA-13B8707F9C5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44F5F09-7C58-6854-1B30-4BD559E102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540F4A-F47F-43FD-9741-E599C3FEA3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C8AE97D-1F1F-7603-BE8B-6BE4A16424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205A03-24A7-A02D-A274-24517D8A47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7150C76-0D44-3103-4E2C-0FBD68063ED9}"/>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8" name="Footer Placeholder 7">
            <a:extLst>
              <a:ext uri="{FF2B5EF4-FFF2-40B4-BE49-F238E27FC236}">
                <a16:creationId xmlns:a16="http://schemas.microsoft.com/office/drawing/2014/main" id="{18A645DE-E755-DA22-04FA-A5162E2B514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013B54E-3528-8883-0274-8B85068980B4}"/>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2399084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0C24-8DA9-6297-9454-87EB78E8D76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7346225-E688-B12E-D31E-B7F02BF7F369}"/>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4" name="Footer Placeholder 3">
            <a:extLst>
              <a:ext uri="{FF2B5EF4-FFF2-40B4-BE49-F238E27FC236}">
                <a16:creationId xmlns:a16="http://schemas.microsoft.com/office/drawing/2014/main" id="{9BA1224B-0C67-FE12-6E14-490E1C09710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33E8743-8ABF-F3AF-0815-6CB44D012AD1}"/>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4033901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60E03-EE86-52BA-A88C-744E8187DE3F}"/>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3" name="Footer Placeholder 2">
            <a:extLst>
              <a:ext uri="{FF2B5EF4-FFF2-40B4-BE49-F238E27FC236}">
                <a16:creationId xmlns:a16="http://schemas.microsoft.com/office/drawing/2014/main" id="{13D93F8E-DE68-2538-C7A5-9FC731BCF08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A12FBFD-C919-CBFC-8AE4-F6907B4D5B6F}"/>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288447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41047-CAE0-4EDA-8BB1-C644E7E054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F4EDB2C-6EC4-9AF0-8E63-2209288B9C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2A5B64D-5BAB-C839-F38B-46B2BF97B0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395DC7-4CDC-0721-95C8-61D25D1DDEFB}"/>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6" name="Footer Placeholder 5">
            <a:extLst>
              <a:ext uri="{FF2B5EF4-FFF2-40B4-BE49-F238E27FC236}">
                <a16:creationId xmlns:a16="http://schemas.microsoft.com/office/drawing/2014/main" id="{8ED872AC-C67D-BAE9-C722-CF35E945AC3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6A57508-7006-177A-EF31-7A45B300B732}"/>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1761418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957F-8AE4-1DA5-A10A-196340EE80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A1D3F39-08E4-8DE3-26FC-F6B695A319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7B31ECC-15DF-244C-077D-FC1788DCB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A40E6E-8EF8-5888-6F63-0A16ECECD1EE}"/>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6" name="Footer Placeholder 5">
            <a:extLst>
              <a:ext uri="{FF2B5EF4-FFF2-40B4-BE49-F238E27FC236}">
                <a16:creationId xmlns:a16="http://schemas.microsoft.com/office/drawing/2014/main" id="{6CFD93F0-0C5E-547B-354F-50071F6DF93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83DBD54-CD51-5DB2-BC34-FD0D928F2011}"/>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4247312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6FDE-EDB4-B748-8456-81B3CDA8EE7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035352A-2C5F-AF84-F2E1-F8B4A546D1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60001B5-36FB-7741-E5A2-A92CD8ACB67D}"/>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5" name="Footer Placeholder 4">
            <a:extLst>
              <a:ext uri="{FF2B5EF4-FFF2-40B4-BE49-F238E27FC236}">
                <a16:creationId xmlns:a16="http://schemas.microsoft.com/office/drawing/2014/main" id="{F57015AC-5689-6225-93BB-4C23A9742AE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E32F1A-7805-D636-ABBC-B44F10EDC53C}"/>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1181700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B0A058-B30E-5E44-40E1-619363B6ED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0B7EA3E-00D8-E466-AA9F-5C5B7BCCB5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9358E43-677B-3877-04BE-ACB3AB5100DC}"/>
              </a:ext>
            </a:extLst>
          </p:cNvPr>
          <p:cNvSpPr>
            <a:spLocks noGrp="1"/>
          </p:cNvSpPr>
          <p:nvPr>
            <p:ph type="dt" sz="half" idx="10"/>
          </p:nvPr>
        </p:nvSpPr>
        <p:spPr/>
        <p:txBody>
          <a:bodyPr/>
          <a:lstStyle/>
          <a:p>
            <a:fld id="{0CFA0215-AF43-41BF-97D8-B570366A3C0F}" type="datetimeFigureOut">
              <a:rPr lang="en-IN" smtClean="0"/>
              <a:t>10-12-2023</a:t>
            </a:fld>
            <a:endParaRPr lang="en-IN"/>
          </a:p>
        </p:txBody>
      </p:sp>
      <p:sp>
        <p:nvSpPr>
          <p:cNvPr id="5" name="Footer Placeholder 4">
            <a:extLst>
              <a:ext uri="{FF2B5EF4-FFF2-40B4-BE49-F238E27FC236}">
                <a16:creationId xmlns:a16="http://schemas.microsoft.com/office/drawing/2014/main" id="{11F7C84B-8F68-0A4C-10F8-A43C6713089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447F73-43F9-1695-B9ED-5358117B643C}"/>
              </a:ext>
            </a:extLst>
          </p:cNvPr>
          <p:cNvSpPr>
            <a:spLocks noGrp="1"/>
          </p:cNvSpPr>
          <p:nvPr>
            <p:ph type="sldNum" sz="quarter" idx="12"/>
          </p:nvPr>
        </p:nvSpPr>
        <p:spPr/>
        <p:txBody>
          <a:bodyPr/>
          <a:lstStyle/>
          <a:p>
            <a:fld id="{A1D2F066-D1BE-4FB7-8FDB-A1E559054FA3}" type="slidenum">
              <a:rPr lang="en-IN" smtClean="0"/>
              <a:t>‹#›</a:t>
            </a:fld>
            <a:endParaRPr lang="en-IN"/>
          </a:p>
        </p:txBody>
      </p:sp>
    </p:spTree>
    <p:extLst>
      <p:ext uri="{BB962C8B-B14F-4D97-AF65-F5344CB8AC3E}">
        <p14:creationId xmlns:p14="http://schemas.microsoft.com/office/powerpoint/2010/main" val="1358235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49D89E-C203-8A1B-584B-F80355859D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6DBFA52-13EA-13FD-DD88-179A715CD2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12BC92F-1607-F31B-FE56-D38753D585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FA0215-AF43-41BF-97D8-B570366A3C0F}" type="datetimeFigureOut">
              <a:rPr lang="en-IN" smtClean="0"/>
              <a:t>10-12-2023</a:t>
            </a:fld>
            <a:endParaRPr lang="en-IN"/>
          </a:p>
        </p:txBody>
      </p:sp>
      <p:sp>
        <p:nvSpPr>
          <p:cNvPr id="5" name="Footer Placeholder 4">
            <a:extLst>
              <a:ext uri="{FF2B5EF4-FFF2-40B4-BE49-F238E27FC236}">
                <a16:creationId xmlns:a16="http://schemas.microsoft.com/office/drawing/2014/main" id="{ACBC1BDD-AB34-1910-8AE5-0A3E98A0F8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6A1B66B-B864-7DF4-B49A-092500DA01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D2F066-D1BE-4FB7-8FDB-A1E559054FA3}" type="slidenum">
              <a:rPr lang="en-IN" smtClean="0"/>
              <a:t>‹#›</a:t>
            </a:fld>
            <a:endParaRPr lang="en-IN"/>
          </a:p>
        </p:txBody>
      </p:sp>
    </p:spTree>
    <p:extLst>
      <p:ext uri="{BB962C8B-B14F-4D97-AF65-F5344CB8AC3E}">
        <p14:creationId xmlns:p14="http://schemas.microsoft.com/office/powerpoint/2010/main" val="5926754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ncbi.nlm.nih.gov/pmc/articles/PMC2928448/" TargetMode="External"/><Relationship Id="rId2" Type="http://schemas.openxmlformats.org/officeDocument/2006/relationships/hyperlink" Target="https://bmcpsychiatry.biomedcentral.com/articles/10.1186/1471-244X-13-207"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5565731/" TargetMode="External"/><Relationship Id="rId4" Type="http://schemas.openxmlformats.org/officeDocument/2006/relationships/hyperlink" Target="https://pubmed.ncbi.nlm.nih.gov/225198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8172E9-781C-D3F2-0BE7-7F95B39290AD}"/>
              </a:ext>
            </a:extLst>
          </p:cNvPr>
          <p:cNvSpPr>
            <a:spLocks noGrp="1"/>
          </p:cNvSpPr>
          <p:nvPr>
            <p:ph idx="1"/>
          </p:nvPr>
        </p:nvSpPr>
        <p:spPr>
          <a:xfrm>
            <a:off x="838200" y="597159"/>
            <a:ext cx="10515600" cy="5579804"/>
          </a:xfrm>
        </p:spPr>
        <p:txBody>
          <a:bodyPr>
            <a:normAutofit/>
          </a:bodyPr>
          <a:lstStyle/>
          <a:p>
            <a:pPr marL="0" indent="0">
              <a:buNone/>
            </a:pPr>
            <a:r>
              <a:rPr lang="en-US" dirty="0"/>
              <a:t>MSC PUBLIC HEALTH AND SOCIAL CARE IN PRACTICE</a:t>
            </a:r>
          </a:p>
          <a:p>
            <a:pPr marL="0" indent="0">
              <a:buNone/>
            </a:pPr>
            <a:endParaRPr lang="en-US" dirty="0"/>
          </a:p>
          <a:p>
            <a:pPr marL="0" indent="0">
              <a:buNone/>
            </a:pPr>
            <a:r>
              <a:rPr lang="en-US" dirty="0"/>
              <a:t>POPULATION HEALTH AND DIGITAL HEALTH PROMOTION</a:t>
            </a:r>
          </a:p>
          <a:p>
            <a:pPr marL="0" indent="0">
              <a:buNone/>
            </a:pPr>
            <a:r>
              <a:rPr lang="en-US" dirty="0"/>
              <a:t>MODULE CODE- LCHS7007</a:t>
            </a:r>
          </a:p>
          <a:p>
            <a:pPr marL="0" indent="0">
              <a:buNone/>
            </a:pPr>
            <a:r>
              <a:rPr lang="en-US" dirty="0"/>
              <a:t>COMPONENT 2 GROUP PROJECT PRESENTATION</a:t>
            </a:r>
          </a:p>
          <a:p>
            <a:pPr marL="0" indent="0">
              <a:buNone/>
            </a:pPr>
            <a:r>
              <a:rPr lang="en-US" dirty="0"/>
              <a:t>TOPIC- SOCIAL MEDIA INTERVENTION FOR ANOREXIA NERVOSA AMONG ADOLESCENT GIRLS IN THE </a:t>
            </a:r>
            <a:r>
              <a:rPr lang="en-US"/>
              <a:t>UK- BENEFITS</a:t>
            </a:r>
          </a:p>
          <a:p>
            <a:pPr marL="0" indent="0">
              <a:buNone/>
            </a:pPr>
            <a:endParaRPr lang="en-US" dirty="0"/>
          </a:p>
          <a:p>
            <a:pPr marL="0" indent="0">
              <a:buNone/>
            </a:pPr>
            <a:r>
              <a:rPr lang="en-IN" dirty="0"/>
              <a:t>LECTURER- DR DIOLA BIJLHOUT</a:t>
            </a:r>
          </a:p>
          <a:p>
            <a:pPr marL="0" indent="0">
              <a:buNone/>
            </a:pPr>
            <a:r>
              <a:rPr lang="en-IN" dirty="0"/>
              <a:t>STUDENT NAME –AISWARIYA SASI</a:t>
            </a:r>
          </a:p>
          <a:p>
            <a:pPr marL="0" indent="0">
              <a:buNone/>
            </a:pPr>
            <a:r>
              <a:rPr lang="en-IN" dirty="0"/>
              <a:t>STUDENT ID- 2246673</a:t>
            </a:r>
          </a:p>
        </p:txBody>
      </p:sp>
    </p:spTree>
    <p:extLst>
      <p:ext uri="{BB962C8B-B14F-4D97-AF65-F5344CB8AC3E}">
        <p14:creationId xmlns:p14="http://schemas.microsoft.com/office/powerpoint/2010/main" val="1123507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E1EE4-2A35-1D2B-A673-215018EBFFB6}"/>
              </a:ext>
            </a:extLst>
          </p:cNvPr>
          <p:cNvSpPr>
            <a:spLocks noGrp="1"/>
          </p:cNvSpPr>
          <p:nvPr>
            <p:ph type="title"/>
          </p:nvPr>
        </p:nvSpPr>
        <p:spPr>
          <a:xfrm>
            <a:off x="838200" y="365125"/>
            <a:ext cx="2474167" cy="791871"/>
          </a:xfrm>
        </p:spPr>
        <p:txBody>
          <a:bodyPr/>
          <a:lstStyle/>
          <a:p>
            <a:r>
              <a:rPr lang="en-US" dirty="0"/>
              <a:t>BENIFITS</a:t>
            </a:r>
            <a:endParaRPr lang="en-IN" dirty="0"/>
          </a:p>
        </p:txBody>
      </p:sp>
      <p:sp>
        <p:nvSpPr>
          <p:cNvPr id="3" name="Content Placeholder 2">
            <a:extLst>
              <a:ext uri="{FF2B5EF4-FFF2-40B4-BE49-F238E27FC236}">
                <a16:creationId xmlns:a16="http://schemas.microsoft.com/office/drawing/2014/main" id="{53DF7D57-7ED2-A008-5FF9-3985D490A7DA}"/>
              </a:ext>
            </a:extLst>
          </p:cNvPr>
          <p:cNvSpPr>
            <a:spLocks noGrp="1"/>
          </p:cNvSpPr>
          <p:nvPr>
            <p:ph idx="1"/>
          </p:nvPr>
        </p:nvSpPr>
        <p:spPr>
          <a:xfrm>
            <a:off x="410547" y="1156996"/>
            <a:ext cx="7856375" cy="5019967"/>
          </a:xfrm>
        </p:spPr>
        <p:txBody>
          <a:bodyPr>
            <a:normAutofit/>
          </a:bodyPr>
          <a:lstStyle/>
          <a:p>
            <a:pPr>
              <a:lnSpc>
                <a:spcPct val="107000"/>
              </a:lnSpc>
              <a:spcAft>
                <a:spcPts val="800"/>
              </a:spcAft>
            </a:pPr>
            <a:r>
              <a:rPr lang="en-IN" sz="1700" b="1" kern="100" dirty="0">
                <a:effectLst/>
                <a:latin typeface="Arial" panose="020B0604020202020204" pitchFamily="34" charset="0"/>
                <a:ea typeface="Calibri" panose="020F0502020204030204" pitchFamily="34" charset="0"/>
                <a:cs typeface="Arial" panose="020B0604020202020204" pitchFamily="34" charset="0"/>
              </a:rPr>
              <a:t>Educational- </a:t>
            </a:r>
            <a:r>
              <a:rPr lang="en-IN" sz="1700" kern="100" dirty="0">
                <a:effectLst/>
                <a:latin typeface="Arial" panose="020B0604020202020204" pitchFamily="34" charset="0"/>
                <a:ea typeface="Calibri" panose="020F0502020204030204" pitchFamily="34" charset="0"/>
                <a:cs typeface="Arial" panose="020B0604020202020204" pitchFamily="34" charset="0"/>
              </a:rPr>
              <a:t>N Health has the potential to change this by improving the accessibility and effectiveness of psychological therapies for mental health issues . The increasing demand for psychological services has not been met by individual therapy in the last several decades (</a:t>
            </a:r>
            <a:r>
              <a:rPr lang="en-IN" sz="1700" b="0" i="0" dirty="0" err="1">
                <a:solidFill>
                  <a:srgbClr val="724128"/>
                </a:solidFill>
                <a:effectLst/>
                <a:latin typeface="Arial" panose="020B0604020202020204" pitchFamily="34" charset="0"/>
                <a:cs typeface="Arial" panose="020B0604020202020204" pitchFamily="34" charset="0"/>
              </a:rPr>
              <a:t>Anastasiadou</a:t>
            </a:r>
            <a:r>
              <a:rPr lang="en-IN" sz="1700" b="0" i="0" dirty="0">
                <a:solidFill>
                  <a:srgbClr val="724128"/>
                </a:solidFill>
                <a:effectLst/>
                <a:latin typeface="Arial" panose="020B0604020202020204" pitchFamily="34" charset="0"/>
                <a:cs typeface="Arial" panose="020B0604020202020204" pitchFamily="34" charset="0"/>
              </a:rPr>
              <a:t> et al.,2019).</a:t>
            </a:r>
          </a:p>
          <a:p>
            <a:pPr>
              <a:lnSpc>
                <a:spcPct val="107000"/>
              </a:lnSpc>
              <a:spcAft>
                <a:spcPts val="800"/>
              </a:spcAft>
            </a:pPr>
            <a:r>
              <a:rPr lang="en-IN" sz="1700" b="1" kern="100" dirty="0">
                <a:effectLst/>
                <a:latin typeface="Arial" panose="020B0604020202020204" pitchFamily="34" charset="0"/>
                <a:ea typeface="Calibri" panose="020F0502020204030204" pitchFamily="34" charset="0"/>
                <a:cs typeface="Arial" panose="020B0604020202020204" pitchFamily="34" charset="0"/>
              </a:rPr>
              <a:t>Early intervention-</a:t>
            </a:r>
            <a:r>
              <a:rPr lang="en-IN" sz="1700" kern="100" dirty="0">
                <a:effectLst/>
                <a:latin typeface="Arial" panose="020B0604020202020204" pitchFamily="34" charset="0"/>
                <a:ea typeface="Calibri" panose="020F0502020204030204" pitchFamily="34" charset="0"/>
                <a:cs typeface="Arial" panose="020B0604020202020204" pitchFamily="34" charset="0"/>
              </a:rPr>
              <a:t>There are helpful for purposes like symptom evaluation, psychoeducation, resource finding, and therapy progress monitoring . Numerous new avenues for application in behavioural health care have been made possible by the explosive rise in smartphone use(Luxton et al .,2011)</a:t>
            </a:r>
          </a:p>
          <a:p>
            <a:pPr>
              <a:lnSpc>
                <a:spcPct val="107000"/>
              </a:lnSpc>
              <a:spcAft>
                <a:spcPts val="800"/>
              </a:spcAft>
            </a:pPr>
            <a:r>
              <a:rPr lang="en-IN" sz="1700" b="1" kern="100" dirty="0">
                <a:effectLst/>
                <a:latin typeface="Arial" panose="020B0604020202020204" pitchFamily="34" charset="0"/>
                <a:ea typeface="Calibri" panose="020F0502020204030204" pitchFamily="34" charset="0"/>
                <a:cs typeface="Arial" panose="020B0604020202020204" pitchFamily="34" charset="0"/>
              </a:rPr>
              <a:t>As monitoring tool</a:t>
            </a:r>
            <a:r>
              <a:rPr lang="en-IN" sz="1700" kern="100" dirty="0">
                <a:effectLst/>
                <a:latin typeface="Arial" panose="020B0604020202020204" pitchFamily="34" charset="0"/>
                <a:ea typeface="Calibri" panose="020F0502020204030204" pitchFamily="34" charset="0"/>
                <a:cs typeface="Arial" panose="020B0604020202020204" pitchFamily="34" charset="0"/>
              </a:rPr>
              <a:t>-</a:t>
            </a:r>
            <a:r>
              <a:rPr lang="en-IN" sz="17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These applications use this data to display to users how well they are doing in reaching their goals or how frequently they log in. </a:t>
            </a:r>
            <a:r>
              <a:rPr lang="en-IN" sz="1700" kern="100" dirty="0">
                <a:effectLst/>
                <a:latin typeface="Arial" panose="020B0604020202020204" pitchFamily="34" charset="0"/>
                <a:ea typeface="Calibri" panose="020F0502020204030204" pitchFamily="34" charset="0"/>
                <a:cs typeface="Arial" panose="020B0604020202020204" pitchFamily="34" charset="0"/>
              </a:rPr>
              <a:t>Use of real-time self-records through approaches makes self-monitoring an easy chore to accomplish</a:t>
            </a:r>
            <a:r>
              <a:rPr lang="en-IN" sz="17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(Dölemeyer et al.,2013) and allow people to track their thoughts, feelings, and eating patterns over time e.g., meal portion sizes (</a:t>
            </a:r>
            <a:r>
              <a:rPr lang="en-US" sz="1700" b="0" i="0" dirty="0">
                <a:solidFill>
                  <a:srgbClr val="222222"/>
                </a:solidFill>
                <a:effectLst/>
                <a:latin typeface="Arial" panose="020B0604020202020204" pitchFamily="34" charset="0"/>
                <a:cs typeface="Arial" panose="020B0604020202020204" pitchFamily="34" charset="0"/>
              </a:rPr>
              <a:t>Devakumar et al.,2021</a:t>
            </a:r>
            <a:r>
              <a:rPr lang="en-IN" sz="17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endParaRPr lang="en-IN" sz="17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1026" name="Picture 2" descr="Benefit Segmentation Unveiled: Delve into the Market Insight">
            <a:extLst>
              <a:ext uri="{FF2B5EF4-FFF2-40B4-BE49-F238E27FC236}">
                <a16:creationId xmlns:a16="http://schemas.microsoft.com/office/drawing/2014/main" id="{874E6B06-3352-F747-B821-A8AFD6024B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0229" y="48420"/>
            <a:ext cx="3766456" cy="2825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8114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370103-5AE8-6CDC-EC17-3D62E074F3CD}"/>
              </a:ext>
            </a:extLst>
          </p:cNvPr>
          <p:cNvSpPr>
            <a:spLocks noGrp="1"/>
          </p:cNvSpPr>
          <p:nvPr>
            <p:ph idx="1"/>
          </p:nvPr>
        </p:nvSpPr>
        <p:spPr>
          <a:xfrm>
            <a:off x="838200" y="662473"/>
            <a:ext cx="10515600" cy="5514490"/>
          </a:xfrm>
        </p:spPr>
        <p:txBody>
          <a:bodyPr>
            <a:normAutofit/>
          </a:bodyPr>
          <a:lstStyle/>
          <a:p>
            <a:pPr>
              <a:lnSpc>
                <a:spcPct val="107000"/>
              </a:lnSpc>
              <a:spcAft>
                <a:spcPts val="800"/>
              </a:spcAft>
            </a:pPr>
            <a:r>
              <a:rPr lang="en-IN" sz="1800" b="1" kern="0" spc="-10" dirty="0">
                <a:effectLst/>
                <a:latin typeface="Arial" panose="020B0604020202020204" pitchFamily="34" charset="0"/>
                <a:ea typeface="Times New Roman" panose="02020603050405020304" pitchFamily="18" charset="0"/>
                <a:cs typeface="Arial" panose="020B0604020202020204" pitchFamily="34" charset="0"/>
              </a:rPr>
              <a:t>Awareness: </a:t>
            </a:r>
            <a:r>
              <a:rPr lang="en-IN" sz="1800" kern="100" dirty="0">
                <a:effectLst/>
                <a:latin typeface="Arial" panose="020B0604020202020204" pitchFamily="34" charset="0"/>
                <a:ea typeface="Calibri" panose="020F0502020204030204" pitchFamily="34" charset="0"/>
                <a:cs typeface="Arial" panose="020B0604020202020204" pitchFamily="34" charset="0"/>
              </a:rPr>
              <a:t>These apps generally offer general education rather than content that is specifically geared toward any one informational objective. Information regarding the negative consequences of dieting and bad habits like restricting or purging is included in lap book sections</a:t>
            </a:r>
            <a:r>
              <a:rPr lang="en-IN" sz="1800" kern="0" spc="-10" dirty="0">
                <a:effectLst/>
                <a:latin typeface="Arial" panose="020B0604020202020204" pitchFamily="34" charset="0"/>
                <a:ea typeface="Times New Roman" panose="02020603050405020304" pitchFamily="18" charset="0"/>
                <a:cs typeface="Arial" panose="020B0604020202020204" pitchFamily="34" charset="0"/>
              </a:rPr>
              <a:t> </a:t>
            </a:r>
            <a:endParaRPr lang="en-IN" sz="1800" kern="100" spc="-1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IN" sz="1800" kern="0" dirty="0">
                <a:effectLst/>
                <a:latin typeface="Arial" panose="020B0604020202020204" pitchFamily="34" charset="0"/>
                <a:ea typeface="Times New Roman" panose="02020603050405020304" pitchFamily="18" charset="0"/>
                <a:cs typeface="Arial" panose="020B0604020202020204" pitchFamily="34" charset="0"/>
              </a:rPr>
              <a:t>Providing awareness about body image and eating is important as many individuals with an ED have misconceptions that maintain (Murphy et al.,2010).</a:t>
            </a:r>
            <a:endParaRPr lang="en-IN" sz="1800"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IN" sz="1800" b="1" kern="100" dirty="0">
                <a:latin typeface="Arial" panose="020B0604020202020204" pitchFamily="34" charset="0"/>
                <a:ea typeface="Calibri" panose="020F0502020204030204" pitchFamily="34" charset="0"/>
                <a:cs typeface="Arial" panose="020B0604020202020204" pitchFamily="34" charset="0"/>
              </a:rPr>
              <a:t> Peer support</a:t>
            </a:r>
            <a:r>
              <a:rPr lang="en-IN" sz="1800" kern="100" dirty="0">
                <a:latin typeface="Arial" panose="020B0604020202020204" pitchFamily="34" charset="0"/>
                <a:ea typeface="Calibri" panose="020F0502020204030204" pitchFamily="34" charset="0"/>
                <a:cs typeface="Arial" panose="020B0604020202020204" pitchFamily="34" charset="0"/>
              </a:rPr>
              <a:t>-</a:t>
            </a:r>
            <a:r>
              <a:rPr lang="en-IN" sz="1800" kern="100" dirty="0">
                <a:effectLst/>
                <a:latin typeface="Arial" panose="020B0604020202020204" pitchFamily="34" charset="0"/>
                <a:ea typeface="Calibri" panose="020F0502020204030204" pitchFamily="34" charset="0"/>
                <a:cs typeface="Arial" panose="020B0604020202020204" pitchFamily="34" charset="0"/>
              </a:rPr>
              <a:t>When patients form closer emotional bonds with people who are encouraging of their recovery, they feel more optimistic about their chances of recovery . Relationships that are encouraging are what motivate patients to heal (Linville  et al., 2012).</a:t>
            </a:r>
          </a:p>
          <a:p>
            <a:pPr>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6720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D687-D421-FE7D-85EE-C07A6991D973}"/>
              </a:ext>
            </a:extLst>
          </p:cNvPr>
          <p:cNvSpPr>
            <a:spLocks noGrp="1"/>
          </p:cNvSpPr>
          <p:nvPr>
            <p:ph type="title"/>
          </p:nvPr>
        </p:nvSpPr>
        <p:spPr>
          <a:xfrm>
            <a:off x="838200" y="365125"/>
            <a:ext cx="3836437" cy="1325563"/>
          </a:xfrm>
        </p:spPr>
        <p:txBody>
          <a:bodyPr/>
          <a:lstStyle/>
          <a:p>
            <a:r>
              <a:rPr lang="en-US" dirty="0"/>
              <a:t>INTERVENTION</a:t>
            </a:r>
            <a:endParaRPr lang="en-IN" dirty="0"/>
          </a:p>
        </p:txBody>
      </p:sp>
      <p:sp>
        <p:nvSpPr>
          <p:cNvPr id="3" name="Content Placeholder 2">
            <a:extLst>
              <a:ext uri="{FF2B5EF4-FFF2-40B4-BE49-F238E27FC236}">
                <a16:creationId xmlns:a16="http://schemas.microsoft.com/office/drawing/2014/main" id="{D7F56907-F0BD-35AC-5DCC-D8FE411CAB52}"/>
              </a:ext>
            </a:extLst>
          </p:cNvPr>
          <p:cNvSpPr>
            <a:spLocks noGrp="1"/>
          </p:cNvSpPr>
          <p:nvPr>
            <p:ph idx="1"/>
          </p:nvPr>
        </p:nvSpPr>
        <p:spPr>
          <a:xfrm>
            <a:off x="838200" y="2006081"/>
            <a:ext cx="10515600" cy="4170881"/>
          </a:xfrm>
        </p:spPr>
        <p:txBody>
          <a:bodyPr>
            <a:normAutofit fontScale="77500" lnSpcReduction="20000"/>
          </a:bodyPr>
          <a:lstStyle/>
          <a:p>
            <a:pPr>
              <a:lnSpc>
                <a:spcPct val="107000"/>
              </a:lnSpc>
              <a:spcAft>
                <a:spcPts val="800"/>
              </a:spcAft>
            </a:pPr>
            <a:r>
              <a:rPr lang="en-IN" sz="1900" kern="100" dirty="0">
                <a:effectLst/>
                <a:latin typeface="Arial" panose="020B0604020202020204" pitchFamily="34" charset="0"/>
                <a:ea typeface="Calibri" panose="020F0502020204030204" pitchFamily="34" charset="0"/>
                <a:cs typeface="Arial" panose="020B0604020202020204" pitchFamily="34" charset="0"/>
              </a:rPr>
              <a:t>Interoperability with Healthcare Systems: Look for ways to include the app into the current healthcare infrastructure so that professional healthcare interventions and app usage can be better coordinated. This can improve the anorexic patient's overall course of treatment.</a:t>
            </a:r>
          </a:p>
          <a:p>
            <a:pPr>
              <a:lnSpc>
                <a:spcPct val="107000"/>
              </a:lnSpc>
              <a:spcBef>
                <a:spcPts val="1200"/>
              </a:spcBef>
              <a:spcAft>
                <a:spcPts val="800"/>
              </a:spcAft>
            </a:pPr>
            <a:r>
              <a:rPr lang="en-IN" sz="1900" kern="100" dirty="0">
                <a:solidFill>
                  <a:srgbClr val="202A30"/>
                </a:solidFill>
                <a:latin typeface="Arial" panose="020B0604020202020204" pitchFamily="34" charset="0"/>
                <a:ea typeface="Calibri" panose="020F0502020204030204" pitchFamily="34" charset="0"/>
                <a:cs typeface="Arial" panose="020B0604020202020204" pitchFamily="34" charset="0"/>
              </a:rPr>
              <a:t>E</a:t>
            </a:r>
            <a:r>
              <a:rPr lang="en-IN" sz="1900" kern="100" dirty="0">
                <a:solidFill>
                  <a:srgbClr val="202A30"/>
                </a:solidFill>
                <a:effectLst/>
                <a:latin typeface="Arial" panose="020B0604020202020204" pitchFamily="34" charset="0"/>
                <a:ea typeface="Calibri" panose="020F0502020204030204" pitchFamily="34" charset="0"/>
                <a:cs typeface="Arial" panose="020B0604020202020204" pitchFamily="34" charset="0"/>
              </a:rPr>
              <a:t>ffective information sharing between care settings, organisations and geographies, as well as between professionals and citizens, to optimise patient outcomes and quality of care  </a:t>
            </a:r>
            <a:r>
              <a:rPr lang="en-IN" sz="1900" kern="100" dirty="0">
                <a:solidFill>
                  <a:srgbClr val="202A30"/>
                </a:solidFill>
                <a:latin typeface="Arial" panose="020B0604020202020204" pitchFamily="34" charset="0"/>
                <a:ea typeface="Calibri" panose="020F0502020204030204" pitchFamily="34" charset="0"/>
                <a:cs typeface="Arial" panose="020B0604020202020204" pitchFamily="34" charset="0"/>
              </a:rPr>
              <a:t>(</a:t>
            </a:r>
            <a:r>
              <a:rPr lang="en-IN" sz="1900" kern="100" dirty="0">
                <a:solidFill>
                  <a:srgbClr val="202A30"/>
                </a:solidFill>
                <a:effectLst/>
                <a:latin typeface="Arial" panose="020B0604020202020204" pitchFamily="34" charset="0"/>
                <a:ea typeface="Calibri" panose="020F0502020204030204" pitchFamily="34" charset="0"/>
                <a:cs typeface="Arial" panose="020B0604020202020204" pitchFamily="34" charset="0"/>
              </a:rPr>
              <a:t>NHS).</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200"/>
              </a:spcBef>
              <a:spcAft>
                <a:spcPts val="800"/>
              </a:spcAft>
            </a:pPr>
            <a:r>
              <a:rPr lang="en-IN" sz="1900" kern="100" dirty="0">
                <a:solidFill>
                  <a:srgbClr val="202A30"/>
                </a:solidFill>
                <a:effectLst/>
                <a:latin typeface="Arial" panose="020B0604020202020204" pitchFamily="34" charset="0"/>
                <a:ea typeface="Calibri" panose="020F0502020204030204" pitchFamily="34" charset="0"/>
                <a:cs typeface="Arial" panose="020B0604020202020204" pitchFamily="34" charset="0"/>
              </a:rPr>
              <a:t>Provide User Support Services: Provide mental health professionals-staffed helplines and chat services, among other user support offerings. Users who are experiencing difficulties or crises can receive rapid assistance from these programs.</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200"/>
              </a:spcBef>
              <a:spcAft>
                <a:spcPts val="800"/>
              </a:spcAft>
            </a:pPr>
            <a:r>
              <a:rPr lang="en-IN" sz="1900" kern="100" dirty="0">
                <a:solidFill>
                  <a:srgbClr val="0E0E0E"/>
                </a:solidFill>
                <a:effectLst/>
                <a:latin typeface="Arial" panose="020B0604020202020204" pitchFamily="34" charset="0"/>
                <a:ea typeface="Calibri" panose="020F0502020204030204" pitchFamily="34" charset="0"/>
                <a:cs typeface="Arial" panose="020B0604020202020204" pitchFamily="34" charset="0"/>
              </a:rPr>
              <a:t>support they need, including practical support and emergency plans if the person with the eating disorder is at high medical or psychiatric risk</a:t>
            </a:r>
            <a:r>
              <a:rPr lang="en-IN" sz="1900" kern="100" dirty="0">
                <a:solidFill>
                  <a:srgbClr val="0E0E0E"/>
                </a:solidFill>
                <a:latin typeface="Arial" panose="020B0604020202020204" pitchFamily="34" charset="0"/>
                <a:ea typeface="Calibri" panose="020F0502020204030204" pitchFamily="34" charset="0"/>
                <a:cs typeface="Arial" panose="020B0604020202020204" pitchFamily="34" charset="0"/>
              </a:rPr>
              <a:t> (NICE).</a:t>
            </a:r>
            <a:endParaRPr lang="en-IN" sz="19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1200"/>
              </a:spcBef>
              <a:spcAft>
                <a:spcPts val="800"/>
              </a:spcAft>
            </a:pPr>
            <a:r>
              <a:rPr lang="en-IN" sz="1900" kern="100" dirty="0">
                <a:effectLst/>
                <a:latin typeface="Arial" panose="020B0604020202020204" pitchFamily="34" charset="0"/>
                <a:ea typeface="Calibri" panose="020F0502020204030204" pitchFamily="34" charset="0"/>
                <a:cs typeface="Arial" panose="020B0604020202020204" pitchFamily="34" charset="0"/>
              </a:rPr>
              <a:t>Continuous User Education: Enable resources on anorexia, recovery, and self-help techniques. Establish policies for continuous user education within the app. Enable users to make knowledgeable decisions on their health.</a:t>
            </a:r>
          </a:p>
          <a:p>
            <a:pPr>
              <a:lnSpc>
                <a:spcPct val="107000"/>
              </a:lnSpc>
              <a:spcBef>
                <a:spcPts val="1200"/>
              </a:spcBef>
              <a:spcAft>
                <a:spcPts val="800"/>
              </a:spcAft>
            </a:pPr>
            <a:r>
              <a:rPr lang="en-IN" sz="19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rPr>
              <a:t>Interventions should be delicately crafted to facilitate positive health outcomes</a:t>
            </a:r>
            <a:r>
              <a:rPr lang="en-IN" sz="1900" kern="100" dirty="0">
                <a:effectLst/>
                <a:latin typeface="Arial" panose="020B0604020202020204" pitchFamily="34" charset="0"/>
                <a:ea typeface="Calibri" panose="020F0502020204030204" pitchFamily="34" charset="0"/>
                <a:cs typeface="Arial" panose="020B0604020202020204" pitchFamily="34" charset="0"/>
              </a:rPr>
              <a:t>( Chancellor, Mitra and </a:t>
            </a:r>
            <a:r>
              <a:rPr lang="en-IN" sz="1900" kern="100" dirty="0" err="1">
                <a:effectLst/>
                <a:latin typeface="Arial" panose="020B0604020202020204" pitchFamily="34" charset="0"/>
                <a:ea typeface="Calibri" panose="020F0502020204030204" pitchFamily="34" charset="0"/>
                <a:cs typeface="Arial" panose="020B0604020202020204" pitchFamily="34" charset="0"/>
              </a:rPr>
              <a:t>Choudary</a:t>
            </a:r>
            <a:r>
              <a:rPr lang="en-IN" sz="1900" kern="100" dirty="0">
                <a:effectLst/>
                <a:latin typeface="Arial" panose="020B0604020202020204" pitchFamily="34" charset="0"/>
                <a:ea typeface="Calibri" panose="020F0502020204030204" pitchFamily="34" charset="0"/>
                <a:cs typeface="Arial" panose="020B0604020202020204" pitchFamily="34" charset="0"/>
              </a:rPr>
              <a:t> ,2016).</a:t>
            </a:r>
          </a:p>
          <a:p>
            <a:pPr>
              <a:lnSpc>
                <a:spcPct val="107000"/>
              </a:lnSpc>
              <a:spcBef>
                <a:spcPts val="1200"/>
              </a:spcBef>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2050" name="Picture 2" descr="3 reasons why behaviour intervention groups fail">
            <a:extLst>
              <a:ext uri="{FF2B5EF4-FFF2-40B4-BE49-F238E27FC236}">
                <a16:creationId xmlns:a16="http://schemas.microsoft.com/office/drawing/2014/main" id="{DF862D9C-DF7A-1382-BB14-A95C121119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035" t="29471" r="21012" b="16214"/>
          <a:stretch/>
        </p:blipFill>
        <p:spPr bwMode="auto">
          <a:xfrm>
            <a:off x="5330889" y="0"/>
            <a:ext cx="1984311" cy="1875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6967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6447-BA91-9CA1-A3E5-3A356D31830A}"/>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EC65FD1A-8DD6-454D-01E7-6EA82CB1C4B4}"/>
              </a:ext>
            </a:extLst>
          </p:cNvPr>
          <p:cNvSpPr>
            <a:spLocks noGrp="1"/>
          </p:cNvSpPr>
          <p:nvPr>
            <p:ph idx="1"/>
          </p:nvPr>
        </p:nvSpPr>
        <p:spPr/>
        <p:txBody>
          <a:bodyPr/>
          <a:lstStyle/>
          <a:p>
            <a:pPr>
              <a:lnSpc>
                <a:spcPct val="107000"/>
              </a:lnSpc>
              <a:spcBef>
                <a:spcPts val="1200"/>
              </a:spcBef>
              <a:spcAft>
                <a:spcPts val="800"/>
              </a:spcAft>
            </a:pPr>
            <a:r>
              <a:rPr lang="en-IN" sz="1600" kern="100" dirty="0">
                <a:effectLst/>
                <a:latin typeface="Arial" panose="020B0604020202020204" pitchFamily="34" charset="0"/>
                <a:ea typeface="Calibri" panose="020F0502020204030204" pitchFamily="34" charset="0"/>
                <a:cs typeface="Arial" panose="020B0604020202020204" pitchFamily="34" charset="0"/>
              </a:rPr>
              <a:t>In conclusion, creating an app to assist teenagers with anorexia necessitates a careful and thorough process.  N Health app can become an invaluable resource in supporting awareness, education, and rehabilitation among teenagers dealing with anorexia  by abiding by evidence-based methods, guaranteeing expert oversight, and placing a high priority on user safety and privacy. </a:t>
            </a:r>
          </a:p>
          <a:p>
            <a:pPr>
              <a:lnSpc>
                <a:spcPct val="107000"/>
              </a:lnSpc>
              <a:spcBef>
                <a:spcPts val="1200"/>
              </a:spcBef>
              <a:spcAft>
                <a:spcPts val="800"/>
              </a:spcAft>
            </a:pPr>
            <a:r>
              <a:rPr lang="en-IN" sz="1600" kern="100" dirty="0">
                <a:effectLst/>
                <a:latin typeface="Arial" panose="020B0604020202020204" pitchFamily="34" charset="0"/>
                <a:ea typeface="Calibri" panose="020F0502020204030204" pitchFamily="34" charset="0"/>
                <a:cs typeface="Arial" panose="020B0604020202020204" pitchFamily="34" charset="0"/>
              </a:rPr>
              <a:t>A dedication to cultural sensitivity, consistent updates, and ongoing collaboration with mental health specialists all help to create an app that not only addresses the particular difficulties faced by teenagers but also promotes a welcoming and inclusive environment for their journey towards health and well-being.</a:t>
            </a:r>
          </a:p>
          <a:p>
            <a:endParaRPr lang="en-IN" dirty="0"/>
          </a:p>
        </p:txBody>
      </p:sp>
    </p:spTree>
    <p:extLst>
      <p:ext uri="{BB962C8B-B14F-4D97-AF65-F5344CB8AC3E}">
        <p14:creationId xmlns:p14="http://schemas.microsoft.com/office/powerpoint/2010/main" val="1601356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B922-6512-6DD6-549B-3B280A3294C3}"/>
              </a:ext>
            </a:extLst>
          </p:cNvPr>
          <p:cNvSpPr>
            <a:spLocks noGrp="1"/>
          </p:cNvSpPr>
          <p:nvPr>
            <p:ph type="title"/>
          </p:nvPr>
        </p:nvSpPr>
        <p:spPr>
          <a:xfrm>
            <a:off x="838200" y="365126"/>
            <a:ext cx="10515600" cy="315912"/>
          </a:xfrm>
        </p:spPr>
        <p:txBody>
          <a:bodyPr>
            <a:normAutofit fontScale="90000"/>
          </a:bodyPr>
          <a:lstStyle/>
          <a:p>
            <a:r>
              <a:rPr lang="en-US" dirty="0"/>
              <a:t>REFERENCES</a:t>
            </a:r>
            <a:endParaRPr lang="en-IN" dirty="0"/>
          </a:p>
        </p:txBody>
      </p:sp>
      <p:sp>
        <p:nvSpPr>
          <p:cNvPr id="3" name="Content Placeholder 2">
            <a:extLst>
              <a:ext uri="{FF2B5EF4-FFF2-40B4-BE49-F238E27FC236}">
                <a16:creationId xmlns:a16="http://schemas.microsoft.com/office/drawing/2014/main" id="{523ECA46-13A4-D426-21FD-9392D5D23407}"/>
              </a:ext>
            </a:extLst>
          </p:cNvPr>
          <p:cNvSpPr>
            <a:spLocks noGrp="1"/>
          </p:cNvSpPr>
          <p:nvPr>
            <p:ph idx="1"/>
          </p:nvPr>
        </p:nvSpPr>
        <p:spPr>
          <a:xfrm>
            <a:off x="838200" y="681038"/>
            <a:ext cx="10515600" cy="5495925"/>
          </a:xfrm>
        </p:spPr>
        <p:txBody>
          <a:bodyPr>
            <a:normAutofit fontScale="55000" lnSpcReduction="20000"/>
          </a:bodyPr>
          <a:lstStyle/>
          <a:p>
            <a:pPr marL="0" indent="0">
              <a:buNone/>
            </a:pP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Luxton, D.D., McCann, R.A., Bush, N.E., Mishkind, M.C. and Reger, G.M., 2011. mHealth for mental health: Integrating smartphone technology in </a:t>
            </a:r>
            <a:r>
              <a:rPr lang="en-IN" sz="2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behavioral</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healthcare.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Professional Psychology: Research and Practice</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42</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(6), p.505.</a:t>
            </a:r>
            <a:r>
              <a:rPr lang="en-IN" sz="2600" kern="100" dirty="0">
                <a:latin typeface="Arial" panose="020B0604020202020204" pitchFamily="34" charset="0"/>
                <a:ea typeface="Calibri" panose="020F0502020204030204" pitchFamily="34" charset="0"/>
                <a:cs typeface="Arial" panose="020B0604020202020204" pitchFamily="34" charset="0"/>
              </a:rPr>
              <a:t> </a:t>
            </a:r>
          </a:p>
          <a:p>
            <a:pPr marL="0" indent="0">
              <a:buNone/>
            </a:pPr>
            <a:r>
              <a:rPr lang="en-IN" sz="2600" i="0" dirty="0">
                <a:solidFill>
                  <a:srgbClr val="000000"/>
                </a:solidFill>
                <a:effectLst/>
                <a:latin typeface="Arial" panose="020B0604020202020204" pitchFamily="34" charset="0"/>
                <a:cs typeface="Arial" panose="020B0604020202020204" pitchFamily="34" charset="0"/>
              </a:rPr>
              <a:t>https www </a:t>
            </a:r>
            <a:r>
              <a:rPr lang="en-IN" sz="2600" i="0" dirty="0" err="1">
                <a:solidFill>
                  <a:srgbClr val="000000"/>
                </a:solidFill>
                <a:effectLst/>
                <a:latin typeface="Arial" panose="020B0604020202020204" pitchFamily="34" charset="0"/>
                <a:cs typeface="Arial" panose="020B0604020202020204" pitchFamily="34" charset="0"/>
              </a:rPr>
              <a:t>ncbi</a:t>
            </a:r>
            <a:r>
              <a:rPr lang="en-IN" sz="2600" i="0" dirty="0">
                <a:solidFill>
                  <a:srgbClr val="000000"/>
                </a:solidFill>
                <a:effectLst/>
                <a:latin typeface="Arial" panose="020B0604020202020204" pitchFamily="34" charset="0"/>
                <a:cs typeface="Arial" panose="020B0604020202020204" pitchFamily="34" charset="0"/>
              </a:rPr>
              <a:t> </a:t>
            </a:r>
            <a:r>
              <a:rPr lang="en-IN" sz="2600" i="0" dirty="0" err="1">
                <a:solidFill>
                  <a:srgbClr val="000000"/>
                </a:solidFill>
                <a:effectLst/>
                <a:latin typeface="Arial" panose="020B0604020202020204" pitchFamily="34" charset="0"/>
                <a:cs typeface="Arial" panose="020B0604020202020204" pitchFamily="34" charset="0"/>
              </a:rPr>
              <a:t>nlm</a:t>
            </a:r>
            <a:r>
              <a:rPr lang="en-IN" sz="2600" i="0" dirty="0">
                <a:solidFill>
                  <a:srgbClr val="000000"/>
                </a:solidFill>
                <a:effectLst/>
                <a:latin typeface="Arial" panose="020B0604020202020204" pitchFamily="34" charset="0"/>
                <a:cs typeface="Arial" panose="020B0604020202020204" pitchFamily="34" charset="0"/>
              </a:rPr>
              <a:t> </a:t>
            </a:r>
            <a:r>
              <a:rPr lang="en-IN" sz="2600" i="0" dirty="0" err="1">
                <a:solidFill>
                  <a:srgbClr val="000000"/>
                </a:solidFill>
                <a:effectLst/>
                <a:latin typeface="Arial" panose="020B0604020202020204" pitchFamily="34" charset="0"/>
                <a:cs typeface="Arial" panose="020B0604020202020204" pitchFamily="34" charset="0"/>
              </a:rPr>
              <a:t>nih</a:t>
            </a:r>
            <a:r>
              <a:rPr lang="en-IN" sz="2600" i="0" dirty="0">
                <a:solidFill>
                  <a:srgbClr val="000000"/>
                </a:solidFill>
                <a:effectLst/>
                <a:latin typeface="Arial" panose="020B0604020202020204" pitchFamily="34" charset="0"/>
                <a:cs typeface="Arial" panose="020B0604020202020204" pitchFamily="34" charset="0"/>
              </a:rPr>
              <a:t> gov </a:t>
            </a:r>
            <a:r>
              <a:rPr lang="en-IN" sz="2600" i="0" dirty="0" err="1">
                <a:solidFill>
                  <a:srgbClr val="000000"/>
                </a:solidFill>
                <a:effectLst/>
                <a:latin typeface="Arial" panose="020B0604020202020204" pitchFamily="34" charset="0"/>
                <a:cs typeface="Arial" panose="020B0604020202020204" pitchFamily="34" charset="0"/>
              </a:rPr>
              <a:t>pmc</a:t>
            </a:r>
            <a:r>
              <a:rPr lang="en-IN" sz="2600" i="0" dirty="0">
                <a:solidFill>
                  <a:srgbClr val="000000"/>
                </a:solidFill>
                <a:effectLst/>
                <a:latin typeface="Arial" panose="020B0604020202020204" pitchFamily="34" charset="0"/>
                <a:cs typeface="Arial" panose="020B0604020202020204" pitchFamily="34" charset="0"/>
              </a:rPr>
              <a:t> articles pmc6592393</a:t>
            </a:r>
          </a:p>
          <a:p>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Dölemeyer, R., </a:t>
            </a:r>
            <a:r>
              <a:rPr lang="en-IN" sz="2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Tietjen</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t>
            </a:r>
            <a:r>
              <a:rPr lang="en-IN" sz="2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Kersting</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and Wagner, B., 2013. Internet-based interventions for eating disorders in adults: a systematic review.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BMC psychiatry</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13</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pp.1-16.</a:t>
            </a:r>
          </a:p>
          <a:p>
            <a:r>
              <a:rPr lang="en-IN" sz="2600" dirty="0">
                <a:latin typeface="Arial" panose="020B0604020202020204" pitchFamily="34" charset="0"/>
                <a:cs typeface="Arial" panose="020B0604020202020204" pitchFamily="34" charset="0"/>
                <a:hlinkClick r:id="rId2"/>
              </a:rPr>
              <a:t>https://bmcpsychiatry.biomedcentral.com/articles/10.1186/1471-244X-13-207</a:t>
            </a:r>
            <a:endParaRPr lang="en-IN" sz="2600" dirty="0">
              <a:latin typeface="Arial" panose="020B0604020202020204" pitchFamily="34" charset="0"/>
              <a:cs typeface="Arial" panose="020B0604020202020204" pitchFamily="34" charset="0"/>
            </a:endParaRPr>
          </a:p>
          <a:p>
            <a:r>
              <a:rPr lang="en-US" sz="2600" i="0" dirty="0">
                <a:solidFill>
                  <a:srgbClr val="222222"/>
                </a:solidFill>
                <a:effectLst/>
                <a:latin typeface="Arial" panose="020B0604020202020204" pitchFamily="34" charset="0"/>
                <a:cs typeface="Arial" panose="020B0604020202020204" pitchFamily="34" charset="0"/>
              </a:rPr>
              <a:t>Devakumar, A., </a:t>
            </a:r>
            <a:r>
              <a:rPr lang="en-US" sz="2600" i="0" dirty="0" err="1">
                <a:solidFill>
                  <a:srgbClr val="222222"/>
                </a:solidFill>
                <a:effectLst/>
                <a:latin typeface="Arial" panose="020B0604020202020204" pitchFamily="34" charset="0"/>
                <a:cs typeface="Arial" panose="020B0604020202020204" pitchFamily="34" charset="0"/>
              </a:rPr>
              <a:t>Modh</a:t>
            </a:r>
            <a:r>
              <a:rPr lang="en-US" sz="2600" i="0" dirty="0">
                <a:solidFill>
                  <a:srgbClr val="222222"/>
                </a:solidFill>
                <a:effectLst/>
                <a:latin typeface="Arial" panose="020B0604020202020204" pitchFamily="34" charset="0"/>
                <a:cs typeface="Arial" panose="020B0604020202020204" pitchFamily="34" charset="0"/>
              </a:rPr>
              <a:t>, J., Saket, B., </a:t>
            </a:r>
            <a:r>
              <a:rPr lang="en-US" sz="2600" i="0" dirty="0" err="1">
                <a:solidFill>
                  <a:srgbClr val="222222"/>
                </a:solidFill>
                <a:effectLst/>
                <a:latin typeface="Arial" panose="020B0604020202020204" pitchFamily="34" charset="0"/>
                <a:cs typeface="Arial" panose="020B0604020202020204" pitchFamily="34" charset="0"/>
              </a:rPr>
              <a:t>Baumer</a:t>
            </a:r>
            <a:r>
              <a:rPr lang="en-US" sz="2600" i="0" dirty="0">
                <a:solidFill>
                  <a:srgbClr val="222222"/>
                </a:solidFill>
                <a:effectLst/>
                <a:latin typeface="Arial" panose="020B0604020202020204" pitchFamily="34" charset="0"/>
                <a:cs typeface="Arial" panose="020B0604020202020204" pitchFamily="34" charset="0"/>
              </a:rPr>
              <a:t>, E.P. and De Choudhury, M., 2021, May. A review on strategies for data collection, reflection, and communication in eating disorder apps. In </a:t>
            </a:r>
            <a:r>
              <a:rPr lang="en-US" sz="2600" i="1" dirty="0">
                <a:solidFill>
                  <a:srgbClr val="222222"/>
                </a:solidFill>
                <a:effectLst/>
                <a:latin typeface="Arial" panose="020B0604020202020204" pitchFamily="34" charset="0"/>
                <a:cs typeface="Arial" panose="020B0604020202020204" pitchFamily="34" charset="0"/>
              </a:rPr>
              <a:t>Proceedings of the 2021 CHI conference on human factors in computing systems</a:t>
            </a:r>
            <a:r>
              <a:rPr lang="en-US" sz="2600" i="0" dirty="0">
                <a:solidFill>
                  <a:srgbClr val="222222"/>
                </a:solidFill>
                <a:effectLst/>
                <a:latin typeface="Arial" panose="020B0604020202020204" pitchFamily="34" charset="0"/>
                <a:cs typeface="Arial" panose="020B0604020202020204" pitchFamily="34" charset="0"/>
              </a:rPr>
              <a:t> (pp. 1-19). </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https://www.ncbi.nlm.nih.gov/pmc/articles/PMC9128313/</a:t>
            </a:r>
          </a:p>
          <a:p>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Murphy, R., </a:t>
            </a:r>
            <a:r>
              <a:rPr lang="en-IN" sz="2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Straebler</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Cooper, Z. and Fairburn, C.G., 2010. Cognitive </a:t>
            </a:r>
            <a:r>
              <a:rPr lang="en-IN" sz="2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behavioral</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therapy for eating disorders.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Psychiatric Clinics</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33</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 pp.611-627.</a:t>
            </a:r>
          </a:p>
          <a:p>
            <a:pPr marL="0" indent="0">
              <a:buNone/>
            </a:pP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3"/>
              </a:rPr>
              <a:t>https://www.ncbi.nlm.nih.gov/pmc/articles/PMC2928448/</a:t>
            </a:r>
            <a:endPar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Linville, D., Brown, T., Sturm, K. and McDougal, T., 2012. Eating disorders and social support: perspectives of recovered individuals.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Eating disorders</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2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20</a:t>
            </a: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 pp.216-231</a:t>
            </a:r>
          </a:p>
          <a:p>
            <a:pPr marL="0" indent="0">
              <a:lnSpc>
                <a:spcPct val="107000"/>
              </a:lnSpc>
              <a:spcAft>
                <a:spcPts val="800"/>
              </a:spcAft>
              <a:buNone/>
            </a:pPr>
            <a:r>
              <a:rPr lang="en-IN" sz="2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IN" sz="2600" kern="100" dirty="0">
                <a:effectLst/>
                <a:latin typeface="Arial" panose="020B0604020202020204" pitchFamily="34" charset="0"/>
                <a:ea typeface="Calibri" panose="020F0502020204030204" pitchFamily="34" charset="0"/>
                <a:cs typeface="Arial" panose="020B0604020202020204" pitchFamily="34" charset="0"/>
                <a:hlinkClick r:id="rId4"/>
              </a:rPr>
              <a:t>https://pubmed.ncbi.nlm.nih.gov/22519898/</a:t>
            </a:r>
            <a:endParaRPr lang="en-IN" sz="2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Bef>
                <a:spcPts val="1200"/>
              </a:spcBef>
              <a:spcAft>
                <a:spcPts val="800"/>
              </a:spcAft>
              <a:buNone/>
            </a:pPr>
            <a:r>
              <a:rPr lang="en-US" sz="2600" i="0" dirty="0">
                <a:solidFill>
                  <a:srgbClr val="222222"/>
                </a:solidFill>
                <a:effectLst/>
                <a:latin typeface="Arial" panose="020B0604020202020204" pitchFamily="34" charset="0"/>
                <a:cs typeface="Arial" panose="020B0604020202020204" pitchFamily="34" charset="0"/>
              </a:rPr>
              <a:t>Chancellor, S., Mitra, T. and De Choudhury, M., 2016, May. Recovery amid pro-anorexia: Analysis of recovery in social media. In </a:t>
            </a:r>
            <a:r>
              <a:rPr lang="en-US" sz="2600" i="1" dirty="0">
                <a:solidFill>
                  <a:srgbClr val="222222"/>
                </a:solidFill>
                <a:effectLst/>
                <a:latin typeface="Arial" panose="020B0604020202020204" pitchFamily="34" charset="0"/>
                <a:cs typeface="Arial" panose="020B0604020202020204" pitchFamily="34" charset="0"/>
              </a:rPr>
              <a:t>Proceedings of the 2016 CHI conference on human factors in computing systems</a:t>
            </a:r>
            <a:r>
              <a:rPr lang="en-US" sz="2600" i="0" dirty="0">
                <a:solidFill>
                  <a:srgbClr val="222222"/>
                </a:solidFill>
                <a:effectLst/>
                <a:latin typeface="Arial" panose="020B0604020202020204" pitchFamily="34" charset="0"/>
                <a:cs typeface="Arial" panose="020B0604020202020204" pitchFamily="34" charset="0"/>
              </a:rPr>
              <a:t> (pp. 2111-2123).</a:t>
            </a:r>
          </a:p>
          <a:p>
            <a:pPr marL="0" indent="0">
              <a:lnSpc>
                <a:spcPct val="107000"/>
              </a:lnSpc>
              <a:spcBef>
                <a:spcPts val="1200"/>
              </a:spcBef>
              <a:spcAft>
                <a:spcPts val="800"/>
              </a:spcAft>
              <a:buNone/>
            </a:pPr>
            <a:r>
              <a:rPr lang="en-IN" sz="2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https://www.ncbi.nlm.nih.gov/pmc/articles/PMC5565731/</a:t>
            </a:r>
            <a:endParaRPr lang="en-IN" sz="2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Bef>
                <a:spcPts val="2000"/>
              </a:spcBef>
              <a:spcAft>
                <a:spcPts val="2000"/>
              </a:spcAft>
              <a:buNone/>
            </a:pPr>
            <a:endParaRPr lang="en-IN" sz="2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512217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1001</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BENIFITS</vt:lpstr>
      <vt:lpstr>PowerPoint Presentation</vt:lpstr>
      <vt:lpstr>INTERVENTION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BENIFITS</dc:title>
  <dc:creator>Aiswariya s</dc:creator>
  <cp:lastModifiedBy>Aiswariya s</cp:lastModifiedBy>
  <cp:revision>4</cp:revision>
  <dcterms:created xsi:type="dcterms:W3CDTF">2023-12-06T10:31:00Z</dcterms:created>
  <dcterms:modified xsi:type="dcterms:W3CDTF">2023-12-10T14:20:07Z</dcterms:modified>
</cp:coreProperties>
</file>