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EE8C67-69AD-6A07-98C0-F71D73D005D3}" v="1443" dt="2026-07-06T19:28:51.9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315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74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827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446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08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855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783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92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824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091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03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196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coronavirus/documents/c0445-pulse-oximetry-to-detect-early-deterioration-of-patients-with-covid-19-in-primary-and-community-care-settings-12-january-2021/" TargetMode="External"/><Relationship Id="rId7" Type="http://schemas.openxmlformats.org/officeDocument/2006/relationships/hyperlink" Target="https://www.england.nhs.uk/2019/01/long-term-plan/" TargetMode="External"/><Relationship Id="rId2" Type="http://schemas.openxmlformats.org/officeDocument/2006/relationships/hyperlink" Target="http://england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pol.digitalacademy.nhs.uk/the-topol-review" TargetMode="External"/><Relationship Id="rId5" Type="http://schemas.openxmlformats.org/officeDocument/2006/relationships/hyperlink" Target="http://digitalacademy.nhs.uk/" TargetMode="External"/><Relationship Id="rId4" Type="http://schemas.openxmlformats.org/officeDocument/2006/relationships/hyperlink" Target="https://doi.org/10.1136/bmj.m998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0020924" TargetMode="External"/><Relationship Id="rId3" Type="http://schemas.openxmlformats.org/officeDocument/2006/relationships/hyperlink" Target="https://www.england.nhs.uk/coronavirus/documents/c0445-pulse-oximetry-to-detect-early-deterioration-of-patients-with-covid-19-in-primary-and-community-care-settings-12-january-2021/" TargetMode="External"/><Relationship Id="rId7" Type="http://schemas.openxmlformats.org/officeDocument/2006/relationships/hyperlink" Target="https://doi.org/10.1016/j.eclinm.2021.100965" TargetMode="External"/><Relationship Id="rId2" Type="http://schemas.openxmlformats.org/officeDocument/2006/relationships/hyperlink" Target="http://england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nhs-at-home/covid-virtual-wards/" TargetMode="External"/><Relationship Id="rId5" Type="http://schemas.openxmlformats.org/officeDocument/2006/relationships/hyperlink" Target="http://www.england.nhs.uk/" TargetMode="External"/><Relationship Id="rId4" Type="http://schemas.openxmlformats.org/officeDocument/2006/relationships/hyperlink" Target="https://arc-eoe.nihr.ac.uk/research-implementation/research-themes/social-care-dementia-and-ageing/remote-monitoring-commun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4B9BE6E-CC59-806C-0AA9-1E822FB800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911" r="-2" b="17753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anchor="t">
            <a:normAutofit fontScale="90000"/>
          </a:bodyPr>
          <a:lstStyle/>
          <a:p>
            <a:br>
              <a:rPr lang="en-GB" sz="1100" dirty="0">
                <a:solidFill>
                  <a:srgbClr val="1A1A1A"/>
                </a:solidFill>
                <a:highlight>
                  <a:srgbClr val="F9F9F9"/>
                </a:highlight>
                <a:ea typeface="+mj-lt"/>
                <a:cs typeface="+mj-lt"/>
              </a:rPr>
            </a:br>
            <a:r>
              <a:rPr lang="en-GB" sz="2800" dirty="0">
                <a:solidFill>
                  <a:srgbClr val="FFFFFF"/>
                </a:solidFill>
                <a:latin typeface="Arial"/>
                <a:ea typeface="+mj-lt"/>
                <a:cs typeface="Arial"/>
              </a:rPr>
              <a:t>Digital transformation in UK in</a:t>
            </a:r>
            <a:r>
              <a:rPr lang="en-GB" sz="2800" dirty="0">
                <a:solidFill>
                  <a:srgbClr val="FFFFFF"/>
                </a:solidFill>
                <a:latin typeface="Arial"/>
                <a:cs typeface="Arial"/>
              </a:rPr>
              <a:t> health and social care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solidFill>
                  <a:srgbClr val="FFFFFF"/>
                </a:solidFill>
                <a:latin typeface="Arial"/>
                <a:cs typeface="Arial"/>
              </a:rPr>
              <a:t>A critical evaluation of NHS England's </a:t>
            </a:r>
            <a:r>
              <a:rPr lang="en-GB" sz="2800" dirty="0" err="1">
                <a:solidFill>
                  <a:srgbClr val="FFFFFF"/>
                </a:solidFill>
                <a:latin typeface="Arial"/>
                <a:cs typeface="Arial"/>
              </a:rPr>
              <a:t>Oximetry@home</a:t>
            </a:r>
            <a:br>
              <a:rPr lang="en-US" dirty="0">
                <a:latin typeface="Arial"/>
                <a:cs typeface="Arial"/>
              </a:rPr>
            </a:br>
            <a:br>
              <a:rPr lang="en-US" dirty="0">
                <a:latin typeface="Arial"/>
                <a:cs typeface="Arial"/>
              </a:rPr>
            </a:br>
            <a:r>
              <a:rPr lang="en-GB" sz="2800" dirty="0">
                <a:solidFill>
                  <a:srgbClr val="FFFFFF"/>
                </a:solidFill>
                <a:latin typeface="Arial"/>
                <a:cs typeface="Arial"/>
              </a:rPr>
              <a:t>Student name: Theresa Owusu-Ansah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solidFill>
                  <a:srgbClr val="FFFFFF"/>
                </a:solidFill>
                <a:latin typeface="Arial"/>
                <a:cs typeface="Arial"/>
              </a:rPr>
              <a:t>Student number: 2321836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Assignment title: Component 2: Viva Voce (Oral Presentation)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solidFill>
                  <a:srgbClr val="FFFFFF"/>
                </a:solidFill>
                <a:latin typeface="Arial"/>
                <a:cs typeface="Arial"/>
              </a:rPr>
              <a:t>Module: BMHP6026 – Digital transformations in the  Health and Care professions</a:t>
            </a:r>
            <a:br>
              <a:rPr lang="en-GB" sz="2800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Lecturer: </a:t>
            </a:r>
            <a:r>
              <a:rPr lang="en-GB" sz="2800" dirty="0" err="1">
                <a:latin typeface="Arial"/>
                <a:cs typeface="Arial"/>
              </a:rPr>
              <a:t>Matrin</a:t>
            </a:r>
            <a:r>
              <a:rPr lang="en-GB" sz="2800" dirty="0">
                <a:latin typeface="Arial"/>
                <a:cs typeface="Arial"/>
              </a:rPr>
              <a:t> Svejda, Tomy Adattu Chacko and Zakiyyah Ahmed</a:t>
            </a:r>
            <a:endParaRPr lang="en-GB" sz="1100" dirty="0">
              <a:highlight>
                <a:srgbClr val="F9F9F9"/>
              </a:highlight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1208" y="5663474"/>
            <a:ext cx="7104888" cy="1399032"/>
          </a:xfrm>
        </p:spPr>
        <p:txBody>
          <a:bodyPr anchor="t"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By Theresa Owusu-Ansah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6726F-3CD5-D5EC-F3D1-E6AE3809A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2121408"/>
          </a:xfrm>
        </p:spPr>
        <p:txBody>
          <a:bodyPr>
            <a:normAutofit/>
          </a:bodyPr>
          <a:lstStyle/>
          <a:p>
            <a:r>
              <a:rPr lang="en-GB" sz="4000"/>
              <a:t>INTRODUCTION &amp; AIM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id="{2E9CFDE0-7E1A-CED9-1E75-72CF915647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7869" y="3511363"/>
            <a:ext cx="2834640" cy="28346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B0F04-DB0A-4E69-EBF0-8FA81B589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4920" y="1033272"/>
            <a:ext cx="6592824" cy="53126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There has been a major shift toward digital in health and social care in the UK.</a:t>
            </a:r>
            <a:endParaRPr lang="en-GB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By utilizing digital tools (e.g. remote monitoring, telemedicine), we can:</a:t>
            </a:r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Enhance safety, efficiency, and access</a:t>
            </a:r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As well as increasing workloads, exclusions, and safety concerns (WHO, 2021).</a:t>
            </a:r>
            <a:endParaRPr lang="en-GB" dirty="0">
              <a:latin typeface="Arial"/>
              <a:ea typeface="+mn-lt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As part of this viva:</a:t>
            </a:r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Provides an overview of my Component 1 report</a:t>
            </a:r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Assesses </a:t>
            </a:r>
            <a:r>
              <a:rPr lang="en-GB" dirty="0" err="1">
                <a:latin typeface="Arial"/>
                <a:ea typeface="+mn-lt"/>
                <a:cs typeface="Arial"/>
              </a:rPr>
              <a:t>Oximetry@home</a:t>
            </a:r>
            <a:r>
              <a:rPr lang="en-GB" dirty="0">
                <a:latin typeface="Arial"/>
                <a:ea typeface="+mn-lt"/>
                <a:cs typeface="Arial"/>
              </a:rPr>
              <a:t> critically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Describes the impact of the program on the workforce, service delivery, and patients.</a:t>
            </a:r>
          </a:p>
        </p:txBody>
      </p:sp>
    </p:spTree>
    <p:extLst>
      <p:ext uri="{BB962C8B-B14F-4D97-AF65-F5344CB8AC3E}">
        <p14:creationId xmlns:p14="http://schemas.microsoft.com/office/powerpoint/2010/main" val="3610408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7C3B8-F527-7F8F-1A8B-47ADE652E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2121408"/>
          </a:xfrm>
        </p:spPr>
        <p:txBody>
          <a:bodyPr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Oximetry@home: What is it and why is it useful?</a:t>
            </a:r>
            <a:endParaRPr lang="en-US" sz="37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rtbeat">
            <a:extLst>
              <a:ext uri="{FF2B5EF4-FFF2-40B4-BE49-F238E27FC236}">
                <a16:creationId xmlns:a16="http://schemas.microsoft.com/office/drawing/2014/main" id="{5C59D6E0-903C-9CC8-ADD1-A9487DDE80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7869" y="3511363"/>
            <a:ext cx="2834640" cy="28346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47CCF-75A1-A4A4-D607-D0C3944A0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7663" y="772015"/>
            <a:ext cx="6592824" cy="53126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A new initiative introduced by NHS England at Covid-19.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Those with suspected or confirmed Covid-19: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Utilize a pulse oximeter to measure oxygen saturation at home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Obtain guidance on what to read and when to seek assistance.</a:t>
            </a:r>
          </a:p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Purpose: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Monitor early deterioration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Avoid unnecessary hospitalizations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Assist in ensuring a safe home care environment (NHS England, 2020).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Silent hypoxia led to this development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insufficient oxygen, but no obvious breathlessness) (Coronavirus, 2021)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75757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98422-A34B-CB97-3136-A199B6F60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85665"/>
            <a:ext cx="11155680" cy="1463040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Information about virtual wards and policies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D0821-814D-50D7-55BA-285CD99FB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440723"/>
            <a:ext cx="11155680" cy="4347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/>
                <a:ea typeface="+mn-lt"/>
                <a:cs typeface="Arial"/>
              </a:rPr>
              <a:t>Covid virtual wards are now offering </a:t>
            </a:r>
            <a:r>
              <a:rPr lang="en-GB" b="1" dirty="0" err="1">
                <a:latin typeface="Arial"/>
                <a:ea typeface="+mn-lt"/>
                <a:cs typeface="Arial"/>
              </a:rPr>
              <a:t>Oximetry@home</a:t>
            </a:r>
            <a:r>
              <a:rPr lang="en-GB" b="1" dirty="0">
                <a:latin typeface="Arial"/>
                <a:ea typeface="+mn-lt"/>
                <a:cs typeface="Arial"/>
              </a:rPr>
              <a:t>:</a:t>
            </a:r>
            <a:endParaRPr lang="en-US"/>
          </a:p>
          <a:p>
            <a:r>
              <a:rPr lang="en-GB">
                <a:latin typeface="Arial"/>
                <a:ea typeface="+mn-lt"/>
                <a:cs typeface="Arial"/>
              </a:rPr>
              <a:t>Hospital discharge before its due date.</a:t>
            </a:r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Monitor and contact with patients at home every day (NHS England, 2021).</a:t>
            </a:r>
            <a:endParaRPr lang="en-GB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Aims of the NHS in general:</a:t>
            </a:r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Ensure preventive, digitally enabled health care (NHS England, 2019).</a:t>
            </a:r>
            <a:endParaRPr lang="en-GB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According to research, home monitoring by remote means is effective:</a:t>
            </a:r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Admits fewer patients than necessary.</a:t>
            </a:r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Ensures a shorter stay.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Efforts to reduce infection rates (</a:t>
            </a:r>
            <a:r>
              <a:rPr lang="en-GB" dirty="0" err="1">
                <a:latin typeface="Arial"/>
                <a:ea typeface="+mn-lt"/>
                <a:cs typeface="Arial"/>
              </a:rPr>
              <a:t>Vindrola</a:t>
            </a:r>
            <a:r>
              <a:rPr lang="en-GB" dirty="0">
                <a:latin typeface="Arial"/>
                <a:ea typeface="+mn-lt"/>
                <a:cs typeface="Arial"/>
              </a:rPr>
              <a:t> Padros et al., 2021).</a:t>
            </a:r>
            <a:endParaRPr lang="en-GB" dirty="0">
              <a:latin typeface="Arial"/>
              <a:cs typeface="Arial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14250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ACD4C-473B-D9D1-C06F-971D279DF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672584" cy="17830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ea typeface="+mj-lt"/>
                <a:cs typeface="+mj-lt"/>
              </a:rPr>
              <a:t>Effect of the change on the workforce</a:t>
            </a:r>
            <a:endParaRPr lang="en-US" sz="41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7258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59AF1ED-B4DF-4FC4-0966-1A758E6CA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5582" y="611650"/>
            <a:ext cx="583387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Graphic 6" descr="Ambulance">
            <a:extLst>
              <a:ext uri="{FF2B5EF4-FFF2-40B4-BE49-F238E27FC236}">
                <a16:creationId xmlns:a16="http://schemas.microsoft.com/office/drawing/2014/main" id="{5EA6052E-1B1D-E320-12FC-1D8B3D9558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7867" y="3152503"/>
            <a:ext cx="3193501" cy="31935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DE387-2058-0E2C-EE53-83583100F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3018" y="779274"/>
            <a:ext cx="7488500" cy="608191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/>
                <a:ea typeface="+mn-lt"/>
                <a:cs typeface="Arial"/>
              </a:rPr>
              <a:t>Benefits</a:t>
            </a:r>
            <a:endParaRPr lang="en-US" b="1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Assisted in proactive care:</a:t>
            </a:r>
            <a:endParaRPr lang="en-GB"/>
          </a:p>
          <a:p>
            <a:pPr>
              <a:lnSpc>
                <a:spcPct val="100000"/>
              </a:lnSpc>
              <a:buFont typeface="Arial"/>
            </a:pPr>
            <a:r>
              <a:rPr lang="en-GB" dirty="0">
                <a:latin typeface="Arial"/>
                <a:ea typeface="+mn-lt"/>
                <a:cs typeface="Arial"/>
              </a:rPr>
              <a:t>A more timely detection and intervention</a:t>
            </a:r>
            <a:endParaRPr lang="en-GB" dirty="0"/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An opportunity to reduce emergency admissions.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/>
                <a:ea typeface="+mn-lt"/>
                <a:cs typeface="Arial"/>
              </a:rPr>
              <a:t>Skills needed:</a:t>
            </a:r>
            <a:endParaRPr lang="en-GB" b="1"/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Communication from a distance.</a:t>
            </a:r>
            <a:endParaRPr lang="en-GB"/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Using digital systems.</a:t>
            </a:r>
            <a:endParaRPr lang="en-GB"/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Patient-generated data interpretation.</a:t>
            </a:r>
            <a:endParaRPr lang="en-GB"/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In accordance with Topol Review:</a:t>
            </a:r>
            <a:endParaRPr lang="en-GB"/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A stronger digital skillset must be developed by NHS staff</a:t>
            </a:r>
            <a:endParaRPr lang="en-GB"/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Rather than just using devices, practice differently (NHS, 2019).</a:t>
            </a:r>
            <a:endParaRPr lang="en-GB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Obstacles</a:t>
            </a:r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Workload increased:</a:t>
            </a:r>
            <a:endParaRPr lang="en-GB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/>
            </a:pPr>
            <a:r>
              <a:rPr lang="en-GB" dirty="0">
                <a:latin typeface="Arial"/>
                <a:ea typeface="+mn-lt"/>
                <a:cs typeface="Arial"/>
              </a:rPr>
              <a:t>Reassurance, explanation of devices, and </a:t>
            </a:r>
            <a:r>
              <a:rPr lang="en-GB">
                <a:latin typeface="Arial"/>
                <a:ea typeface="+mn-lt"/>
                <a:cs typeface="Arial"/>
              </a:rPr>
              <a:t>enrolment</a:t>
            </a:r>
            <a:r>
              <a:rPr lang="en-GB" dirty="0">
                <a:latin typeface="Arial"/>
                <a:ea typeface="+mn-lt"/>
                <a:cs typeface="Arial"/>
              </a:rPr>
              <a:t> of patients</a:t>
            </a:r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Coordinate escalation, analyse readings, document.</a:t>
            </a:r>
            <a:endParaRPr lang="en-GB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In place during a period of high-pressure pandemic.</a:t>
            </a:r>
            <a:endParaRPr lang="en-GB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Nursing, GPs, hospital and support staff roles overlap:</a:t>
            </a:r>
            <a:endParaRPr lang="en-GB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Despite better collaboration, uncertainty and duplication remain.</a:t>
            </a:r>
            <a:endParaRPr lang="en-GB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/>
            </a:pPr>
            <a:r>
              <a:rPr lang="en-GB">
                <a:latin typeface="Arial"/>
                <a:ea typeface="+mn-lt"/>
                <a:cs typeface="Arial"/>
              </a:rPr>
              <a:t>Face-to-face cues and relationship-based care were missed by some staff.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82002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C30B1-FFB5-C3C9-1EE2-F8B71B5C1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93" y="775208"/>
            <a:ext cx="5820955" cy="1463040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ea typeface="+mj-lt"/>
                <a:cs typeface="Arial"/>
              </a:rPr>
              <a:t>Delivery of services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B286D-7869-ECEE-4332-C5E70A246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035" y="1504552"/>
            <a:ext cx="6757128" cy="36004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2000" b="1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>
                <a:latin typeface="Arial"/>
                <a:cs typeface="Arial"/>
              </a:rPr>
              <a:t>C</a:t>
            </a:r>
            <a:r>
              <a:rPr lang="en-GB" b="1">
                <a:latin typeface="Arial"/>
                <a:cs typeface="Arial"/>
              </a:rPr>
              <a:t>hanges</a:t>
            </a:r>
            <a:endParaRPr lang="en-GB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</a:pPr>
            <a:r>
              <a:rPr lang="en-GB">
                <a:latin typeface="Arial"/>
                <a:cs typeface="Arial"/>
              </a:rPr>
              <a:t>Patients' homes were shifted to the care of Covid-19,             </a:t>
            </a:r>
            <a:endParaRPr lang="en-GB">
              <a:latin typeface="Arial"/>
              <a:ea typeface="+mn-lt"/>
              <a:cs typeface="Arial"/>
            </a:endParaRPr>
          </a:p>
          <a:p>
            <a:pPr marL="342900" indent="-342900">
              <a:lnSpc>
                <a:spcPct val="100000"/>
              </a:lnSpc>
            </a:pPr>
            <a:r>
              <a:rPr lang="en-GB">
                <a:latin typeface="Arial"/>
                <a:cs typeface="Arial"/>
              </a:rPr>
              <a:t>A reduction in unnecessary hospitalizations.</a:t>
            </a:r>
          </a:p>
          <a:p>
            <a:pPr marL="342900" indent="-342900">
              <a:lnSpc>
                <a:spcPct val="100000"/>
              </a:lnSpc>
            </a:pPr>
            <a:r>
              <a:rPr lang="en-GB">
                <a:latin typeface="Arial"/>
                <a:cs typeface="Arial"/>
              </a:rPr>
              <a:t>Capacity for sicker patients was preserved.</a:t>
            </a:r>
          </a:p>
          <a:p>
            <a:pPr marL="342900" indent="-342900">
              <a:lnSpc>
                <a:spcPct val="100000"/>
              </a:lnSpc>
            </a:pPr>
            <a:r>
              <a:rPr lang="en-GB">
                <a:latin typeface="Arial"/>
                <a:cs typeface="Arial"/>
              </a:rPr>
              <a:t>Improved remote monitoring by making it a routine rather than an exception.</a:t>
            </a:r>
          </a:p>
          <a:p>
            <a:pPr marL="0" indent="0">
              <a:lnSpc>
                <a:spcPct val="100000"/>
              </a:lnSpc>
              <a:buNone/>
            </a:pPr>
            <a:endParaRPr lang="en-GB" b="1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/>
                <a:cs typeface="Arial"/>
              </a:rPr>
              <a:t>Affirms the long-term plans of the NHS:</a:t>
            </a:r>
            <a:endParaRPr lang="en-GB"/>
          </a:p>
          <a:p>
            <a:pPr marL="342900" indent="-342900">
              <a:lnSpc>
                <a:spcPct val="100000"/>
              </a:lnSpc>
            </a:pPr>
            <a:r>
              <a:rPr lang="en-GB">
                <a:latin typeface="Arial"/>
                <a:cs typeface="Arial"/>
              </a:rPr>
              <a:t>Care at home is more cost-effective and reduces hospital visits (NHS England, 2019).</a:t>
            </a:r>
          </a:p>
          <a:p>
            <a:pPr marL="342900" indent="-342900">
              <a:lnSpc>
                <a:spcPct val="100000"/>
              </a:lnSpc>
            </a:pPr>
            <a:r>
              <a:rPr lang="en-GB">
                <a:latin typeface="Arial"/>
                <a:cs typeface="Arial"/>
              </a:rPr>
              <a:t>An evaluation of the North Hampshire area (Clarke et al., 2022).</a:t>
            </a:r>
            <a:endParaRPr lang="en-GB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</a:pPr>
            <a:endParaRPr lang="en-GB" sz="2000" dirty="0">
              <a:cs typeface="Arial"/>
            </a:endParaRPr>
          </a:p>
          <a:p>
            <a:pPr>
              <a:lnSpc>
                <a:spcPct val="100000"/>
              </a:lnSpc>
            </a:pPr>
            <a:endParaRPr lang="en-GB" sz="7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2AFED4-1DB1-766C-F4EF-878295F5870D}"/>
              </a:ext>
            </a:extLst>
          </p:cNvPr>
          <p:cNvSpPr txBox="1"/>
          <p:nvPr/>
        </p:nvSpPr>
        <p:spPr>
          <a:xfrm>
            <a:off x="7458833" y="1985086"/>
            <a:ext cx="4340833" cy="44422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0"/>
              </a:spcBef>
            </a:pPr>
            <a:r>
              <a:rPr lang="en-GB" b="1" dirty="0">
                <a:latin typeface="Arial"/>
                <a:cs typeface="Arial"/>
              </a:rPr>
              <a:t>At </a:t>
            </a:r>
            <a:r>
              <a:rPr lang="en-GB" b="1" dirty="0" err="1">
                <a:latin typeface="Arial"/>
                <a:cs typeface="Arial"/>
              </a:rPr>
              <a:t>Oximetry@Home</a:t>
            </a:r>
            <a:r>
              <a:rPr lang="en-GB" b="1" dirty="0">
                <a:latin typeface="Arial"/>
                <a:cs typeface="Arial"/>
              </a:rPr>
              <a:t>, patients had:</a:t>
            </a:r>
            <a:endParaRPr lang="en-US" b="1">
              <a:latin typeface="Arial"/>
              <a:cs typeface="Arial"/>
            </a:endParaRPr>
          </a:p>
          <a:p>
            <a:pPr marL="342900" indent="-342900"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Reduced mortality.</a:t>
            </a:r>
            <a:endParaRPr lang="en-GB" dirty="0">
              <a:latin typeface="Arial"/>
              <a:cs typeface="Arial"/>
            </a:endParaRPr>
          </a:p>
          <a:p>
            <a:pPr marL="342900" indent="-342900"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Admissions to the ICU are lower.</a:t>
            </a:r>
            <a:endParaRPr lang="en-GB" dirty="0">
              <a:latin typeface="Arial"/>
              <a:cs typeface="Arial"/>
            </a:endParaRPr>
          </a:p>
          <a:p>
            <a:pPr marL="342900" indent="-342900"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Stay is shorter.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Incorporation.</a:t>
            </a:r>
            <a:endParaRPr lang="en-GB" dirty="0">
              <a:latin typeface="Arial"/>
              <a:cs typeface="Arial"/>
            </a:endParaRPr>
          </a:p>
          <a:p>
            <a:pPr>
              <a:spcBef>
                <a:spcPts val="1000"/>
              </a:spcBef>
            </a:pPr>
            <a:endParaRPr lang="en-GB" b="1" dirty="0">
              <a:latin typeface="Arial"/>
              <a:cs typeface="Arial"/>
            </a:endParaRPr>
          </a:p>
          <a:p>
            <a:pPr>
              <a:spcBef>
                <a:spcPts val="1000"/>
              </a:spcBef>
            </a:pPr>
            <a:r>
              <a:rPr lang="en-GB" b="1">
                <a:latin typeface="Arial"/>
                <a:cs typeface="Arial"/>
              </a:rPr>
              <a:t>The integration of primary care, </a:t>
            </a:r>
            <a:r>
              <a:rPr lang="en-GB" b="1" dirty="0">
                <a:latin typeface="Arial"/>
                <a:cs typeface="Arial"/>
              </a:rPr>
              <a:t>community care, </a:t>
            </a:r>
            <a:r>
              <a:rPr lang="en-GB" b="1">
                <a:latin typeface="Arial"/>
                <a:cs typeface="Arial"/>
              </a:rPr>
              <a:t>and acute</a:t>
            </a:r>
            <a:r>
              <a:rPr lang="en-GB" b="1" dirty="0">
                <a:latin typeface="Arial"/>
                <a:cs typeface="Arial"/>
              </a:rPr>
              <a:t> care:</a:t>
            </a:r>
            <a:endParaRPr lang="en-GB"/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Patient escalation is smoother when </a:t>
            </a:r>
            <a:r>
              <a:rPr lang="en-GB">
                <a:latin typeface="Arial"/>
                <a:cs typeface="Arial"/>
              </a:rPr>
              <a:t>conditions deteriorate. 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Improved admission quality (Vindrola Padros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801513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90DA2-3B7E-7752-A42D-8C3BC2B4B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51" y="840522"/>
            <a:ext cx="9225280" cy="1412240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Dependences &amp; Limitations of Service Delivery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431BA-481A-9D72-4608-C1E1A08F3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722" y="2244779"/>
            <a:ext cx="6961051" cy="46236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Varying locally:</a:t>
            </a:r>
            <a:endParaRPr lang="en-US"/>
          </a:p>
          <a:p>
            <a:r>
              <a:rPr lang="en-GB">
                <a:latin typeface="Arial"/>
                <a:ea typeface="+mn-lt"/>
                <a:cs typeface="Arial"/>
              </a:rPr>
              <a:t>Routes of referral, follow-up, and reporting.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There is an inconsistency in the quality and experience of the service.</a:t>
            </a: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Availability and capacity of systems:</a:t>
            </a: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Monitoring via remote access is only effective if: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The escalation pathway is clearly defined.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Capacity of the staff is adequate.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There are fewer benefits when alerts are delayed or communication is weak.</a:t>
            </a:r>
          </a:p>
          <a:p>
            <a:endParaRPr lang="en-GB" dirty="0"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F81936-F853-B473-9FCD-4A9255A010FB}"/>
              </a:ext>
            </a:extLst>
          </p:cNvPr>
          <p:cNvSpPr txBox="1"/>
          <p:nvPr/>
        </p:nvSpPr>
        <p:spPr>
          <a:xfrm>
            <a:off x="7001637" y="2248091"/>
            <a:ext cx="4690656" cy="31475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>
                <a:latin typeface="Arial"/>
                <a:cs typeface="Arial"/>
              </a:rPr>
              <a:t>Infrastructure in the </a:t>
            </a:r>
            <a:r>
              <a:rPr lang="en-GB" b="1" dirty="0">
                <a:latin typeface="Arial"/>
                <a:cs typeface="Arial"/>
              </a:rPr>
              <a:t>digital age: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Unless patient records are integrated with data: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Repetition of work.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Reduced efficiency.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Errors are more likely to occur.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Rather than just technology, organisation of care was key to overall success.</a:t>
            </a:r>
          </a:p>
        </p:txBody>
      </p:sp>
    </p:spTree>
    <p:extLst>
      <p:ext uri="{BB962C8B-B14F-4D97-AF65-F5344CB8AC3E}">
        <p14:creationId xmlns:p14="http://schemas.microsoft.com/office/powerpoint/2010/main" val="496805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3AA7F-1E11-6C44-B442-4B1E1200C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465" y="767951"/>
            <a:ext cx="9109166" cy="1092926"/>
          </a:xfrm>
        </p:spPr>
        <p:txBody>
          <a:bodyPr/>
          <a:lstStyle/>
          <a:p>
            <a:r>
              <a:rPr lang="en-GB">
                <a:latin typeface="Arial"/>
                <a:ea typeface="+mj-lt"/>
                <a:cs typeface="Arial"/>
              </a:rPr>
              <a:t>Patient and caregiver impact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61EF4-5AF0-EF89-3FA5-1A76E7DE8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852894"/>
            <a:ext cx="6104709" cy="47397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Benefits</a:t>
            </a:r>
            <a:endParaRPr lang="en-GB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Home-based clinical supervision:</a:t>
            </a:r>
            <a:endParaRPr lang="en-GB" b="1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Avoiding unnecessary hospitalizations.</a:t>
            </a:r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It has been noted by many patients and caregivers that:</a:t>
            </a:r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An easy-to-use pulse oximeter (</a:t>
            </a:r>
            <a:r>
              <a:rPr lang="en-GB" dirty="0" err="1">
                <a:latin typeface="Arial"/>
                <a:ea typeface="+mn-lt"/>
                <a:cs typeface="Arial"/>
              </a:rPr>
              <a:t>Vindrola</a:t>
            </a:r>
            <a:r>
              <a:rPr lang="en-GB" dirty="0">
                <a:latin typeface="Arial"/>
                <a:ea typeface="+mn-lt"/>
                <a:cs typeface="Arial"/>
              </a:rPr>
              <a:t> Padros et al., 2021b).</a:t>
            </a: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Engaged patients:</a:t>
            </a:r>
            <a:endParaRPr lang="en-GB" b="1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Monitor yourself.</a:t>
            </a:r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Reporting symptoms. 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Decisions are made together.</a:t>
            </a:r>
            <a:endParaRPr lang="en-GB">
              <a:latin typeface="Arial"/>
              <a:cs typeface="Arial"/>
            </a:endParaRPr>
          </a:p>
          <a:p>
            <a:endParaRPr lang="en-GB" b="1" dirty="0">
              <a:latin typeface="Arial"/>
              <a:cs typeface="Arial"/>
            </a:endParaRPr>
          </a:p>
          <a:p>
            <a:endParaRPr lang="en-GB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DBC55F-8FA7-59EB-5811-40A13FADF403}"/>
              </a:ext>
            </a:extLst>
          </p:cNvPr>
          <p:cNvSpPr txBox="1"/>
          <p:nvPr/>
        </p:nvSpPr>
        <p:spPr>
          <a:xfrm>
            <a:off x="6977045" y="1853788"/>
            <a:ext cx="4847214" cy="4269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atin typeface="Arial"/>
                <a:cs typeface="Arial"/>
              </a:rPr>
              <a:t>Challenges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atin typeface="Arial"/>
                <a:cs typeface="Arial"/>
              </a:rPr>
              <a:t>Patients are unsure about: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A guide to correct device use.</a:t>
            </a:r>
            <a:endParaRPr lang="en-US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Readings: Interpretation.</a:t>
            </a:r>
            <a:endParaRPr lang="en-US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Help when needed.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For the following reasons: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Low-literacy patients.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Older adults.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Barriers to language/communication.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An equal benefit and digital exclusion risk.</a:t>
            </a:r>
          </a:p>
        </p:txBody>
      </p:sp>
    </p:spTree>
    <p:extLst>
      <p:ext uri="{BB962C8B-B14F-4D97-AF65-F5344CB8AC3E}">
        <p14:creationId xmlns:p14="http://schemas.microsoft.com/office/powerpoint/2010/main" val="2095117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81933E-93BD-38CE-3C98-D10B2844C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1299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3B7A5C-39EE-77A0-28F9-DF5137231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611650"/>
            <a:ext cx="70317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ACEC7-E2E2-B82D-DD5E-8E11A10DE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410712" cy="5376672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Aspects of equity and community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62D67-0033-40B1-AC7D-A740F3C41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1551" y="773902"/>
            <a:ext cx="7967907" cy="53054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/>
                <a:ea typeface="+mn-lt"/>
                <a:cs typeface="Arial"/>
              </a:rPr>
              <a:t>Localized support: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Travel is easier for those who find it difficult.</a:t>
            </a: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A reduction in face-to-face contact during Covid-19.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/>
                <a:ea typeface="+mn-lt"/>
                <a:cs typeface="Arial"/>
              </a:rPr>
              <a:t>An increased role for informal caregivers:</a:t>
            </a: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Helping users use and report their devices.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Support can be strengthened, but caregivers may also feel more burdened.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It was more challenging for individuals who lived alone or with limited support.</a:t>
            </a:r>
            <a:endParaRPr lang="en-GB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/>
                <a:ea typeface="+mn-lt"/>
                <a:cs typeface="Arial"/>
              </a:rPr>
              <a:t>Communities that are disadvantaged:</a:t>
            </a:r>
            <a:endParaRPr lang="en-GB" b="1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Often lack access to digital media and household support.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The number of barriers to innovation is increasing (NIHR, 2021).</a:t>
            </a:r>
            <a:endParaRPr lang="en-GB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/>
                <a:ea typeface="+mn-lt"/>
                <a:cs typeface="Arial"/>
              </a:rPr>
              <a:t>Various skin tones present accuracy concerns with pulse oximeters:</a:t>
            </a:r>
            <a:endParaRPr lang="en-GB" b="1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>
                <a:latin typeface="Arial"/>
                <a:ea typeface="+mn-lt"/>
                <a:cs typeface="Arial"/>
              </a:rPr>
              <a:t>Concerns safety and equality.</a:t>
            </a:r>
            <a:endParaRPr lang="en-GB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700" b="1">
              <a:latin typeface="Bierstad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97666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  <a:p>
            <a:pPr algn="ctr">
              <a:defRPr/>
            </a:pPr>
            <a:endParaRPr lang="en-US" dirty="0">
              <a:solidFill>
                <a:prstClr val="white"/>
              </a:solidFill>
              <a:latin typeface="Bierstad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3DF2B-61D4-0B25-B7BE-D681CE813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6694" y="659093"/>
            <a:ext cx="3562242" cy="1354909"/>
          </a:xfrm>
        </p:spPr>
        <p:txBody>
          <a:bodyPr>
            <a:normAutofit fontScale="90000"/>
          </a:bodyPr>
          <a:lstStyle/>
          <a:p>
            <a:r>
              <a:rPr lang="en-GB" b="0">
                <a:ea typeface="+mj-lt"/>
                <a:cs typeface="+mj-lt"/>
              </a:rPr>
              <a:t>Review &amp; Key Messages</a:t>
            </a: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7258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9AF1ED-B4DF-4FC4-0966-1A758E6CA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5582" y="611650"/>
            <a:ext cx="583387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Graphic 6" descr="Key">
            <a:extLst>
              <a:ext uri="{FF2B5EF4-FFF2-40B4-BE49-F238E27FC236}">
                <a16:creationId xmlns:a16="http://schemas.microsoft.com/office/drawing/2014/main" id="{7E02E65B-8E83-369C-B3D7-FF016730CA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7867" y="3152503"/>
            <a:ext cx="3193501" cy="31935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1B3A3-0948-6EC0-356A-D31C3841F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189" y="1258245"/>
            <a:ext cx="4868672" cy="56029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 err="1">
                <a:latin typeface="Arial"/>
                <a:cs typeface="Arial"/>
              </a:rPr>
              <a:t>Strenghts</a:t>
            </a:r>
            <a:r>
              <a:rPr lang="en-GB" b="1" dirty="0">
                <a:latin typeface="Arial"/>
                <a:cs typeface="Arial"/>
              </a:rPr>
              <a:t>:</a:t>
            </a:r>
            <a:endParaRPr lang="en-US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Early detection of deterioration</a:t>
            </a:r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Provides home and community-based care,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It reduces the pressure in hospitals.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Enhances service integration.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There are signs of improved outcomes (Clarke et al., 2022).</a:t>
            </a: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Limitations: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Staff roles and workloads become more complex.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Different implementations at different locations.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Groups with digital exclusion.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Robust systems rely heavily on patient/carer capability.</a:t>
            </a:r>
            <a:endParaRPr lang="en-GB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859D71-D445-3B26-C215-96EEC7316F90}"/>
              </a:ext>
            </a:extLst>
          </p:cNvPr>
          <p:cNvSpPr txBox="1"/>
          <p:nvPr/>
        </p:nvSpPr>
        <p:spPr>
          <a:xfrm>
            <a:off x="7027835" y="1742515"/>
            <a:ext cx="4962797" cy="46300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atin typeface="Arial"/>
                <a:cs typeface="Arial"/>
              </a:rPr>
              <a:t>Conclusions</a:t>
            </a:r>
            <a:endParaRPr lang="en-GB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It is valuable but conditional to use </a:t>
            </a:r>
            <a:r>
              <a:rPr lang="en-GB" dirty="0" err="1">
                <a:latin typeface="Arial"/>
                <a:cs typeface="Arial"/>
              </a:rPr>
              <a:t>oximetry@Home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latin typeface="Arial"/>
                <a:cs typeface="Arial"/>
              </a:rPr>
              <a:t>In order for technology to improve care, it must be supported by: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A proper training and staffing program.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Integrating digital infrastructure.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Clearly defined processes for escalation.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Accessible, inclusive communication.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Rather than just evaluating innovation, digital transformations must include safety, equity, and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1506970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5FA88-3CA4-CAA1-1A89-853AAE484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804237"/>
            <a:ext cx="2831738" cy="730069"/>
          </a:xfrm>
        </p:spPr>
        <p:txBody>
          <a:bodyPr>
            <a:normAutofit fontScale="90000"/>
          </a:bodyPr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417E0-05AC-19DD-BA77-C7D52FF71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323" y="1874665"/>
            <a:ext cx="10067109" cy="42172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b="1">
                <a:latin typeface="Arial"/>
                <a:ea typeface="+mn-lt"/>
                <a:cs typeface="Arial"/>
              </a:rPr>
              <a:t>Clarke, et al (2022). Microsoft - Search. [online] www.bing.com. Available at: https://www.bing.com/ck/a? [Accessed 16 Jun. 2026].</a:t>
            </a:r>
          </a:p>
          <a:p>
            <a:pPr marL="0" indent="0">
              <a:buNone/>
            </a:pPr>
            <a:r>
              <a:rPr lang="en-GB" sz="1600" b="1">
                <a:latin typeface="Arial"/>
                <a:ea typeface="+mn-lt"/>
                <a:cs typeface="Arial"/>
              </a:rPr>
              <a:t>Coronavirus (2021).</a:t>
            </a:r>
            <a:r>
              <a:rPr lang="en-GB" sz="1600" dirty="0">
                <a:latin typeface="Arial"/>
                <a:ea typeface="+mn-lt"/>
                <a:cs typeface="Arial"/>
              </a:rPr>
              <a:t> Pulse oximetry to detect early deterioration of patients with COVID-19 in primary and community care settings – 12 January 2021. [online] </a:t>
            </a:r>
            <a:r>
              <a:rPr lang="en-GB" sz="1600" dirty="0">
                <a:latin typeface="Arial"/>
                <a:ea typeface="+mn-lt"/>
                <a:cs typeface="Arial"/>
                <a:hlinkClick r:id="rId2"/>
              </a:rPr>
              <a:t>England.nhs.uk</a:t>
            </a:r>
            <a:r>
              <a:rPr lang="en-GB" sz="1600" dirty="0">
                <a:latin typeface="Arial"/>
                <a:ea typeface="+mn-lt"/>
                <a:cs typeface="Arial"/>
              </a:rPr>
              <a:t>. Available at: </a:t>
            </a:r>
            <a:r>
              <a:rPr lang="en-GB" sz="1600" b="1" u="sng" dirty="0">
                <a:latin typeface="Arial"/>
                <a:ea typeface="+mn-lt"/>
                <a:cs typeface="Arial"/>
                <a:hlinkClick r:id="rId3"/>
              </a:rPr>
              <a:t>https://www.england.nhs.uk/coronavirus/documents/c0445-pulse-oximetry-to-detect-early-deterioration-of-patients-with-covid-19-in-primary-and-community-care-settings-12-january-2021/</a:t>
            </a:r>
            <a:r>
              <a:rPr lang="en-GB" sz="1600" dirty="0">
                <a:latin typeface="Arial"/>
                <a:ea typeface="+mn-lt"/>
                <a:cs typeface="Arial"/>
              </a:rPr>
              <a:t> </a:t>
            </a:r>
            <a:r>
              <a:rPr lang="en-GB" sz="1600">
                <a:latin typeface="Arial"/>
                <a:ea typeface="+mn-lt"/>
                <a:cs typeface="Arial"/>
              </a:rPr>
              <a:t>[Accessed 4 Jul. 2026].</a:t>
            </a:r>
            <a:endParaRPr lang="en-GB" sz="16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600" b="1" dirty="0">
                <a:latin typeface="Arial"/>
                <a:ea typeface="+mn-lt"/>
                <a:cs typeface="Arial"/>
              </a:rPr>
              <a:t>Greenhalgh, T., </a:t>
            </a:r>
            <a:r>
              <a:rPr lang="en-GB" sz="1600" b="1" dirty="0" err="1">
                <a:latin typeface="Arial"/>
                <a:ea typeface="+mn-lt"/>
                <a:cs typeface="Arial"/>
              </a:rPr>
              <a:t>Wherton</a:t>
            </a:r>
            <a:r>
              <a:rPr lang="en-GB" sz="1600" b="1" dirty="0">
                <a:latin typeface="Arial"/>
                <a:ea typeface="+mn-lt"/>
                <a:cs typeface="Arial"/>
              </a:rPr>
              <a:t>, J., Shaw, S. and Morrison, C. (2020).</a:t>
            </a:r>
            <a:r>
              <a:rPr lang="en-GB" sz="1600" dirty="0">
                <a:latin typeface="Arial"/>
                <a:ea typeface="+mn-lt"/>
                <a:cs typeface="Arial"/>
              </a:rPr>
              <a:t> Video consultations for covid-19. BMJ, [online] 368(368), p.m998. </a:t>
            </a:r>
            <a:r>
              <a:rPr lang="en-GB" sz="1600" dirty="0" err="1">
                <a:latin typeface="Arial"/>
                <a:ea typeface="+mn-lt"/>
                <a:cs typeface="Arial"/>
              </a:rPr>
              <a:t>doi</a:t>
            </a:r>
            <a:r>
              <a:rPr lang="en-GB" sz="1600" dirty="0">
                <a:latin typeface="Arial"/>
                <a:ea typeface="+mn-lt"/>
                <a:cs typeface="Arial"/>
              </a:rPr>
              <a:t>:</a:t>
            </a:r>
            <a:r>
              <a:rPr lang="en-GB" sz="1600" b="1" u="sng" dirty="0">
                <a:latin typeface="Arial"/>
                <a:ea typeface="+mn-lt"/>
                <a:cs typeface="Arial"/>
                <a:hlinkClick r:id="rId4"/>
              </a:rPr>
              <a:t>https://doi.org/10.1136/bmj.m998</a:t>
            </a:r>
            <a:r>
              <a:rPr lang="en-GB" sz="1600" dirty="0">
                <a:latin typeface="Arial"/>
                <a:ea typeface="+mn-lt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600" b="1" dirty="0">
                <a:latin typeface="Arial"/>
                <a:ea typeface="+mn-lt"/>
                <a:cs typeface="Arial"/>
              </a:rPr>
              <a:t>NHS (2019).</a:t>
            </a:r>
            <a:r>
              <a:rPr lang="en-GB" sz="1600" dirty="0">
                <a:latin typeface="Arial"/>
                <a:ea typeface="+mn-lt"/>
                <a:cs typeface="Arial"/>
              </a:rPr>
              <a:t> The Topol Review. [online] </a:t>
            </a:r>
            <a:r>
              <a:rPr lang="en-GB" sz="1600" dirty="0">
                <a:latin typeface="Arial"/>
                <a:ea typeface="+mn-lt"/>
                <a:cs typeface="Arial"/>
                <a:hlinkClick r:id="rId5"/>
              </a:rPr>
              <a:t>Digitalacademy.nhs.uk</a:t>
            </a:r>
            <a:r>
              <a:rPr lang="en-GB" sz="1600" dirty="0">
                <a:latin typeface="Arial"/>
                <a:ea typeface="+mn-lt"/>
                <a:cs typeface="Arial"/>
              </a:rPr>
              <a:t>. Available at: </a:t>
            </a:r>
            <a:r>
              <a:rPr lang="en-GB" sz="1600" b="1" u="sng" dirty="0">
                <a:latin typeface="Arial"/>
                <a:ea typeface="+mn-lt"/>
                <a:cs typeface="Arial"/>
                <a:hlinkClick r:id="rId6"/>
              </a:rPr>
              <a:t>https://topol.digitalacademy.nhs.uk/the-topol-review</a:t>
            </a:r>
            <a:r>
              <a:rPr lang="en-GB" sz="1600" dirty="0">
                <a:latin typeface="Arial"/>
                <a:ea typeface="+mn-lt"/>
                <a:cs typeface="Arial"/>
              </a:rPr>
              <a:t> </a:t>
            </a:r>
            <a:r>
              <a:rPr lang="en-GB" sz="1600">
                <a:latin typeface="Arial"/>
                <a:ea typeface="+mn-lt"/>
                <a:cs typeface="Arial"/>
              </a:rPr>
              <a:t>[Accessed 5 Jul. 2026].</a:t>
            </a:r>
            <a:endParaRPr lang="en-GB" sz="16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600" b="1" dirty="0">
                <a:latin typeface="Arial"/>
                <a:ea typeface="+mn-lt"/>
                <a:cs typeface="Arial"/>
              </a:rPr>
              <a:t>NHS England (2019).</a:t>
            </a:r>
            <a:r>
              <a:rPr lang="en-GB" sz="1600" dirty="0">
                <a:latin typeface="Arial"/>
                <a:ea typeface="+mn-lt"/>
                <a:cs typeface="Arial"/>
              </a:rPr>
              <a:t> NHS Long Term Plan to tackle major killer conditions and save up to half a million lives. [online] </a:t>
            </a:r>
            <a:r>
              <a:rPr lang="en-GB" sz="1600" dirty="0">
                <a:latin typeface="Arial"/>
                <a:ea typeface="+mn-lt"/>
                <a:cs typeface="Arial"/>
                <a:hlinkClick r:id="rId2"/>
              </a:rPr>
              <a:t>England.nhs.uk</a:t>
            </a:r>
            <a:r>
              <a:rPr lang="en-GB" sz="1600" dirty="0">
                <a:latin typeface="Arial"/>
                <a:ea typeface="+mn-lt"/>
                <a:cs typeface="Arial"/>
              </a:rPr>
              <a:t>. Available at: </a:t>
            </a:r>
            <a:r>
              <a:rPr lang="en-GB" sz="1600" b="1" u="sng" dirty="0">
                <a:latin typeface="Arial"/>
                <a:ea typeface="+mn-lt"/>
                <a:cs typeface="Arial"/>
                <a:hlinkClick r:id="rId7"/>
              </a:rPr>
              <a:t>https://www.england.nhs.uk/2019/01/long-term-plan/</a:t>
            </a:r>
            <a:r>
              <a:rPr lang="en-GB" sz="1600" dirty="0">
                <a:latin typeface="Arial"/>
                <a:ea typeface="+mn-lt"/>
                <a:cs typeface="Arial"/>
              </a:rPr>
              <a:t> [Accessed </a:t>
            </a:r>
            <a:r>
              <a:rPr lang="en-GB" sz="1600">
                <a:latin typeface="Arial"/>
                <a:ea typeface="+mn-lt"/>
                <a:cs typeface="Arial"/>
              </a:rPr>
              <a:t>6 Jul.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225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B7E52-0648-B051-C1ED-D5213BAD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330380"/>
            <a:ext cx="11155680" cy="5015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NHS England (2020).</a:t>
            </a:r>
            <a:r>
              <a:rPr lang="en-GB" sz="1600">
                <a:latin typeface="Arial"/>
                <a:cs typeface="Arial"/>
              </a:rPr>
              <a:t> Pulse oximetry to detect early deterioration of patients with COVID-19 in primary and community care settings. [online] </a:t>
            </a:r>
            <a:r>
              <a:rPr lang="en-GB" sz="1600" dirty="0">
                <a:latin typeface="Arial"/>
                <a:cs typeface="Arial"/>
                <a:hlinkClick r:id="rId2"/>
              </a:rPr>
              <a:t>England.nhs.uk</a:t>
            </a:r>
            <a:r>
              <a:rPr lang="en-GB" sz="1600">
                <a:latin typeface="Arial"/>
                <a:cs typeface="Arial"/>
              </a:rPr>
              <a:t>. Available at: </a:t>
            </a:r>
            <a:r>
              <a:rPr lang="en-GB" sz="1600" b="1" dirty="0">
                <a:latin typeface="Arial"/>
                <a:cs typeface="Arial"/>
                <a:hlinkClick r:id="rId3"/>
              </a:rPr>
              <a:t>https://www.england.nhs.uk/coronavirus/documents/c0445-pulse-</a:t>
            </a:r>
            <a:r>
              <a:rPr lang="en-GB" sz="1600" b="1" dirty="0">
                <a:latin typeface="Arial"/>
                <a:cs typeface="Arial"/>
                <a:hlinkClick r:id="rId4"/>
              </a:rPr>
              <a:t>oximetry-to-detect-early-deterioration-of-patients-with-covid-19-in-primary-and-community-care-settings-12-january-2021/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NHS England (2021).</a:t>
            </a:r>
            <a:r>
              <a:rPr lang="en-GB" sz="1600">
                <a:latin typeface="Arial"/>
                <a:cs typeface="Arial"/>
              </a:rPr>
              <a:t> COVID virtual wards. [online] </a:t>
            </a:r>
            <a:r>
              <a:rPr lang="en-GB" sz="1600" b="1" dirty="0">
                <a:latin typeface="Arial"/>
                <a:cs typeface="Arial"/>
                <a:hlinkClick r:id="rId5"/>
              </a:rPr>
              <a:t>www.england.nhs.uk</a:t>
            </a:r>
            <a:r>
              <a:rPr lang="en-GB" sz="1600">
                <a:latin typeface="Arial"/>
                <a:cs typeface="Arial"/>
              </a:rPr>
              <a:t>. Available at: </a:t>
            </a:r>
            <a:r>
              <a:rPr lang="en-GB" sz="1600" b="1" dirty="0">
                <a:latin typeface="Arial"/>
                <a:cs typeface="Arial"/>
                <a:hlinkClick r:id="rId6"/>
              </a:rPr>
              <a:t>https://www.england.nhs.uk/nhs-</a:t>
            </a:r>
            <a:r>
              <a:rPr lang="en-GB" sz="1600" b="1" dirty="0">
                <a:latin typeface="Arial"/>
                <a:cs typeface="Arial"/>
                <a:hlinkClick r:id="rId4"/>
              </a:rPr>
              <a:t>at-home/covid-virtual-wards/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NIHR (2021).</a:t>
            </a:r>
            <a:r>
              <a:rPr lang="en-GB" sz="1600">
                <a:latin typeface="Arial"/>
                <a:cs typeface="Arial"/>
              </a:rPr>
              <a:t> Remote monitoring in community care. [online] ARC East of England. Available at: </a:t>
            </a:r>
            <a:r>
              <a:rPr lang="en-GB" sz="1600" b="1" dirty="0">
                <a:latin typeface="Arial"/>
                <a:cs typeface="Arial"/>
                <a:hlinkClick r:id="rId4"/>
              </a:rPr>
              <a:t>https://arc-eoe.nihr.ac.uk/research-implementation/research-themes/social-care-dementia-and-ageing/remote-monitoring-community</a:t>
            </a:r>
            <a:r>
              <a:rPr lang="en-GB" sz="1600">
                <a:latin typeface="Arial"/>
                <a:cs typeface="Arial"/>
              </a:rPr>
              <a:t> [Accessed 4 Jul. 2026].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 dirty="0" err="1">
                <a:latin typeface="Arial"/>
                <a:cs typeface="Arial"/>
              </a:rPr>
              <a:t>Vindrola-Padros</a:t>
            </a:r>
            <a:r>
              <a:rPr lang="en-GB" sz="1600" b="1" dirty="0">
                <a:latin typeface="Arial"/>
                <a:cs typeface="Arial"/>
              </a:rPr>
              <a:t>, C., Singh, K.E., Sidhu, M.S., Georghiou, T., </a:t>
            </a:r>
            <a:r>
              <a:rPr lang="en-GB" sz="1600" b="1" dirty="0" err="1">
                <a:latin typeface="Arial"/>
                <a:cs typeface="Arial"/>
              </a:rPr>
              <a:t>Sherlaw</a:t>
            </a:r>
            <a:r>
              <a:rPr lang="en-GB" sz="1600" b="1" dirty="0">
                <a:latin typeface="Arial"/>
                <a:cs typeface="Arial"/>
              </a:rPr>
              <a:t>-Johnson, C., Tomini, S.M., Inada-Kim, M., Kirkham, K., Streetly, A., Cohen, N. and Fulop, N.J. (2021).</a:t>
            </a:r>
            <a:r>
              <a:rPr lang="en-GB" sz="1600" dirty="0">
                <a:latin typeface="Arial"/>
                <a:cs typeface="Arial"/>
              </a:rPr>
              <a:t> Remote home monitoring (virtual wards) for confirmed or suspected COVID-19 patients: a rapid systematic review. </a:t>
            </a:r>
            <a:r>
              <a:rPr lang="en-GB" sz="1600" dirty="0" err="1">
                <a:latin typeface="Arial"/>
                <a:cs typeface="Arial"/>
              </a:rPr>
              <a:t>EClinicalMedicine</a:t>
            </a:r>
            <a:r>
              <a:rPr lang="en-GB" sz="1600" dirty="0">
                <a:latin typeface="Arial"/>
                <a:cs typeface="Arial"/>
              </a:rPr>
              <a:t>, 37, p.100965. </a:t>
            </a:r>
            <a:r>
              <a:rPr lang="en-GB" sz="1600" dirty="0" err="1">
                <a:latin typeface="Arial"/>
                <a:cs typeface="Arial"/>
              </a:rPr>
              <a:t>doi</a:t>
            </a:r>
            <a:r>
              <a:rPr lang="en-GB" sz="1600" dirty="0">
                <a:latin typeface="Arial"/>
                <a:cs typeface="Arial"/>
              </a:rPr>
              <a:t>:</a:t>
            </a:r>
            <a:r>
              <a:rPr lang="en-GB" sz="1600" b="1" dirty="0">
                <a:latin typeface="Arial"/>
                <a:cs typeface="Arial"/>
                <a:hlinkClick r:id="rId7"/>
              </a:rPr>
              <a:t>https://doi.org/10.1016/j.eclinm.2021.100965</a:t>
            </a:r>
            <a:r>
              <a:rPr lang="en-GB" sz="16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World Health Organization (2021).</a:t>
            </a:r>
            <a:r>
              <a:rPr lang="en-GB" sz="1600">
                <a:latin typeface="Arial"/>
                <a:cs typeface="Arial"/>
              </a:rPr>
              <a:t> Global strategy on digital health 2020-2025. [online] World Health Organization. Available at: </a:t>
            </a:r>
            <a:r>
              <a:rPr lang="en-GB" sz="1600" b="1" dirty="0">
                <a:latin typeface="Arial"/>
                <a:cs typeface="Arial"/>
                <a:hlinkClick r:id="rId8"/>
              </a:rPr>
              <a:t>https://www.who.int/publications/i/item/9789240020924</a:t>
            </a:r>
            <a:r>
              <a:rPr lang="en-GB" sz="1600">
                <a:latin typeface="Arial"/>
                <a:cs typeface="Arial"/>
              </a:rPr>
              <a:t> [Accessed 4 Jul. 2026].</a:t>
            </a:r>
            <a:br>
              <a:rPr lang="en-GB" sz="1400" dirty="0">
                <a:latin typeface="Arial"/>
                <a:cs typeface="Arial"/>
              </a:rPr>
            </a:br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677508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GestaltVTI</vt:lpstr>
      <vt:lpstr> Digital transformation in UK in health and social care A critical evaluation of NHS England's Oximetry@home  Student name: Theresa Owusu-Ansah Student number: 2321836 Assignment title: Component 2: Viva Voce (Oral Presentation) Module: BMHP6026 – Digital transformations in the  Health and Care professions Lecturer: Matrin Svejda, Tomy Adattu Chacko and Zakiyyah Ahmed</vt:lpstr>
      <vt:lpstr>INTRODUCTION &amp; AIM</vt:lpstr>
      <vt:lpstr>Oximetry@home: What is it and why is it useful?</vt:lpstr>
      <vt:lpstr>Information about virtual wards and policies</vt:lpstr>
      <vt:lpstr>Effect of the change on the workforce</vt:lpstr>
      <vt:lpstr>Delivery of services</vt:lpstr>
      <vt:lpstr>Dependences &amp; Limitations of Service Delivery</vt:lpstr>
      <vt:lpstr>Patient and caregiver impact</vt:lpstr>
      <vt:lpstr>Aspects of equity and community</vt:lpstr>
      <vt:lpstr>Review &amp; Key Messages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698</cp:revision>
  <dcterms:created xsi:type="dcterms:W3CDTF">2026-07-06T15:24:10Z</dcterms:created>
  <dcterms:modified xsi:type="dcterms:W3CDTF">2026-07-06T19:29:43Z</dcterms:modified>
</cp:coreProperties>
</file>