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387" r:id="rId2"/>
    <p:sldId id="388" r:id="rId3"/>
    <p:sldId id="389" r:id="rId4"/>
    <p:sldId id="331" r:id="rId5"/>
    <p:sldId id="333" r:id="rId6"/>
    <p:sldId id="334" r:id="rId7"/>
    <p:sldId id="335" r:id="rId8"/>
    <p:sldId id="380" r:id="rId9"/>
    <p:sldId id="377" r:id="rId10"/>
    <p:sldId id="379" r:id="rId11"/>
    <p:sldId id="378" r:id="rId12"/>
    <p:sldId id="381" r:id="rId13"/>
    <p:sldId id="337" r:id="rId14"/>
    <p:sldId id="382" r:id="rId15"/>
    <p:sldId id="383" r:id="rId16"/>
    <p:sldId id="384" r:id="rId17"/>
    <p:sldId id="385" r:id="rId18"/>
    <p:sldId id="386" r:id="rId19"/>
    <p:sldId id="341" r:id="rId20"/>
    <p:sldId id="342" r:id="rId21"/>
    <p:sldId id="343" r:id="rId22"/>
    <p:sldId id="344" r:id="rId23"/>
    <p:sldId id="345" r:id="rId24"/>
    <p:sldId id="346" r:id="rId25"/>
    <p:sldId id="347" r:id="rId26"/>
    <p:sldId id="348" r:id="rId27"/>
    <p:sldId id="349"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 id="366" r:id="rId45"/>
    <p:sldId id="367" r:id="rId46"/>
    <p:sldId id="368" r:id="rId47"/>
    <p:sldId id="369" r:id="rId48"/>
    <p:sldId id="370" r:id="rId49"/>
    <p:sldId id="371" r:id="rId50"/>
    <p:sldId id="372" r:id="rId51"/>
    <p:sldId id="373" r:id="rId52"/>
    <p:sldId id="374" r:id="rId53"/>
    <p:sldId id="375" r:id="rId54"/>
    <p:sldId id="376"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239" autoAdjust="0"/>
  </p:normalViewPr>
  <p:slideViewPr>
    <p:cSldViewPr>
      <p:cViewPr varScale="1">
        <p:scale>
          <a:sx n="80" d="100"/>
          <a:sy n="80" d="100"/>
        </p:scale>
        <p:origin x="1522" y="58"/>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2021"/>
    </p:cViewPr>
  </p:sorterViewPr>
  <p:notesViewPr>
    <p:cSldViewPr>
      <p:cViewPr varScale="1">
        <p:scale>
          <a:sx n="60" d="100"/>
          <a:sy n="60" d="100"/>
        </p:scale>
        <p:origin x="-2490"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t>UK Lighting</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UK Lighting</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DCCF-488A-B5A6-D585813BEABF}"/>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6AEB-483F-BCA1-208F5E04CA1E}"/>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2-DCCF-488A-B5A6-D585813BEABF}"/>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6AEB-483F-BCA1-208F5E04CA1E}"/>
              </c:ext>
            </c:extLst>
          </c:dPt>
          <c:dLbls>
            <c:dLbl>
              <c:idx val="0"/>
              <c:layout>
                <c:manualLayout>
                  <c:x val="-0.21947194719471946"/>
                  <c:y val="-0.26914299775028122"/>
                </c:manualLayout>
              </c:layout>
              <c:tx>
                <c:rich>
                  <a:bodyPr rot="0" spcFirstLastPara="1" vertOverflow="ellipsis" vert="horz" wrap="square" lIns="38100" tIns="19050" rIns="38100" bIns="19050" anchor="ctr" anchorCtr="1">
                    <a:noAutofit/>
                  </a:bodyPr>
                  <a:lstStyle/>
                  <a:p>
                    <a:pPr>
                      <a:defRPr sz="3600" b="0" i="0" u="none" strike="noStrike" kern="1200" baseline="0">
                        <a:solidFill>
                          <a:schemeClr val="tx1">
                            <a:lumMod val="75000"/>
                            <a:lumOff val="25000"/>
                          </a:schemeClr>
                        </a:solidFill>
                        <a:latin typeface="+mn-lt"/>
                        <a:ea typeface="+mn-ea"/>
                        <a:cs typeface="+mn-cs"/>
                      </a:defRPr>
                    </a:pPr>
                    <a:r>
                      <a:rPr lang="en-US" sz="2800" dirty="0"/>
                      <a:t>Commercial </a:t>
                    </a:r>
                    <a:fld id="{25A2957E-3592-4E6E-A4EB-340A71D1BB6E}" type="VALUE">
                      <a:rPr lang="en-US" sz="2800" smtClean="0"/>
                      <a:pPr>
                        <a:defRPr sz="3600"/>
                      </a:pPr>
                      <a:t>[VALUE]</a:t>
                    </a:fld>
                    <a:r>
                      <a:rPr lang="en-US" sz="2800" dirty="0"/>
                      <a:t>%</a:t>
                    </a:r>
                  </a:p>
                </c:rich>
              </c:tx>
              <c:spPr>
                <a:noFill/>
                <a:ln>
                  <a:noFill/>
                </a:ln>
                <a:effectLst/>
              </c:spPr>
              <c:txPr>
                <a:bodyPr rot="0" spcFirstLastPara="1" vertOverflow="ellipsis" vert="horz" wrap="square" lIns="38100" tIns="19050" rIns="38100" bIns="19050" anchor="ctr" anchorCtr="1">
                  <a:noAutofit/>
                </a:bodyPr>
                <a:lstStyle/>
                <a:p>
                  <a:pPr>
                    <a:defRPr sz="36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extLst>
                <c:ext xmlns:c15="http://schemas.microsoft.com/office/drawing/2012/chart" uri="{CE6537A1-D6FC-4f65-9D91-7224C49458BB}">
                  <c15:layout>
                    <c:manualLayout>
                      <c:w val="0.36963696369636961"/>
                      <c:h val="0.296875"/>
                    </c:manualLayout>
                  </c15:layout>
                  <c15:dlblFieldTable/>
                  <c15:showDataLabelsRange val="0"/>
                </c:ext>
                <c:ext xmlns:c16="http://schemas.microsoft.com/office/drawing/2014/chart" uri="{C3380CC4-5D6E-409C-BE32-E72D297353CC}">
                  <c16:uniqueId val="{00000001-DCCF-488A-B5A6-D585813BEABF}"/>
                </c:ext>
              </c:extLst>
            </c:dLbl>
            <c:dLbl>
              <c:idx val="1"/>
              <c:layout>
                <c:manualLayout>
                  <c:x val="0.13366336633663367"/>
                  <c:y val="0.12541947881514812"/>
                </c:manualLayout>
              </c:layout>
              <c:tx>
                <c:rich>
                  <a:bodyPr rot="0" spcFirstLastPara="1" vertOverflow="ellipsis" vert="horz" wrap="square" lIns="38100" tIns="19050" rIns="38100" bIns="19050" anchor="ctr" anchorCtr="1">
                    <a:noAutofit/>
                  </a:bodyPr>
                  <a:lstStyle/>
                  <a:p>
                    <a:pPr>
                      <a:defRPr sz="3600" b="0" i="0" u="none" strike="noStrike" kern="1200" baseline="0">
                        <a:solidFill>
                          <a:schemeClr val="tx1">
                            <a:lumMod val="75000"/>
                            <a:lumOff val="25000"/>
                          </a:schemeClr>
                        </a:solidFill>
                        <a:latin typeface="+mn-lt"/>
                        <a:ea typeface="+mn-ea"/>
                        <a:cs typeface="+mn-cs"/>
                      </a:defRPr>
                    </a:pPr>
                    <a:r>
                      <a:rPr lang="en-US" sz="2800" dirty="0"/>
                      <a:t>Domestic 26%</a:t>
                    </a:r>
                  </a:p>
                </c:rich>
              </c:tx>
              <c:spPr>
                <a:noFill/>
                <a:ln>
                  <a:noFill/>
                </a:ln>
                <a:effectLst/>
              </c:spPr>
              <c:txPr>
                <a:bodyPr rot="0" spcFirstLastPara="1" vertOverflow="ellipsis" vert="horz" wrap="square" lIns="38100" tIns="19050" rIns="38100" bIns="19050" anchor="ctr" anchorCtr="1">
                  <a:noAutofit/>
                </a:bodyPr>
                <a:lstStyle/>
                <a:p>
                  <a:pPr>
                    <a:defRPr sz="36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extLst>
                <c:ext xmlns:c15="http://schemas.microsoft.com/office/drawing/2012/chart" uri="{CE6537A1-D6FC-4f65-9D91-7224C49458BB}">
                  <c15:layout>
                    <c:manualLayout>
                      <c:w val="0.3910891089108911"/>
                      <c:h val="0.24925595238095238"/>
                    </c:manualLayout>
                  </c15:layout>
                </c:ext>
                <c:ext xmlns:c16="http://schemas.microsoft.com/office/drawing/2014/chart" uri="{C3380CC4-5D6E-409C-BE32-E72D297353CC}">
                  <c16:uniqueId val="{00000003-6AEB-483F-BCA1-208F5E04CA1E}"/>
                </c:ext>
              </c:extLst>
            </c:dLbl>
            <c:dLbl>
              <c:idx val="2"/>
              <c:layout>
                <c:manualLayout>
                  <c:x val="-7.2814839117332553E-2"/>
                  <c:y val="-6.738511499621869E-3"/>
                </c:manualLayout>
              </c:layout>
              <c:tx>
                <c:rich>
                  <a:bodyPr/>
                  <a:lstStyle/>
                  <a:p>
                    <a:r>
                      <a:rPr lang="en-US" sz="2800" dirty="0"/>
                      <a:t>Street 4%</a:t>
                    </a:r>
                  </a:p>
                </c:rich>
              </c:tx>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CCF-488A-B5A6-D585813BEABF}"/>
                </c:ext>
              </c:extLst>
            </c:dLbl>
            <c:spPr>
              <a:noFill/>
              <a:ln>
                <a:noFill/>
              </a:ln>
              <a:effectLst/>
            </c:spPr>
            <c:txPr>
              <a:bodyPr rot="0" spcFirstLastPara="1" vertOverflow="ellipsis" vert="horz" wrap="square" lIns="38100" tIns="19050" rIns="38100" bIns="19050" anchor="ctr" anchorCtr="1">
                <a:spAutoFit/>
              </a:bodyPr>
              <a:lstStyle/>
              <a:p>
                <a:pPr>
                  <a:defRPr sz="36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1st Qtr</c:v>
                </c:pt>
                <c:pt idx="1">
                  <c:v>2nd Qtr</c:v>
                </c:pt>
                <c:pt idx="2">
                  <c:v>3rd Qtr</c:v>
                </c:pt>
              </c:strCache>
            </c:strRef>
          </c:cat>
          <c:val>
            <c:numRef>
              <c:f>Sheet1!$B$2:$B$5</c:f>
              <c:numCache>
                <c:formatCode>General</c:formatCode>
                <c:ptCount val="4"/>
                <c:pt idx="0">
                  <c:v>70</c:v>
                </c:pt>
                <c:pt idx="1">
                  <c:v>26</c:v>
                </c:pt>
                <c:pt idx="2">
                  <c:v>4</c:v>
                </c:pt>
              </c:numCache>
            </c:numRef>
          </c:val>
          <c:extLst>
            <c:ext xmlns:c16="http://schemas.microsoft.com/office/drawing/2014/chart" uri="{C3380CC4-5D6E-409C-BE32-E72D297353CC}">
              <c16:uniqueId val="{00000000-DCCF-488A-B5A6-D585813BEABF}"/>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2F07F5-038F-401C-A690-32BAE5AC7F10}" type="datetimeFigureOut">
              <a:rPr lang="en-US" smtClean="0"/>
              <a:pPr/>
              <a:t>4/9/2019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737830-1592-42B1-9C40-0C9F69F41AD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737830-1592-42B1-9C40-0C9F69F41AD2}" type="slidenum">
              <a:rPr lang="en-US" smtClean="0"/>
              <a:pPr/>
              <a:t>4</a:t>
            </a:fld>
            <a:endParaRPr lang="en-US"/>
          </a:p>
        </p:txBody>
      </p:sp>
    </p:spTree>
    <p:extLst>
      <p:ext uri="{BB962C8B-B14F-4D97-AF65-F5344CB8AC3E}">
        <p14:creationId xmlns:p14="http://schemas.microsoft.com/office/powerpoint/2010/main" val="1490038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candle's lighting intensity is equal to </a:t>
            </a:r>
            <a:r>
              <a:rPr lang="en-GB" sz="1200" b="1" i="0" kern="1200" dirty="0">
                <a:solidFill>
                  <a:schemeClr val="tx1"/>
                </a:solidFill>
                <a:effectLst/>
                <a:latin typeface="+mn-lt"/>
                <a:ea typeface="+mn-ea"/>
                <a:cs typeface="+mn-cs"/>
              </a:rPr>
              <a:t>1 candela</a:t>
            </a:r>
            <a:endParaRPr lang="en-GB" b="1" dirty="0"/>
          </a:p>
        </p:txBody>
      </p:sp>
      <p:sp>
        <p:nvSpPr>
          <p:cNvPr id="4" name="Slide Number Placeholder 3"/>
          <p:cNvSpPr>
            <a:spLocks noGrp="1"/>
          </p:cNvSpPr>
          <p:nvPr>
            <p:ph type="sldNum" sz="quarter" idx="5"/>
          </p:nvPr>
        </p:nvSpPr>
        <p:spPr/>
        <p:txBody>
          <a:bodyPr/>
          <a:lstStyle/>
          <a:p>
            <a:fld id="{93737830-1592-42B1-9C40-0C9F69F41AD2}" type="slidenum">
              <a:rPr lang="en-US" smtClean="0"/>
              <a:pPr/>
              <a:t>8</a:t>
            </a:fld>
            <a:endParaRPr lang="en-US"/>
          </a:p>
        </p:txBody>
      </p:sp>
    </p:spTree>
    <p:extLst>
      <p:ext uri="{BB962C8B-B14F-4D97-AF65-F5344CB8AC3E}">
        <p14:creationId xmlns:p14="http://schemas.microsoft.com/office/powerpoint/2010/main" val="3446565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simple terms, the maximum amount of light reflected from a surface will occur when the light is applied perpendicularly to that surface. This reduces as the angle is made more obtuse and varies in relation to the cosine of the angle.</a:t>
            </a:r>
          </a:p>
          <a:p>
            <a:endParaRPr lang="en-GB" dirty="0"/>
          </a:p>
          <a:p>
            <a:endParaRPr lang="en-GB" dirty="0"/>
          </a:p>
        </p:txBody>
      </p:sp>
      <p:sp>
        <p:nvSpPr>
          <p:cNvPr id="4" name="Slide Number Placeholder 3"/>
          <p:cNvSpPr>
            <a:spLocks noGrp="1"/>
          </p:cNvSpPr>
          <p:nvPr>
            <p:ph type="sldNum" sz="quarter" idx="5"/>
          </p:nvPr>
        </p:nvSpPr>
        <p:spPr/>
        <p:txBody>
          <a:bodyPr/>
          <a:lstStyle/>
          <a:p>
            <a:fld id="{93737830-1592-42B1-9C40-0C9F69F41AD2}" type="slidenum">
              <a:rPr lang="en-US" smtClean="0"/>
              <a:pPr/>
              <a:t>18</a:t>
            </a:fld>
            <a:endParaRPr lang="en-US"/>
          </a:p>
        </p:txBody>
      </p:sp>
    </p:spTree>
    <p:extLst>
      <p:ext uri="{BB962C8B-B14F-4D97-AF65-F5344CB8AC3E}">
        <p14:creationId xmlns:p14="http://schemas.microsoft.com/office/powerpoint/2010/main" val="1282589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EAD34-E02E-4D5B-9AB1-0AAE9CA54094}"/>
              </a:ext>
            </a:extLst>
          </p:cNvPr>
          <p:cNvSpPr>
            <a:spLocks noGrp="1"/>
          </p:cNvSpPr>
          <p:nvPr>
            <p:ph type="ctrTitle"/>
          </p:nvPr>
        </p:nvSpPr>
        <p:spPr>
          <a:xfrm>
            <a:off x="762000" y="457201"/>
            <a:ext cx="7772400" cy="990600"/>
          </a:xfrm>
        </p:spPr>
        <p:txBody>
          <a:bodyPr/>
          <a:lstStyle/>
          <a:p>
            <a:r>
              <a:rPr lang="en-GB" dirty="0"/>
              <a:t>Lighting Energy </a:t>
            </a:r>
            <a:r>
              <a:rPr lang="en-GB" dirty="0" err="1"/>
              <a:t>Useage</a:t>
            </a:r>
            <a:r>
              <a:rPr lang="en-GB"/>
              <a:t> in UK</a:t>
            </a:r>
            <a:endParaRPr lang="en-GB" dirty="0"/>
          </a:p>
        </p:txBody>
      </p:sp>
      <p:pic>
        <p:nvPicPr>
          <p:cNvPr id="1026" name="Picture 2" descr="Lightbulb energy use UK">
            <a:extLst>
              <a:ext uri="{FF2B5EF4-FFF2-40B4-BE49-F238E27FC236}">
                <a16:creationId xmlns:a16="http://schemas.microsoft.com/office/drawing/2014/main" id="{4AB92D71-4D77-4C29-937F-C95B199026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75" y="2122261"/>
            <a:ext cx="7762875" cy="4288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919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514E4-8F54-4026-A2A3-1EA0B7F73F9C}"/>
              </a:ext>
            </a:extLst>
          </p:cNvPr>
          <p:cNvSpPr>
            <a:spLocks noGrp="1"/>
          </p:cNvSpPr>
          <p:nvPr>
            <p:ph type="title"/>
          </p:nvPr>
        </p:nvSpPr>
        <p:spPr/>
        <p:txBody>
          <a:bodyPr/>
          <a:lstStyle/>
          <a:p>
            <a:r>
              <a:rPr lang="en-GB" dirty="0"/>
              <a:t>UK Lighting </a:t>
            </a:r>
            <a:r>
              <a:rPr lang="en-GB" dirty="0" err="1"/>
              <a:t>Useage</a:t>
            </a:r>
            <a:endParaRPr lang="en-GB" dirty="0"/>
          </a:p>
        </p:txBody>
      </p:sp>
      <p:graphicFrame>
        <p:nvGraphicFramePr>
          <p:cNvPr id="6" name="Content Placeholder 5">
            <a:extLst>
              <a:ext uri="{FF2B5EF4-FFF2-40B4-BE49-F238E27FC236}">
                <a16:creationId xmlns:a16="http://schemas.microsoft.com/office/drawing/2014/main" id="{809CF398-BDFA-459C-A6F1-3DAB01CAAA93}"/>
              </a:ext>
            </a:extLst>
          </p:cNvPr>
          <p:cNvGraphicFramePr>
            <a:graphicFrameLocks noGrp="1"/>
          </p:cNvGraphicFramePr>
          <p:nvPr>
            <p:ph idx="1"/>
            <p:extLst>
              <p:ext uri="{D42A27DB-BD31-4B8C-83A1-F6EECF244321}">
                <p14:modId xmlns:p14="http://schemas.microsoft.com/office/powerpoint/2010/main" val="3113601339"/>
              </p:ext>
            </p:extLst>
          </p:nvPr>
        </p:nvGraphicFramePr>
        <p:xfrm>
          <a:off x="457200" y="1676400"/>
          <a:ext cx="8229600" cy="4495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30593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2A069-4ECF-441E-B46A-EDC3B1845B83}"/>
              </a:ext>
            </a:extLst>
          </p:cNvPr>
          <p:cNvSpPr>
            <a:spLocks noGrp="1"/>
          </p:cNvSpPr>
          <p:nvPr>
            <p:ph type="title"/>
          </p:nvPr>
        </p:nvSpPr>
        <p:spPr/>
        <p:txBody>
          <a:bodyPr/>
          <a:lstStyle/>
          <a:p>
            <a:r>
              <a:rPr lang="en-GB" dirty="0"/>
              <a:t>Why is Lighting Important? </a:t>
            </a:r>
          </a:p>
        </p:txBody>
      </p:sp>
      <p:sp>
        <p:nvSpPr>
          <p:cNvPr id="3" name="Content Placeholder 2">
            <a:extLst>
              <a:ext uri="{FF2B5EF4-FFF2-40B4-BE49-F238E27FC236}">
                <a16:creationId xmlns:a16="http://schemas.microsoft.com/office/drawing/2014/main" id="{CC8280C6-48A8-41DA-BCA0-594DC39380A6}"/>
              </a:ext>
            </a:extLst>
          </p:cNvPr>
          <p:cNvSpPr>
            <a:spLocks noGrp="1"/>
          </p:cNvSpPr>
          <p:nvPr>
            <p:ph idx="1"/>
          </p:nvPr>
        </p:nvSpPr>
        <p:spPr>
          <a:xfrm>
            <a:off x="304800" y="2087562"/>
            <a:ext cx="8534400" cy="4495800"/>
          </a:xfrm>
        </p:spPr>
        <p:txBody>
          <a:bodyPr>
            <a:normAutofit/>
          </a:bodyPr>
          <a:lstStyle/>
          <a:p>
            <a:r>
              <a:rPr lang="en-GB" sz="3600" b="1" dirty="0">
                <a:solidFill>
                  <a:srgbClr val="FF0000"/>
                </a:solidFill>
              </a:rPr>
              <a:t>It uses up nearly 1/5</a:t>
            </a:r>
            <a:r>
              <a:rPr lang="en-GB" sz="3600" b="1" baseline="30000" dirty="0">
                <a:solidFill>
                  <a:srgbClr val="FF0000"/>
                </a:solidFill>
              </a:rPr>
              <a:t>th</a:t>
            </a:r>
            <a:r>
              <a:rPr lang="en-GB" sz="3600" b="1" dirty="0">
                <a:solidFill>
                  <a:srgbClr val="FF0000"/>
                </a:solidFill>
              </a:rPr>
              <a:t> of UK’s energy</a:t>
            </a:r>
          </a:p>
          <a:p>
            <a:r>
              <a:rPr lang="en-GB" sz="3600" b="1" dirty="0">
                <a:solidFill>
                  <a:srgbClr val="00B0F0"/>
                </a:solidFill>
              </a:rPr>
              <a:t>Correct lighting relates directly to H and S</a:t>
            </a:r>
          </a:p>
          <a:p>
            <a:r>
              <a:rPr lang="en-GB" sz="3600" b="1" dirty="0">
                <a:solidFill>
                  <a:srgbClr val="FFC000"/>
                </a:solidFill>
              </a:rPr>
              <a:t>Correct lighting improves productivity</a:t>
            </a:r>
          </a:p>
          <a:p>
            <a:r>
              <a:rPr lang="en-GB" sz="3600" b="1" dirty="0">
                <a:solidFill>
                  <a:srgbClr val="00B050"/>
                </a:solidFill>
              </a:rPr>
              <a:t>Smart Lighting reduces energy requirement</a:t>
            </a:r>
          </a:p>
        </p:txBody>
      </p:sp>
    </p:spTree>
    <p:extLst>
      <p:ext uri="{BB962C8B-B14F-4D97-AF65-F5344CB8AC3E}">
        <p14:creationId xmlns:p14="http://schemas.microsoft.com/office/powerpoint/2010/main" val="956694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25CFC-0175-4874-BE45-935EC8E6E408}"/>
              </a:ext>
            </a:extLst>
          </p:cNvPr>
          <p:cNvSpPr>
            <a:spLocks noGrp="1"/>
          </p:cNvSpPr>
          <p:nvPr>
            <p:ph type="title"/>
          </p:nvPr>
        </p:nvSpPr>
        <p:spPr/>
        <p:txBody>
          <a:bodyPr/>
          <a:lstStyle/>
          <a:p>
            <a:r>
              <a:rPr lang="en-GB" dirty="0"/>
              <a:t>The light vision of the future</a:t>
            </a:r>
          </a:p>
        </p:txBody>
      </p:sp>
      <p:pic>
        <p:nvPicPr>
          <p:cNvPr id="1026" name="Picture 2" descr="The Light vision of the future&#10;4th Generation1st Generation 2nd Generation 3rd Generation&#10;K.KEDHEESWARAN M.Arch (gen)&#10; ">
            <a:extLst>
              <a:ext uri="{FF2B5EF4-FFF2-40B4-BE49-F238E27FC236}">
                <a16:creationId xmlns:a16="http://schemas.microsoft.com/office/drawing/2014/main" id="{5CE38ACA-0865-4E60-AD00-BA20A489BB8A}"/>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3060"/>
          <a:stretch/>
        </p:blipFill>
        <p:spPr bwMode="auto">
          <a:xfrm>
            <a:off x="533400" y="1417638"/>
            <a:ext cx="8248540"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911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0F0CF-FBA7-4DBD-96FE-7188F7746EAB}"/>
              </a:ext>
            </a:extLst>
          </p:cNvPr>
          <p:cNvSpPr>
            <a:spLocks noGrp="1"/>
          </p:cNvSpPr>
          <p:nvPr>
            <p:ph type="title"/>
          </p:nvPr>
        </p:nvSpPr>
        <p:spPr/>
        <p:txBody>
          <a:bodyPr/>
          <a:lstStyle/>
          <a:p>
            <a:r>
              <a:rPr lang="en-GB" dirty="0"/>
              <a:t>Recommended lighting Levels</a:t>
            </a:r>
          </a:p>
        </p:txBody>
      </p:sp>
      <p:pic>
        <p:nvPicPr>
          <p:cNvPr id="3074" name="Picture 2" descr="VISUAL TASK&#10;K.KEDHEESWARAN M.Arch (gen)&#10; ">
            <a:extLst>
              <a:ext uri="{FF2B5EF4-FFF2-40B4-BE49-F238E27FC236}">
                <a16:creationId xmlns:a16="http://schemas.microsoft.com/office/drawing/2014/main" id="{B6E6ADD2-85D2-423A-B0F1-2CF4400C7CB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1933" t="11512" r="21271" b="10440"/>
          <a:stretch/>
        </p:blipFill>
        <p:spPr bwMode="auto">
          <a:xfrm>
            <a:off x="2247900" y="1219200"/>
            <a:ext cx="4648200" cy="548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9730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E382-CBE3-483A-BFD2-AC8608B137A5}"/>
              </a:ext>
            </a:extLst>
          </p:cNvPr>
          <p:cNvSpPr>
            <a:spLocks noGrp="1"/>
          </p:cNvSpPr>
          <p:nvPr>
            <p:ph type="title"/>
          </p:nvPr>
        </p:nvSpPr>
        <p:spPr/>
        <p:txBody>
          <a:bodyPr/>
          <a:lstStyle/>
          <a:p>
            <a:r>
              <a:rPr lang="en-GB" dirty="0"/>
              <a:t>Colour Theory</a:t>
            </a:r>
          </a:p>
        </p:txBody>
      </p:sp>
      <p:pic>
        <p:nvPicPr>
          <p:cNvPr id="4098" name="Picture 2" descr="TYPES OF COLOUR THEORIES&#10;1.Subtractive Theory&#10;â¢The subtractive, or pigment theory deals with how white light is&#10;absorbed a...">
            <a:extLst>
              <a:ext uri="{FF2B5EF4-FFF2-40B4-BE49-F238E27FC236}">
                <a16:creationId xmlns:a16="http://schemas.microsoft.com/office/drawing/2014/main" id="{7EE7B5FC-A14B-4C51-A2C7-AF679A3268A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1512" b="10440"/>
          <a:stretch/>
        </p:blipFill>
        <p:spPr bwMode="auto">
          <a:xfrm>
            <a:off x="125065" y="1417638"/>
            <a:ext cx="8893870" cy="4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156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FEB01-91F9-4EDB-8DA0-C69DE7357880}"/>
              </a:ext>
            </a:extLst>
          </p:cNvPr>
          <p:cNvSpPr>
            <a:spLocks noGrp="1"/>
          </p:cNvSpPr>
          <p:nvPr>
            <p:ph type="title"/>
          </p:nvPr>
        </p:nvSpPr>
        <p:spPr/>
        <p:txBody>
          <a:bodyPr/>
          <a:lstStyle/>
          <a:p>
            <a:r>
              <a:rPr lang="en-GB" dirty="0"/>
              <a:t>Colour Additive Theory</a:t>
            </a:r>
          </a:p>
        </p:txBody>
      </p:sp>
      <p:pic>
        <p:nvPicPr>
          <p:cNvPr id="5122" name="Picture 2" descr="Black radiates no light&#10;â¢White (sun) radiates all light&#10;â¢Video is the process of capturing and radiating&#10;light, therefore ...">
            <a:extLst>
              <a:ext uri="{FF2B5EF4-FFF2-40B4-BE49-F238E27FC236}">
                <a16:creationId xmlns:a16="http://schemas.microsoft.com/office/drawing/2014/main" id="{78BBC1BE-2DF7-4BFC-948D-310D0C5BD10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24784"/>
          <a:stretch/>
        </p:blipFill>
        <p:spPr bwMode="auto">
          <a:xfrm>
            <a:off x="92130" y="1295400"/>
            <a:ext cx="9051869" cy="4822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10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65C88-8D9A-4E8C-86A5-34EE61C28B2D}"/>
              </a:ext>
            </a:extLst>
          </p:cNvPr>
          <p:cNvSpPr>
            <a:spLocks noGrp="1"/>
          </p:cNvSpPr>
          <p:nvPr>
            <p:ph type="title"/>
          </p:nvPr>
        </p:nvSpPr>
        <p:spPr/>
        <p:txBody>
          <a:bodyPr/>
          <a:lstStyle/>
          <a:p>
            <a:r>
              <a:rPr lang="en-GB" dirty="0"/>
              <a:t>1 Candela Lighting Intensity</a:t>
            </a:r>
          </a:p>
        </p:txBody>
      </p:sp>
      <p:pic>
        <p:nvPicPr>
          <p:cNvPr id="1026" name="Picture 2" descr="Units of light">
            <a:extLst>
              <a:ext uri="{FF2B5EF4-FFF2-40B4-BE49-F238E27FC236}">
                <a16:creationId xmlns:a16="http://schemas.microsoft.com/office/drawing/2014/main" id="{9EF400A7-1895-4AD9-AC43-92D3990C3B0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3459" r="14028"/>
          <a:stretch/>
        </p:blipFill>
        <p:spPr bwMode="auto">
          <a:xfrm>
            <a:off x="1066800" y="1524000"/>
            <a:ext cx="7010400" cy="4692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805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54923-93EF-4840-AB71-E4B7691C17A1}"/>
              </a:ext>
            </a:extLst>
          </p:cNvPr>
          <p:cNvSpPr>
            <a:spLocks noGrp="1"/>
          </p:cNvSpPr>
          <p:nvPr>
            <p:ph type="title"/>
          </p:nvPr>
        </p:nvSpPr>
        <p:spPr/>
        <p:txBody>
          <a:bodyPr/>
          <a:lstStyle/>
          <a:p>
            <a:r>
              <a:rPr lang="en-GB" dirty="0"/>
              <a:t>Definition of </a:t>
            </a:r>
            <a:r>
              <a:rPr lang="en-GB"/>
              <a:t>a Lumen</a:t>
            </a:r>
          </a:p>
        </p:txBody>
      </p:sp>
      <p:pic>
        <p:nvPicPr>
          <p:cNvPr id="1026" name="Picture 2" descr="https://www.standardpro.com/wp-content/uploads/Lumen_EN.jpg">
            <a:extLst>
              <a:ext uri="{FF2B5EF4-FFF2-40B4-BE49-F238E27FC236}">
                <a16:creationId xmlns:a16="http://schemas.microsoft.com/office/drawing/2014/main" id="{622E99E3-4764-4ABC-AD55-2B3A6106067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09018" y="1600200"/>
            <a:ext cx="4525963"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50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F1576-DF66-4173-B5F5-D1AF9BF5BAD3}"/>
              </a:ext>
            </a:extLst>
          </p:cNvPr>
          <p:cNvSpPr>
            <a:spLocks noGrp="1"/>
          </p:cNvSpPr>
          <p:nvPr>
            <p:ph type="title"/>
          </p:nvPr>
        </p:nvSpPr>
        <p:spPr/>
        <p:txBody>
          <a:bodyPr/>
          <a:lstStyle/>
          <a:p>
            <a:r>
              <a:rPr lang="en-GB" dirty="0"/>
              <a:t>Lumens (Brightness)</a:t>
            </a:r>
          </a:p>
        </p:txBody>
      </p:sp>
      <p:sp>
        <p:nvSpPr>
          <p:cNvPr id="4" name="Rectangle 3">
            <a:extLst>
              <a:ext uri="{FF2B5EF4-FFF2-40B4-BE49-F238E27FC236}">
                <a16:creationId xmlns:a16="http://schemas.microsoft.com/office/drawing/2014/main" id="{0F128499-DDA6-4B41-8B25-67C871D6C692}"/>
              </a:ext>
            </a:extLst>
          </p:cNvPr>
          <p:cNvSpPr/>
          <p:nvPr/>
        </p:nvSpPr>
        <p:spPr>
          <a:xfrm>
            <a:off x="685800" y="1600200"/>
            <a:ext cx="7467600" cy="3785652"/>
          </a:xfrm>
          <a:prstGeom prst="rect">
            <a:avLst/>
          </a:prstGeom>
        </p:spPr>
        <p:txBody>
          <a:bodyPr wrap="square">
            <a:spAutoFit/>
          </a:bodyPr>
          <a:lstStyle/>
          <a:p>
            <a:r>
              <a:rPr lang="en-GB" sz="4000" b="1" dirty="0">
                <a:solidFill>
                  <a:srgbClr val="FF0000"/>
                </a:solidFill>
                <a:latin typeface="Times New Roman" panose="02020603050405020304" pitchFamily="18" charset="0"/>
                <a:cs typeface="Times New Roman" panose="02020603050405020304" pitchFamily="18" charset="0"/>
              </a:rPr>
              <a:t>Lumens</a:t>
            </a:r>
            <a:r>
              <a:rPr lang="en-GB" sz="4000" b="1" dirty="0">
                <a:solidFill>
                  <a:srgbClr val="222222"/>
                </a:solidFill>
                <a:latin typeface="Times New Roman" panose="02020603050405020304" pitchFamily="18" charset="0"/>
                <a:cs typeface="Times New Roman" panose="02020603050405020304" pitchFamily="18" charset="0"/>
              </a:rPr>
              <a:t> (denoted by </a:t>
            </a:r>
            <a:r>
              <a:rPr lang="en-GB" sz="4000" b="1" dirty="0" err="1">
                <a:solidFill>
                  <a:srgbClr val="222222"/>
                </a:solidFill>
                <a:latin typeface="Times New Roman" panose="02020603050405020304" pitchFamily="18" charset="0"/>
                <a:cs typeface="Times New Roman" panose="02020603050405020304" pitchFamily="18" charset="0"/>
              </a:rPr>
              <a:t>lm</a:t>
            </a:r>
            <a:r>
              <a:rPr lang="en-GB" sz="4000" b="1" dirty="0">
                <a:solidFill>
                  <a:srgbClr val="222222"/>
                </a:solidFill>
                <a:latin typeface="Times New Roman" panose="02020603050405020304" pitchFamily="18" charset="0"/>
                <a:cs typeface="Times New Roman" panose="02020603050405020304" pitchFamily="18" charset="0"/>
              </a:rPr>
              <a:t>) are a measure of the total amount of visible light (</a:t>
            </a:r>
            <a:r>
              <a:rPr lang="en-GB" sz="4000" b="1" dirty="0">
                <a:solidFill>
                  <a:srgbClr val="FF0000"/>
                </a:solidFill>
                <a:latin typeface="Times New Roman" panose="02020603050405020304" pitchFamily="18" charset="0"/>
                <a:cs typeface="Times New Roman" panose="02020603050405020304" pitchFamily="18" charset="0"/>
              </a:rPr>
              <a:t>to the human eye</a:t>
            </a:r>
            <a:r>
              <a:rPr lang="en-GB" sz="4000" b="1" dirty="0">
                <a:solidFill>
                  <a:srgbClr val="222222"/>
                </a:solidFill>
                <a:latin typeface="Times New Roman" panose="02020603050405020304" pitchFamily="18" charset="0"/>
                <a:cs typeface="Times New Roman" panose="02020603050405020304" pitchFamily="18" charset="0"/>
              </a:rPr>
              <a:t>) from a lamp or light source. The higher the lumen rating the “brighter” the lamp will appear. </a:t>
            </a:r>
            <a:endParaRPr lang="en-GB" sz="4000" b="1" dirty="0"/>
          </a:p>
        </p:txBody>
      </p:sp>
    </p:spTree>
    <p:extLst>
      <p:ext uri="{BB962C8B-B14F-4D97-AF65-F5344CB8AC3E}">
        <p14:creationId xmlns:p14="http://schemas.microsoft.com/office/powerpoint/2010/main" val="4018712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0AF9-556E-4244-BB4A-4BCA738238E6}"/>
              </a:ext>
            </a:extLst>
          </p:cNvPr>
          <p:cNvSpPr>
            <a:spLocks noGrp="1"/>
          </p:cNvSpPr>
          <p:nvPr>
            <p:ph type="title"/>
          </p:nvPr>
        </p:nvSpPr>
        <p:spPr/>
        <p:txBody>
          <a:bodyPr/>
          <a:lstStyle/>
          <a:p>
            <a:r>
              <a:rPr lang="en-GB" dirty="0"/>
              <a:t>Definition of a Lumen</a:t>
            </a:r>
          </a:p>
        </p:txBody>
      </p:sp>
      <p:sp>
        <p:nvSpPr>
          <p:cNvPr id="3" name="Content Placeholder 2">
            <a:extLst>
              <a:ext uri="{FF2B5EF4-FFF2-40B4-BE49-F238E27FC236}">
                <a16:creationId xmlns:a16="http://schemas.microsoft.com/office/drawing/2014/main" id="{DDB18520-6836-4BD7-BD12-D50C6FB68202}"/>
              </a:ext>
            </a:extLst>
          </p:cNvPr>
          <p:cNvSpPr>
            <a:spLocks noGrp="1"/>
          </p:cNvSpPr>
          <p:nvPr>
            <p:ph idx="1"/>
          </p:nvPr>
        </p:nvSpPr>
        <p:spPr/>
        <p:txBody>
          <a:bodyPr>
            <a:normAutofit fontScale="77500" lnSpcReduction="20000"/>
          </a:bodyPr>
          <a:lstStyle/>
          <a:p>
            <a:r>
              <a:rPr lang="en-GB" b="1" dirty="0">
                <a:latin typeface="Times New Roman" panose="02020603050405020304" pitchFamily="18" charset="0"/>
                <a:cs typeface="Times New Roman" panose="02020603050405020304" pitchFamily="18" charset="0"/>
              </a:rPr>
              <a:t>The </a:t>
            </a:r>
            <a:r>
              <a:rPr lang="en-GB" b="1" dirty="0">
                <a:solidFill>
                  <a:srgbClr val="FF0000"/>
                </a:solidFill>
                <a:latin typeface="Times New Roman" panose="02020603050405020304" pitchFamily="18" charset="0"/>
                <a:cs typeface="Times New Roman" panose="02020603050405020304" pitchFamily="18" charset="0"/>
              </a:rPr>
              <a:t>lumen</a:t>
            </a:r>
            <a:r>
              <a:rPr lang="en-GB" b="1" dirty="0">
                <a:latin typeface="Times New Roman" panose="02020603050405020304" pitchFamily="18" charset="0"/>
                <a:cs typeface="Times New Roman" panose="02020603050405020304" pitchFamily="18" charset="0"/>
              </a:rPr>
              <a:t> is a significant entity: it measures the total amount of visible light emitted by a given source. All other measurements are based on the lumen.</a:t>
            </a:r>
          </a:p>
          <a:p>
            <a:r>
              <a:rPr lang="en-GB" b="1" dirty="0">
                <a:latin typeface="Times New Roman" panose="02020603050405020304" pitchFamily="18" charset="0"/>
                <a:cs typeface="Times New Roman" panose="02020603050405020304" pitchFamily="18" charset="0"/>
              </a:rPr>
              <a:t>The lumen measurement originated from the basic concept of </a:t>
            </a:r>
            <a:r>
              <a:rPr lang="en-GB" b="1" dirty="0">
                <a:solidFill>
                  <a:srgbClr val="FF0000"/>
                </a:solidFill>
                <a:latin typeface="Times New Roman" panose="02020603050405020304" pitchFamily="18" charset="0"/>
                <a:cs typeface="Times New Roman" panose="02020603050405020304" pitchFamily="18" charset="0"/>
              </a:rPr>
              <a:t>foot-candles</a:t>
            </a:r>
            <a:r>
              <a:rPr lang="en-GB" b="1" dirty="0">
                <a:latin typeface="Times New Roman" panose="02020603050405020304" pitchFamily="18" charset="0"/>
                <a:cs typeface="Times New Roman" panose="02020603050405020304" pitchFamily="18" charset="0"/>
              </a:rPr>
              <a:t>; it might be illustrated, more or less, by the image shown next. A more scientific definition exists today, but this drawing helps visualize the lumen.</a:t>
            </a:r>
          </a:p>
          <a:p>
            <a:r>
              <a:rPr lang="en-GB" b="1" dirty="0">
                <a:latin typeface="Times New Roman" panose="02020603050405020304" pitchFamily="18" charset="0"/>
                <a:cs typeface="Times New Roman" panose="02020603050405020304" pitchFamily="18" charset="0"/>
              </a:rPr>
              <a:t>Picture a candle set in the middle of a sphere measuring 0.60 meters (2 feet) in diameter; when we cut a hole that measures 0.09 square meters (1 square foot) in the centre of this sphere, the light that shines through is what we define as a lumen.</a:t>
            </a:r>
          </a:p>
          <a:p>
            <a:endParaRPr lang="en-GB" dirty="0"/>
          </a:p>
        </p:txBody>
      </p:sp>
    </p:spTree>
    <p:extLst>
      <p:ext uri="{BB962C8B-B14F-4D97-AF65-F5344CB8AC3E}">
        <p14:creationId xmlns:p14="http://schemas.microsoft.com/office/powerpoint/2010/main" val="106046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9D07E-CAFD-47EC-9FB6-6F11AF16DBE5}"/>
              </a:ext>
            </a:extLst>
          </p:cNvPr>
          <p:cNvSpPr>
            <a:spLocks noGrp="1"/>
          </p:cNvSpPr>
          <p:nvPr>
            <p:ph type="title"/>
          </p:nvPr>
        </p:nvSpPr>
        <p:spPr/>
        <p:txBody>
          <a:bodyPr/>
          <a:lstStyle/>
          <a:p>
            <a:r>
              <a:rPr lang="en-GB" dirty="0"/>
              <a:t>Luminous Flux and Intensity</a:t>
            </a:r>
          </a:p>
        </p:txBody>
      </p:sp>
      <p:pic>
        <p:nvPicPr>
          <p:cNvPr id="2050" name="Picture 2" descr="Image result for luminous flux">
            <a:extLst>
              <a:ext uri="{FF2B5EF4-FFF2-40B4-BE49-F238E27FC236}">
                <a16:creationId xmlns:a16="http://schemas.microsoft.com/office/drawing/2014/main" id="{BDFC006F-E361-43DF-9538-653CFAE2064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000" b="10410"/>
          <a:stretch/>
        </p:blipFill>
        <p:spPr bwMode="auto">
          <a:xfrm>
            <a:off x="457200" y="1752600"/>
            <a:ext cx="8229600" cy="4326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473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A1247-6040-4074-8916-AA372EEE37BF}"/>
              </a:ext>
            </a:extLst>
          </p:cNvPr>
          <p:cNvSpPr>
            <a:spLocks noGrp="1"/>
          </p:cNvSpPr>
          <p:nvPr>
            <p:ph type="title"/>
          </p:nvPr>
        </p:nvSpPr>
        <p:spPr/>
        <p:txBody>
          <a:bodyPr/>
          <a:lstStyle/>
          <a:p>
            <a:r>
              <a:rPr lang="en-GB" dirty="0"/>
              <a:t>Illumination of a Surface</a:t>
            </a:r>
          </a:p>
        </p:txBody>
      </p:sp>
      <p:pic>
        <p:nvPicPr>
          <p:cNvPr id="7170" name="Picture 2" descr="ILLUMINATION OF A SURFACE&#10;The illumination E of a surface A is defined as the luminous flux per unit area (F/A) in&#10;lumens ...">
            <a:extLst>
              <a:ext uri="{FF2B5EF4-FFF2-40B4-BE49-F238E27FC236}">
                <a16:creationId xmlns:a16="http://schemas.microsoft.com/office/drawing/2014/main" id="{EF960133-F9D8-4FC3-A4C2-82910464CDD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1512" b="12214"/>
          <a:stretch/>
        </p:blipFill>
        <p:spPr bwMode="auto">
          <a:xfrm>
            <a:off x="64338" y="1417638"/>
            <a:ext cx="9100702" cy="490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677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21A7B-9745-455D-8364-3BAFC7175C71}"/>
              </a:ext>
            </a:extLst>
          </p:cNvPr>
          <p:cNvSpPr>
            <a:spLocks noGrp="1"/>
          </p:cNvSpPr>
          <p:nvPr>
            <p:ph type="title"/>
          </p:nvPr>
        </p:nvSpPr>
        <p:spPr/>
        <p:txBody>
          <a:bodyPr/>
          <a:lstStyle/>
          <a:p>
            <a:r>
              <a:rPr lang="en-GB" dirty="0"/>
              <a:t>Typical Illuminance levels (lx)</a:t>
            </a:r>
          </a:p>
        </p:txBody>
      </p:sp>
      <p:sp>
        <p:nvSpPr>
          <p:cNvPr id="3" name="Content Placeholder 2">
            <a:extLst>
              <a:ext uri="{FF2B5EF4-FFF2-40B4-BE49-F238E27FC236}">
                <a16:creationId xmlns:a16="http://schemas.microsoft.com/office/drawing/2014/main" id="{72752A7D-3903-4A4A-9772-D5FA97178E7A}"/>
              </a:ext>
            </a:extLst>
          </p:cNvPr>
          <p:cNvSpPr>
            <a:spLocks noGrp="1"/>
          </p:cNvSpPr>
          <p:nvPr>
            <p:ph idx="1"/>
          </p:nvPr>
        </p:nvSpPr>
        <p:spPr>
          <a:xfrm>
            <a:off x="190500" y="1905000"/>
            <a:ext cx="8763000" cy="4495799"/>
          </a:xfrm>
        </p:spPr>
        <p:txBody>
          <a:bodyPr>
            <a:normAutofit/>
          </a:bodyPr>
          <a:lstStyle/>
          <a:p>
            <a:pPr marL="0" indent="0">
              <a:buNone/>
            </a:pPr>
            <a:endParaRPr lang="en-GB" sz="2800" dirty="0">
              <a:latin typeface="Times New Roman" panose="02020603050405020304" pitchFamily="18" charset="0"/>
              <a:cs typeface="Times New Roman" panose="02020603050405020304" pitchFamily="18" charset="0"/>
            </a:endParaRPr>
          </a:p>
          <a:p>
            <a:pPr marL="0" indent="0">
              <a:buNone/>
            </a:pPr>
            <a:r>
              <a:rPr lang="en-GB" b="1" dirty="0">
                <a:latin typeface="Times New Roman" panose="02020603050405020304" pitchFamily="18" charset="0"/>
                <a:cs typeface="Times New Roman" panose="02020603050405020304" pitchFamily="18" charset="0"/>
              </a:rPr>
              <a:t>Mid day the Equator (clear Sky)    = </a:t>
            </a:r>
            <a:r>
              <a:rPr lang="en-GB" b="1" dirty="0">
                <a:solidFill>
                  <a:srgbClr val="FF0000"/>
                </a:solidFill>
                <a:latin typeface="Times New Roman" panose="02020603050405020304" pitchFamily="18" charset="0"/>
                <a:cs typeface="Times New Roman" panose="02020603050405020304" pitchFamily="18" charset="0"/>
              </a:rPr>
              <a:t>100,000 Lx</a:t>
            </a:r>
          </a:p>
          <a:p>
            <a:pPr marL="0" indent="0">
              <a:buNone/>
            </a:pPr>
            <a:r>
              <a:rPr lang="en-GB" b="1" dirty="0">
                <a:latin typeface="Times New Roman" panose="02020603050405020304" pitchFamily="18" charset="0"/>
                <a:cs typeface="Times New Roman" panose="02020603050405020304" pitchFamily="18" charset="0"/>
              </a:rPr>
              <a:t>Heavily Overcast day in the open   = </a:t>
            </a:r>
            <a:r>
              <a:rPr lang="en-GB" b="1" dirty="0">
                <a:solidFill>
                  <a:srgbClr val="C00000"/>
                </a:solidFill>
                <a:latin typeface="Times New Roman" panose="02020603050405020304" pitchFamily="18" charset="0"/>
                <a:cs typeface="Times New Roman" panose="02020603050405020304" pitchFamily="18" charset="0"/>
              </a:rPr>
              <a:t>5,000 Lx</a:t>
            </a:r>
          </a:p>
          <a:p>
            <a:pPr marL="0" indent="0">
              <a:buNone/>
            </a:pPr>
            <a:r>
              <a:rPr lang="en-GB" b="1" dirty="0">
                <a:latin typeface="Times New Roman" panose="02020603050405020304" pitchFamily="18" charset="0"/>
                <a:cs typeface="Times New Roman" panose="02020603050405020304" pitchFamily="18" charset="0"/>
              </a:rPr>
              <a:t>Artificial Light in well lit office      = </a:t>
            </a:r>
            <a:r>
              <a:rPr lang="en-GB" b="1" dirty="0">
                <a:solidFill>
                  <a:srgbClr val="00B0F0"/>
                </a:solidFill>
                <a:latin typeface="Times New Roman" panose="02020603050405020304" pitchFamily="18" charset="0"/>
                <a:cs typeface="Times New Roman" panose="02020603050405020304" pitchFamily="18" charset="0"/>
              </a:rPr>
              <a:t>800 Lx</a:t>
            </a:r>
          </a:p>
          <a:p>
            <a:pPr marL="0" indent="0">
              <a:buNone/>
            </a:pPr>
            <a:r>
              <a:rPr lang="en-GB" b="1" dirty="0">
                <a:latin typeface="Times New Roman" panose="02020603050405020304" pitchFamily="18" charset="0"/>
                <a:cs typeface="Times New Roman" panose="02020603050405020304" pitchFamily="18" charset="0"/>
              </a:rPr>
              <a:t>Full Moon on a clear night              = </a:t>
            </a:r>
            <a:r>
              <a:rPr lang="en-GB" b="1" dirty="0">
                <a:solidFill>
                  <a:srgbClr val="0070C0"/>
                </a:solidFill>
                <a:latin typeface="Times New Roman" panose="02020603050405020304" pitchFamily="18" charset="0"/>
                <a:cs typeface="Times New Roman" panose="02020603050405020304" pitchFamily="18" charset="0"/>
              </a:rPr>
              <a:t>0.25 Lx</a:t>
            </a: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dirty="0">
              <a:latin typeface="Times New Roman" panose="02020603050405020304" pitchFamily="18" charset="0"/>
              <a:cs typeface="Times New Roman" panose="02020603050405020304" pitchFamily="18" charset="0"/>
            </a:endParaRPr>
          </a:p>
          <a:p>
            <a:pPr marL="0" indent="0">
              <a:buNone/>
            </a:pP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139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9532A-00DC-4E64-9273-7EA11A24CA7F}"/>
              </a:ext>
            </a:extLst>
          </p:cNvPr>
          <p:cNvSpPr>
            <a:spLocks noGrp="1"/>
          </p:cNvSpPr>
          <p:nvPr>
            <p:ph type="title"/>
          </p:nvPr>
        </p:nvSpPr>
        <p:spPr/>
        <p:txBody>
          <a:bodyPr/>
          <a:lstStyle/>
          <a:p>
            <a:r>
              <a:rPr lang="en-GB" dirty="0"/>
              <a:t>Laws of Illumination</a:t>
            </a:r>
          </a:p>
        </p:txBody>
      </p:sp>
      <p:sp>
        <p:nvSpPr>
          <p:cNvPr id="3" name="Content Placeholder 2">
            <a:extLst>
              <a:ext uri="{FF2B5EF4-FFF2-40B4-BE49-F238E27FC236}">
                <a16:creationId xmlns:a16="http://schemas.microsoft.com/office/drawing/2014/main" id="{215711EA-AA84-465A-9F77-EC08650D53D4}"/>
              </a:ext>
            </a:extLst>
          </p:cNvPr>
          <p:cNvSpPr>
            <a:spLocks noGrp="1"/>
          </p:cNvSpPr>
          <p:nvPr>
            <p:ph idx="1"/>
          </p:nvPr>
        </p:nvSpPr>
        <p:spPr/>
        <p:txBody>
          <a:bodyPr>
            <a:normAutofit lnSpcReduction="10000"/>
          </a:bodyPr>
          <a:lstStyle/>
          <a:p>
            <a:pPr marL="0" indent="0">
              <a:buNone/>
            </a:pPr>
            <a:r>
              <a:rPr lang="en-GB" dirty="0"/>
              <a:t>    </a:t>
            </a:r>
            <a:r>
              <a:rPr lang="en-GB" b="1" dirty="0"/>
              <a:t>The illumination on a surface depends on:</a:t>
            </a:r>
          </a:p>
          <a:p>
            <a:r>
              <a:rPr lang="en-GB" b="1" dirty="0">
                <a:solidFill>
                  <a:srgbClr val="FF0000"/>
                </a:solidFill>
              </a:rPr>
              <a:t>The luminous intensity.</a:t>
            </a:r>
          </a:p>
          <a:p>
            <a:r>
              <a:rPr lang="en-GB" b="1" dirty="0">
                <a:solidFill>
                  <a:srgbClr val="00B0F0"/>
                </a:solidFill>
              </a:rPr>
              <a:t>The distance between the source and the surface being illuminated.</a:t>
            </a:r>
          </a:p>
          <a:p>
            <a:r>
              <a:rPr lang="en-GB" b="1" dirty="0">
                <a:solidFill>
                  <a:srgbClr val="FFC000"/>
                </a:solidFill>
              </a:rPr>
              <a:t>The direction of the rays of light.</a:t>
            </a:r>
          </a:p>
          <a:p>
            <a:pPr marL="0" indent="0">
              <a:buNone/>
            </a:pPr>
            <a:r>
              <a:rPr lang="en-GB" b="1" dirty="0"/>
              <a:t>    This is governed by the following laws:</a:t>
            </a:r>
          </a:p>
          <a:p>
            <a:pPr marL="0" indent="0">
              <a:buNone/>
            </a:pPr>
            <a:r>
              <a:rPr lang="en-GB" b="1" dirty="0"/>
              <a:t>    Inverse square law</a:t>
            </a:r>
          </a:p>
          <a:p>
            <a:pPr marL="0" indent="0">
              <a:buNone/>
            </a:pPr>
            <a:r>
              <a:rPr lang="en-GB" b="1" dirty="0"/>
              <a:t>    Lambert’s cosine law</a:t>
            </a:r>
          </a:p>
          <a:p>
            <a:pPr marL="0" indent="0">
              <a:buNone/>
            </a:pPr>
            <a:endParaRPr lang="en-GB" dirty="0"/>
          </a:p>
        </p:txBody>
      </p:sp>
    </p:spTree>
    <p:extLst>
      <p:ext uri="{BB962C8B-B14F-4D97-AF65-F5344CB8AC3E}">
        <p14:creationId xmlns:p14="http://schemas.microsoft.com/office/powerpoint/2010/main" val="2092857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A0109-4291-4A0A-9881-75E3991E8E53}"/>
              </a:ext>
            </a:extLst>
          </p:cNvPr>
          <p:cNvSpPr>
            <a:spLocks noGrp="1"/>
          </p:cNvSpPr>
          <p:nvPr>
            <p:ph type="title"/>
          </p:nvPr>
        </p:nvSpPr>
        <p:spPr/>
        <p:txBody>
          <a:bodyPr/>
          <a:lstStyle/>
          <a:p>
            <a:r>
              <a:rPr lang="en-GB" dirty="0"/>
              <a:t>Inverse Square Relationship</a:t>
            </a:r>
          </a:p>
        </p:txBody>
      </p:sp>
      <p:pic>
        <p:nvPicPr>
          <p:cNvPr id="1026" name="Picture 2" descr="Fig. 6.1  Inverse square law.">
            <a:extLst>
              <a:ext uri="{FF2B5EF4-FFF2-40B4-BE49-F238E27FC236}">
                <a16:creationId xmlns:a16="http://schemas.microsoft.com/office/drawing/2014/main" id="{98EF8D5E-CFD8-4B69-B37B-AE9DC304B02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0000"/>
          <a:stretch/>
        </p:blipFill>
        <p:spPr bwMode="auto">
          <a:xfrm>
            <a:off x="622788" y="2019300"/>
            <a:ext cx="7898423" cy="24003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BD8DE325-566C-4EBE-9F41-B7D9DD2785BA}"/>
              </a:ext>
            </a:extLst>
          </p:cNvPr>
          <p:cNvSpPr/>
          <p:nvPr/>
        </p:nvSpPr>
        <p:spPr>
          <a:xfrm>
            <a:off x="2667000" y="4876800"/>
            <a:ext cx="3352800" cy="707886"/>
          </a:xfrm>
          <a:prstGeom prst="rect">
            <a:avLst/>
          </a:prstGeom>
        </p:spPr>
        <p:txBody>
          <a:bodyPr wrap="square">
            <a:spAutoFit/>
          </a:bodyPr>
          <a:lstStyle/>
          <a:p>
            <a:r>
              <a:rPr lang="en-GB" sz="4000" b="1" dirty="0">
                <a:solidFill>
                  <a:srgbClr val="FF0000"/>
                </a:solidFill>
                <a:latin typeface="Times New Roman" panose="02020603050405020304" pitchFamily="18" charset="0"/>
              </a:rPr>
              <a:t>E</a:t>
            </a:r>
            <a:r>
              <a:rPr lang="en-GB" sz="4000" b="1" baseline="-25000" dirty="0">
                <a:solidFill>
                  <a:srgbClr val="FF0000"/>
                </a:solidFill>
                <a:latin typeface="Times New Roman" panose="02020603050405020304" pitchFamily="18" charset="0"/>
              </a:rPr>
              <a:t>1</a:t>
            </a:r>
            <a:r>
              <a:rPr lang="en-GB" sz="4000" b="1" dirty="0">
                <a:solidFill>
                  <a:srgbClr val="FF0000"/>
                </a:solidFill>
                <a:latin typeface="Times New Roman" panose="02020603050405020304" pitchFamily="18" charset="0"/>
              </a:rPr>
              <a:t> d</a:t>
            </a:r>
            <a:r>
              <a:rPr lang="en-GB" sz="4000" b="1" baseline="-25000" dirty="0">
                <a:solidFill>
                  <a:srgbClr val="FF0000"/>
                </a:solidFill>
                <a:latin typeface="Times New Roman" panose="02020603050405020304" pitchFamily="18" charset="0"/>
              </a:rPr>
              <a:t>1</a:t>
            </a:r>
            <a:r>
              <a:rPr lang="en-GB" sz="4000" b="1" baseline="30000" dirty="0">
                <a:solidFill>
                  <a:srgbClr val="FF0000"/>
                </a:solidFill>
                <a:latin typeface="Times New Roman" panose="02020603050405020304" pitchFamily="18" charset="0"/>
              </a:rPr>
              <a:t>2</a:t>
            </a:r>
            <a:r>
              <a:rPr lang="en-GB" sz="4000" b="1" dirty="0">
                <a:solidFill>
                  <a:srgbClr val="FF0000"/>
                </a:solidFill>
                <a:latin typeface="Times New Roman" panose="02020603050405020304" pitchFamily="18" charset="0"/>
              </a:rPr>
              <a:t> = E</a:t>
            </a:r>
            <a:r>
              <a:rPr lang="en-GB" sz="4000" b="1" baseline="-25000" dirty="0">
                <a:solidFill>
                  <a:srgbClr val="FF0000"/>
                </a:solidFill>
                <a:latin typeface="Times New Roman" panose="02020603050405020304" pitchFamily="18" charset="0"/>
              </a:rPr>
              <a:t>2</a:t>
            </a:r>
            <a:r>
              <a:rPr lang="en-GB" sz="4000" b="1" dirty="0">
                <a:solidFill>
                  <a:srgbClr val="FF0000"/>
                </a:solidFill>
                <a:latin typeface="Times New Roman" panose="02020603050405020304" pitchFamily="18" charset="0"/>
              </a:rPr>
              <a:t> d</a:t>
            </a:r>
            <a:r>
              <a:rPr lang="en-GB" sz="4000" b="1" baseline="-25000" dirty="0">
                <a:solidFill>
                  <a:srgbClr val="FF0000"/>
                </a:solidFill>
                <a:latin typeface="Times New Roman" panose="02020603050405020304" pitchFamily="18" charset="0"/>
              </a:rPr>
              <a:t>2</a:t>
            </a:r>
            <a:r>
              <a:rPr lang="en-GB" sz="4000" b="1" baseline="30000" dirty="0">
                <a:solidFill>
                  <a:srgbClr val="FF0000"/>
                </a:solidFill>
                <a:latin typeface="Times New Roman" panose="02020603050405020304" pitchFamily="18" charset="0"/>
              </a:rPr>
              <a:t>2</a:t>
            </a:r>
            <a:endParaRPr lang="en-GB" sz="4000" dirty="0">
              <a:solidFill>
                <a:srgbClr val="FF0000"/>
              </a:solidFill>
            </a:endParaRPr>
          </a:p>
        </p:txBody>
      </p:sp>
    </p:spTree>
    <p:extLst>
      <p:ext uri="{BB962C8B-B14F-4D97-AF65-F5344CB8AC3E}">
        <p14:creationId xmlns:p14="http://schemas.microsoft.com/office/powerpoint/2010/main" val="1523178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8CB34-366A-4A19-8D67-419E172404E0}"/>
              </a:ext>
            </a:extLst>
          </p:cNvPr>
          <p:cNvSpPr>
            <a:spLocks noGrp="1"/>
          </p:cNvSpPr>
          <p:nvPr>
            <p:ph type="title"/>
          </p:nvPr>
        </p:nvSpPr>
        <p:spPr/>
        <p:txBody>
          <a:bodyPr/>
          <a:lstStyle/>
          <a:p>
            <a:r>
              <a:rPr lang="en-GB" dirty="0"/>
              <a:t>Inverse square calculations</a:t>
            </a:r>
          </a:p>
        </p:txBody>
      </p:sp>
      <p:sp>
        <p:nvSpPr>
          <p:cNvPr id="3" name="Content Placeholder 2">
            <a:extLst>
              <a:ext uri="{FF2B5EF4-FFF2-40B4-BE49-F238E27FC236}">
                <a16:creationId xmlns:a16="http://schemas.microsoft.com/office/drawing/2014/main" id="{1CBF7759-EC3D-4A62-99DD-5CE2435D35A7}"/>
              </a:ext>
            </a:extLst>
          </p:cNvPr>
          <p:cNvSpPr>
            <a:spLocks noGrp="1"/>
          </p:cNvSpPr>
          <p:nvPr>
            <p:ph idx="1"/>
          </p:nvPr>
        </p:nvSpPr>
        <p:spPr/>
        <p:txBody>
          <a:bodyPr/>
          <a:lstStyle/>
          <a:p>
            <a:r>
              <a:rPr lang="en-GB" b="1" dirty="0"/>
              <a:t>You measure </a:t>
            </a:r>
            <a:r>
              <a:rPr lang="en-GB" b="1" dirty="0">
                <a:solidFill>
                  <a:srgbClr val="FF0000"/>
                </a:solidFill>
              </a:rPr>
              <a:t>10.0 </a:t>
            </a:r>
            <a:r>
              <a:rPr lang="en-GB" b="1" dirty="0" err="1">
                <a:solidFill>
                  <a:srgbClr val="FF0000"/>
                </a:solidFill>
              </a:rPr>
              <a:t>lm</a:t>
            </a:r>
            <a:r>
              <a:rPr lang="en-GB" b="1" dirty="0">
                <a:solidFill>
                  <a:srgbClr val="FF0000"/>
                </a:solidFill>
              </a:rPr>
              <a:t>/m</a:t>
            </a:r>
            <a:r>
              <a:rPr lang="en-GB" b="1" baseline="30000" dirty="0">
                <a:solidFill>
                  <a:srgbClr val="FF0000"/>
                </a:solidFill>
              </a:rPr>
              <a:t>2</a:t>
            </a:r>
            <a:r>
              <a:rPr lang="en-GB" b="1" baseline="30000" dirty="0"/>
              <a:t> </a:t>
            </a:r>
            <a:r>
              <a:rPr lang="en-GB" b="1" dirty="0"/>
              <a:t>from a light bulb at </a:t>
            </a:r>
            <a:r>
              <a:rPr lang="en-GB" b="1" dirty="0">
                <a:solidFill>
                  <a:srgbClr val="00B0F0"/>
                </a:solidFill>
              </a:rPr>
              <a:t>1.0</a:t>
            </a:r>
            <a:r>
              <a:rPr lang="en-GB" b="1" dirty="0"/>
              <a:t> meter.  What will the flux density be at half the distance?</a:t>
            </a:r>
          </a:p>
          <a:p>
            <a:r>
              <a:rPr lang="en-GB" b="1" dirty="0"/>
              <a:t>What will be the flux density at twice the distance?</a:t>
            </a:r>
          </a:p>
          <a:p>
            <a:r>
              <a:rPr lang="en-GB" b="1" dirty="0"/>
              <a:t>If the flux density = 20 </a:t>
            </a:r>
            <a:r>
              <a:rPr lang="en-GB" b="1" dirty="0" err="1"/>
              <a:t>lm</a:t>
            </a:r>
            <a:r>
              <a:rPr lang="en-GB" b="1" dirty="0"/>
              <a:t>/m</a:t>
            </a:r>
            <a:r>
              <a:rPr lang="en-GB" b="1" baseline="30000" dirty="0"/>
              <a:t>2</a:t>
            </a:r>
            <a:r>
              <a:rPr lang="en-GB" b="1" dirty="0"/>
              <a:t> what is the distance from the light source.</a:t>
            </a:r>
          </a:p>
          <a:p>
            <a:endParaRPr lang="en-GB" b="1" dirty="0"/>
          </a:p>
        </p:txBody>
      </p:sp>
    </p:spTree>
    <p:extLst>
      <p:ext uri="{BB962C8B-B14F-4D97-AF65-F5344CB8AC3E}">
        <p14:creationId xmlns:p14="http://schemas.microsoft.com/office/powerpoint/2010/main" val="1999857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4E503-EF76-4AF1-88F0-1F0EDD538279}"/>
              </a:ext>
            </a:extLst>
          </p:cNvPr>
          <p:cNvSpPr>
            <a:spLocks noGrp="1"/>
          </p:cNvSpPr>
          <p:nvPr>
            <p:ph type="title"/>
          </p:nvPr>
        </p:nvSpPr>
        <p:spPr/>
        <p:txBody>
          <a:bodyPr/>
          <a:lstStyle/>
          <a:p>
            <a:r>
              <a:rPr lang="en-GB" dirty="0"/>
              <a:t>Lambert’s Cosine law</a:t>
            </a:r>
          </a:p>
        </p:txBody>
      </p:sp>
      <p:pic>
        <p:nvPicPr>
          <p:cNvPr id="2050" name="Picture 2" descr="Fig. 6.3  Lambert's cosine law.">
            <a:extLst>
              <a:ext uri="{FF2B5EF4-FFF2-40B4-BE49-F238E27FC236}">
                <a16:creationId xmlns:a16="http://schemas.microsoft.com/office/drawing/2014/main" id="{46755450-41E7-4F29-86EE-DD129DEA44D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7401"/>
          <a:stretch/>
        </p:blipFill>
        <p:spPr bwMode="auto">
          <a:xfrm>
            <a:off x="1752600" y="1371600"/>
            <a:ext cx="5181600" cy="5087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832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324D7-5194-4AB9-907C-61D896F0BADA}"/>
              </a:ext>
            </a:extLst>
          </p:cNvPr>
          <p:cNvSpPr>
            <a:spLocks noGrp="1"/>
          </p:cNvSpPr>
          <p:nvPr>
            <p:ph type="title"/>
          </p:nvPr>
        </p:nvSpPr>
        <p:spPr/>
        <p:txBody>
          <a:bodyPr/>
          <a:lstStyle/>
          <a:p>
            <a:r>
              <a:rPr lang="en-GB" dirty="0"/>
              <a:t>Required Lighting Scheme Factors </a:t>
            </a:r>
          </a:p>
        </p:txBody>
      </p:sp>
      <p:pic>
        <p:nvPicPr>
          <p:cNvPr id="11266" name="Picture 2" descr="The following factors are required to be considered while designing the lighting scheme :&#10;1.Illumination level&#10;2.Quality o...">
            <a:extLst>
              <a:ext uri="{FF2B5EF4-FFF2-40B4-BE49-F238E27FC236}">
                <a16:creationId xmlns:a16="http://schemas.microsoft.com/office/drawing/2014/main" id="{A6A98DA5-1DF2-4947-8174-D301680ED67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6112" t="12417" r="6114" b="18405"/>
          <a:stretch/>
        </p:blipFill>
        <p:spPr bwMode="auto">
          <a:xfrm>
            <a:off x="209549" y="1417638"/>
            <a:ext cx="8807369" cy="490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0724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FFF2F-029C-4076-AE91-BEBCFE4B7D61}"/>
              </a:ext>
            </a:extLst>
          </p:cNvPr>
          <p:cNvSpPr>
            <a:spLocks noGrp="1"/>
          </p:cNvSpPr>
          <p:nvPr>
            <p:ph type="title"/>
          </p:nvPr>
        </p:nvSpPr>
        <p:spPr>
          <a:xfrm>
            <a:off x="457199" y="152400"/>
            <a:ext cx="8229600" cy="1143000"/>
          </a:xfrm>
        </p:spPr>
        <p:txBody>
          <a:bodyPr>
            <a:normAutofit fontScale="90000"/>
          </a:bodyPr>
          <a:lstStyle/>
          <a:p>
            <a:r>
              <a:rPr lang="en-GB" dirty="0"/>
              <a:t>Recommended Work Illumination Levels</a:t>
            </a:r>
          </a:p>
        </p:txBody>
      </p:sp>
      <p:pic>
        <p:nvPicPr>
          <p:cNvPr id="12290" name="Picture 2" descr="Type of work recommended illumination level&#10;BUILDING TYPE RECOMMENDED ILLUMINATION LEVEL&#10;Schools 250-400 lumens/ meter squ...">
            <a:extLst>
              <a:ext uri="{FF2B5EF4-FFF2-40B4-BE49-F238E27FC236}">
                <a16:creationId xmlns:a16="http://schemas.microsoft.com/office/drawing/2014/main" id="{C866F908-A2F5-4F58-A8AF-8C13CFBE7DC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15060" r="7367" b="12213"/>
          <a:stretch/>
        </p:blipFill>
        <p:spPr bwMode="auto">
          <a:xfrm>
            <a:off x="266700" y="1417638"/>
            <a:ext cx="8610599" cy="519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52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AE1DC-3968-42D4-A4F7-F8BFBFF5D2C0}"/>
              </a:ext>
            </a:extLst>
          </p:cNvPr>
          <p:cNvSpPr>
            <a:spLocks noGrp="1"/>
          </p:cNvSpPr>
          <p:nvPr>
            <p:ph type="title"/>
          </p:nvPr>
        </p:nvSpPr>
        <p:spPr/>
        <p:txBody>
          <a:bodyPr/>
          <a:lstStyle/>
          <a:p>
            <a:r>
              <a:rPr lang="en-GB" dirty="0"/>
              <a:t>Lighting Depreciation Factor</a:t>
            </a:r>
          </a:p>
        </p:txBody>
      </p:sp>
      <p:pic>
        <p:nvPicPr>
          <p:cNvPr id="13314" name="Picture 2" descr="DEPRECIATION FACTOR&#10;The total flux emitted by the source and its fitting may be reduced due to deposition&#10;of dust upon the...">
            <a:extLst>
              <a:ext uri="{FF2B5EF4-FFF2-40B4-BE49-F238E27FC236}">
                <a16:creationId xmlns:a16="http://schemas.microsoft.com/office/drawing/2014/main" id="{6CE1EAA5-7BAE-4936-9244-776FECABC7E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6" t="11513" r="6114" b="29951"/>
          <a:stretch/>
        </p:blipFill>
        <p:spPr bwMode="auto">
          <a:xfrm>
            <a:off x="110835" y="1524000"/>
            <a:ext cx="892233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467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481C8-2D41-4B2B-BED9-19EB7544A4AE}"/>
              </a:ext>
            </a:extLst>
          </p:cNvPr>
          <p:cNvSpPr>
            <a:spLocks noGrp="1"/>
          </p:cNvSpPr>
          <p:nvPr>
            <p:ph type="title"/>
          </p:nvPr>
        </p:nvSpPr>
        <p:spPr>
          <a:xfrm>
            <a:off x="457199" y="152400"/>
            <a:ext cx="8229600" cy="1143000"/>
          </a:xfrm>
        </p:spPr>
        <p:txBody>
          <a:bodyPr/>
          <a:lstStyle/>
          <a:p>
            <a:r>
              <a:rPr lang="en-GB" dirty="0"/>
              <a:t>Artificial Lighting Types</a:t>
            </a:r>
          </a:p>
        </p:txBody>
      </p:sp>
      <p:pic>
        <p:nvPicPr>
          <p:cNvPr id="1026" name="Picture 2" descr="Types of Artificial Lighting&#10;â¢There are four basic types of lighting:&#10;1.Incandescent,&#10;2.Fluorescent,&#10;3.High-intensity disc...">
            <a:extLst>
              <a:ext uri="{FF2B5EF4-FFF2-40B4-BE49-F238E27FC236}">
                <a16:creationId xmlns:a16="http://schemas.microsoft.com/office/drawing/2014/main" id="{9EDE0CB1-7E01-459E-9760-9CA68B7DB09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21" t="11512" r="9874" b="10440"/>
          <a:stretch/>
        </p:blipFill>
        <p:spPr bwMode="auto">
          <a:xfrm>
            <a:off x="571500" y="1176828"/>
            <a:ext cx="8000999" cy="5416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764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BD1A2-608C-4E3E-A557-BE77C25772DF}"/>
              </a:ext>
            </a:extLst>
          </p:cNvPr>
          <p:cNvSpPr>
            <a:spLocks noGrp="1"/>
          </p:cNvSpPr>
          <p:nvPr>
            <p:ph type="title"/>
          </p:nvPr>
        </p:nvSpPr>
        <p:spPr>
          <a:xfrm>
            <a:off x="457200" y="152400"/>
            <a:ext cx="8229600" cy="1143000"/>
          </a:xfrm>
        </p:spPr>
        <p:txBody>
          <a:bodyPr/>
          <a:lstStyle/>
          <a:p>
            <a:r>
              <a:rPr lang="en-GB" dirty="0"/>
              <a:t>Incandescent Bulbs &amp; HID</a:t>
            </a:r>
          </a:p>
        </p:txBody>
      </p:sp>
      <p:pic>
        <p:nvPicPr>
          <p:cNvPr id="2050" name="Picture 2" descr="Incandescent Bulbs&#10;Advantages&#10;1. Inexpensive&#10;2. Available in many configurations and colors&#10;3. No warm-up required&#10;4. Not ...">
            <a:extLst>
              <a:ext uri="{FF2B5EF4-FFF2-40B4-BE49-F238E27FC236}">
                <a16:creationId xmlns:a16="http://schemas.microsoft.com/office/drawing/2014/main" id="{90BB351D-57FE-4024-88C4-2C62A3BAB51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4522" r="9875" b="5319"/>
          <a:stretch/>
        </p:blipFill>
        <p:spPr bwMode="auto">
          <a:xfrm>
            <a:off x="1066800" y="1143000"/>
            <a:ext cx="7010400" cy="5398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867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6886A-1FF3-4256-94E9-BCFEDDD9F498}"/>
              </a:ext>
            </a:extLst>
          </p:cNvPr>
          <p:cNvSpPr>
            <a:spLocks noGrp="1"/>
          </p:cNvSpPr>
          <p:nvPr>
            <p:ph type="title"/>
          </p:nvPr>
        </p:nvSpPr>
        <p:spPr/>
        <p:txBody>
          <a:bodyPr/>
          <a:lstStyle/>
          <a:p>
            <a:r>
              <a:rPr lang="en-GB" dirty="0"/>
              <a:t>Sodium Vapour Lamps</a:t>
            </a:r>
          </a:p>
        </p:txBody>
      </p:sp>
      <p:pic>
        <p:nvPicPr>
          <p:cNvPr id="3074" name="Picture 2" descr="Sodium vapor Lamp&#10;K.KEDHEESWARAN M.Arch (gen)&#10; ">
            <a:extLst>
              <a:ext uri="{FF2B5EF4-FFF2-40B4-BE49-F238E27FC236}">
                <a16:creationId xmlns:a16="http://schemas.microsoft.com/office/drawing/2014/main" id="{5FE14181-26E9-4BC0-A876-B7BB478D34B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33525" y="1715294"/>
            <a:ext cx="6076950" cy="4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447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EFD2A-769F-4A45-91C6-C64873012A8D}"/>
              </a:ext>
            </a:extLst>
          </p:cNvPr>
          <p:cNvSpPr>
            <a:spLocks noGrp="1"/>
          </p:cNvSpPr>
          <p:nvPr>
            <p:ph type="title"/>
          </p:nvPr>
        </p:nvSpPr>
        <p:spPr/>
        <p:txBody>
          <a:bodyPr/>
          <a:lstStyle/>
          <a:p>
            <a:r>
              <a:rPr lang="en-GB" dirty="0"/>
              <a:t>Sodium Vapor Lamps</a:t>
            </a:r>
          </a:p>
        </p:txBody>
      </p:sp>
      <p:pic>
        <p:nvPicPr>
          <p:cNvPr id="4098" name="Picture 2" descr="SODIUM VAPOR LAMP&#10;â¢A sodium vapor lamp is a gas discharge lamp which uses sodium in an excited state&#10;to produce light. The...">
            <a:extLst>
              <a:ext uri="{FF2B5EF4-FFF2-40B4-BE49-F238E27FC236}">
                <a16:creationId xmlns:a16="http://schemas.microsoft.com/office/drawing/2014/main" id="{50C8E301-AA67-4325-B535-F173989135D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859" t="9738" r="3605" b="8666"/>
          <a:stretch/>
        </p:blipFill>
        <p:spPr bwMode="auto">
          <a:xfrm>
            <a:off x="533400" y="1417638"/>
            <a:ext cx="8153400" cy="5137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4400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3C35B-2958-48F3-9B7C-046978B71075}"/>
              </a:ext>
            </a:extLst>
          </p:cNvPr>
          <p:cNvSpPr>
            <a:spLocks noGrp="1"/>
          </p:cNvSpPr>
          <p:nvPr>
            <p:ph type="title"/>
          </p:nvPr>
        </p:nvSpPr>
        <p:spPr>
          <a:xfrm>
            <a:off x="457200" y="83821"/>
            <a:ext cx="8229600" cy="1143000"/>
          </a:xfrm>
        </p:spPr>
        <p:txBody>
          <a:bodyPr/>
          <a:lstStyle/>
          <a:p>
            <a:r>
              <a:rPr lang="en-GB" dirty="0"/>
              <a:t>Luminous Efficiency</a:t>
            </a:r>
          </a:p>
        </p:txBody>
      </p:sp>
      <p:pic>
        <p:nvPicPr>
          <p:cNvPr id="5122" name="Picture 2" descr="Luminous Efficacy&#10;â¢This is the ratio of light output from a lamp to&#10;the electric power it consumes and is measured in&#10;lume...">
            <a:extLst>
              <a:ext uri="{FF2B5EF4-FFF2-40B4-BE49-F238E27FC236}">
                <a16:creationId xmlns:a16="http://schemas.microsoft.com/office/drawing/2014/main" id="{7E64AB07-F187-4033-AA0F-AF86FC72779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537" t="5739" r="6326" b="12011"/>
          <a:stretch/>
        </p:blipFill>
        <p:spPr bwMode="auto">
          <a:xfrm>
            <a:off x="438150" y="1219200"/>
            <a:ext cx="8229599" cy="5554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758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0DF99-C839-40B1-9B1F-C93F09D371E4}"/>
              </a:ext>
            </a:extLst>
          </p:cNvPr>
          <p:cNvSpPr>
            <a:spLocks noGrp="1"/>
          </p:cNvSpPr>
          <p:nvPr>
            <p:ph type="title"/>
          </p:nvPr>
        </p:nvSpPr>
        <p:spPr/>
        <p:txBody>
          <a:bodyPr/>
          <a:lstStyle/>
          <a:p>
            <a:r>
              <a:rPr lang="en-GB" dirty="0"/>
              <a:t>Colour Rendering</a:t>
            </a:r>
          </a:p>
        </p:txBody>
      </p:sp>
      <p:pic>
        <p:nvPicPr>
          <p:cNvPr id="1026" name="Picture 2" descr="â¢To classify light sources on their colour rendering properties the so called colour&#10;rendering index (CRI or also denoted ...">
            <a:extLst>
              <a:ext uri="{FF2B5EF4-FFF2-40B4-BE49-F238E27FC236}">
                <a16:creationId xmlns:a16="http://schemas.microsoft.com/office/drawing/2014/main" id="{9EBB8F61-1197-4A8C-A7A4-8B298AD4C01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7963" r="9875" b="26405"/>
          <a:stretch/>
        </p:blipFill>
        <p:spPr bwMode="auto">
          <a:xfrm>
            <a:off x="76199" y="1371600"/>
            <a:ext cx="8971007" cy="50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313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25331-3813-472D-B6B1-F3F72B4515A6}"/>
              </a:ext>
            </a:extLst>
          </p:cNvPr>
          <p:cNvSpPr>
            <a:spLocks noGrp="1"/>
          </p:cNvSpPr>
          <p:nvPr>
            <p:ph type="title"/>
          </p:nvPr>
        </p:nvSpPr>
        <p:spPr/>
        <p:txBody>
          <a:bodyPr/>
          <a:lstStyle/>
          <a:p>
            <a:r>
              <a:rPr lang="en-GB" dirty="0"/>
              <a:t>Colour Rendering Index</a:t>
            </a:r>
          </a:p>
        </p:txBody>
      </p:sp>
      <p:pic>
        <p:nvPicPr>
          <p:cNvPr id="2050" name="Picture 2" descr="Color Rendering Index&#10;(CRI)&#10;A relative scale indicating how perceived colors illuminated by the light source&#10;match actual ...">
            <a:extLst>
              <a:ext uri="{FF2B5EF4-FFF2-40B4-BE49-F238E27FC236}">
                <a16:creationId xmlns:a16="http://schemas.microsoft.com/office/drawing/2014/main" id="{6CF47DB4-B4A3-4FC1-AFBA-56A342CA3BA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875" t="27476" r="11128" b="19309"/>
          <a:stretch/>
        </p:blipFill>
        <p:spPr bwMode="auto">
          <a:xfrm>
            <a:off x="22857" y="1905000"/>
            <a:ext cx="9121143"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545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1FEF0-9D1E-4CFA-BDEF-DC18A28E858A}"/>
              </a:ext>
            </a:extLst>
          </p:cNvPr>
          <p:cNvSpPr>
            <a:spLocks noGrp="1"/>
          </p:cNvSpPr>
          <p:nvPr>
            <p:ph type="title"/>
          </p:nvPr>
        </p:nvSpPr>
        <p:spPr/>
        <p:txBody>
          <a:bodyPr/>
          <a:lstStyle/>
          <a:p>
            <a:r>
              <a:rPr lang="en-GB" dirty="0"/>
              <a:t>Colour Temperature (K)</a:t>
            </a:r>
          </a:p>
        </p:txBody>
      </p:sp>
      <p:pic>
        <p:nvPicPr>
          <p:cNvPr id="3074" name="Picture 2" descr="Color Temperature (KË)&#10;A measure of the âwarmthâ or âcoolnessâ of a light source.&#10;â¤ 3200K = âwarmâ or red side of spectrum...">
            <a:extLst>
              <a:ext uri="{FF2B5EF4-FFF2-40B4-BE49-F238E27FC236}">
                <a16:creationId xmlns:a16="http://schemas.microsoft.com/office/drawing/2014/main" id="{284A18D2-AFC9-494D-B6EC-D0A516DCB96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128" t="27476" r="29937" b="33499"/>
          <a:stretch/>
        </p:blipFill>
        <p:spPr bwMode="auto">
          <a:xfrm>
            <a:off x="171451" y="1600200"/>
            <a:ext cx="8831412" cy="413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042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7180E-C8A0-4B69-B503-B760ADD7CD85}"/>
              </a:ext>
            </a:extLst>
          </p:cNvPr>
          <p:cNvSpPr>
            <a:spLocks noGrp="1"/>
          </p:cNvSpPr>
          <p:nvPr>
            <p:ph type="title"/>
          </p:nvPr>
        </p:nvSpPr>
        <p:spPr/>
        <p:txBody>
          <a:bodyPr/>
          <a:lstStyle/>
          <a:p>
            <a:r>
              <a:rPr lang="en-GB" dirty="0"/>
              <a:t>Colour Temperatures (Kelvin scale)</a:t>
            </a:r>
          </a:p>
        </p:txBody>
      </p:sp>
      <p:pic>
        <p:nvPicPr>
          <p:cNvPr id="3074" name="Picture 2" descr="Image result for lighting colour temperature">
            <a:extLst>
              <a:ext uri="{FF2B5EF4-FFF2-40B4-BE49-F238E27FC236}">
                <a16:creationId xmlns:a16="http://schemas.microsoft.com/office/drawing/2014/main" id="{1BBA7AEA-CF37-4A80-883A-7B9BAC758E6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0604"/>
          <a:stretch/>
        </p:blipFill>
        <p:spPr bwMode="auto">
          <a:xfrm>
            <a:off x="457200" y="1417638"/>
            <a:ext cx="8229600" cy="4904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005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C1E7-EB2C-4BF6-9E20-922D4D5513DB}"/>
              </a:ext>
            </a:extLst>
          </p:cNvPr>
          <p:cNvSpPr>
            <a:spLocks noGrp="1"/>
          </p:cNvSpPr>
          <p:nvPr>
            <p:ph type="title"/>
          </p:nvPr>
        </p:nvSpPr>
        <p:spPr/>
        <p:txBody>
          <a:bodyPr/>
          <a:lstStyle/>
          <a:p>
            <a:r>
              <a:rPr lang="en-GB" dirty="0"/>
              <a:t>Examples of Colour Temperatures</a:t>
            </a:r>
          </a:p>
        </p:txBody>
      </p:sp>
      <p:pic>
        <p:nvPicPr>
          <p:cNvPr id="5122" name="Picture 2" descr="K.KEDHEESWARAN M.Arch (gen)&#10; ">
            <a:extLst>
              <a:ext uri="{FF2B5EF4-FFF2-40B4-BE49-F238E27FC236}">
                <a16:creationId xmlns:a16="http://schemas.microsoft.com/office/drawing/2014/main" id="{3365DF18-FEFF-48A6-B2AC-BCFF04A35BA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21" t="14092" r="26175" b="28178"/>
          <a:stretch/>
        </p:blipFill>
        <p:spPr bwMode="auto">
          <a:xfrm>
            <a:off x="838200" y="2057400"/>
            <a:ext cx="7467600" cy="467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6753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C54F4-4FAA-4956-A8ED-A47C4AAA2729}"/>
              </a:ext>
            </a:extLst>
          </p:cNvPr>
          <p:cNvSpPr>
            <a:spLocks noGrp="1"/>
          </p:cNvSpPr>
          <p:nvPr>
            <p:ph type="title"/>
          </p:nvPr>
        </p:nvSpPr>
        <p:spPr/>
        <p:txBody>
          <a:bodyPr/>
          <a:lstStyle/>
          <a:p>
            <a:r>
              <a:rPr lang="en-GB" dirty="0"/>
              <a:t>Lighting Classification</a:t>
            </a:r>
          </a:p>
        </p:txBody>
      </p:sp>
      <p:pic>
        <p:nvPicPr>
          <p:cNvPr id="6146" name="Picture 2" descr="M&#10;o&#10;D&#10;E&#10;R&#10;n&#10;L&#10;I&#10;G&#10;H&#10;T&#10;I&#10;N&#10;g&#10;LIGHTING CLASSIFICATION&#10;Thermal radiant Discharge lamps&#10;Incandesent lamp&#10;1.Halogen lamp&#10;2.L.V....">
            <a:extLst>
              <a:ext uri="{FF2B5EF4-FFF2-40B4-BE49-F238E27FC236}">
                <a16:creationId xmlns:a16="http://schemas.microsoft.com/office/drawing/2014/main" id="{B4B49A88-0A7C-4AB3-8C5E-D2FC14A3B55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3635" t="15060" r="13637" b="22856"/>
          <a:stretch/>
        </p:blipFill>
        <p:spPr bwMode="auto">
          <a:xfrm>
            <a:off x="533400" y="1408113"/>
            <a:ext cx="8257814" cy="498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80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2D430-67EB-4C6A-983B-67F1492760C1}"/>
              </a:ext>
            </a:extLst>
          </p:cNvPr>
          <p:cNvSpPr>
            <a:spLocks noGrp="1"/>
          </p:cNvSpPr>
          <p:nvPr>
            <p:ph type="title"/>
          </p:nvPr>
        </p:nvSpPr>
        <p:spPr>
          <a:xfrm>
            <a:off x="457200" y="76200"/>
            <a:ext cx="8229600" cy="1143000"/>
          </a:xfrm>
        </p:spPr>
        <p:txBody>
          <a:bodyPr/>
          <a:lstStyle/>
          <a:p>
            <a:r>
              <a:rPr lang="en-GB" dirty="0"/>
              <a:t>Neon Lighting</a:t>
            </a:r>
          </a:p>
        </p:txBody>
      </p:sp>
      <p:pic>
        <p:nvPicPr>
          <p:cNvPr id="7170" name="Picture 2" descr="Neon lighting&#10;A neon lamp is a gas discharge lamp&#10;containing primarily neon gas at low&#10;pressure.The term is sometimes&#10;used...">
            <a:extLst>
              <a:ext uri="{FF2B5EF4-FFF2-40B4-BE49-F238E27FC236}">
                <a16:creationId xmlns:a16="http://schemas.microsoft.com/office/drawing/2014/main" id="{FCD150C6-CE88-4C83-8FF3-9112A8A54E5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6123" t="7142" r="19388" b="2790"/>
          <a:stretch/>
        </p:blipFill>
        <p:spPr bwMode="auto">
          <a:xfrm>
            <a:off x="1219200" y="1021698"/>
            <a:ext cx="6705600" cy="5731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968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12194-1E07-4BEB-805A-F8CF34413421}"/>
              </a:ext>
            </a:extLst>
          </p:cNvPr>
          <p:cNvSpPr>
            <a:spLocks noGrp="1"/>
          </p:cNvSpPr>
          <p:nvPr>
            <p:ph type="title"/>
          </p:nvPr>
        </p:nvSpPr>
        <p:spPr>
          <a:xfrm>
            <a:off x="457200" y="152400"/>
            <a:ext cx="8229600" cy="1143000"/>
          </a:xfrm>
        </p:spPr>
        <p:txBody>
          <a:bodyPr/>
          <a:lstStyle/>
          <a:p>
            <a:r>
              <a:rPr lang="en-GB" dirty="0"/>
              <a:t>Light Emitting Diodes (LED’s)</a:t>
            </a:r>
          </a:p>
        </p:txBody>
      </p:sp>
      <p:pic>
        <p:nvPicPr>
          <p:cNvPr id="8194" name="Picture 2" descr="LED (Light Emitting Diode)&#10;Low cost&#10;High energy efficient&#10;High lumenicity&#10;M&#10;o&#10;D&#10;E&#10;R&#10;n&#10;L&#10;I&#10;G&#10;H&#10;T&#10;I&#10;N&#10;g&#10;K.KEDHEESWARAN M.Arc...">
            <a:extLst>
              <a:ext uri="{FF2B5EF4-FFF2-40B4-BE49-F238E27FC236}">
                <a16:creationId xmlns:a16="http://schemas.microsoft.com/office/drawing/2014/main" id="{4C50EEE2-641F-45C3-B202-3B1BDF8EB75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4416" r="18652" b="3344"/>
          <a:stretch/>
        </p:blipFill>
        <p:spPr bwMode="auto">
          <a:xfrm>
            <a:off x="1447800" y="1143000"/>
            <a:ext cx="6248400" cy="5507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106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49CBC-FB04-4AED-B8F4-2B7B1E3A88C1}"/>
              </a:ext>
            </a:extLst>
          </p:cNvPr>
          <p:cNvSpPr>
            <a:spLocks noGrp="1"/>
          </p:cNvSpPr>
          <p:nvPr>
            <p:ph type="title"/>
          </p:nvPr>
        </p:nvSpPr>
        <p:spPr/>
        <p:txBody>
          <a:bodyPr>
            <a:normAutofit fontScale="90000"/>
          </a:bodyPr>
          <a:lstStyle/>
          <a:p>
            <a:r>
              <a:rPr lang="en-GB" dirty="0"/>
              <a:t>Organic light-emitting Diode(OLED’s)</a:t>
            </a:r>
          </a:p>
        </p:txBody>
      </p:sp>
      <p:pic>
        <p:nvPicPr>
          <p:cNvPr id="9218" name="Picture 2" descr="OLEDS Lighting (Organic light-emitting diode)&#10;An OLED is an electronic device made by placing a series of&#10;organic thin fil...">
            <a:extLst>
              <a:ext uri="{FF2B5EF4-FFF2-40B4-BE49-F238E27FC236}">
                <a16:creationId xmlns:a16="http://schemas.microsoft.com/office/drawing/2014/main" id="{7B659D78-D9EE-4984-B155-16E58ACD915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9738" r="17397" b="5118"/>
          <a:stretch/>
        </p:blipFill>
        <p:spPr bwMode="auto">
          <a:xfrm>
            <a:off x="1295400" y="1600200"/>
            <a:ext cx="6400800" cy="512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32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0BF63-AF09-4166-A6BB-DC9EDB7C44D1}"/>
              </a:ext>
            </a:extLst>
          </p:cNvPr>
          <p:cNvSpPr>
            <a:spLocks noGrp="1"/>
          </p:cNvSpPr>
          <p:nvPr>
            <p:ph type="title"/>
          </p:nvPr>
        </p:nvSpPr>
        <p:spPr>
          <a:xfrm>
            <a:off x="457200" y="162254"/>
            <a:ext cx="8229600" cy="1143000"/>
          </a:xfrm>
        </p:spPr>
        <p:txBody>
          <a:bodyPr/>
          <a:lstStyle/>
          <a:p>
            <a:r>
              <a:rPr lang="en-GB" dirty="0"/>
              <a:t>OLED’S Lighting (Advantages)</a:t>
            </a:r>
          </a:p>
        </p:txBody>
      </p:sp>
      <p:pic>
        <p:nvPicPr>
          <p:cNvPr id="10242" name="Picture 2" descr="OLEDS lighting&#10;White OLED&#10;Emits bright white light&#10;Replace fluorescent lights&#10;Reduce energy cost for&#10;lighting&#10;True Color Q...">
            <a:extLst>
              <a:ext uri="{FF2B5EF4-FFF2-40B4-BE49-F238E27FC236}">
                <a16:creationId xmlns:a16="http://schemas.microsoft.com/office/drawing/2014/main" id="{07647E30-6122-423C-A029-B65D97F7C6C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21" t="9738" r="18652" b="13988"/>
          <a:stretch/>
        </p:blipFill>
        <p:spPr bwMode="auto">
          <a:xfrm>
            <a:off x="857250" y="1187669"/>
            <a:ext cx="7429500" cy="550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5126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020FE-1ADB-473D-81F7-4C683EB22DF6}"/>
              </a:ext>
            </a:extLst>
          </p:cNvPr>
          <p:cNvSpPr>
            <a:spLocks noGrp="1"/>
          </p:cNvSpPr>
          <p:nvPr>
            <p:ph type="title"/>
          </p:nvPr>
        </p:nvSpPr>
        <p:spPr>
          <a:xfrm>
            <a:off x="457200" y="196851"/>
            <a:ext cx="8229600" cy="1143000"/>
          </a:xfrm>
        </p:spPr>
        <p:txBody>
          <a:bodyPr/>
          <a:lstStyle/>
          <a:p>
            <a:r>
              <a:rPr lang="en-GB" dirty="0"/>
              <a:t>OLED’S Lighting (Disadvantages)</a:t>
            </a:r>
          </a:p>
        </p:txBody>
      </p:sp>
      <p:pic>
        <p:nvPicPr>
          <p:cNvPr id="11266" name="Picture 2" descr="OLEDS lighting&#10;OLED Disadvantages&#10;Lifetime&#10;White, Red, Green ï  46,000-230,000&#10;hours About 5-25 years&#10;Blue ï  14,000 hours A...">
            <a:extLst>
              <a:ext uri="{FF2B5EF4-FFF2-40B4-BE49-F238E27FC236}">
                <a16:creationId xmlns:a16="http://schemas.microsoft.com/office/drawing/2014/main" id="{140AA34E-BD6A-4CE3-B411-90903EA9BFE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6113" t="6190" r="18652" b="6892"/>
          <a:stretch/>
        </p:blipFill>
        <p:spPr bwMode="auto">
          <a:xfrm>
            <a:off x="1066800" y="1289052"/>
            <a:ext cx="6629400" cy="5414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473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D5AF4-41D9-41E6-9C0D-E4079E6A7563}"/>
              </a:ext>
            </a:extLst>
          </p:cNvPr>
          <p:cNvSpPr>
            <a:spLocks noGrp="1"/>
          </p:cNvSpPr>
          <p:nvPr>
            <p:ph type="title"/>
          </p:nvPr>
        </p:nvSpPr>
        <p:spPr>
          <a:xfrm>
            <a:off x="457200" y="76200"/>
            <a:ext cx="8229600" cy="1143000"/>
          </a:xfrm>
        </p:spPr>
        <p:txBody>
          <a:bodyPr/>
          <a:lstStyle/>
          <a:p>
            <a:r>
              <a:rPr lang="en-GB" dirty="0"/>
              <a:t>Space Illumination</a:t>
            </a:r>
          </a:p>
        </p:txBody>
      </p:sp>
      <p:pic>
        <p:nvPicPr>
          <p:cNvPr id="12290" name="Picture 2" descr="There are three methods for illuminating a space:&#10;ï General&#10;ï Local&#10;ï Accent Lighting&#10;General/ Ambient Lighting:&#10;Illuminat...">
            <a:extLst>
              <a:ext uri="{FF2B5EF4-FFF2-40B4-BE49-F238E27FC236}">
                <a16:creationId xmlns:a16="http://schemas.microsoft.com/office/drawing/2014/main" id="{C41F4095-93B8-451D-9F75-9F4CD4CD060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875" t="15060" r="8621" b="5119"/>
          <a:stretch/>
        </p:blipFill>
        <p:spPr bwMode="auto">
          <a:xfrm>
            <a:off x="647700" y="1219200"/>
            <a:ext cx="7848600" cy="5433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937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F9CD1-1485-4013-9F53-FA9D031A3A1D}"/>
              </a:ext>
            </a:extLst>
          </p:cNvPr>
          <p:cNvSpPr>
            <a:spLocks noGrp="1"/>
          </p:cNvSpPr>
          <p:nvPr>
            <p:ph type="title"/>
          </p:nvPr>
        </p:nvSpPr>
        <p:spPr>
          <a:xfrm>
            <a:off x="476250" y="142316"/>
            <a:ext cx="8229600" cy="1143000"/>
          </a:xfrm>
        </p:spPr>
        <p:txBody>
          <a:bodyPr/>
          <a:lstStyle/>
          <a:p>
            <a:r>
              <a:rPr lang="en-GB" dirty="0"/>
              <a:t>Localised (Task) Lighting</a:t>
            </a:r>
          </a:p>
        </p:txBody>
      </p:sp>
      <p:pic>
        <p:nvPicPr>
          <p:cNvPr id="13314" name="Picture 2" descr="Local or Task Lighting:&#10;Illuminates specific areas of a space for the&#10;performance of visual tasks or activities.&#10;The light...">
            <a:extLst>
              <a:ext uri="{FF2B5EF4-FFF2-40B4-BE49-F238E27FC236}">
                <a16:creationId xmlns:a16="http://schemas.microsoft.com/office/drawing/2014/main" id="{68DB4B1E-0513-4FA3-B9B8-41CE9853599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13285" r="7367" b="8666"/>
          <a:stretch/>
        </p:blipFill>
        <p:spPr bwMode="auto">
          <a:xfrm>
            <a:off x="476250" y="1285316"/>
            <a:ext cx="8229600" cy="5325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9356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51BC0-8E23-4A73-BE4A-E397B84A21E1}"/>
              </a:ext>
            </a:extLst>
          </p:cNvPr>
          <p:cNvSpPr>
            <a:spLocks noGrp="1"/>
          </p:cNvSpPr>
          <p:nvPr>
            <p:ph type="title"/>
          </p:nvPr>
        </p:nvSpPr>
        <p:spPr>
          <a:xfrm>
            <a:off x="457200" y="76200"/>
            <a:ext cx="8229600" cy="1143000"/>
          </a:xfrm>
        </p:spPr>
        <p:txBody>
          <a:bodyPr/>
          <a:lstStyle/>
          <a:p>
            <a:r>
              <a:rPr lang="en-GB" dirty="0"/>
              <a:t>Accent Lighting</a:t>
            </a:r>
          </a:p>
        </p:txBody>
      </p:sp>
      <p:pic>
        <p:nvPicPr>
          <p:cNvPr id="14338" name="Picture 2" descr="In addition to making a visual task easier to see, local lighting can also create&#10;a variety and interest, partition of spa...">
            <a:extLst>
              <a:ext uri="{FF2B5EF4-FFF2-40B4-BE49-F238E27FC236}">
                <a16:creationId xmlns:a16="http://schemas.microsoft.com/office/drawing/2014/main" id="{5F1E7FCB-B8BA-47F5-8560-1C81238B2C4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6" t="6190" r="8621" b="3344"/>
          <a:stretch/>
        </p:blipFill>
        <p:spPr bwMode="auto">
          <a:xfrm>
            <a:off x="739666" y="966551"/>
            <a:ext cx="7664668" cy="5834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7323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71E0B-6954-4D34-A08C-28AED185BADE}"/>
              </a:ext>
            </a:extLst>
          </p:cNvPr>
          <p:cNvSpPr>
            <a:spLocks noGrp="1"/>
          </p:cNvSpPr>
          <p:nvPr>
            <p:ph type="title"/>
          </p:nvPr>
        </p:nvSpPr>
        <p:spPr/>
        <p:txBody>
          <a:bodyPr/>
          <a:lstStyle/>
          <a:p>
            <a:r>
              <a:rPr lang="en-GB" dirty="0"/>
              <a:t>Lighting Fixtures</a:t>
            </a:r>
          </a:p>
        </p:txBody>
      </p:sp>
      <p:pic>
        <p:nvPicPr>
          <p:cNvPr id="15362" name="Picture 2" descr="Lighting fixtures:&#10;Lighting fixtures are integral parts of a&#10;buildings electrical system, transforming&#10;energy into usable ...">
            <a:extLst>
              <a:ext uri="{FF2B5EF4-FFF2-40B4-BE49-F238E27FC236}">
                <a16:creationId xmlns:a16="http://schemas.microsoft.com/office/drawing/2014/main" id="{D8684B18-4EE8-40FD-B273-A014D984BA1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21" t="6190" r="11128" b="24630"/>
          <a:stretch/>
        </p:blipFill>
        <p:spPr bwMode="auto">
          <a:xfrm>
            <a:off x="228599" y="1219200"/>
            <a:ext cx="8503139"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5147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AC966-5D02-4CE5-8124-4A961826487B}"/>
              </a:ext>
            </a:extLst>
          </p:cNvPr>
          <p:cNvSpPr>
            <a:spLocks noGrp="1"/>
          </p:cNvSpPr>
          <p:nvPr>
            <p:ph type="title"/>
          </p:nvPr>
        </p:nvSpPr>
        <p:spPr>
          <a:xfrm>
            <a:off x="457200" y="152400"/>
            <a:ext cx="8229600" cy="1143000"/>
          </a:xfrm>
        </p:spPr>
        <p:txBody>
          <a:bodyPr/>
          <a:lstStyle/>
          <a:p>
            <a:r>
              <a:rPr lang="en-GB" dirty="0"/>
              <a:t>Direct &amp; Indirect Light Fixtures</a:t>
            </a:r>
          </a:p>
        </p:txBody>
      </p:sp>
      <p:pic>
        <p:nvPicPr>
          <p:cNvPr id="16386" name="Picture 2" descr="Direct-indirect light fixtures distribute&#10;light equally upward and downward. They&#10;reflect light off the ceiling and other ...">
            <a:extLst>
              <a:ext uri="{FF2B5EF4-FFF2-40B4-BE49-F238E27FC236}">
                <a16:creationId xmlns:a16="http://schemas.microsoft.com/office/drawing/2014/main" id="{2D8187E0-4607-455F-85AC-C618385D946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285" t="5321" r="5955" b="27274"/>
          <a:stretch/>
        </p:blipFill>
        <p:spPr bwMode="auto">
          <a:xfrm>
            <a:off x="19049" y="1143000"/>
            <a:ext cx="9131969"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1048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D9B26-6BC2-4BA5-B95E-B5160A5386E2}"/>
              </a:ext>
            </a:extLst>
          </p:cNvPr>
          <p:cNvSpPr>
            <a:spLocks noGrp="1"/>
          </p:cNvSpPr>
          <p:nvPr>
            <p:ph type="title"/>
          </p:nvPr>
        </p:nvSpPr>
        <p:spPr>
          <a:xfrm>
            <a:off x="447675" y="76200"/>
            <a:ext cx="8229600" cy="1143000"/>
          </a:xfrm>
        </p:spPr>
        <p:txBody>
          <a:bodyPr/>
          <a:lstStyle/>
          <a:p>
            <a:r>
              <a:rPr lang="en-GB" dirty="0"/>
              <a:t>Shielded Light Fixtures</a:t>
            </a:r>
          </a:p>
        </p:txBody>
      </p:sp>
      <p:pic>
        <p:nvPicPr>
          <p:cNvPr id="17410" name="Picture 2" descr="Shielded light fixtures use diffusers, lenses&#10;and louvers to cover bulbs from direct view;&#10;therefore, helping to prevent g...">
            <a:extLst>
              <a:ext uri="{FF2B5EF4-FFF2-40B4-BE49-F238E27FC236}">
                <a16:creationId xmlns:a16="http://schemas.microsoft.com/office/drawing/2014/main" id="{95B7469B-D8B2-4FEF-A7AA-8B0AF950490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9516" r="7367" b="10662"/>
          <a:stretch/>
        </p:blipFill>
        <p:spPr bwMode="auto">
          <a:xfrm>
            <a:off x="304800" y="1143000"/>
            <a:ext cx="8382000" cy="554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2311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6D7A2-7AA0-4D8C-AA3D-0C35F764DDD9}"/>
              </a:ext>
            </a:extLst>
          </p:cNvPr>
          <p:cNvSpPr>
            <a:spLocks noGrp="1"/>
          </p:cNvSpPr>
          <p:nvPr>
            <p:ph type="title"/>
          </p:nvPr>
        </p:nvSpPr>
        <p:spPr>
          <a:xfrm>
            <a:off x="457200" y="76200"/>
            <a:ext cx="8229600" cy="1143000"/>
          </a:xfrm>
        </p:spPr>
        <p:txBody>
          <a:bodyPr/>
          <a:lstStyle/>
          <a:p>
            <a:r>
              <a:rPr lang="en-GB" dirty="0"/>
              <a:t>Linear &amp; Volumetric Sources</a:t>
            </a:r>
          </a:p>
        </p:txBody>
      </p:sp>
      <p:pic>
        <p:nvPicPr>
          <p:cNvPr id="18434" name="Picture 2" descr="Linear sources can be used to give direction, emphasize the edges of planes, or&#10;outline an area. A parallel series of line...">
            <a:extLst>
              <a:ext uri="{FF2B5EF4-FFF2-40B4-BE49-F238E27FC236}">
                <a16:creationId xmlns:a16="http://schemas.microsoft.com/office/drawing/2014/main" id="{87B7D843-BEB1-42C2-823E-77B9A9D6C8C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6189" r="11129" b="10440"/>
          <a:stretch/>
        </p:blipFill>
        <p:spPr bwMode="auto">
          <a:xfrm>
            <a:off x="809625" y="1143000"/>
            <a:ext cx="7524750" cy="544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9456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38B00-7117-4662-92E7-0C4F55F61D89}"/>
              </a:ext>
            </a:extLst>
          </p:cNvPr>
          <p:cNvSpPr>
            <a:spLocks noGrp="1"/>
          </p:cNvSpPr>
          <p:nvPr>
            <p:ph type="title"/>
          </p:nvPr>
        </p:nvSpPr>
        <p:spPr>
          <a:xfrm>
            <a:off x="457200" y="122513"/>
            <a:ext cx="8229600" cy="1143000"/>
          </a:xfrm>
        </p:spPr>
        <p:txBody>
          <a:bodyPr/>
          <a:lstStyle/>
          <a:p>
            <a:r>
              <a:rPr lang="en-GB" dirty="0"/>
              <a:t>Visual Tasks Illumination Levels</a:t>
            </a:r>
          </a:p>
        </p:txBody>
      </p:sp>
      <p:pic>
        <p:nvPicPr>
          <p:cNvPr id="19458" name="Picture 2" descr="Details and objects that must be seen for performance of a&#10;given activity, including immediate background of details&#10;or ob...">
            <a:extLst>
              <a:ext uri="{FF2B5EF4-FFF2-40B4-BE49-F238E27FC236}">
                <a16:creationId xmlns:a16="http://schemas.microsoft.com/office/drawing/2014/main" id="{C83B5F96-B71C-408A-B93B-284423DF99B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128" t="15060" r="16144" b="12213"/>
          <a:stretch/>
        </p:blipFill>
        <p:spPr bwMode="auto">
          <a:xfrm>
            <a:off x="609600" y="1143000"/>
            <a:ext cx="7924800" cy="5602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8640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229F9-78EC-457E-B9B2-431D6A84D2E4}"/>
              </a:ext>
            </a:extLst>
          </p:cNvPr>
          <p:cNvSpPr>
            <a:spLocks noGrp="1"/>
          </p:cNvSpPr>
          <p:nvPr>
            <p:ph type="title"/>
          </p:nvPr>
        </p:nvSpPr>
        <p:spPr>
          <a:xfrm>
            <a:off x="457200" y="36513"/>
            <a:ext cx="8229600" cy="1143000"/>
          </a:xfrm>
        </p:spPr>
        <p:txBody>
          <a:bodyPr/>
          <a:lstStyle/>
          <a:p>
            <a:r>
              <a:rPr lang="en-GB" dirty="0"/>
              <a:t>Lighting Levels</a:t>
            </a:r>
          </a:p>
        </p:txBody>
      </p:sp>
      <p:pic>
        <p:nvPicPr>
          <p:cNvPr id="20482" name="Picture 2" descr="Comfortable amount of sunlight for&#10;reading and writing -100,000-20,000 lux&#10;Adequate day lighting in general room â 5000-80...">
            <a:extLst>
              <a:ext uri="{FF2B5EF4-FFF2-40B4-BE49-F238E27FC236}">
                <a16:creationId xmlns:a16="http://schemas.microsoft.com/office/drawing/2014/main" id="{2E759C51-DADF-4CA0-B8EA-A0B59FFF99F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6112" t="7964" r="8621" b="10440"/>
          <a:stretch/>
        </p:blipFill>
        <p:spPr bwMode="auto">
          <a:xfrm>
            <a:off x="508623" y="1066800"/>
            <a:ext cx="8126754" cy="549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4361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1599C-68CD-4272-8F0C-B856E269A9B0}"/>
              </a:ext>
            </a:extLst>
          </p:cNvPr>
          <p:cNvSpPr>
            <a:spLocks noGrp="1"/>
          </p:cNvSpPr>
          <p:nvPr>
            <p:ph type="title"/>
          </p:nvPr>
        </p:nvSpPr>
        <p:spPr>
          <a:xfrm>
            <a:off x="457200" y="28575"/>
            <a:ext cx="8229600" cy="1143000"/>
          </a:xfrm>
        </p:spPr>
        <p:txBody>
          <a:bodyPr/>
          <a:lstStyle/>
          <a:p>
            <a:r>
              <a:rPr lang="en-GB" dirty="0"/>
              <a:t>Lighting in Office</a:t>
            </a:r>
          </a:p>
        </p:txBody>
      </p:sp>
      <p:pic>
        <p:nvPicPr>
          <p:cNvPr id="21506" name="Picture 2" descr="Lighting in office&#10;â¢Lighting is an essential provision for any workplace. It is preferable to provide uniform&#10;illumination...">
            <a:extLst>
              <a:ext uri="{FF2B5EF4-FFF2-40B4-BE49-F238E27FC236}">
                <a16:creationId xmlns:a16="http://schemas.microsoft.com/office/drawing/2014/main" id="{A4AAEFDA-0A2E-410E-8D6A-188E8A093F7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524" t="12417" r="7210" b="9534"/>
          <a:stretch/>
        </p:blipFill>
        <p:spPr bwMode="auto">
          <a:xfrm>
            <a:off x="403514" y="1171575"/>
            <a:ext cx="8283286" cy="5359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1564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6AA1-1ACB-48B6-A6D3-987419B8BA45}"/>
              </a:ext>
            </a:extLst>
          </p:cNvPr>
          <p:cNvSpPr>
            <a:spLocks noGrp="1"/>
          </p:cNvSpPr>
          <p:nvPr>
            <p:ph type="title"/>
          </p:nvPr>
        </p:nvSpPr>
        <p:spPr/>
        <p:txBody>
          <a:bodyPr/>
          <a:lstStyle/>
          <a:p>
            <a:r>
              <a:rPr lang="en-GB" dirty="0"/>
              <a:t>Lighting Distribution Classification</a:t>
            </a:r>
          </a:p>
        </p:txBody>
      </p:sp>
      <p:pic>
        <p:nvPicPr>
          <p:cNvPr id="22530" name="Picture 2" descr="Light distribution classification&#10; ">
            <a:extLst>
              <a:ext uri="{FF2B5EF4-FFF2-40B4-BE49-F238E27FC236}">
                <a16:creationId xmlns:a16="http://schemas.microsoft.com/office/drawing/2014/main" id="{388B4151-D843-467A-A3C5-48B507C45ED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7398" t="13285" r="17398" b="37048"/>
          <a:stretch/>
        </p:blipFill>
        <p:spPr bwMode="auto">
          <a:xfrm>
            <a:off x="152400" y="1295400"/>
            <a:ext cx="8839200" cy="4759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6468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693BB-3B4C-4161-A123-E32BA2D9C7F8}"/>
              </a:ext>
            </a:extLst>
          </p:cNvPr>
          <p:cNvSpPr>
            <a:spLocks noGrp="1"/>
          </p:cNvSpPr>
          <p:nvPr>
            <p:ph type="title"/>
          </p:nvPr>
        </p:nvSpPr>
        <p:spPr/>
        <p:txBody>
          <a:bodyPr>
            <a:normAutofit fontScale="90000"/>
          </a:bodyPr>
          <a:lstStyle/>
          <a:p>
            <a:r>
              <a:rPr lang="en-GB" dirty="0"/>
              <a:t>Optimum Mean Office Illuminations</a:t>
            </a:r>
          </a:p>
        </p:txBody>
      </p:sp>
      <p:pic>
        <p:nvPicPr>
          <p:cNvPr id="23554" name="Picture 2" descr="K.KEDHEESWARAN M.Arch (gen)&#10;Examples of optimum average illumination in offices&#10; ">
            <a:extLst>
              <a:ext uri="{FF2B5EF4-FFF2-40B4-BE49-F238E27FC236}">
                <a16:creationId xmlns:a16="http://schemas.microsoft.com/office/drawing/2014/main" id="{1D94ABE5-F89A-4DFE-BE0D-2675CADC3C7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4889" t="13285" r="11129" b="40595"/>
          <a:stretch/>
        </p:blipFill>
        <p:spPr bwMode="auto">
          <a:xfrm>
            <a:off x="214892" y="1417638"/>
            <a:ext cx="8714216" cy="3840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6916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97C1C-EAD0-449F-95A3-F1069FF722AF}"/>
              </a:ext>
            </a:extLst>
          </p:cNvPr>
          <p:cNvSpPr>
            <a:spLocks noGrp="1"/>
          </p:cNvSpPr>
          <p:nvPr>
            <p:ph type="title"/>
          </p:nvPr>
        </p:nvSpPr>
        <p:spPr>
          <a:xfrm>
            <a:off x="447675" y="123825"/>
            <a:ext cx="8229600" cy="1143000"/>
          </a:xfrm>
        </p:spPr>
        <p:txBody>
          <a:bodyPr/>
          <a:lstStyle/>
          <a:p>
            <a:r>
              <a:rPr lang="en-GB" dirty="0"/>
              <a:t>Lighting Symbols</a:t>
            </a:r>
          </a:p>
        </p:txBody>
      </p:sp>
      <p:pic>
        <p:nvPicPr>
          <p:cNvPr id="24578" name="Picture 2" descr="K.KEDHEESWARAN M.Arch (gen)&#10;SYMBOLS USED&#10; ">
            <a:extLst>
              <a:ext uri="{FF2B5EF4-FFF2-40B4-BE49-F238E27FC236}">
                <a16:creationId xmlns:a16="http://schemas.microsoft.com/office/drawing/2014/main" id="{8CC19A06-BB4D-4818-BA7C-BF825D78E17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7" t="9738" r="9875" b="22857"/>
          <a:stretch/>
        </p:blipFill>
        <p:spPr bwMode="auto">
          <a:xfrm>
            <a:off x="235617" y="1295400"/>
            <a:ext cx="8470233"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9944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1E705-1191-447E-A876-F4F983C7A215}"/>
              </a:ext>
            </a:extLst>
          </p:cNvPr>
          <p:cNvSpPr>
            <a:spLocks noGrp="1"/>
          </p:cNvSpPr>
          <p:nvPr>
            <p:ph type="title"/>
          </p:nvPr>
        </p:nvSpPr>
        <p:spPr/>
        <p:txBody>
          <a:bodyPr/>
          <a:lstStyle/>
          <a:p>
            <a:r>
              <a:rPr lang="en-GB" dirty="0"/>
              <a:t>Lighting Diagrams</a:t>
            </a:r>
          </a:p>
        </p:txBody>
      </p:sp>
      <p:pic>
        <p:nvPicPr>
          <p:cNvPr id="25602" name="Picture 2" descr="K.KEDHEESWARAN M.Arch (gen)&#10;SYMBOLS USED&#10; ">
            <a:extLst>
              <a:ext uri="{FF2B5EF4-FFF2-40B4-BE49-F238E27FC236}">
                <a16:creationId xmlns:a16="http://schemas.microsoft.com/office/drawing/2014/main" id="{0B3D30AA-9379-41F6-B613-06687E99A0F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860" t="16833" r="4858" b="15761"/>
          <a:stretch/>
        </p:blipFill>
        <p:spPr bwMode="auto">
          <a:xfrm>
            <a:off x="76201" y="1635126"/>
            <a:ext cx="9029700" cy="4765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6425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64D1B-11C6-43EF-9C88-0EE1D6235A20}"/>
              </a:ext>
            </a:extLst>
          </p:cNvPr>
          <p:cNvSpPr>
            <a:spLocks noGrp="1"/>
          </p:cNvSpPr>
          <p:nvPr>
            <p:ph type="title"/>
          </p:nvPr>
        </p:nvSpPr>
        <p:spPr>
          <a:xfrm>
            <a:off x="457200" y="85091"/>
            <a:ext cx="8229600" cy="1143000"/>
          </a:xfrm>
        </p:spPr>
        <p:txBody>
          <a:bodyPr/>
          <a:lstStyle/>
          <a:p>
            <a:r>
              <a:rPr lang="en-GB" dirty="0"/>
              <a:t>Lighting Design</a:t>
            </a:r>
          </a:p>
        </p:txBody>
      </p:sp>
      <p:pic>
        <p:nvPicPr>
          <p:cNvPr id="26626" name="Picture 2" descr="K.KEDHEESWARAN M.Arch (gen)&#10;L i g h t i n g D e s i g n&#10;COMPONENTS&#10; ">
            <a:extLst>
              <a:ext uri="{FF2B5EF4-FFF2-40B4-BE49-F238E27FC236}">
                <a16:creationId xmlns:a16="http://schemas.microsoft.com/office/drawing/2014/main" id="{FBB52452-9ECA-4545-A977-0E09D071A4B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2539" t="15965" r="12224" b="11309"/>
          <a:stretch/>
        </p:blipFill>
        <p:spPr bwMode="auto">
          <a:xfrm>
            <a:off x="762000" y="1220153"/>
            <a:ext cx="7848600" cy="5363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7009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49D32-E7B8-4CBA-873F-44A3AA084DD3}"/>
              </a:ext>
            </a:extLst>
          </p:cNvPr>
          <p:cNvSpPr>
            <a:spLocks noGrp="1"/>
          </p:cNvSpPr>
          <p:nvPr>
            <p:ph type="title"/>
          </p:nvPr>
        </p:nvSpPr>
        <p:spPr>
          <a:xfrm>
            <a:off x="457200" y="0"/>
            <a:ext cx="8229600" cy="1143000"/>
          </a:xfrm>
        </p:spPr>
        <p:txBody>
          <a:bodyPr/>
          <a:lstStyle/>
          <a:p>
            <a:r>
              <a:rPr lang="en-GB" dirty="0"/>
              <a:t>Lighting Options &amp; Electric Lighting</a:t>
            </a:r>
          </a:p>
        </p:txBody>
      </p:sp>
      <p:pic>
        <p:nvPicPr>
          <p:cNvPr id="1026" name="Picture 2" descr="K.KEDHEESWARAN M.Arch (gen)&#10;LIGHTING OPTIONS&#10;ELECTRIC LIGHTING&#10;Distribution of light&#10;from luminaires&#10; ">
            <a:extLst>
              <a:ext uri="{FF2B5EF4-FFF2-40B4-BE49-F238E27FC236}">
                <a16:creationId xmlns:a16="http://schemas.microsoft.com/office/drawing/2014/main" id="{0CF47601-47C6-49A1-A4A7-83B62BD5634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368" t="6189" r="13635" b="10440"/>
          <a:stretch/>
        </p:blipFill>
        <p:spPr bwMode="auto">
          <a:xfrm>
            <a:off x="1066800" y="1123950"/>
            <a:ext cx="7239000" cy="54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084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B8A82-1EA6-475C-AA0F-F497880B071D}"/>
              </a:ext>
            </a:extLst>
          </p:cNvPr>
          <p:cNvSpPr>
            <a:spLocks noGrp="1"/>
          </p:cNvSpPr>
          <p:nvPr>
            <p:ph type="title"/>
          </p:nvPr>
        </p:nvSpPr>
        <p:spPr/>
        <p:txBody>
          <a:bodyPr/>
          <a:lstStyle/>
          <a:p>
            <a:r>
              <a:rPr lang="en-GB" dirty="0"/>
              <a:t>Statistical Exercise</a:t>
            </a:r>
          </a:p>
        </p:txBody>
      </p:sp>
      <p:sp>
        <p:nvSpPr>
          <p:cNvPr id="3" name="Content Placeholder 2">
            <a:extLst>
              <a:ext uri="{FF2B5EF4-FFF2-40B4-BE49-F238E27FC236}">
                <a16:creationId xmlns:a16="http://schemas.microsoft.com/office/drawing/2014/main" id="{6EF94FBC-3CE1-4E1F-AB85-10688AFB543C}"/>
              </a:ext>
            </a:extLst>
          </p:cNvPr>
          <p:cNvSpPr>
            <a:spLocks noGrp="1"/>
          </p:cNvSpPr>
          <p:nvPr>
            <p:ph idx="1"/>
          </p:nvPr>
        </p:nvSpPr>
        <p:spPr>
          <a:xfrm>
            <a:off x="0" y="1417638"/>
            <a:ext cx="9144000" cy="5165724"/>
          </a:xfrm>
        </p:spPr>
        <p:txBody>
          <a:bodyPr>
            <a:normAutofit fontScale="47500" lnSpcReduction="20000"/>
          </a:bodyPr>
          <a:lstStyle/>
          <a:p>
            <a:pPr marL="0" indent="0">
              <a:buNone/>
            </a:pPr>
            <a:r>
              <a:rPr lang="en-GB" sz="4400" b="1" dirty="0">
                <a:latin typeface="Times New Roman" panose="02020603050405020304" pitchFamily="18" charset="0"/>
                <a:cs typeface="Times New Roman" panose="02020603050405020304" pitchFamily="18" charset="0"/>
              </a:rPr>
              <a:t>   The life expectancy of a sample of 10 light  bulbs on a stretch of M4 is     </a:t>
            </a:r>
          </a:p>
          <a:p>
            <a:pPr marL="0" indent="0">
              <a:buNone/>
            </a:pPr>
            <a:r>
              <a:rPr lang="en-GB" sz="4400" b="1" dirty="0">
                <a:latin typeface="Times New Roman" panose="02020603050405020304" pitchFamily="18" charset="0"/>
                <a:cs typeface="Times New Roman" panose="02020603050405020304" pitchFamily="18" charset="0"/>
              </a:rPr>
              <a:t>   as follows:</a:t>
            </a:r>
          </a:p>
          <a:p>
            <a:pPr marL="0" indent="0">
              <a:buNone/>
            </a:pPr>
            <a:r>
              <a:rPr lang="en-GB" sz="4400" b="1" dirty="0">
                <a:latin typeface="Times New Roman" panose="02020603050405020304" pitchFamily="18" charset="0"/>
                <a:cs typeface="Times New Roman" panose="02020603050405020304" pitchFamily="18" charset="0"/>
              </a:rPr>
              <a:t>    8000, 7900, 8100, 7950, 8050, 7800, 7900,  8200, 8100, 8000 hours.</a:t>
            </a:r>
          </a:p>
          <a:p>
            <a:pPr marL="0" indent="0">
              <a:buNone/>
            </a:pPr>
            <a:endParaRPr lang="en-GB" sz="4400" b="1" dirty="0">
              <a:latin typeface="Times New Roman" panose="02020603050405020304" pitchFamily="18" charset="0"/>
              <a:cs typeface="Times New Roman" panose="02020603050405020304" pitchFamily="18" charset="0"/>
            </a:endParaRPr>
          </a:p>
          <a:p>
            <a:pPr marL="0" indent="0">
              <a:buNone/>
            </a:pPr>
            <a:r>
              <a:rPr lang="en-GB" sz="4400" b="1" dirty="0">
                <a:latin typeface="Times New Roman" panose="02020603050405020304" pitchFamily="18" charset="0"/>
                <a:cs typeface="Times New Roman" panose="02020603050405020304" pitchFamily="18" charset="0"/>
              </a:rPr>
              <a:t>    Calculate the mean, and standard deviation for this sample.</a:t>
            </a:r>
          </a:p>
          <a:p>
            <a:pPr marL="0" indent="0">
              <a:buNone/>
            </a:pPr>
            <a:endParaRPr lang="en-GB" sz="4400" b="1" dirty="0">
              <a:latin typeface="Times New Roman" panose="02020603050405020304" pitchFamily="18" charset="0"/>
              <a:cs typeface="Times New Roman" panose="02020603050405020304" pitchFamily="18" charset="0"/>
            </a:endParaRPr>
          </a:p>
          <a:p>
            <a:pPr marL="0" indent="0">
              <a:buNone/>
            </a:pPr>
            <a:r>
              <a:rPr lang="en-GB" sz="4400" b="1" dirty="0">
                <a:latin typeface="Times New Roman" panose="02020603050405020304" pitchFamily="18" charset="0"/>
                <a:cs typeface="Times New Roman" panose="02020603050405020304" pitchFamily="18" charset="0"/>
              </a:rPr>
              <a:t>    What proportion of lights have a life in excess of 8100 hours?</a:t>
            </a:r>
          </a:p>
          <a:p>
            <a:pPr marL="0" indent="0">
              <a:buNone/>
            </a:pPr>
            <a:endParaRPr lang="en-GB" sz="4400" b="1" dirty="0">
              <a:latin typeface="Times New Roman" panose="02020603050405020304" pitchFamily="18" charset="0"/>
              <a:cs typeface="Times New Roman" panose="02020603050405020304" pitchFamily="18" charset="0"/>
            </a:endParaRPr>
          </a:p>
          <a:p>
            <a:pPr marL="0" indent="0">
              <a:buNone/>
            </a:pPr>
            <a:r>
              <a:rPr lang="en-GB" sz="4400" b="1" dirty="0">
                <a:latin typeface="Times New Roman" panose="02020603050405020304" pitchFamily="18" charset="0"/>
                <a:cs typeface="Times New Roman" panose="02020603050405020304" pitchFamily="18" charset="0"/>
              </a:rPr>
              <a:t>    If you want to guarantee that </a:t>
            </a:r>
            <a:r>
              <a:rPr lang="en-GB" sz="4400" b="1" dirty="0">
                <a:solidFill>
                  <a:srgbClr val="FF0000"/>
                </a:solidFill>
                <a:latin typeface="Times New Roman" panose="02020603050405020304" pitchFamily="18" charset="0"/>
                <a:cs typeface="Times New Roman" panose="02020603050405020304" pitchFamily="18" charset="0"/>
              </a:rPr>
              <a:t>95%</a:t>
            </a:r>
            <a:r>
              <a:rPr lang="en-GB" sz="4400" b="1" dirty="0">
                <a:latin typeface="Times New Roman" panose="02020603050405020304" pitchFamily="18" charset="0"/>
                <a:cs typeface="Times New Roman" panose="02020603050405020304" pitchFamily="18" charset="0"/>
              </a:rPr>
              <a:t> of the lights are on when would you  </a:t>
            </a:r>
          </a:p>
          <a:p>
            <a:pPr marL="0" indent="0">
              <a:buNone/>
            </a:pPr>
            <a:r>
              <a:rPr lang="en-GB" sz="4400" b="1" dirty="0">
                <a:latin typeface="Times New Roman" panose="02020603050405020304" pitchFamily="18" charset="0"/>
                <a:cs typeface="Times New Roman" panose="02020603050405020304" pitchFamily="18" charset="0"/>
              </a:rPr>
              <a:t>    replace all the lights?</a:t>
            </a:r>
          </a:p>
          <a:p>
            <a:pPr marL="0" indent="0">
              <a:buNone/>
            </a:pPr>
            <a:endParaRPr lang="en-GB" sz="4400" b="1" dirty="0">
              <a:latin typeface="Times New Roman" panose="02020603050405020304" pitchFamily="18" charset="0"/>
              <a:cs typeface="Times New Roman" panose="02020603050405020304" pitchFamily="18" charset="0"/>
            </a:endParaRPr>
          </a:p>
          <a:p>
            <a:pPr marL="0" indent="0">
              <a:buNone/>
            </a:pPr>
            <a:r>
              <a:rPr lang="en-GB" sz="4400" b="1" dirty="0">
                <a:latin typeface="Times New Roman" panose="02020603050405020304" pitchFamily="18" charset="0"/>
                <a:cs typeface="Times New Roman" panose="02020603050405020304" pitchFamily="18" charset="0"/>
              </a:rPr>
              <a:t>    If you want to guarantee that </a:t>
            </a:r>
            <a:r>
              <a:rPr lang="en-GB" sz="4400" b="1" dirty="0">
                <a:solidFill>
                  <a:srgbClr val="FF0000"/>
                </a:solidFill>
                <a:latin typeface="Times New Roman" panose="02020603050405020304" pitchFamily="18" charset="0"/>
                <a:cs typeface="Times New Roman" panose="02020603050405020304" pitchFamily="18" charset="0"/>
              </a:rPr>
              <a:t>99%</a:t>
            </a:r>
            <a:r>
              <a:rPr lang="en-GB" sz="4400" b="1" dirty="0">
                <a:latin typeface="Times New Roman" panose="02020603050405020304" pitchFamily="18" charset="0"/>
                <a:cs typeface="Times New Roman" panose="02020603050405020304" pitchFamily="18" charset="0"/>
              </a:rPr>
              <a:t> of the lights are on when   </a:t>
            </a:r>
          </a:p>
          <a:p>
            <a:pPr marL="0" indent="0">
              <a:buNone/>
            </a:pPr>
            <a:r>
              <a:rPr lang="en-GB" sz="4400" b="1" dirty="0">
                <a:latin typeface="Times New Roman" panose="02020603050405020304" pitchFamily="18" charset="0"/>
                <a:cs typeface="Times New Roman" panose="02020603050405020304" pitchFamily="18" charset="0"/>
              </a:rPr>
              <a:t>    would you replace all the lights?</a:t>
            </a:r>
          </a:p>
          <a:p>
            <a:pPr marL="0" indent="0">
              <a:buNone/>
            </a:pPr>
            <a:endParaRPr lang="en-GB" sz="3300" dirty="0"/>
          </a:p>
          <a:p>
            <a:pPr marL="0" indent="0">
              <a:buNone/>
            </a:pPr>
            <a:endParaRPr lang="en-GB" sz="3300" dirty="0"/>
          </a:p>
          <a:p>
            <a:pPr marL="0" indent="0">
              <a:buNone/>
            </a:pPr>
            <a:r>
              <a:rPr lang="en-GB" sz="3300" dirty="0"/>
              <a:t> </a:t>
            </a:r>
          </a:p>
        </p:txBody>
      </p:sp>
    </p:spTree>
    <p:extLst>
      <p:ext uri="{BB962C8B-B14F-4D97-AF65-F5344CB8AC3E}">
        <p14:creationId xmlns:p14="http://schemas.microsoft.com/office/powerpoint/2010/main" val="473244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392</TotalTime>
  <Words>623</Words>
  <Application>Microsoft Office PowerPoint</Application>
  <PresentationFormat>On-screen Show (4:3)</PresentationFormat>
  <Paragraphs>104</Paragraphs>
  <Slides>54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54</vt:i4>
      </vt:variant>
    </vt:vector>
  </HeadingPairs>
  <TitlesOfParts>
    <vt:vector size="58" baseType="lpstr">
      <vt:lpstr>Arial</vt:lpstr>
      <vt:lpstr>Calibri</vt:lpstr>
      <vt:lpstr>Times New Roman</vt:lpstr>
      <vt:lpstr>Office Theme</vt:lpstr>
      <vt:lpstr>Lighting Energy Useage in UK</vt:lpstr>
      <vt:lpstr>UK Lighting Useage</vt:lpstr>
      <vt:lpstr>Why is Lighting Important? </vt:lpstr>
      <vt:lpstr>The light vision of the future</vt:lpstr>
      <vt:lpstr>Recommended lighting Levels</vt:lpstr>
      <vt:lpstr>Colour Theory</vt:lpstr>
      <vt:lpstr>Colour Additive Theory</vt:lpstr>
      <vt:lpstr>1 Candela Lighting Intensity</vt:lpstr>
      <vt:lpstr>Definition of a Lumen</vt:lpstr>
      <vt:lpstr>Lumens (Brightness)</vt:lpstr>
      <vt:lpstr>Definition of a Lumen</vt:lpstr>
      <vt:lpstr>Luminous Flux and Intensity</vt:lpstr>
      <vt:lpstr>Illumination of a Surface</vt:lpstr>
      <vt:lpstr>Typical Illuminance levels (lx)</vt:lpstr>
      <vt:lpstr>Laws of Illumination</vt:lpstr>
      <vt:lpstr>Inverse Square Relationship</vt:lpstr>
      <vt:lpstr>Inverse square calculations</vt:lpstr>
      <vt:lpstr>Lambert’s Cosine law</vt:lpstr>
      <vt:lpstr>Required Lighting Scheme Factors </vt:lpstr>
      <vt:lpstr>Recommended Work Illumination Levels</vt:lpstr>
      <vt:lpstr>Lighting Depreciation Factor</vt:lpstr>
      <vt:lpstr>Artificial Lighting Types</vt:lpstr>
      <vt:lpstr>Incandescent Bulbs &amp; HID</vt:lpstr>
      <vt:lpstr>Sodium Vapour Lamps</vt:lpstr>
      <vt:lpstr>Sodium Vapor Lamps</vt:lpstr>
      <vt:lpstr>Luminous Efficiency</vt:lpstr>
      <vt:lpstr>Colour Rendering</vt:lpstr>
      <vt:lpstr>Colour Rendering Index</vt:lpstr>
      <vt:lpstr>Colour Temperature (K)</vt:lpstr>
      <vt:lpstr>Colour Temperatures (Kelvin scale)</vt:lpstr>
      <vt:lpstr>Examples of Colour Temperatures</vt:lpstr>
      <vt:lpstr>Lighting Classification</vt:lpstr>
      <vt:lpstr>Neon Lighting</vt:lpstr>
      <vt:lpstr>Light Emitting Diodes (LED’s)</vt:lpstr>
      <vt:lpstr>Organic light-emitting Diode(OLED’s)</vt:lpstr>
      <vt:lpstr>OLED’S Lighting (Advantages)</vt:lpstr>
      <vt:lpstr>OLED’S Lighting (Disadvantages)</vt:lpstr>
      <vt:lpstr>Space Illumination</vt:lpstr>
      <vt:lpstr>Localised (Task) Lighting</vt:lpstr>
      <vt:lpstr>Accent Lighting</vt:lpstr>
      <vt:lpstr>Lighting Fixtures</vt:lpstr>
      <vt:lpstr>Direct &amp; Indirect Light Fixtures</vt:lpstr>
      <vt:lpstr>Shielded Light Fixtures</vt:lpstr>
      <vt:lpstr>Linear &amp; Volumetric Sources</vt:lpstr>
      <vt:lpstr>Visual Tasks Illumination Levels</vt:lpstr>
      <vt:lpstr>Lighting Levels</vt:lpstr>
      <vt:lpstr>Lighting in Office</vt:lpstr>
      <vt:lpstr>Lighting Distribution Classification</vt:lpstr>
      <vt:lpstr>Optimum Mean Office Illuminations</vt:lpstr>
      <vt:lpstr>Lighting Symbols</vt:lpstr>
      <vt:lpstr>Lighting Diagrams</vt:lpstr>
      <vt:lpstr>Lighting Design</vt:lpstr>
      <vt:lpstr>Lighting Options &amp; Electric Lighting</vt:lpstr>
      <vt:lpstr>Statistical 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Heat Transfer Mechanisms</dc:title>
  <dc:creator>Philip Holden</dc:creator>
  <cp:lastModifiedBy>Philip Holden</cp:lastModifiedBy>
  <cp:revision>45</cp:revision>
  <dcterms:created xsi:type="dcterms:W3CDTF">2019-03-17T23:04:19Z</dcterms:created>
  <dcterms:modified xsi:type="dcterms:W3CDTF">2019-04-09T14:54:38Z</dcterms:modified>
</cp:coreProperties>
</file>