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64" r:id="rId3"/>
    <p:sldId id="269" r:id="rId4"/>
    <p:sldId id="258" r:id="rId5"/>
    <p:sldId id="27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761A34-A2BC-75F2-CACE-0A06BCA7F9EA}" v="88" dt="2025-01-14T13:43:56.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Bollard (2403676)" userId="S::2403676@student.uwtsd.ac.uk::6fe34cf5-b704-49cd-9933-1ac178ccfaff" providerId="AD" clId="Web-{F6761A34-A2BC-75F2-CACE-0A06BCA7F9EA}"/>
    <pc:docChg chg="addSld delSld modSld sldOrd">
      <pc:chgData name="Caitlin Bollard (2403676)" userId="S::2403676@student.uwtsd.ac.uk::6fe34cf5-b704-49cd-9933-1ac178ccfaff" providerId="AD" clId="Web-{F6761A34-A2BC-75F2-CACE-0A06BCA7F9EA}" dt="2025-01-14T13:43:54.013" v="89" actId="20577"/>
      <pc:docMkLst>
        <pc:docMk/>
      </pc:docMkLst>
      <pc:sldChg chg="addSp modSp mod setBg">
        <pc:chgData name="Caitlin Bollard (2403676)" userId="S::2403676@student.uwtsd.ac.uk::6fe34cf5-b704-49cd-9933-1ac178ccfaff" providerId="AD" clId="Web-{F6761A34-A2BC-75F2-CACE-0A06BCA7F9EA}" dt="2025-01-14T13:43:31.872" v="88"/>
        <pc:sldMkLst>
          <pc:docMk/>
          <pc:sldMk cId="109857222" sldId="256"/>
        </pc:sldMkLst>
        <pc:spChg chg="mod">
          <ac:chgData name="Caitlin Bollard (2403676)" userId="S::2403676@student.uwtsd.ac.uk::6fe34cf5-b704-49cd-9933-1ac178ccfaff" providerId="AD" clId="Web-{F6761A34-A2BC-75F2-CACE-0A06BCA7F9EA}" dt="2025-01-14T13:39:46.802" v="45" actId="20577"/>
          <ac:spMkLst>
            <pc:docMk/>
            <pc:sldMk cId="109857222" sldId="256"/>
            <ac:spMk id="2" creationId="{00000000-0000-0000-0000-000000000000}"/>
          </ac:spMkLst>
        </pc:spChg>
        <pc:spChg chg="mod">
          <ac:chgData name="Caitlin Bollard (2403676)" userId="S::2403676@student.uwtsd.ac.uk::6fe34cf5-b704-49cd-9933-1ac178ccfaff" providerId="AD" clId="Web-{F6761A34-A2BC-75F2-CACE-0A06BCA7F9EA}" dt="2025-01-14T13:40:25.679" v="70" actId="20577"/>
          <ac:spMkLst>
            <pc:docMk/>
            <pc:sldMk cId="109857222" sldId="256"/>
            <ac:spMk id="3" creationId="{00000000-0000-0000-0000-000000000000}"/>
          </ac:spMkLst>
        </pc:spChg>
        <pc:picChg chg="add mod">
          <ac:chgData name="Caitlin Bollard (2403676)" userId="S::2403676@student.uwtsd.ac.uk::6fe34cf5-b704-49cd-9933-1ac178ccfaff" providerId="AD" clId="Web-{F6761A34-A2BC-75F2-CACE-0A06BCA7F9EA}" dt="2025-01-14T13:43:06.402" v="87" actId="1076"/>
          <ac:picMkLst>
            <pc:docMk/>
            <pc:sldMk cId="109857222" sldId="256"/>
            <ac:picMk id="4" creationId="{D69CE895-9E38-5482-10AE-8FD8E3175FC1}"/>
          </ac:picMkLst>
        </pc:picChg>
      </pc:sldChg>
      <pc:sldChg chg="addSp delSp modSp new del ord">
        <pc:chgData name="Caitlin Bollard (2403676)" userId="S::2403676@student.uwtsd.ac.uk::6fe34cf5-b704-49cd-9933-1ac178ccfaff" providerId="AD" clId="Web-{F6761A34-A2BC-75F2-CACE-0A06BCA7F9EA}" dt="2025-01-14T13:38:22.175" v="20"/>
        <pc:sldMkLst>
          <pc:docMk/>
          <pc:sldMk cId="3300918593" sldId="257"/>
        </pc:sldMkLst>
        <pc:spChg chg="del mod">
          <ac:chgData name="Caitlin Bollard (2403676)" userId="S::2403676@student.uwtsd.ac.uk::6fe34cf5-b704-49cd-9933-1ac178ccfaff" providerId="AD" clId="Web-{F6761A34-A2BC-75F2-CACE-0A06BCA7F9EA}" dt="2025-01-14T13:36:39.734" v="10"/>
          <ac:spMkLst>
            <pc:docMk/>
            <pc:sldMk cId="3300918593" sldId="257"/>
            <ac:spMk id="2" creationId="{FF9BB7C0-89FB-4F24-977B-B80507785B9D}"/>
          </ac:spMkLst>
        </pc:spChg>
        <pc:spChg chg="del mod">
          <ac:chgData name="Caitlin Bollard (2403676)" userId="S::2403676@student.uwtsd.ac.uk::6fe34cf5-b704-49cd-9933-1ac178ccfaff" providerId="AD" clId="Web-{F6761A34-A2BC-75F2-CACE-0A06BCA7F9EA}" dt="2025-01-14T13:36:27.124" v="7"/>
          <ac:spMkLst>
            <pc:docMk/>
            <pc:sldMk cId="3300918593" sldId="257"/>
            <ac:spMk id="3" creationId="{D1B54BDF-BD4F-CF82-257A-B736774B5334}"/>
          </ac:spMkLst>
        </pc:spChg>
        <pc:spChg chg="add mod">
          <ac:chgData name="Caitlin Bollard (2403676)" userId="S::2403676@student.uwtsd.ac.uk::6fe34cf5-b704-49cd-9933-1ac178ccfaff" providerId="AD" clId="Web-{F6761A34-A2BC-75F2-CACE-0A06BCA7F9EA}" dt="2025-01-14T13:37:17.579" v="14"/>
          <ac:spMkLst>
            <pc:docMk/>
            <pc:sldMk cId="3300918593" sldId="257"/>
            <ac:spMk id="6" creationId="{B91C9A69-AB05-4F9F-ED52-5D9B968BD2A0}"/>
          </ac:spMkLst>
        </pc:spChg>
        <pc:picChg chg="add del mod ord">
          <ac:chgData name="Caitlin Bollard (2403676)" userId="S::2403676@student.uwtsd.ac.uk::6fe34cf5-b704-49cd-9933-1ac178ccfaff" providerId="AD" clId="Web-{F6761A34-A2BC-75F2-CACE-0A06BCA7F9EA}" dt="2025-01-14T13:37:17.579" v="14"/>
          <ac:picMkLst>
            <pc:docMk/>
            <pc:sldMk cId="3300918593" sldId="257"/>
            <ac:picMk id="4" creationId="{2921EC22-177F-30F7-28E5-B78952523E79}"/>
          </ac:picMkLst>
        </pc:picChg>
      </pc:sldChg>
      <pc:sldChg chg="add modNotes">
        <pc:chgData name="Caitlin Bollard (2403676)" userId="S::2403676@student.uwtsd.ac.uk::6fe34cf5-b704-49cd-9933-1ac178ccfaff" providerId="AD" clId="Web-{F6761A34-A2BC-75F2-CACE-0A06BCA7F9EA}" dt="2025-01-14T13:38:49.644" v="23"/>
        <pc:sldMkLst>
          <pc:docMk/>
          <pc:sldMk cId="553315737" sldId="258"/>
        </pc:sldMkLst>
      </pc:sldChg>
      <pc:sldChg chg="add ord modNotes">
        <pc:chgData name="Caitlin Bollard (2403676)" userId="S::2403676@student.uwtsd.ac.uk::6fe34cf5-b704-49cd-9933-1ac178ccfaff" providerId="AD" clId="Web-{F6761A34-A2BC-75F2-CACE-0A06BCA7F9EA}" dt="2025-01-14T13:35:48.608" v="5"/>
        <pc:sldMkLst>
          <pc:docMk/>
          <pc:sldMk cId="4103520159" sldId="264"/>
        </pc:sldMkLst>
      </pc:sldChg>
      <pc:sldChg chg="add modNotes">
        <pc:chgData name="Caitlin Bollard (2403676)" userId="S::2403676@student.uwtsd.ac.uk::6fe34cf5-b704-49cd-9933-1ac178ccfaff" providerId="AD" clId="Web-{F6761A34-A2BC-75F2-CACE-0A06BCA7F9EA}" dt="2025-01-14T13:37:48.455" v="18"/>
        <pc:sldMkLst>
          <pc:docMk/>
          <pc:sldMk cId="221444811" sldId="269"/>
        </pc:sldMkLst>
      </pc:sldChg>
      <pc:sldChg chg="modSp new mod setBg">
        <pc:chgData name="Caitlin Bollard (2403676)" userId="S::2403676@student.uwtsd.ac.uk::6fe34cf5-b704-49cd-9933-1ac178ccfaff" providerId="AD" clId="Web-{F6761A34-A2BC-75F2-CACE-0A06BCA7F9EA}" dt="2025-01-14T13:43:54.013" v="89" actId="20577"/>
        <pc:sldMkLst>
          <pc:docMk/>
          <pc:sldMk cId="136471846" sldId="270"/>
        </pc:sldMkLst>
        <pc:spChg chg="mod">
          <ac:chgData name="Caitlin Bollard (2403676)" userId="S::2403676@student.uwtsd.ac.uk::6fe34cf5-b704-49cd-9933-1ac178ccfaff" providerId="AD" clId="Web-{F6761A34-A2BC-75F2-CACE-0A06BCA7F9EA}" dt="2025-01-14T13:41:36.431" v="83" actId="20577"/>
          <ac:spMkLst>
            <pc:docMk/>
            <pc:sldMk cId="136471846" sldId="270"/>
            <ac:spMk id="2" creationId="{57BFC433-6A62-CF42-5452-5C45AB661009}"/>
          </ac:spMkLst>
        </pc:spChg>
        <pc:spChg chg="mod">
          <ac:chgData name="Caitlin Bollard (2403676)" userId="S::2403676@student.uwtsd.ac.uk::6fe34cf5-b704-49cd-9933-1ac178ccfaff" providerId="AD" clId="Web-{F6761A34-A2BC-75F2-CACE-0A06BCA7F9EA}" dt="2025-01-14T13:43:54.013" v="89" actId="20577"/>
          <ac:spMkLst>
            <pc:docMk/>
            <pc:sldMk cId="136471846" sldId="270"/>
            <ac:spMk id="3" creationId="{F5F554A1-4424-0C1C-48A6-F7A8792A1AF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28298A-0EF2-46B5-AA5C-CCC55539EAB7}" type="datetimeFigureOut">
              <a:t>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3A1A13-0CD5-45C3-B034-B5D9E039C6C1}" type="slidenum">
              <a:t>‹#›</a:t>
            </a:fld>
            <a:endParaRPr lang="en-US"/>
          </a:p>
        </p:txBody>
      </p:sp>
    </p:spTree>
    <p:extLst>
      <p:ext uri="{BB962C8B-B14F-4D97-AF65-F5344CB8AC3E}">
        <p14:creationId xmlns:p14="http://schemas.microsoft.com/office/powerpoint/2010/main" val="3666736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social media campaign we will be targeting the millennials age category to travel with GWR to the Leeds Festival, this age category was chosen due to high interest and views of Leeds Festival According to Similar Web (2024). This event is held annually in August. Leeds Festival is a weekend for music enthusiasts to enjoy their favorite bands and singers. Leeds City Council (2022) acknowledges that 89,999 people were expected to visit the music event in 2022 which these attendees would also stay in accommodation, hospitality and use local Transport. Linking us to targeting millennials as they will be travelling to the festival wether that's own transport or by train. Which promoting train travel will hopefully encourage our target market to use GWR.  </a:t>
            </a:r>
          </a:p>
          <a:p>
            <a:r>
              <a:rPr lang="en-US" dirty="0"/>
              <a:t> </a:t>
            </a:r>
            <a:endParaRPr lang="en-US" dirty="0">
              <a:ea typeface="Calibri"/>
              <a:cs typeface="Calibri"/>
            </a:endParaRPr>
          </a:p>
          <a:p>
            <a:r>
              <a:rPr lang="en-US"/>
              <a:t>According to Trainline (2023) Travel time by train to Leeds from Swansea takes approximately 5 hours but can differ due to changes on the way.  Stops include Bristol parkway with a change over then heading straight to the Destination Leeds. There are two types of classes one being standard then first class depending on budget of tickets there's something for everyone. As Stated on GWR (2025) there are many benefits to travelling with them such as advanced fairs which makes it cheaper for our target market if they book tickets in advance saving 50%, by having this enticement would increase sales for GWR and benefiting the festival gooers too by saving money.  </a:t>
            </a:r>
          </a:p>
          <a:p>
            <a:br>
              <a:rPr lang="en-US" dirty="0"/>
            </a:br>
            <a:endParaRPr lang="en-US" dirty="0"/>
          </a:p>
          <a:p>
            <a:endParaRPr lang="en-US">
              <a:ea typeface="Calibri"/>
              <a:cs typeface="Calibri"/>
            </a:endParaRPr>
          </a:p>
          <a:p>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E3409987-827B-4BF5-96CD-8DBC4F023D95}" type="slidenum">
              <a:rPr lang="en-US"/>
              <a:t>3</a:t>
            </a:fld>
            <a:endParaRPr lang="en-US"/>
          </a:p>
        </p:txBody>
      </p:sp>
    </p:spTree>
    <p:extLst>
      <p:ext uri="{BB962C8B-B14F-4D97-AF65-F5344CB8AC3E}">
        <p14:creationId xmlns:p14="http://schemas.microsoft.com/office/powerpoint/2010/main" val="26749436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our social media campaign is to attract the attention of GWR to promote our visual campaign to our target profile being male 25-34 as stated above this age range was targeted due to high searches according to Similar Web (2024) As graph A shows that this is the age distribution on why we chose targeting males aged 25 to 34 due to them being the highest age range. We will meet our aim by posting this campaign to TikTok being the most used social media platform in this day and age, according to Statista (2024) the percentage of men to use TikTok as of 2024 within our target market was 19.1% worldwide as shown on this slide which relates to both the UK and America being top searches for the Leeds Festival, which connects us to post our social media campaign on TikTok due to the high increase of use which will then reach out to males. With our social media campaign being easy accessible it can be transferred to many social media apps such as Instagram reels, Facebook and YouTube videos being posted by Leeds fest promoting GWR to travel to the event.  </a:t>
            </a:r>
          </a:p>
          <a:p>
            <a:br>
              <a:rPr lang="en-US" dirty="0"/>
            </a:br>
            <a:endParaRPr lang="en-US" dirty="0"/>
          </a:p>
        </p:txBody>
      </p:sp>
      <p:sp>
        <p:nvSpPr>
          <p:cNvPr id="4" name="Slide Number Placeholder 3"/>
          <p:cNvSpPr>
            <a:spLocks noGrp="1"/>
          </p:cNvSpPr>
          <p:nvPr>
            <p:ph type="sldNum" sz="quarter" idx="5"/>
          </p:nvPr>
        </p:nvSpPr>
        <p:spPr/>
        <p:txBody>
          <a:bodyPr/>
          <a:lstStyle/>
          <a:p>
            <a:fld id="{3A3A1A13-0CD5-45C3-B034-B5D9E039C6C1}" type="slidenum">
              <a:t>3</a:t>
            </a:fld>
            <a:endParaRPr lang="en-US"/>
          </a:p>
        </p:txBody>
      </p:sp>
    </p:spTree>
    <p:extLst>
      <p:ext uri="{BB962C8B-B14F-4D97-AF65-F5344CB8AC3E}">
        <p14:creationId xmlns:p14="http://schemas.microsoft.com/office/powerpoint/2010/main" val="3204261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research, the chosen target market for our campaign was Males aged 25 to 34 as Similar Web (2024) tells us that this is the popular age category to visit Leeds Festival Website and interact as graph A shows on the power point. There are many benefits to marketing segmentation including efficient resource allocation meaning that effort can be applied into correct target market versus money being spent on the wrong target market, by this factor being in place can create income for the economy in areas such as transport and festivals. ‘ tailor marketing efforts to specific customers needs and preferences, which can lead to improved customer satisfaction and loyalty’ this evidence links to Leeds Festival as to having correct marketing in place to correct customer target can increase revenue for the business and create life long memories for attendees (</a:t>
            </a:r>
            <a:r>
              <a:rPr lang="en-US" dirty="0" err="1"/>
              <a:t>Aghdaie</a:t>
            </a:r>
            <a:r>
              <a:rPr lang="en-US" dirty="0"/>
              <a:t>, Tafreshi and </a:t>
            </a:r>
            <a:r>
              <a:rPr lang="en-US" dirty="0" err="1"/>
              <a:t>Behzadian</a:t>
            </a:r>
            <a:r>
              <a:rPr lang="en-US" dirty="0"/>
              <a:t>, 2014).  </a:t>
            </a:r>
          </a:p>
          <a:p>
            <a:r>
              <a:rPr lang="en-US" dirty="0"/>
              <a:t> </a:t>
            </a:r>
            <a:endParaRPr lang="en-US" dirty="0">
              <a:ea typeface="Calibri"/>
              <a:cs typeface="Calibri"/>
            </a:endParaRPr>
          </a:p>
          <a:p>
            <a:r>
              <a:rPr lang="en-US" dirty="0"/>
              <a:t>When looking at our target market there are many things to consider such as income, as if there is a crisis this target may not have disposable income for festivals as such. looking at GOV.UK (2023) the article states that the average income for our age target varies from £13 to £17.8 an hour depending on occupation as shown on this graph Top Nationalities, which tells us if there is a recession they may be unable to afford luxuries such as Festivals and Train tickets. As shown on this slide the top nationality to view Leeds Festival website is the UK this may be due to the festival being in the UK and it attracts many UK festival lovers who want to stay within their own area. Whilst following up from the UK is United states this may be due to a lot of bands and singers being in one area and may want to visit UK for attractions too.  </a:t>
            </a:r>
            <a:endParaRPr lang="en-US" dirty="0">
              <a:ea typeface="Calibri"/>
              <a:cs typeface="Calibri"/>
            </a:endParaRPr>
          </a:p>
          <a:p>
            <a:br>
              <a:rPr lang="en-US" dirty="0"/>
            </a:br>
            <a:endParaRPr lang="en-US" dirty="0"/>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3409987-827B-4BF5-96CD-8DBC4F023D95}" type="slidenum">
              <a:rPr lang="en-US"/>
              <a:t>5</a:t>
            </a:fld>
            <a:endParaRPr lang="en-US"/>
          </a:p>
        </p:txBody>
      </p:sp>
    </p:spTree>
    <p:extLst>
      <p:ext uri="{BB962C8B-B14F-4D97-AF65-F5344CB8AC3E}">
        <p14:creationId xmlns:p14="http://schemas.microsoft.com/office/powerpoint/2010/main" val="3134421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hyperlink" Target="https://www.statista.com/statistics/1299785/distribution-tiktok-users-gender/" TargetMode="External"/><Relationship Id="rId3" Type="http://schemas.openxmlformats.org/officeDocument/2006/relationships/hyperlink" Target="https://democracy.leeds.gov.uk/documents/s236434/Leeds%20Festival%20Report%2026%2007%202022.pdf#:~:text=Attracting%20up%20to%2089%2C999%20attendees%20some%20of%20whom,they%20may%20return%20later%20to%20enjoy%20the%20City." TargetMode="External"/><Relationship Id="rId7" Type="http://schemas.openxmlformats.org/officeDocument/2006/relationships/hyperlink" Target="https://pro.similarweb.com/#/digitalsuite/websiteanalysis/audience-demographics/" TargetMode="External"/><Relationship Id="rId2" Type="http://schemas.openxmlformats.org/officeDocument/2006/relationships/hyperlink" Target="https://doi.org/10.1504/IJBIR.2014.059532" TargetMode="External"/><Relationship Id="rId1" Type="http://schemas.openxmlformats.org/officeDocument/2006/relationships/slideLayout" Target="../slideLayouts/slideLayout2.xml"/><Relationship Id="rId6" Type="http://schemas.openxmlformats.org/officeDocument/2006/relationships/hyperlink" Target="https://social-mobility.data.gov.uk/intermediate_outcomes/work_in_early_adulthood_(25_to_29_years)/earnings_of_young_people_aged_25_to_29_years/1.0" TargetMode="External"/><Relationship Id="rId5" Type="http://schemas.openxmlformats.org/officeDocument/2006/relationships/hyperlink" Target="https://www.thetrainline.com/" TargetMode="External"/><Relationship Id="rId4" Type="http://schemas.openxmlformats.org/officeDocument/2006/relationships/hyperlink" Target="https://www.gwr.com/your-tickets/ways-to-save/off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GWR Campaign Travelling to Leeds Festival</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Caitlin Bollard</a:t>
            </a:r>
          </a:p>
          <a:p>
            <a:r>
              <a:rPr lang="en-US" dirty="0"/>
              <a:t>BMTP4014</a:t>
            </a:r>
          </a:p>
          <a:p>
            <a:r>
              <a:rPr lang="en-US" dirty="0"/>
              <a:t>Deborah Jenkins</a:t>
            </a:r>
          </a:p>
        </p:txBody>
      </p:sp>
      <p:pic>
        <p:nvPicPr>
          <p:cNvPr id="4" name="Picture 3" descr="Great Western Railway – Logos Download">
            <a:extLst>
              <a:ext uri="{FF2B5EF4-FFF2-40B4-BE49-F238E27FC236}">
                <a16:creationId xmlns:a16="http://schemas.microsoft.com/office/drawing/2014/main" id="{D69CE895-9E38-5482-10AE-8FD8E3175FC1}"/>
              </a:ext>
            </a:extLst>
          </p:cNvPr>
          <p:cNvPicPr>
            <a:picLocks noChangeAspect="1"/>
          </p:cNvPicPr>
          <p:nvPr/>
        </p:nvPicPr>
        <p:blipFill>
          <a:blip r:embed="rId2"/>
          <a:stretch>
            <a:fillRect/>
          </a:stretch>
        </p:blipFill>
        <p:spPr>
          <a:xfrm>
            <a:off x="347023" y="4000926"/>
            <a:ext cx="3809716" cy="210886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pic>
        <p:nvPicPr>
          <p:cNvPr id="4" name="Picture 3" descr="GWR’s rail franchise extended to 2025">
            <a:extLst>
              <a:ext uri="{FF2B5EF4-FFF2-40B4-BE49-F238E27FC236}">
                <a16:creationId xmlns:a16="http://schemas.microsoft.com/office/drawing/2014/main" id="{5B4BF09D-72D1-8900-30D6-7CE6F92DB856}"/>
              </a:ext>
            </a:extLst>
          </p:cNvPr>
          <p:cNvPicPr>
            <a:picLocks noChangeAspect="1"/>
          </p:cNvPicPr>
          <p:nvPr/>
        </p:nvPicPr>
        <p:blipFill>
          <a:blip r:embed="rId3"/>
          <a:srcRect l="8805" r="12941"/>
          <a:stretch/>
        </p:blipFill>
        <p:spPr>
          <a:xfrm>
            <a:off x="6895064" y="363425"/>
            <a:ext cx="2952320" cy="2074976"/>
          </a:xfrm>
          <a:prstGeom prst="rect">
            <a:avLst/>
          </a:prstGeom>
        </p:spPr>
      </p:pic>
      <p:sp>
        <p:nvSpPr>
          <p:cNvPr id="2" name="Title 1">
            <a:extLst>
              <a:ext uri="{FF2B5EF4-FFF2-40B4-BE49-F238E27FC236}">
                <a16:creationId xmlns:a16="http://schemas.microsoft.com/office/drawing/2014/main" id="{65287AAB-9E99-6E76-6142-37354D28EC41}"/>
              </a:ext>
            </a:extLst>
          </p:cNvPr>
          <p:cNvSpPr>
            <a:spLocks noGrp="1"/>
          </p:cNvSpPr>
          <p:nvPr>
            <p:ph type="title"/>
          </p:nvPr>
        </p:nvSpPr>
        <p:spPr>
          <a:xfrm>
            <a:off x="838200" y="365125"/>
            <a:ext cx="3822189" cy="1899912"/>
          </a:xfrm>
        </p:spPr>
        <p:txBody>
          <a:bodyPr>
            <a:normAutofit/>
          </a:bodyPr>
          <a:lstStyle/>
          <a:p>
            <a:r>
              <a:rPr lang="en-US" sz="4000">
                <a:solidFill>
                  <a:srgbClr val="FF0000"/>
                </a:solidFill>
                <a:highlight>
                  <a:srgbClr val="FFFF00"/>
                </a:highlight>
                <a:latin typeface="Century Schoolbook"/>
              </a:rPr>
              <a:t>Overview of Leeds Festival </a:t>
            </a:r>
          </a:p>
        </p:txBody>
      </p:sp>
      <p:sp>
        <p:nvSpPr>
          <p:cNvPr id="3" name="Content Placeholder 2">
            <a:extLst>
              <a:ext uri="{FF2B5EF4-FFF2-40B4-BE49-F238E27FC236}">
                <a16:creationId xmlns:a16="http://schemas.microsoft.com/office/drawing/2014/main" id="{46FA0805-80A1-12A4-04E7-C72E5B4A3ABE}"/>
              </a:ext>
            </a:extLst>
          </p:cNvPr>
          <p:cNvSpPr>
            <a:spLocks noGrp="1"/>
          </p:cNvSpPr>
          <p:nvPr>
            <p:ph idx="1"/>
          </p:nvPr>
        </p:nvSpPr>
        <p:spPr>
          <a:xfrm>
            <a:off x="838200" y="3356127"/>
            <a:ext cx="3822189" cy="3742762"/>
          </a:xfrm>
        </p:spPr>
        <p:txBody>
          <a:bodyPr vert="horz" lIns="91440" tIns="45720" rIns="91440" bIns="45720" rtlCol="0" anchor="t">
            <a:normAutofit/>
          </a:bodyPr>
          <a:lstStyle/>
          <a:p>
            <a:r>
              <a:rPr lang="en-US" sz="2000">
                <a:solidFill>
                  <a:srgbClr val="FF0000"/>
                </a:solidFill>
                <a:latin typeface="Century Schoolbook"/>
              </a:rPr>
              <a:t>Introduction to Leeds Festival</a:t>
            </a:r>
          </a:p>
          <a:p>
            <a:r>
              <a:rPr lang="en-US" sz="2000">
                <a:solidFill>
                  <a:srgbClr val="FF0000"/>
                </a:solidFill>
                <a:latin typeface="Century Schoolbook"/>
              </a:rPr>
              <a:t>Train Journey to the Festival</a:t>
            </a:r>
          </a:p>
          <a:p>
            <a:endParaRPr lang="en-US" sz="2000">
              <a:solidFill>
                <a:srgbClr val="FF0000"/>
              </a:solidFill>
              <a:latin typeface="Century Schoolbook"/>
            </a:endParaRPr>
          </a:p>
          <a:p>
            <a:endParaRPr lang="en-US" sz="2000">
              <a:latin typeface="Century Schoolbook"/>
            </a:endParaRPr>
          </a:p>
        </p:txBody>
      </p:sp>
      <p:pic>
        <p:nvPicPr>
          <p:cNvPr id="6" name="Content Placeholder 7" descr="A screenshot of a graph&#10;&#10;Description automatically generated">
            <a:extLst>
              <a:ext uri="{FF2B5EF4-FFF2-40B4-BE49-F238E27FC236}">
                <a16:creationId xmlns:a16="http://schemas.microsoft.com/office/drawing/2014/main" id="{6A0421B2-5CAD-16C1-3627-B256EB54101A}"/>
              </a:ext>
            </a:extLst>
          </p:cNvPr>
          <p:cNvPicPr>
            <a:picLocks noChangeAspect="1"/>
          </p:cNvPicPr>
          <p:nvPr/>
        </p:nvPicPr>
        <p:blipFill>
          <a:blip r:embed="rId4"/>
          <a:stretch>
            <a:fillRect/>
          </a:stretch>
        </p:blipFill>
        <p:spPr>
          <a:xfrm>
            <a:off x="6897369" y="3175594"/>
            <a:ext cx="3335866" cy="1870447"/>
          </a:xfrm>
          <a:prstGeom prst="rect">
            <a:avLst/>
          </a:prstGeom>
        </p:spPr>
      </p:pic>
      <p:sp>
        <p:nvSpPr>
          <p:cNvPr id="7" name="TextBox 6">
            <a:extLst>
              <a:ext uri="{FF2B5EF4-FFF2-40B4-BE49-F238E27FC236}">
                <a16:creationId xmlns:a16="http://schemas.microsoft.com/office/drawing/2014/main" id="{20A3FED4-D2DF-B749-40E9-D1BE2526BA77}"/>
              </a:ext>
            </a:extLst>
          </p:cNvPr>
          <p:cNvSpPr txBox="1"/>
          <p:nvPr/>
        </p:nvSpPr>
        <p:spPr>
          <a:xfrm>
            <a:off x="7104185" y="522849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7D31"/>
                </a:highlight>
                <a:cs typeface="Segoe UI"/>
              </a:rPr>
              <a:t>Graph A </a:t>
            </a:r>
            <a:r>
              <a:rPr lang="en-US">
                <a:cs typeface="Segoe UI"/>
              </a:rPr>
              <a:t>​</a:t>
            </a:r>
          </a:p>
          <a:p>
            <a:r>
              <a:rPr lang="en-US">
                <a:highlight>
                  <a:srgbClr val="ED7D31"/>
                </a:highlight>
                <a:cs typeface="Segoe UI"/>
              </a:rPr>
              <a:t>SimilarWeb (2024)</a:t>
            </a:r>
          </a:p>
        </p:txBody>
      </p:sp>
    </p:spTree>
    <p:extLst>
      <p:ext uri="{BB962C8B-B14F-4D97-AF65-F5344CB8AC3E}">
        <p14:creationId xmlns:p14="http://schemas.microsoft.com/office/powerpoint/2010/main" val="41035201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36EE7-1A62-0807-EEB9-355B7990F60D}"/>
              </a:ext>
            </a:extLst>
          </p:cNvPr>
          <p:cNvSpPr>
            <a:spLocks noGrp="1"/>
          </p:cNvSpPr>
          <p:nvPr>
            <p:ph type="title"/>
          </p:nvPr>
        </p:nvSpPr>
        <p:spPr/>
        <p:txBody>
          <a:bodyPr/>
          <a:lstStyle/>
          <a:p>
            <a:r>
              <a:rPr lang="en-US">
                <a:solidFill>
                  <a:srgbClr val="FF0000"/>
                </a:solidFill>
                <a:latin typeface="Century Schoolbook"/>
              </a:rPr>
              <a:t>Aim and Objective of our Campaign</a:t>
            </a:r>
          </a:p>
        </p:txBody>
      </p:sp>
      <p:sp>
        <p:nvSpPr>
          <p:cNvPr id="3" name="Content Placeholder 2">
            <a:extLst>
              <a:ext uri="{FF2B5EF4-FFF2-40B4-BE49-F238E27FC236}">
                <a16:creationId xmlns:a16="http://schemas.microsoft.com/office/drawing/2014/main" id="{095BE8CF-50EB-6006-84D1-0DED02F77F11}"/>
              </a:ext>
            </a:extLst>
          </p:cNvPr>
          <p:cNvSpPr>
            <a:spLocks noGrp="1"/>
          </p:cNvSpPr>
          <p:nvPr>
            <p:ph idx="1"/>
          </p:nvPr>
        </p:nvSpPr>
        <p:spPr>
          <a:xfrm>
            <a:off x="1346199" y="4102218"/>
            <a:ext cx="2077156" cy="1623190"/>
          </a:xfrm>
        </p:spPr>
        <p:txBody>
          <a:bodyPr vert="horz" lIns="91440" tIns="45720" rIns="91440" bIns="45720" rtlCol="0" anchor="t">
            <a:normAutofit/>
          </a:bodyPr>
          <a:lstStyle/>
          <a:p>
            <a:pPr marL="0" indent="0">
              <a:lnSpc>
                <a:spcPct val="100000"/>
              </a:lnSpc>
              <a:spcBef>
                <a:spcPts val="0"/>
              </a:spcBef>
              <a:buNone/>
            </a:pPr>
            <a:r>
              <a:rPr lang="en-US" sz="1800">
                <a:highlight>
                  <a:srgbClr val="ED7D31"/>
                </a:highlight>
              </a:rPr>
              <a:t>Graph A </a:t>
            </a:r>
            <a:r>
              <a:rPr lang="en-US" sz="1800" err="1">
                <a:highlight>
                  <a:srgbClr val="ED7D31"/>
                </a:highlight>
              </a:rPr>
              <a:t>SimilarWeb</a:t>
            </a:r>
            <a:r>
              <a:rPr lang="en-US" sz="1800">
                <a:highlight>
                  <a:srgbClr val="ED7D31"/>
                </a:highlight>
              </a:rPr>
              <a:t> (2024)</a:t>
            </a:r>
            <a:endParaRPr lang="en-US"/>
          </a:p>
        </p:txBody>
      </p:sp>
      <p:pic>
        <p:nvPicPr>
          <p:cNvPr id="5" name="Content Placeholder 7" descr="A screenshot of a graph&#10;&#10;Description automatically generated">
            <a:extLst>
              <a:ext uri="{FF2B5EF4-FFF2-40B4-BE49-F238E27FC236}">
                <a16:creationId xmlns:a16="http://schemas.microsoft.com/office/drawing/2014/main" id="{445B75BD-C484-6F61-BB92-ADEC5592B618}"/>
              </a:ext>
            </a:extLst>
          </p:cNvPr>
          <p:cNvPicPr>
            <a:picLocks noChangeAspect="1"/>
          </p:cNvPicPr>
          <p:nvPr/>
        </p:nvPicPr>
        <p:blipFill>
          <a:blip r:embed="rId3"/>
          <a:stretch>
            <a:fillRect/>
          </a:stretch>
        </p:blipFill>
        <p:spPr>
          <a:xfrm>
            <a:off x="836925" y="2058345"/>
            <a:ext cx="3335866" cy="1870447"/>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6AFCD814-4198-D7C8-0077-026B93046CE7}"/>
              </a:ext>
            </a:extLst>
          </p:cNvPr>
          <p:cNvPicPr>
            <a:picLocks noChangeAspect="1"/>
          </p:cNvPicPr>
          <p:nvPr/>
        </p:nvPicPr>
        <p:blipFill>
          <a:blip r:embed="rId4"/>
          <a:stretch>
            <a:fillRect/>
          </a:stretch>
        </p:blipFill>
        <p:spPr>
          <a:xfrm>
            <a:off x="7215481" y="2080710"/>
            <a:ext cx="3236149" cy="1849913"/>
          </a:xfrm>
          <a:prstGeom prst="rect">
            <a:avLst/>
          </a:prstGeom>
        </p:spPr>
      </p:pic>
      <p:sp>
        <p:nvSpPr>
          <p:cNvPr id="8" name="TextBox 7">
            <a:extLst>
              <a:ext uri="{FF2B5EF4-FFF2-40B4-BE49-F238E27FC236}">
                <a16:creationId xmlns:a16="http://schemas.microsoft.com/office/drawing/2014/main" id="{09F0D463-6A8D-4C16-CC1C-D43786C8029C}"/>
              </a:ext>
            </a:extLst>
          </p:cNvPr>
          <p:cNvSpPr txBox="1"/>
          <p:nvPr/>
        </p:nvSpPr>
        <p:spPr>
          <a:xfrm>
            <a:off x="7706548" y="410351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7D31"/>
                </a:highlight>
                <a:cs typeface="Segoe UI"/>
              </a:rPr>
              <a:t>TikTok users Worldwide </a:t>
            </a:r>
            <a:r>
              <a:rPr lang="en-US">
                <a:cs typeface="Segoe UI"/>
              </a:rPr>
              <a:t>​</a:t>
            </a:r>
          </a:p>
          <a:p>
            <a:r>
              <a:rPr lang="en-US">
                <a:highlight>
                  <a:srgbClr val="ED7D31"/>
                </a:highlight>
                <a:cs typeface="Segoe UI"/>
              </a:rPr>
              <a:t>Statista (2024)</a:t>
            </a:r>
          </a:p>
        </p:txBody>
      </p:sp>
    </p:spTree>
    <p:extLst>
      <p:ext uri="{BB962C8B-B14F-4D97-AF65-F5344CB8AC3E}">
        <p14:creationId xmlns:p14="http://schemas.microsoft.com/office/powerpoint/2010/main" val="2214448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9834-5F33-F9F2-9382-857E488AF647}"/>
              </a:ext>
            </a:extLst>
          </p:cNvPr>
          <p:cNvSpPr>
            <a:spLocks noGrp="1"/>
          </p:cNvSpPr>
          <p:nvPr>
            <p:ph type="title"/>
          </p:nvPr>
        </p:nvSpPr>
        <p:spPr/>
        <p:txBody>
          <a:bodyPr/>
          <a:lstStyle/>
          <a:p>
            <a:r>
              <a:rPr lang="en-US">
                <a:solidFill>
                  <a:srgbClr val="FF0000"/>
                </a:solidFill>
                <a:latin typeface="Century Schoolbook"/>
              </a:rPr>
              <a:t>Target Market for our social media campaign </a:t>
            </a:r>
          </a:p>
        </p:txBody>
      </p:sp>
      <p:pic>
        <p:nvPicPr>
          <p:cNvPr id="8" name="Content Placeholder 7" descr="A screenshot of a graph&#10;&#10;Description automatically generated">
            <a:extLst>
              <a:ext uri="{FF2B5EF4-FFF2-40B4-BE49-F238E27FC236}">
                <a16:creationId xmlns:a16="http://schemas.microsoft.com/office/drawing/2014/main" id="{68657C4E-031C-22AA-3B39-37934183BB5F}"/>
              </a:ext>
            </a:extLst>
          </p:cNvPr>
          <p:cNvPicPr>
            <a:picLocks noGrp="1" noChangeAspect="1"/>
          </p:cNvPicPr>
          <p:nvPr>
            <p:ph idx="1"/>
          </p:nvPr>
        </p:nvPicPr>
        <p:blipFill>
          <a:blip r:embed="rId3"/>
          <a:stretch>
            <a:fillRect/>
          </a:stretch>
        </p:blipFill>
        <p:spPr>
          <a:xfrm>
            <a:off x="684139" y="1862609"/>
            <a:ext cx="3113128" cy="1741494"/>
          </a:xfrm>
        </p:spPr>
      </p:pic>
      <p:sp>
        <p:nvSpPr>
          <p:cNvPr id="4" name="TextBox 3">
            <a:extLst>
              <a:ext uri="{FF2B5EF4-FFF2-40B4-BE49-F238E27FC236}">
                <a16:creationId xmlns:a16="http://schemas.microsoft.com/office/drawing/2014/main" id="{2822780B-E7F1-6B1B-2BD8-C05F7484334E}"/>
              </a:ext>
            </a:extLst>
          </p:cNvPr>
          <p:cNvSpPr txBox="1"/>
          <p:nvPr/>
        </p:nvSpPr>
        <p:spPr>
          <a:xfrm>
            <a:off x="1142449" y="3919483"/>
            <a:ext cx="25309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7D31"/>
                </a:highlight>
              </a:rPr>
              <a:t>Graph A </a:t>
            </a:r>
          </a:p>
          <a:p>
            <a:r>
              <a:rPr lang="en-US" err="1">
                <a:highlight>
                  <a:srgbClr val="ED7D31"/>
                </a:highlight>
              </a:rPr>
              <a:t>SimilarWeb</a:t>
            </a:r>
            <a:r>
              <a:rPr lang="en-US">
                <a:highlight>
                  <a:srgbClr val="ED7D31"/>
                </a:highlight>
              </a:rPr>
              <a:t> (2024)</a:t>
            </a:r>
          </a:p>
        </p:txBody>
      </p:sp>
      <p:pic>
        <p:nvPicPr>
          <p:cNvPr id="5" name="Picture 4" descr="A bar chart of people aged 25 to 29 years&#10;&#10;Description automatically generated">
            <a:extLst>
              <a:ext uri="{FF2B5EF4-FFF2-40B4-BE49-F238E27FC236}">
                <a16:creationId xmlns:a16="http://schemas.microsoft.com/office/drawing/2014/main" id="{610390B1-B3E4-8247-AA78-DCFF24D079A9}"/>
              </a:ext>
            </a:extLst>
          </p:cNvPr>
          <p:cNvPicPr>
            <a:picLocks noChangeAspect="1"/>
          </p:cNvPicPr>
          <p:nvPr/>
        </p:nvPicPr>
        <p:blipFill>
          <a:blip r:embed="rId4"/>
          <a:stretch>
            <a:fillRect/>
          </a:stretch>
        </p:blipFill>
        <p:spPr>
          <a:xfrm>
            <a:off x="7752836" y="1709935"/>
            <a:ext cx="3479114" cy="1928157"/>
          </a:xfrm>
          <a:prstGeom prst="rect">
            <a:avLst/>
          </a:prstGeom>
        </p:spPr>
      </p:pic>
      <p:sp>
        <p:nvSpPr>
          <p:cNvPr id="6" name="TextBox 5">
            <a:extLst>
              <a:ext uri="{FF2B5EF4-FFF2-40B4-BE49-F238E27FC236}">
                <a16:creationId xmlns:a16="http://schemas.microsoft.com/office/drawing/2014/main" id="{CEEF3C24-5D0D-3F40-3D8E-15E6FF3B6322}"/>
              </a:ext>
            </a:extLst>
          </p:cNvPr>
          <p:cNvSpPr txBox="1"/>
          <p:nvPr/>
        </p:nvSpPr>
        <p:spPr>
          <a:xfrm>
            <a:off x="8396111" y="3908778"/>
            <a:ext cx="27516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7D31"/>
                </a:highlight>
              </a:rPr>
              <a:t>Graph B</a:t>
            </a:r>
          </a:p>
          <a:p>
            <a:r>
              <a:rPr lang="en-US">
                <a:highlight>
                  <a:srgbClr val="ED7D31"/>
                </a:highlight>
              </a:rPr>
              <a:t>GOV.UK (2023)</a:t>
            </a:r>
          </a:p>
        </p:txBody>
      </p:sp>
      <p:pic>
        <p:nvPicPr>
          <p:cNvPr id="11" name="Picture 10" descr="A screenshot of a graph&#10;&#10;Description automatically generated">
            <a:extLst>
              <a:ext uri="{FF2B5EF4-FFF2-40B4-BE49-F238E27FC236}">
                <a16:creationId xmlns:a16="http://schemas.microsoft.com/office/drawing/2014/main" id="{568AE824-D354-F427-5339-B70212B962F7}"/>
              </a:ext>
            </a:extLst>
          </p:cNvPr>
          <p:cNvPicPr>
            <a:picLocks noChangeAspect="1"/>
          </p:cNvPicPr>
          <p:nvPr/>
        </p:nvPicPr>
        <p:blipFill>
          <a:blip r:embed="rId5"/>
          <a:stretch>
            <a:fillRect/>
          </a:stretch>
        </p:blipFill>
        <p:spPr>
          <a:xfrm>
            <a:off x="3909817" y="3909055"/>
            <a:ext cx="3672483" cy="1850645"/>
          </a:xfrm>
          <a:prstGeom prst="rect">
            <a:avLst/>
          </a:prstGeom>
        </p:spPr>
      </p:pic>
      <p:sp>
        <p:nvSpPr>
          <p:cNvPr id="12" name="TextBox 11">
            <a:extLst>
              <a:ext uri="{FF2B5EF4-FFF2-40B4-BE49-F238E27FC236}">
                <a16:creationId xmlns:a16="http://schemas.microsoft.com/office/drawing/2014/main" id="{7F349497-2E58-E893-625B-678FFB142707}"/>
              </a:ext>
            </a:extLst>
          </p:cNvPr>
          <p:cNvSpPr txBox="1"/>
          <p:nvPr/>
        </p:nvSpPr>
        <p:spPr>
          <a:xfrm>
            <a:off x="4473222" y="5968999"/>
            <a:ext cx="31467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ED7D31"/>
                </a:highlight>
              </a:rPr>
              <a:t>Top Nationalities</a:t>
            </a:r>
          </a:p>
          <a:p>
            <a:r>
              <a:rPr lang="en-US" err="1">
                <a:highlight>
                  <a:srgbClr val="ED7D31"/>
                </a:highlight>
              </a:rPr>
              <a:t>SimilarWeb</a:t>
            </a:r>
            <a:r>
              <a:rPr lang="en-US">
                <a:highlight>
                  <a:srgbClr val="ED7D31"/>
                </a:highlight>
              </a:rPr>
              <a:t> (2024)</a:t>
            </a:r>
          </a:p>
        </p:txBody>
      </p:sp>
    </p:spTree>
    <p:extLst>
      <p:ext uri="{BB962C8B-B14F-4D97-AF65-F5344CB8AC3E}">
        <p14:creationId xmlns:p14="http://schemas.microsoft.com/office/powerpoint/2010/main" val="5533157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FC433-6A62-CF42-5452-5C45AB661009}"/>
              </a:ext>
            </a:extLst>
          </p:cNvPr>
          <p:cNvSpPr>
            <a:spLocks noGrp="1"/>
          </p:cNvSpPr>
          <p:nvPr>
            <p:ph type="title"/>
          </p:nvPr>
        </p:nvSpPr>
        <p:spPr/>
        <p:txBody>
          <a:bodyPr/>
          <a:lstStyle/>
          <a:p>
            <a:r>
              <a:rPr lang="en-US" dirty="0">
                <a:solidFill>
                  <a:srgbClr val="FF0000"/>
                </a:solidFill>
                <a:latin typeface="Century Schoolbook"/>
              </a:rPr>
              <a:t>References</a:t>
            </a:r>
          </a:p>
        </p:txBody>
      </p:sp>
      <p:sp>
        <p:nvSpPr>
          <p:cNvPr id="3" name="Content Placeholder 2">
            <a:extLst>
              <a:ext uri="{FF2B5EF4-FFF2-40B4-BE49-F238E27FC236}">
                <a16:creationId xmlns:a16="http://schemas.microsoft.com/office/drawing/2014/main" id="{F5F554A1-4424-0C1C-48A6-F7A8792A1AFC}"/>
              </a:ext>
            </a:extLst>
          </p:cNvPr>
          <p:cNvSpPr>
            <a:spLocks noGrp="1"/>
          </p:cNvSpPr>
          <p:nvPr>
            <p:ph idx="1"/>
          </p:nvPr>
        </p:nvSpPr>
        <p:spPr/>
        <p:txBody>
          <a:bodyPr vert="horz" lIns="91440" tIns="45720" rIns="91440" bIns="45720" rtlCol="0" anchor="t">
            <a:normAutofit/>
          </a:bodyPr>
          <a:lstStyle/>
          <a:p>
            <a:pPr algn="ctr"/>
            <a:r>
              <a:rPr lang="en-US" sz="1000" dirty="0" err="1"/>
              <a:t>Aghdaie</a:t>
            </a:r>
            <a:r>
              <a:rPr lang="en-US" sz="1000" dirty="0"/>
              <a:t>, M.H., Tafreshi, P.F. and </a:t>
            </a:r>
            <a:r>
              <a:rPr lang="en-US" sz="1000" dirty="0" err="1"/>
              <a:t>Behzadian</a:t>
            </a:r>
            <a:r>
              <a:rPr lang="en-US" sz="1000" dirty="0"/>
              <a:t>, M. (2014) ‘Customer-oriented benefit segmentation: an integrated approach’, </a:t>
            </a:r>
            <a:r>
              <a:rPr lang="en-US" sz="1000" i="1" dirty="0"/>
              <a:t>International journal of business innovation and research</a:t>
            </a:r>
            <a:r>
              <a:rPr lang="en-US" sz="1000" dirty="0"/>
              <a:t>, 8(2), pp. 168–189. Available at: </a:t>
            </a:r>
            <a:r>
              <a:rPr lang="en-US" sz="1000" dirty="0">
                <a:hlinkClick r:id="rId2"/>
              </a:rPr>
              <a:t>https://doi.org/10.1504/IJBIR.2014.059532</a:t>
            </a:r>
            <a:r>
              <a:rPr lang="en-US" sz="1000" dirty="0"/>
              <a:t>. (accessed 10 Jan 2025)</a:t>
            </a:r>
          </a:p>
          <a:p>
            <a:pPr algn="ctr"/>
            <a:endParaRPr lang="en-US" sz="1200" dirty="0"/>
          </a:p>
          <a:p>
            <a:pPr algn="ctr"/>
            <a:r>
              <a:rPr lang="en-US" sz="1000" dirty="0"/>
              <a:t>Leeds City Council (2022) </a:t>
            </a:r>
            <a:r>
              <a:rPr lang="en-US" sz="1000" i="1" dirty="0"/>
              <a:t>Leeds Festival 2022. </a:t>
            </a:r>
            <a:r>
              <a:rPr lang="en-US" sz="1000" dirty="0"/>
              <a:t>Available at: </a:t>
            </a:r>
            <a:r>
              <a:rPr lang="en-US" sz="1000" u="sng" dirty="0">
                <a:hlinkClick r:id="rId3"/>
              </a:rPr>
              <a:t>https://democracy.leeds.gov.uk/documents/s236434/Leeds%20Festival%20Report%2026%2007%202022.pdf</a:t>
            </a:r>
            <a:r>
              <a:rPr lang="en-US" sz="1000" dirty="0"/>
              <a:t> (accessed 7 January 2025).</a:t>
            </a:r>
          </a:p>
          <a:p>
            <a:pPr algn="ctr"/>
            <a:r>
              <a:rPr lang="en-US" sz="1000" dirty="0"/>
              <a:t>Gwr.com. (2025). </a:t>
            </a:r>
            <a:r>
              <a:rPr lang="en-US" sz="1000" i="1" dirty="0"/>
              <a:t>Travel Offers, Deals &amp; Discounts | Great Western Railway</a:t>
            </a:r>
            <a:r>
              <a:rPr lang="en-US" sz="1000" dirty="0"/>
              <a:t>. (online) Available at: </a:t>
            </a:r>
            <a:r>
              <a:rPr lang="en-US" sz="1000" u="sng" dirty="0">
                <a:hlinkClick r:id="rId4"/>
              </a:rPr>
              <a:t>https://www.gwr.com/your-tickets/ways-to-save/offers</a:t>
            </a:r>
            <a:r>
              <a:rPr lang="en-US" sz="1000" dirty="0"/>
              <a:t>. (accessed 13 Jan 2025).</a:t>
            </a:r>
          </a:p>
          <a:p>
            <a:pPr algn="ctr"/>
            <a:endParaRPr lang="en-US" sz="1000" dirty="0"/>
          </a:p>
          <a:p>
            <a:pPr algn="ctr"/>
            <a:endParaRPr lang="en-US" sz="1000" dirty="0"/>
          </a:p>
          <a:p>
            <a:pPr algn="ctr"/>
            <a:r>
              <a:rPr lang="en-US" sz="1000" dirty="0"/>
              <a:t>Trainline (2023). </a:t>
            </a:r>
            <a:r>
              <a:rPr lang="en-US" sz="1000" i="1" dirty="0"/>
              <a:t>Trainline</a:t>
            </a:r>
            <a:r>
              <a:rPr lang="en-US" sz="1000" dirty="0"/>
              <a:t>. (online) Thetrainline.com. Available at: </a:t>
            </a:r>
            <a:r>
              <a:rPr lang="en-US" sz="1000" u="sng" dirty="0">
                <a:hlinkClick r:id="rId5"/>
              </a:rPr>
              <a:t>https://www.thetrainline.com</a:t>
            </a:r>
            <a:r>
              <a:rPr lang="en-US" sz="1000" dirty="0"/>
              <a:t>. (accessed  6 Jan 2025). </a:t>
            </a:r>
          </a:p>
          <a:p>
            <a:pPr algn="ctr"/>
            <a:r>
              <a:rPr lang="en-US" sz="1000" dirty="0"/>
              <a:t>GOV.UK  (2023). </a:t>
            </a:r>
            <a:r>
              <a:rPr lang="en-US" sz="1000" i="1" dirty="0"/>
              <a:t>Earnings of young people aged 25 to 29 years - Social Mobility Commission State of the Nation - GOV.UK</a:t>
            </a:r>
            <a:r>
              <a:rPr lang="en-US" sz="1000" dirty="0"/>
              <a:t>. (online) Available at: </a:t>
            </a:r>
            <a:r>
              <a:rPr lang="en-US" sz="1000" u="sng" dirty="0">
                <a:hlinkClick r:id="rId6"/>
              </a:rPr>
              <a:t>https://social-mobility.data.gov.uk/intermediate_outcomes/work_in_early_adulthood_(25_to_29_years)/earnings_of_young_people_aged_25_to_29_years/1.0</a:t>
            </a:r>
            <a:r>
              <a:rPr lang="en-US" sz="1000" dirty="0"/>
              <a:t> (accessed 11 Jan. 2025).</a:t>
            </a:r>
          </a:p>
          <a:p>
            <a:pPr algn="ctr"/>
            <a:endParaRPr lang="en-US" sz="1000" dirty="0"/>
          </a:p>
          <a:p>
            <a:pPr algn="ctr"/>
            <a:r>
              <a:rPr lang="en-US" sz="1000" dirty="0" err="1"/>
              <a:t>SimilarWeb</a:t>
            </a:r>
            <a:r>
              <a:rPr lang="en-US" sz="1000" dirty="0"/>
              <a:t> (2024). </a:t>
            </a:r>
            <a:r>
              <a:rPr lang="en-US" sz="1000" i="1" dirty="0"/>
              <a:t>Demographics</a:t>
            </a:r>
            <a:r>
              <a:rPr lang="en-US" sz="1000" dirty="0"/>
              <a:t>. (online) </a:t>
            </a:r>
            <a:r>
              <a:rPr lang="en-US" sz="1000" dirty="0" err="1"/>
              <a:t>Similarweb</a:t>
            </a:r>
            <a:r>
              <a:rPr lang="en-US" sz="1000" dirty="0"/>
              <a:t>. Available at: </a:t>
            </a:r>
            <a:r>
              <a:rPr lang="en-US" sz="1000" u="sng" dirty="0">
                <a:hlinkClick r:id="rId7"/>
              </a:rPr>
              <a:t>https://pro.similarweb.com/#/digitalsuite/websiteanalysis/audience-demographics/</a:t>
            </a:r>
            <a:r>
              <a:rPr lang="en-US" sz="1000" dirty="0"/>
              <a:t>. (accessed 4 Jan 2025). </a:t>
            </a:r>
          </a:p>
          <a:p>
            <a:pPr algn="ctr"/>
            <a:r>
              <a:rPr lang="en-US" sz="1000" dirty="0"/>
              <a:t>Statista (2024). Distribution of TikTok users worldwide as of July 2024, by gender. Available at </a:t>
            </a:r>
            <a:r>
              <a:rPr lang="en-US" sz="1000" u="sng" dirty="0">
                <a:hlinkClick r:id="rId8"/>
              </a:rPr>
              <a:t>Global TikTok user distribution by gender 2024 | Statista.</a:t>
            </a:r>
            <a:r>
              <a:rPr lang="en-US" sz="1000" dirty="0"/>
              <a:t> (accessed 7 Jan 2025). </a:t>
            </a:r>
          </a:p>
          <a:p>
            <a:endParaRPr lang="en-US" dirty="0"/>
          </a:p>
        </p:txBody>
      </p:sp>
    </p:spTree>
    <p:extLst>
      <p:ext uri="{BB962C8B-B14F-4D97-AF65-F5344CB8AC3E}">
        <p14:creationId xmlns:p14="http://schemas.microsoft.com/office/powerpoint/2010/main" val="13647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3</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GWR Campaign Travelling to Leeds Festival</vt:lpstr>
      <vt:lpstr>Overview of Leeds Festival </vt:lpstr>
      <vt:lpstr>Aim and Objective of our Campaign</vt:lpstr>
      <vt:lpstr>Target Market for our social media campaign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cp:revision>
  <dcterms:created xsi:type="dcterms:W3CDTF">2025-01-14T13:32:47Z</dcterms:created>
  <dcterms:modified xsi:type="dcterms:W3CDTF">2025-01-14T13:43:58Z</dcterms:modified>
</cp:coreProperties>
</file>