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0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AD8331-B1CC-44B0-BEB6-C7AEB0C6AA26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3C1E7C-2D3D-4CA4-9AEF-6B3C7871A28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42156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3C1E7C-2D3D-4CA4-9AEF-6B3C7871A281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79552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FB7C7-C32D-B2C2-71D7-CA9B2C12E9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89B3E8-589D-7F8C-5AB1-A362A589FC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AADFB-43CB-5A39-B147-838B1A401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B27C3-4342-48C9-2F13-755679766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EBD7-3CE8-C54D-2F67-0E1BF021D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35295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AE042-0E20-63BF-FA9C-8AE51EADE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016E2-72B5-656E-807F-72FE4BC5A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A9C99B-4FFA-008B-5A65-08A5D70D1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EA321C-D954-D2AF-467E-77927D2F2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EE641-D9FE-74B3-EF44-1BF37F4EC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66698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31341-C9AA-8567-C0F2-93AD6D803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F885A1-3306-B374-C798-299D3F56F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F4663-E6E4-123C-25C8-E9B90BDD9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63EF5-21AD-D856-4B96-55977950F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CB59F-125A-CC0F-7D68-E166BEC46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58855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213DC-6C32-CACE-A238-5E5DF8E6B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E89DD-8FF6-4AF7-0246-4854721D08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316443-16AD-D57D-BC87-C0AF98374C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D99827-F612-7AB8-6289-047442D80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299A27-5020-E9D5-E805-BA080E6B8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4130BD-6951-C9CD-2837-0D16EDEC5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39395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C052-9805-77FA-3717-A3E5F35D1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BB64C6-A25D-C357-B12B-15A3FF7259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3D126B-4C03-C706-EA89-895CF44658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802A9C-DADE-8523-67D6-EFDB7EB43D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73C667-72E5-72A5-EECD-BC653FB821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BB6F90-36ED-4DF2-195A-6B3AA1E34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101E5B-910B-5BFD-2EBE-D6BCA41AB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C6232A-BEA2-8D4F-DEA7-936517AC2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43556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014A7-7657-5553-2B3B-264C308F4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737966-C77E-24C0-0642-DDE78D86C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2BAEB7-7122-DC0B-82E6-461099640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83FC89-B183-7145-EDE3-960EAEB2C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55307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DB1B69-DC12-C264-A388-04E5FA8D7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8653E2-5AAE-5789-4532-E1DB69EC6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4F607-70ED-FF27-1DB2-516081779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4965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B0555-CE4F-27B4-D8AD-F6ED36EF5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2F4E8-DDE0-B2E5-57A2-425C12DF3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A3E0E6-7523-55B4-7197-FDF303D8C0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7E7425-7575-03BD-5AA3-63DE98492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70178-34D5-FEC6-FA3B-6840553DA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93EEA3-995B-32E4-96BF-44DEC94A2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81347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CE3E3-6041-53C5-787A-816D5FCE2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171D31-41D0-0B37-A125-6385117374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754401-79AD-DDAE-92C5-41F42D4D07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E42430-8690-61EC-EB2B-CBB88F462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D2C381-AAF7-F553-2862-0566D5631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B77ED9-8F9D-9B11-2ED4-A7C23B66E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56963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FFEFF-4641-B10A-44B3-B30D8E848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B3FF89-EFE3-FB8F-5FE0-736BBDF1C2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73D838-941B-B1CC-5384-FE49AAA55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5DF316-65B4-8320-AA16-0B1453A49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50CF6D-663F-8ACC-6D2D-75BCCFFD0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03592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8C32F6-E26B-DA0E-EB87-581E089E96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F3A572-4EEC-B803-8FDA-4C56E2BD97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B39C41-D649-DD89-2C69-11A00196C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ABB88-6A9D-23CC-2C0C-F966A4D8A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D1D8D-87F8-4BC1-FC1C-8D741E6F7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4252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0E783C-13C9-E90C-455C-25EFD44A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08999A-CE8C-C2B7-59C9-5A201BE88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A3E48-3BFA-8961-BC71-799201EACA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9A05C6-9196-4162-95D4-1B9760E503A4}" type="datetimeFigureOut">
              <a:rPr lang="en-IN" smtClean="0"/>
              <a:t>17-11-2025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BCA42-080D-F4E2-A0E5-419BAE7378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7EFD2-758D-0FD2-1EFD-0A6E6C7565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F9586-3934-40A5-8190-F3ECACDDC4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46208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B86729-1066-C534-50F1-8C9DEC70509C}"/>
              </a:ext>
            </a:extLst>
          </p:cNvPr>
          <p:cNvSpPr txBox="1"/>
          <p:nvPr/>
        </p:nvSpPr>
        <p:spPr>
          <a:xfrm>
            <a:off x="1169977" y="1088571"/>
            <a:ext cx="98520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Root Causes of Quality Failures in Healthcare: Understanding the Breakdown of Care at Mid Staffordshire(2005–2009)</a:t>
            </a:r>
            <a:endParaRPr lang="en-IN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FFADDE-0167-5754-06AE-A7F0F8B248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9347" y="2934760"/>
            <a:ext cx="6266591" cy="37599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654AB2-6676-7850-922E-3D6FF55002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532" y="2934760"/>
            <a:ext cx="4115061" cy="37599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66849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46DA0-A1FC-1DDC-983A-B4CEAACCA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030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Foundational Context</a:t>
            </a:r>
            <a:endParaRPr lang="en-IN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7B9A5-85B3-1AE7-74D8-3AE2ED02F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571" y="1288385"/>
            <a:ext cx="6531429" cy="5578691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During 2005–2009, severe shortcomings in patient treatment led to one of the most serious care scandals in the NHS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Berwick, 2013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285750" indent="-285750"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Hundreds of patients experienced avoidable harm due to chronic understaffing, poor leadership, and a deeply unsafe organizational culture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Benning et al., 2011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case illustrated how administrative, policy, and structural flaws can undermine healthcare quality and safety.(Walshe and Higgins, 2002). </a:t>
            </a:r>
          </a:p>
          <a:p>
            <a:pPr marL="285750" indent="-285750"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scandal prompted national reforms and inquiries into the governance, leadership, and accountability structures within the NHS (Ham, Berwick, and Dixon Woods, 2020).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69755BE-78A0-D87E-BD29-8128C10639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1452918"/>
            <a:ext cx="5156516" cy="50839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767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37EE9-D78B-AB4D-A0E1-EE9E2E58F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Systems-Based Analysis –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Multiple Barriers Breakdown Model</a:t>
            </a:r>
            <a:endParaRPr lang="en-IN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5CD81-572C-2209-4903-A753F3EED9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599" y="1233486"/>
            <a:ext cx="7683273" cy="562451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Reason’s Swiss Cheese framework explains that accidents occur when weaknesses across multiple safety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defences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align, allowing a hazard to move through the system and cause harm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Leape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1994).</a:t>
            </a:r>
          </a:p>
          <a:p>
            <a:pPr>
              <a:lnSpc>
                <a:spcPct val="150000"/>
              </a:lnSpc>
            </a:pP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Several defence mechanisms, such as healthcare governance, regulatory inspection, and managerial monitoring, were ineffectual at Mid Staffordshire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Berwick, 2013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Negative effects are usually structural rather than the consequence of individual negligence, as demonstrated by the failure of these mechanisms (</a:t>
            </a:r>
            <a:r>
              <a:rPr lang="en-IN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Leape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1994; Vincent, 2010).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concept </a:t>
            </a:r>
            <a:r>
              <a:rPr lang="en-IN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emphasizes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importance of strong </a:t>
            </a:r>
            <a:r>
              <a:rPr lang="en-IN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organizational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structures and proactive risk management (</a:t>
            </a:r>
            <a:r>
              <a:rPr lang="en-IN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Hollnagel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Wears, and </a:t>
            </a:r>
            <a:r>
              <a:rPr lang="en-IN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Braithwaite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diagram of a safety incident&#10;&#10;AI-generated content may be incorrect.">
            <a:extLst>
              <a:ext uri="{FF2B5EF4-FFF2-40B4-BE49-F238E27FC236}">
                <a16:creationId xmlns:a16="http://schemas.microsoft.com/office/drawing/2014/main" id="{C85389BD-D2CB-BFE6-7B86-2BFB0E3FD5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7019" y="1125045"/>
            <a:ext cx="5100668" cy="4968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470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6FAE9-52D3-159F-3705-1AE339CA2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96"/>
            <a:ext cx="10515600" cy="973818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Root Causes –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Ishikawa Diagram</a:t>
            </a:r>
            <a:endParaRPr lang="en-IN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061C9-AF38-0F4C-34B7-DF974845B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172" y="1068205"/>
            <a:ext cx="8103704" cy="536053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most common tool for determining the underlying causes of complicated issues is the Fishbone Diagram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Tague, 2005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In the case of Mid Staffordshire, causes can be grouped into categories such as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People, Policy, and Process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IN" sz="1800" b="1" dirty="0">
                <a:latin typeface="Arial" panose="020B0604020202020204" pitchFamily="34" charset="0"/>
                <a:cs typeface="Arial" panose="020B0604020202020204" pitchFamily="34" charset="0"/>
              </a:rPr>
              <a:t>“People factor”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oor morale, inadequate clinical supervision, and lack of education were among the "people“.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Policy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” factors reflected a focus on financial targets and Foundation Trust status rather than patient outcomes (Keogh, 2013). 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” issues related to poor communication, ineffective handovers, and weak incident reporting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Benning et al., 2011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; Mannion and Davies, 2018). 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Using the Fishbone approach underscores that poor outcomes often stem from interconnected organizational factors.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diagram of a fish skeleton&#10;&#10;AI-generated content may be incorrect.">
            <a:extLst>
              <a:ext uri="{FF2B5EF4-FFF2-40B4-BE49-F238E27FC236}">
                <a16:creationId xmlns:a16="http://schemas.microsoft.com/office/drawing/2014/main" id="{42384ADE-65BC-A448-6900-72E98DA4A7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1848" y="748733"/>
            <a:ext cx="4893446" cy="3675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735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A5944-F1E9-3740-DA56-27681F479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163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Quality Evaluation – Donabedian Model</a:t>
            </a:r>
            <a:endParaRPr lang="en-IN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C7BD2-FF37-7B3E-17E2-C17968EF0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360" y="1028464"/>
            <a:ext cx="11448932" cy="366895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Donabedian (1988) framework defines healthcare quality in terms of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structure, process, and outcomes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Poor structural conditions such as understaffing, resource shortages, and weak leadership, negatively influenced care processes at Mid Staffordshire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Berwick, 2013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led to poor outcome which includes avoidable deaths, patient neglect, and loss of trust in the NHS (Jarman et al., 2010).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The model clarifies that improving healthcare quality requires simultaneous attention to the physical environment, staff capacity, and procedural integrity (Arah et al., 2006; Braithwaite et al., 2017).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diagram of a medical procedure&#10;&#10;AI-generated content may be incorrect.">
            <a:extLst>
              <a:ext uri="{FF2B5EF4-FFF2-40B4-BE49-F238E27FC236}">
                <a16:creationId xmlns:a16="http://schemas.microsoft.com/office/drawing/2014/main" id="{66F89C7D-667F-435C-27B1-905C769B9B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7888" y="4188464"/>
            <a:ext cx="9878077" cy="3447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394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C6584-E963-C55C-E61F-EF209D1D5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1"/>
            <a:ext cx="10515600" cy="1614488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Policy Issues and Impact</a:t>
            </a:r>
            <a:endParaRPr lang="en-IN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0A754-4F21-3983-58A2-3B9E1D792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943" y="1524000"/>
            <a:ext cx="8664082" cy="5257799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Policy pressures to achieve Foundation Trust status drove hospital executives to priorities financial performance over safe patient care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Berwick, 2013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; Pollock, 2015).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Regulatory agencies, including the Care Quality Commission (CQC) and Monitor, failed to detect early signs of declining care quality (Keogh, 2013; Walshe, 2011).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Weaknesses in policy design and regulatory enforcement exacerbated inequities in care and undermined public confidence in NHS accountability structures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Benning et al., 2011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; Ham, 2014).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These failures demonstrate that effective regulation requires timely, transparent, and evidence-based oversight mechanisms (Braithwaite et al., 2015).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black and white image of hands and a group of people&#10;&#10;AI-generated content may be incorrect.">
            <a:extLst>
              <a:ext uri="{FF2B5EF4-FFF2-40B4-BE49-F238E27FC236}">
                <a16:creationId xmlns:a16="http://schemas.microsoft.com/office/drawing/2014/main" id="{D85D6AA9-29D7-521D-4D52-145A2F99ED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68" y="295808"/>
            <a:ext cx="4183514" cy="5402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620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AB681-FDC5-E5D4-CF51-9A1A116A9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3891" y="-29385"/>
            <a:ext cx="7662123" cy="1373105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Lessons and Recommendations – Kotter’s 8-Step Model</a:t>
            </a:r>
            <a:endParaRPr lang="en-IN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0CAB2-4503-00F2-F995-246C14D55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608" y="1143346"/>
            <a:ext cx="3940630" cy="566711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address system-level failures, Kotter’s (1996) eight-stage approach outlines a systematic process for guiding major organizational change.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1. Create Urgency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Highlight patient-safety risks to motivate change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Leape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1994;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Burnes, 2004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).	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  <a:r>
              <a:rPr lang="en-US" sz="1800" b="1" dirty="0"/>
              <a:t>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Form a Guiding Coalition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Use a multidisciplinary team to lead improvement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Berwick, 2013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).	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pic>
        <p:nvPicPr>
          <p:cNvPr id="2056" name="Picture 8">
            <a:extLst>
              <a:ext uri="{FF2B5EF4-FFF2-40B4-BE49-F238E27FC236}">
                <a16:creationId xmlns:a16="http://schemas.microsoft.com/office/drawing/2014/main" id="{7F9337EC-1DA2-425E-B17B-0FC4F7EC9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428" y="1589313"/>
            <a:ext cx="4506685" cy="4611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6DD950-E332-1315-F7AE-EABB27491CEA}"/>
              </a:ext>
            </a:extLst>
          </p:cNvPr>
          <p:cNvSpPr txBox="1"/>
          <p:nvPr/>
        </p:nvSpPr>
        <p:spPr>
          <a:xfrm>
            <a:off x="9028516" y="1143346"/>
            <a:ext cx="2764971" cy="4618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3. Develop a Vision and Strategy: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 the vision on safe, patient-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compassionate care (Keogh, 2013).	</a:t>
            </a: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4. Communicate the Vision: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Share it clearly to build engagement and accountability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Burnes, 2004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0241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39401-A530-3577-44CF-627C118B9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314" y="1360714"/>
            <a:ext cx="3844609" cy="5277205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5. Empower Staff: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Encourage employees to report safety issues without fear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Leape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1994; Mannion and Davies, 2018).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Create Short-Term Wins: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Recognize early improvements in safety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Burnes, 2004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).	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Consolidate Gains: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Share learning across departments and sustain progress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Berwick, 2013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).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AA2DDCA-EE84-C79B-599B-48653D3F7E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0923" y="964053"/>
            <a:ext cx="3916906" cy="51428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3A2CAF-B518-0127-6AD9-C8ECA57FA6AC}"/>
              </a:ext>
            </a:extLst>
          </p:cNvPr>
          <p:cNvSpPr txBox="1"/>
          <p:nvPr/>
        </p:nvSpPr>
        <p:spPr>
          <a:xfrm>
            <a:off x="8512629" y="1360714"/>
            <a:ext cx="3537857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8. Anchor Culture Change: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Make safety, learning, and accountability core values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Burnes, 2004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 Braithwaite et al., 2017).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Embedding these principles in NHS leadership can help prevent future systemic failures (Ham et al., 2020).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029597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52F2A-1A59-9166-2732-E4F32C15D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IN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5CBA0-AE45-C9C7-DCE6-004D0AE5CC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Mid Staffordshire NHS Foundation Trust case reveals how systemic weaknesses in leadership, staffing, policy, and culture can produce catastrophic failures in care quality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Berwick, 2013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Using the Swiss Cheese, Fishbone, Donabedian, and Kotter models highlights that improvement must address systems rather than individuals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Leape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1994;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Campbell, Roland &amp; Buetow, 2000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Burnes, 2004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Sustainable healthcare reform depends on cultivating a strong safety culture, transparent governance, and a workforce empowered to deliver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care delivered with empathy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Benning et al., 2011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; Ham et al., 2020). 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833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399F0-7BE1-50A1-8808-552CC255D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IN" sz="2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182B4-3644-382A-F76D-ED7B24385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043" y="1094694"/>
            <a:ext cx="11723914" cy="5208135"/>
          </a:xfrm>
        </p:spPr>
        <p:txBody>
          <a:bodyPr>
            <a:no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Arah, O.A.,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Klazinga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N.S.,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Delnoij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D.M.J., ten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Asbroek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A.H.A. and Custers, T. (2006) ‘Conceptual frameworks for health systems performance: a quest for effectiveness, quality, and improvement’,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for Quality in Health 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15(5), pp. 377–398.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Benning, A., Dixon-Woods, M., Baker, R., et al. (2011) ‘Large-scale organisational intervention to improve patient safety’,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342, d195.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Berwick, D. (2013)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Improving the Safety of Patients in England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Braithwaite, J., Vincent, C., Amalberti, R. and Wears, R.L. (2017)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Safety I and Safety II: The Past and Future of Patient Safety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Farnham: Ashgate.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Braithwaite, J., Wears, R.L. and Hollnagel, E. (2015) ‘Resilient health care: turning patient safety on its head’,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for Quality in Health 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27(5), pp. 418–420.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Burnes, B. (2004) ‘Kurt Lewin and the planned approach to organisational change’,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 Studies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41(6), pp. 977–1002.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Campbell, S.M., Roland, M.O. and Buetow, S.A. (2000) ‘Defining quality of care’,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Social Science &amp;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51(11), pp. 1611–1625.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Ham, C. (2014) ‘Reforming the NHS from within: beyond hierarchy, inspection and markets’,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King’s Fund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pp. 1–36.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Ham, C., Berwick, D. and Dixon-Woods, M.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Improving Quality in the English NHS: A Strategy for Action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The King’s Fund.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Hollnagel, E., Wears, R.L. and Braithwaite, J. (2015)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From Safety-I to Safety-II: A White Paper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The Resilient Health Care Net.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Jarman, B., Gault, S., Alves, B., et al. (2010) ‘Explaining differences in English hospital death rates using routinely collected data’,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340, p. c105.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Keogh, B. (2013)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Review into the Quality of Care and Treatment Provided by 14 Hospital Trusts in England: Overview Report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NHS England.</a:t>
            </a: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Leape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L.L. (1994) ‘Error in medicine’,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JAMA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272(23), pp. 1851–1857.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Mannion, R. and Davies, H.T.O.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Organisational Culture for Healthcare Quality Improvement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Cambridge: Cambridge University Press.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Pollock, A.M. (2015)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NHS plc: The Privatisation of Our Health 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Verso.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Tague, N.R. (2005)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Quality Toolbox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Milwaukee: ASQ Quality Press.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Vincent, C. (2010)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Patient Safety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Chichester: Wiley-Blackwell.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Walshe, K. (2011)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Regulating Healthcare: A Prescription for Improvement?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Open University Press.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Walshe, K. and Higgins, J. (2002) ‘The use and impact of inquiries in the NHS’,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 Quality &amp; Safety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11(3), pp. 194–200.</a:t>
            </a:r>
          </a:p>
        </p:txBody>
      </p:sp>
    </p:spTree>
    <p:extLst>
      <p:ext uri="{BB962C8B-B14F-4D97-AF65-F5344CB8AC3E}">
        <p14:creationId xmlns:p14="http://schemas.microsoft.com/office/powerpoint/2010/main" val="9404892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1542</Words>
  <Application>Microsoft Office PowerPoint</Application>
  <PresentationFormat>Widescreen</PresentationFormat>
  <Paragraphs>65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Foundational Context</vt:lpstr>
      <vt:lpstr> Systems-Based Analysis – Multiple Barriers Breakdown Model</vt:lpstr>
      <vt:lpstr>Root Causes – Ishikawa Diagram</vt:lpstr>
      <vt:lpstr>Quality Evaluation – Donabedian Model</vt:lpstr>
      <vt:lpstr>Policy Issues and Impact</vt:lpstr>
      <vt:lpstr>Lessons and Recommendations – Kotter’s 8-Step Model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Viren Sathwara</dc:creator>
  <cp:lastModifiedBy>devendrabhai solanki</cp:lastModifiedBy>
  <cp:revision>21</cp:revision>
  <dcterms:created xsi:type="dcterms:W3CDTF">2025-11-01T14:02:48Z</dcterms:created>
  <dcterms:modified xsi:type="dcterms:W3CDTF">2025-11-17T17:05:16Z</dcterms:modified>
</cp:coreProperties>
</file>