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8"/>
  </p:notesMasterIdLst>
  <p:sldIdLst>
    <p:sldId id="256" r:id="rId2"/>
    <p:sldId id="282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283" r:id="rId13"/>
    <p:sldId id="286" r:id="rId14"/>
    <p:sldId id="289" r:id="rId15"/>
    <p:sldId id="291" r:id="rId16"/>
    <p:sldId id="31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SBUS5120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Management Ethics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Ethics - Decision Making and Management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65816"/>
          </a:xfrm>
        </p:spPr>
        <p:txBody>
          <a:bodyPr/>
          <a:lstStyle/>
          <a:p>
            <a:endParaRPr lang="en-GB" b="1" dirty="0" smtClean="0"/>
          </a:p>
          <a:p>
            <a:endParaRPr lang="en-GB" b="1" dirty="0"/>
          </a:p>
          <a:p>
            <a:pPr marL="109728" indent="0">
              <a:buNone/>
            </a:pPr>
            <a:r>
              <a:rPr lang="en-GB" sz="4000" b="1" dirty="0" smtClean="0">
                <a:solidFill>
                  <a:srgbClr val="C00000"/>
                </a:solidFill>
                <a:latin typeface="Calibri" pitchFamily="34" charset="0"/>
              </a:rPr>
              <a:t>Business </a:t>
            </a:r>
            <a:r>
              <a:rPr lang="en-GB" sz="4000" b="1" dirty="0">
                <a:solidFill>
                  <a:srgbClr val="C00000"/>
                </a:solidFill>
                <a:latin typeface="Calibri" pitchFamily="34" charset="0"/>
              </a:rPr>
              <a:t>ethics management</a:t>
            </a:r>
            <a:r>
              <a:rPr lang="en-GB" sz="4000" dirty="0">
                <a:solidFill>
                  <a:srgbClr val="C00000"/>
                </a:solidFill>
                <a:latin typeface="Calibri" pitchFamily="34" charset="0"/>
              </a:rPr>
              <a:t> is the direct attempt to formally or informally manage ethical issues or problems through specific policies, practices and programmes</a:t>
            </a:r>
          </a:p>
        </p:txBody>
      </p:sp>
    </p:spTree>
    <p:extLst>
      <p:ext uri="{BB962C8B-B14F-4D97-AF65-F5344CB8AC3E}">
        <p14:creationId xmlns:p14="http://schemas.microsoft.com/office/powerpoint/2010/main" val="3030013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GB" sz="7200" dirty="0" smtClean="0">
                <a:solidFill>
                  <a:schemeClr val="bg1"/>
                </a:solidFill>
              </a:rPr>
              <a:t>Why manage ethics in the workplace?</a:t>
            </a:r>
            <a:endParaRPr lang="en-GB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559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Calibri" pitchFamily="34" charset="0"/>
              </a:rPr>
              <a:t>Benefits of Managing Ethics on the Workplace -  (McNamara, 2010)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pPr marL="624078" indent="-514350">
              <a:buAutoNum type="arabicPeriod"/>
            </a:pPr>
            <a:r>
              <a:rPr lang="en-GB" sz="3600" b="1" dirty="0" smtClean="0">
                <a:latin typeface="Calibri" pitchFamily="34" charset="0"/>
              </a:rPr>
              <a:t>Attention </a:t>
            </a:r>
            <a:r>
              <a:rPr lang="en-GB" sz="3600" b="1" dirty="0">
                <a:latin typeface="Calibri" pitchFamily="34" charset="0"/>
              </a:rPr>
              <a:t>to business ethics has substantially improved society. </a:t>
            </a:r>
            <a:endParaRPr lang="en-GB" sz="3600" b="1" dirty="0" smtClean="0">
              <a:latin typeface="Calibri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6" y="3212976"/>
            <a:ext cx="6039287" cy="3397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1377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09832"/>
          </a:xfrm>
        </p:spPr>
        <p:txBody>
          <a:bodyPr/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2.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help maintain a moral course in turbulent times. </a:t>
            </a:r>
            <a:endParaRPr lang="en-GB" sz="3600" b="1" dirty="0" smtClean="0">
              <a:latin typeface="Calibri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6696744" cy="4440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5575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/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3.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cultivate strong teamwork and productivity. </a:t>
            </a:r>
            <a:endParaRPr lang="en-GB" sz="3600" b="1" dirty="0" smtClean="0">
              <a:latin typeface="Calibri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6978915" cy="4096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7391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4.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support employee growth and meaning.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369" y="1916831"/>
            <a:ext cx="5220847" cy="5220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208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5.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are an insurance policy — they help ensure that policies are </a:t>
            </a:r>
            <a:r>
              <a:rPr lang="en-GB" sz="3600" b="1" dirty="0" smtClean="0">
                <a:latin typeface="Calibri" pitchFamily="34" charset="0"/>
              </a:rPr>
              <a:t>legal</a:t>
            </a:r>
            <a:r>
              <a:rPr lang="en-GB" sz="3600" b="1" dirty="0">
                <a:latin typeface="Calibri" pitchFamily="34" charset="0"/>
              </a:rPr>
              <a:t>. </a:t>
            </a:r>
            <a:endParaRPr lang="en-GB" sz="3600" b="1" dirty="0" smtClean="0">
              <a:latin typeface="Calibri" pitchFamily="34" charset="0"/>
            </a:endParaRPr>
          </a:p>
          <a:p>
            <a:pPr marL="109728" indent="0">
              <a:buNone/>
            </a:pPr>
            <a:endParaRPr lang="en-GB" sz="3600" b="1" dirty="0">
              <a:latin typeface="Calibri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80928"/>
            <a:ext cx="7440827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7677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6.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help avoid criminal acts </a:t>
            </a:r>
            <a:r>
              <a:rPr lang="en-GB" sz="3600" b="1" dirty="0" smtClean="0">
                <a:latin typeface="Calibri" pitchFamily="34" charset="0"/>
              </a:rPr>
              <a:t>“</a:t>
            </a:r>
            <a:r>
              <a:rPr lang="en-GB" sz="3600" b="1" dirty="0">
                <a:latin typeface="Calibri" pitchFamily="34" charset="0"/>
              </a:rPr>
              <a:t>of omission” and can lower fines. </a:t>
            </a:r>
            <a:endParaRPr lang="en-GB" sz="3600" b="1" dirty="0" smtClean="0">
              <a:latin typeface="Calibri" pitchFamily="34" charset="0"/>
            </a:endParaRPr>
          </a:p>
          <a:p>
            <a:pPr marL="109728" indent="0">
              <a:buNone/>
            </a:pPr>
            <a:endParaRPr lang="en-GB" sz="3600" b="1" dirty="0">
              <a:latin typeface="Calibri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92896"/>
            <a:ext cx="6923054" cy="3876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092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8184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7.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help manage values associated with quality management, strategic planning and diversity </a:t>
            </a:r>
            <a:r>
              <a:rPr lang="en-GB" sz="3600" b="1" dirty="0" smtClean="0">
                <a:latin typeface="Calibri" pitchFamily="34" charset="0"/>
              </a:rPr>
              <a:t>management.</a:t>
            </a:r>
          </a:p>
          <a:p>
            <a:pPr marL="109728" indent="0">
              <a:buNone/>
            </a:pPr>
            <a:endParaRPr lang="en-GB" sz="3600" b="1" dirty="0">
              <a:latin typeface="Calibri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68960"/>
            <a:ext cx="7131098" cy="3565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4999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5384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b="1" dirty="0">
                <a:latin typeface="Calibri" pitchFamily="34" charset="0"/>
              </a:rPr>
              <a:t>8. Ethics </a:t>
            </a:r>
            <a:r>
              <a:rPr lang="en-GB" sz="3600" b="1" dirty="0" smtClean="0">
                <a:latin typeface="Calibri" pitchFamily="34" charset="0"/>
              </a:rPr>
              <a:t>programmes </a:t>
            </a:r>
            <a:r>
              <a:rPr lang="en-GB" sz="3600" b="1" dirty="0">
                <a:latin typeface="Calibri" pitchFamily="34" charset="0"/>
              </a:rPr>
              <a:t>promote a strong </a:t>
            </a:r>
            <a:r>
              <a:rPr lang="en-GB" sz="3600" b="1" dirty="0" smtClean="0">
                <a:latin typeface="Calibri" pitchFamily="34" charset="0"/>
              </a:rPr>
              <a:t>public </a:t>
            </a:r>
            <a:r>
              <a:rPr lang="en-GB" sz="3600" b="1" dirty="0">
                <a:latin typeface="Calibri" pitchFamily="34" charset="0"/>
              </a:rPr>
              <a:t>image</a:t>
            </a:r>
            <a:r>
              <a:rPr lang="en-GB" sz="3600" b="1" dirty="0" smtClean="0">
                <a:latin typeface="Calibri" pitchFamily="34" charset="0"/>
              </a:rPr>
              <a:t>.</a:t>
            </a:r>
          </a:p>
          <a:p>
            <a:pPr marL="109728" indent="0">
              <a:buNone/>
            </a:pPr>
            <a:endParaRPr lang="en-GB" sz="3600" b="1" dirty="0">
              <a:latin typeface="Calibri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60848"/>
            <a:ext cx="5760639" cy="459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044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373616" cy="106680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rgbClr val="C00000"/>
                </a:solidFill>
                <a:latin typeface="Calibri" pitchFamily="34" charset="0"/>
              </a:rPr>
              <a:t>Typical </a:t>
            </a:r>
            <a:r>
              <a:rPr lang="en-GB" sz="3200" b="1" dirty="0">
                <a:solidFill>
                  <a:srgbClr val="C00000"/>
                </a:solidFill>
                <a:latin typeface="Calibri" pitchFamily="34" charset="0"/>
              </a:rPr>
              <a:t>components of </a:t>
            </a:r>
            <a:r>
              <a:rPr lang="en-GB" sz="3200" b="1" dirty="0" smtClean="0">
                <a:solidFill>
                  <a:srgbClr val="C00000"/>
                </a:solidFill>
                <a:latin typeface="Calibri" pitchFamily="34" charset="0"/>
              </a:rPr>
              <a:t>Business </a:t>
            </a:r>
            <a:r>
              <a:rPr lang="en-GB" sz="3200" b="1" dirty="0">
                <a:solidFill>
                  <a:srgbClr val="C00000"/>
                </a:solidFill>
                <a:latin typeface="Calibri" pitchFamily="34" charset="0"/>
              </a:rPr>
              <a:t>E</a:t>
            </a:r>
            <a:r>
              <a:rPr lang="en-GB" sz="3200" b="1" dirty="0" smtClean="0">
                <a:solidFill>
                  <a:srgbClr val="C00000"/>
                </a:solidFill>
                <a:latin typeface="Calibri" pitchFamily="34" charset="0"/>
              </a:rPr>
              <a:t>thics </a:t>
            </a:r>
            <a:r>
              <a:rPr lang="en-GB" sz="3200" b="1" dirty="0">
                <a:solidFill>
                  <a:srgbClr val="C00000"/>
                </a:solidFill>
                <a:latin typeface="Calibri" pitchFamily="34" charset="0"/>
              </a:rPr>
              <a:t>M</a:t>
            </a:r>
            <a:r>
              <a:rPr lang="en-GB" sz="3200" b="1" dirty="0" smtClean="0">
                <a:solidFill>
                  <a:srgbClr val="C00000"/>
                </a:solidFill>
                <a:latin typeface="Calibri" pitchFamily="34" charset="0"/>
              </a:rPr>
              <a:t>anagement</a:t>
            </a:r>
            <a:endParaRPr lang="en-GB" sz="32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Mission or values statements</a:t>
            </a:r>
          </a:p>
          <a:p>
            <a:r>
              <a:rPr lang="en-GB" dirty="0">
                <a:solidFill>
                  <a:schemeClr val="accent1"/>
                </a:solidFill>
              </a:rPr>
              <a:t>Codes of ethics</a:t>
            </a:r>
          </a:p>
          <a:p>
            <a:r>
              <a:rPr lang="en-GB" dirty="0">
                <a:solidFill>
                  <a:schemeClr val="accent1"/>
                </a:solidFill>
              </a:rPr>
              <a:t>Reporting/advice channels</a:t>
            </a:r>
          </a:p>
          <a:p>
            <a:r>
              <a:rPr lang="en-GB" dirty="0">
                <a:solidFill>
                  <a:schemeClr val="accent1"/>
                </a:solidFill>
              </a:rPr>
              <a:t>Risk analysis and management</a:t>
            </a:r>
          </a:p>
          <a:p>
            <a:r>
              <a:rPr lang="en-GB" dirty="0">
                <a:solidFill>
                  <a:schemeClr val="accent1"/>
                </a:solidFill>
              </a:rPr>
              <a:t>Ethics managers, officers and committees</a:t>
            </a:r>
          </a:p>
          <a:p>
            <a:r>
              <a:rPr lang="en-GB" dirty="0">
                <a:solidFill>
                  <a:schemeClr val="accent1"/>
                </a:solidFill>
              </a:rPr>
              <a:t>Ethics consultants</a:t>
            </a:r>
          </a:p>
          <a:p>
            <a:r>
              <a:rPr lang="en-GB" dirty="0">
                <a:solidFill>
                  <a:schemeClr val="accent1"/>
                </a:solidFill>
              </a:rPr>
              <a:t>Ethics education and training</a:t>
            </a:r>
          </a:p>
          <a:p>
            <a:r>
              <a:rPr lang="en-GB" dirty="0">
                <a:solidFill>
                  <a:schemeClr val="accent1"/>
                </a:solidFill>
              </a:rPr>
              <a:t>Stakeholder consultation, dialogue and partnership programs</a:t>
            </a:r>
          </a:p>
          <a:p>
            <a:r>
              <a:rPr lang="en-GB" dirty="0">
                <a:solidFill>
                  <a:schemeClr val="accent1"/>
                </a:solidFill>
              </a:rPr>
              <a:t>Auditing, accounting and reporting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95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  <a:latin typeface="Calibri" pitchFamily="34" charset="0"/>
              </a:rPr>
              <a:t>Designing and implementing codes of ethics</a:t>
            </a:r>
            <a:r>
              <a:rPr lang="en-GB" b="1" dirty="0">
                <a:latin typeface="Calibri" pitchFamily="34" charset="0"/>
              </a:rPr>
              <a:t/>
            </a:r>
            <a:br>
              <a:rPr lang="en-GB" b="1" dirty="0">
                <a:latin typeface="Calibri" pitchFamily="34" charset="0"/>
              </a:rPr>
            </a:b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b="1" dirty="0" smtClean="0">
                <a:solidFill>
                  <a:schemeClr val="accent1"/>
                </a:solidFill>
                <a:latin typeface="Calibri" pitchFamily="34" charset="0"/>
              </a:rPr>
              <a:t>Codes </a:t>
            </a:r>
            <a:r>
              <a:rPr lang="en-GB" b="1" dirty="0">
                <a:solidFill>
                  <a:schemeClr val="accent1"/>
                </a:solidFill>
                <a:latin typeface="Calibri" pitchFamily="34" charset="0"/>
              </a:rPr>
              <a:t>of ethics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 are voluntary statements that commit </a:t>
            </a: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organisations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, industries, or professions to specific beliefs, values, and actions and/or set out appropriate ethical behaviour for employees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 smtClean="0">
                <a:solidFill>
                  <a:schemeClr val="accent1"/>
                </a:solidFill>
                <a:latin typeface="Calibri" pitchFamily="34" charset="0"/>
              </a:rPr>
              <a:t>Four main </a:t>
            </a:r>
            <a:r>
              <a:rPr lang="en-GB" b="1" dirty="0">
                <a:solidFill>
                  <a:schemeClr val="accent1"/>
                </a:solidFill>
                <a:latin typeface="Calibri" pitchFamily="34" charset="0"/>
              </a:rPr>
              <a:t>types 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of ethical </a:t>
            </a: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codes:-</a:t>
            </a:r>
            <a:endParaRPr lang="en-GB" dirty="0">
              <a:solidFill>
                <a:schemeClr val="accent1"/>
              </a:solidFill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2800" dirty="0" smtClean="0">
                <a:solidFill>
                  <a:schemeClr val="accent1"/>
                </a:solidFill>
                <a:latin typeface="Calibri" pitchFamily="34" charset="0"/>
              </a:rPr>
              <a:t>Organisational </a:t>
            </a:r>
            <a:r>
              <a:rPr lang="en-GB" sz="2800" dirty="0">
                <a:solidFill>
                  <a:schemeClr val="accent1"/>
                </a:solidFill>
                <a:latin typeface="Calibri" pitchFamily="34" charset="0"/>
              </a:rPr>
              <a:t>or corporate codes of ethics</a:t>
            </a:r>
          </a:p>
          <a:p>
            <a:pPr lvl="1">
              <a:lnSpc>
                <a:spcPct val="90000"/>
              </a:lnSpc>
            </a:pPr>
            <a:r>
              <a:rPr lang="en-GB" sz="2800" dirty="0">
                <a:solidFill>
                  <a:schemeClr val="accent1"/>
                </a:solidFill>
                <a:latin typeface="Calibri" pitchFamily="34" charset="0"/>
              </a:rPr>
              <a:t>Professional codes of ethics</a:t>
            </a:r>
          </a:p>
          <a:p>
            <a:pPr lvl="1">
              <a:lnSpc>
                <a:spcPct val="90000"/>
              </a:lnSpc>
            </a:pPr>
            <a:r>
              <a:rPr lang="en-GB" sz="2800" dirty="0">
                <a:solidFill>
                  <a:schemeClr val="accent1"/>
                </a:solidFill>
                <a:latin typeface="Calibri" pitchFamily="34" charset="0"/>
              </a:rPr>
              <a:t>Industry codes of ethics</a:t>
            </a:r>
          </a:p>
          <a:p>
            <a:pPr lvl="1">
              <a:lnSpc>
                <a:spcPct val="90000"/>
              </a:lnSpc>
            </a:pPr>
            <a:r>
              <a:rPr lang="en-GB" sz="2800" dirty="0">
                <a:solidFill>
                  <a:schemeClr val="accent1"/>
                </a:solidFill>
                <a:latin typeface="Calibri" pitchFamily="34" charset="0"/>
              </a:rPr>
              <a:t>Programme or group codes of ethics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883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C00000"/>
                </a:solidFill>
                <a:latin typeface="Calibri" pitchFamily="34" charset="0"/>
              </a:rPr>
              <a:t>Critiques </a:t>
            </a:r>
            <a:r>
              <a:rPr lang="en-GB" sz="3600" b="1" dirty="0">
                <a:solidFill>
                  <a:srgbClr val="C00000"/>
                </a:solidFill>
                <a:latin typeface="Calibri" pitchFamily="34" charset="0"/>
              </a:rPr>
              <a:t>of ethical codes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>
            <a:noAutofit/>
          </a:bodyPr>
          <a:lstStyle/>
          <a:p>
            <a:pPr marL="109728" indent="0">
              <a:lnSpc>
                <a:spcPct val="90000"/>
              </a:lnSpc>
              <a:buNone/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Clear 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prescription for employees means lack of flexibility</a:t>
            </a: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Difficulty 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with multiple/novel situations, particularly cross-cultural</a:t>
            </a: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Vague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, generalised statements of obligation </a:t>
            </a: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Public Relations device</a:t>
            </a:r>
            <a:endParaRPr lang="en-GB" dirty="0">
              <a:solidFill>
                <a:schemeClr val="accent1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/>
                </a:solidFill>
                <a:latin typeface="Calibri" pitchFamily="34" charset="0"/>
              </a:rPr>
              <a:t>Questionable </a:t>
            </a: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control mechanisms that potentially influence employee beliefs, values and behaviours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accent1"/>
                </a:solidFill>
                <a:latin typeface="Calibri" pitchFamily="34" charset="0"/>
              </a:rPr>
              <a:t>‘suppress’ individual moral instincts and emotions in order to ensure bureaucratic conformity and consistency</a:t>
            </a:r>
          </a:p>
        </p:txBody>
      </p:sp>
    </p:spTree>
    <p:extLst>
      <p:ext uri="{BB962C8B-B14F-4D97-AF65-F5344CB8AC3E}">
        <p14:creationId xmlns:p14="http://schemas.microsoft.com/office/powerpoint/2010/main" val="3239929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C00000"/>
                </a:solidFill>
                <a:latin typeface="Calibri" pitchFamily="34" charset="0"/>
              </a:rPr>
              <a:t>Some Questions</a:t>
            </a:r>
            <a:endParaRPr lang="en-GB" sz="3600" b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7372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sz="3600" dirty="0" smtClean="0">
                <a:latin typeface="Calibri" pitchFamily="34" charset="0"/>
              </a:rPr>
              <a:t>Who should set the codes of ethics within an organisation?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3600" dirty="0">
              <a:latin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sz="3600" dirty="0" smtClean="0">
                <a:latin typeface="Calibri" pitchFamily="34" charset="0"/>
              </a:rPr>
              <a:t>Can </a:t>
            </a:r>
            <a:r>
              <a:rPr lang="en-GB" sz="3600" dirty="0">
                <a:latin typeface="Calibri" pitchFamily="34" charset="0"/>
              </a:rPr>
              <a:t>organizations devise one set of principles for all countries in which they operate</a:t>
            </a:r>
            <a:r>
              <a:rPr lang="en-GB" sz="3600" dirty="0" smtClean="0">
                <a:latin typeface="Calibri" pitchFamily="34" charset="0"/>
              </a:rPr>
              <a:t>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36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sz="3600" dirty="0" smtClean="0">
                <a:latin typeface="Calibri" pitchFamily="34" charset="0"/>
              </a:rPr>
              <a:t>What are the ethical issues of today and tomorrow?</a:t>
            </a:r>
            <a:endParaRPr lang="en-GB" sz="3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4854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066800"/>
          </a:xfrm>
        </p:spPr>
        <p:txBody>
          <a:bodyPr/>
          <a:lstStyle/>
          <a:p>
            <a:r>
              <a:rPr lang="en-GB" dirty="0" smtClean="0">
                <a:solidFill>
                  <a:srgbClr val="C00000"/>
                </a:solidFill>
              </a:rPr>
              <a:t>Activity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dirty="0" smtClean="0">
                <a:latin typeface="Calibri" pitchFamily="34" charset="0"/>
              </a:rPr>
              <a:t>Conduct a search for the ethical codes for some major companies.  Search for 3 or 4.  </a:t>
            </a:r>
          </a:p>
          <a:p>
            <a:pPr marL="109728" indent="0">
              <a:buNone/>
            </a:pPr>
            <a:endParaRPr lang="en-GB" sz="3600" dirty="0" smtClean="0">
              <a:latin typeface="Calibri" pitchFamily="34" charset="0"/>
            </a:endParaRPr>
          </a:p>
          <a:p>
            <a:pPr marL="109728" indent="0">
              <a:buNone/>
            </a:pPr>
            <a:r>
              <a:rPr lang="en-GB" sz="3600" dirty="0" smtClean="0">
                <a:latin typeface="Calibri" pitchFamily="34" charset="0"/>
              </a:rPr>
              <a:t>What are the main topics forming the content of the codes?</a:t>
            </a:r>
            <a:endParaRPr lang="en-GB" sz="3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4867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1145</TotalTime>
  <Words>386</Words>
  <Application>Microsoft Office PowerPoint</Application>
  <PresentationFormat>On-screen Show (4:3)</PresentationFormat>
  <Paragraphs>52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Urban</vt:lpstr>
      <vt:lpstr>SBUS5120 Management Ethics </vt:lpstr>
      <vt:lpstr>PowerPoint Presentation</vt:lpstr>
      <vt:lpstr>Why manage ethics in the workplace?</vt:lpstr>
      <vt:lpstr>Benefits of Managing Ethics on the Workplace -  (McNamara, 2010)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Typical components of Business Ethics Management</vt:lpstr>
      <vt:lpstr>Designing and implementing codes of ethics  </vt:lpstr>
      <vt:lpstr>Critiques of ethical codes</vt:lpstr>
      <vt:lpstr>Some Questions</vt:lpstr>
      <vt:lpstr>Activity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Louise Emanuel</cp:lastModifiedBy>
  <cp:revision>73</cp:revision>
  <dcterms:created xsi:type="dcterms:W3CDTF">2014-12-18T11:36:24Z</dcterms:created>
  <dcterms:modified xsi:type="dcterms:W3CDTF">2015-10-23T20:57:49Z</dcterms:modified>
</cp:coreProperties>
</file>