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2" r:id="rId5"/>
    <p:sldId id="270" r:id="rId6"/>
    <p:sldId id="261" r:id="rId7"/>
    <p:sldId id="269" r:id="rId8"/>
    <p:sldId id="263" r:id="rId9"/>
    <p:sldId id="271" r:id="rId10"/>
    <p:sldId id="264" r:id="rId11"/>
    <p:sldId id="265" r:id="rId12"/>
    <p:sldId id="266" r:id="rId13"/>
    <p:sldId id="272" r:id="rId14"/>
    <p:sldId id="267" r:id="rId15"/>
    <p:sldId id="36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4" r:id="rId28"/>
    <p:sldId id="325" r:id="rId29"/>
    <p:sldId id="326" r:id="rId30"/>
    <p:sldId id="328" r:id="rId31"/>
    <p:sldId id="329" r:id="rId32"/>
    <p:sldId id="330" r:id="rId33"/>
    <p:sldId id="331" r:id="rId34"/>
    <p:sldId id="332" r:id="rId35"/>
    <p:sldId id="333" r:id="rId36"/>
    <p:sldId id="334" r:id="rId37"/>
    <p:sldId id="335" r:id="rId38"/>
    <p:sldId id="336" r:id="rId39"/>
    <p:sldId id="337" r:id="rId40"/>
    <p:sldId id="338" r:id="rId41"/>
    <p:sldId id="339" r:id="rId42"/>
    <p:sldId id="340" r:id="rId43"/>
    <p:sldId id="341" r:id="rId44"/>
    <p:sldId id="342" r:id="rId45"/>
    <p:sldId id="363" r:id="rId46"/>
    <p:sldId id="343" r:id="rId47"/>
    <p:sldId id="348" r:id="rId48"/>
    <p:sldId id="349" r:id="rId49"/>
    <p:sldId id="350" r:id="rId50"/>
    <p:sldId id="351" r:id="rId51"/>
    <p:sldId id="352" r:id="rId52"/>
    <p:sldId id="353" r:id="rId53"/>
    <p:sldId id="354" r:id="rId54"/>
    <p:sldId id="355" r:id="rId55"/>
    <p:sldId id="356" r:id="rId56"/>
    <p:sldId id="357" r:id="rId57"/>
    <p:sldId id="358" r:id="rId58"/>
    <p:sldId id="359" r:id="rId59"/>
    <p:sldId id="360" r:id="rId60"/>
    <p:sldId id="361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852" y="-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5256" y="1447802"/>
            <a:ext cx="8827957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5256" y="4777380"/>
            <a:ext cx="8827957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6E028-AFB9-4362-888A-540A32032FD4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762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27A44-D976-4882-88C3-55897F011664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401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8" y="2861735"/>
            <a:ext cx="8827956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256" y="4777381"/>
            <a:ext cx="8827957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BF176-E44D-4736-92E1-15DE8F73E798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863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601" y="2060577"/>
            <a:ext cx="4397484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5967" y="2056093"/>
            <a:ext cx="4397487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56284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600" y="1905000"/>
            <a:ext cx="439748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601" y="2514600"/>
            <a:ext cx="439748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5969" y="1905000"/>
            <a:ext cx="43974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5969" y="2514600"/>
            <a:ext cx="4397484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8F9FB-6F59-4123-893E-BFCC83A7779A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379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4A0F4-F8B1-474A-9E9D-07C642E6C0CE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840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4E5FA-FFC8-436D-A36F-F72227F3FFF0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833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5" y="1447800"/>
            <a:ext cx="3401949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5863" y="1447800"/>
            <a:ext cx="5197351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5" y="3129282"/>
            <a:ext cx="3401949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E97D8-E532-42DF-A669-0B96EB441379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3519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208" y="1854192"/>
            <a:ext cx="5094232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51357" y="1143000"/>
            <a:ext cx="320123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5" y="3657600"/>
            <a:ext cx="5086304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019301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8" y="4800587"/>
            <a:ext cx="8827956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5256" y="685800"/>
            <a:ext cx="8827957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7" y="5367325"/>
            <a:ext cx="882795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30060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6" y="1447800"/>
            <a:ext cx="8827957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6" y="3657600"/>
            <a:ext cx="8827957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49428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5213" y="1447800"/>
            <a:ext cx="800139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904" y="3771174"/>
            <a:ext cx="7281545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5256" y="4350657"/>
            <a:ext cx="8827957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530" y="971253"/>
            <a:ext cx="80212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2921" y="2613787"/>
            <a:ext cx="80212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0470343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255" y="3124201"/>
            <a:ext cx="88279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5256" y="4777381"/>
            <a:ext cx="8827957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597037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3113" y="1981200"/>
            <a:ext cx="29476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633" y="2667000"/>
            <a:ext cx="2928112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4672" y="1981200"/>
            <a:ext cx="29370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4116" y="2667000"/>
            <a:ext cx="294756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6556" y="1981200"/>
            <a:ext cx="29328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6556" y="2667000"/>
            <a:ext cx="2932877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711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404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955397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633" y="4250949"/>
            <a:ext cx="294081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633" y="2209800"/>
            <a:ext cx="294081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633" y="4827213"/>
            <a:ext cx="294081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90389" y="4250949"/>
            <a:ext cx="29312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90388" y="2209800"/>
            <a:ext cx="293128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9035" y="4827212"/>
            <a:ext cx="29351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6556" y="4250949"/>
            <a:ext cx="29328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6555" y="2209800"/>
            <a:ext cx="2932877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6433" y="4827210"/>
            <a:ext cx="293676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711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404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622618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A1EFD-3BB4-4923-9C5C-EB0E1FB2F28A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5340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6377" y="430215"/>
            <a:ext cx="1753057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633" y="773205"/>
            <a:ext cx="7425083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AB819-D40A-4350-81DF-B203EC79AEF6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062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8399243" y="1676400"/>
            <a:ext cx="37592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7586443" y="-457200"/>
            <a:ext cx="21336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8399243" y="6096000"/>
            <a:ext cx="13208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205317" y="2667000"/>
            <a:ext cx="5588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1119717" y="2895600"/>
            <a:ext cx="31496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10327525" y="0"/>
            <a:ext cx="9144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280" y="452718"/>
            <a:ext cx="940717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600" y="2052925"/>
            <a:ext cx="8948872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8419" y="1790661"/>
            <a:ext cx="990599" cy="30487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BADB2CC-2093-4CF4-8D4F-7D23D26EA6D5}" type="datetime1">
              <a:rPr lang="en-GB" smtClean="0"/>
              <a:pPr/>
              <a:t>18/05/2021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4413" y="3225261"/>
            <a:ext cx="3859795" cy="3048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5242" y="295737"/>
            <a:ext cx="838417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A6EBD-EB9A-BB4E-90CB-DE95023EFE9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3500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rdstream.com/articles/keyword-research-for-social-media-guid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865285" y="6215863"/>
            <a:ext cx="8452892" cy="0"/>
          </a:xfrm>
          <a:prstGeom prst="line">
            <a:avLst/>
          </a:prstGeom>
          <a:ln w="3175" cmpd="sng">
            <a:solidFill>
              <a:srgbClr val="313133"/>
            </a:solidFill>
          </a:ln>
          <a:effectLst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8689893" y="6340154"/>
            <a:ext cx="162256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srgbClr val="313133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© University of South Wales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03196" y="898072"/>
            <a:ext cx="489406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Research Methods for Business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Lecture 4 &amp; 5 – </a:t>
            </a:r>
            <a:r>
              <a:rPr lang="en-US" sz="3200" dirty="0">
                <a:solidFill>
                  <a:prstClr val="white"/>
                </a:solidFill>
                <a:latin typeface="Arial"/>
                <a:cs typeface="Arial"/>
              </a:rPr>
              <a:t>Academic Writing and Literature Review.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313133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78628" y="4461537"/>
            <a:ext cx="7090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Stuart Milligan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s.milligan@uwtsd.ac.uk</a:t>
            </a:r>
          </a:p>
        </p:txBody>
      </p:sp>
    </p:spTree>
    <p:extLst>
      <p:ext uri="{BB962C8B-B14F-4D97-AF65-F5344CB8AC3E}">
        <p14:creationId xmlns:p14="http://schemas.microsoft.com/office/powerpoint/2010/main" val="3412348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</a:rPr>
              <a:t>Session overview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E80CCF-6C93-40C9-9FB5-381D1370EF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Starting off</a:t>
            </a:r>
          </a:p>
          <a:p>
            <a:r>
              <a:rPr lang="en-GB" sz="2400" dirty="0"/>
              <a:t>Structure of an assignment</a:t>
            </a:r>
          </a:p>
          <a:p>
            <a:r>
              <a:rPr lang="en-GB" sz="2400" dirty="0"/>
              <a:t>Research</a:t>
            </a:r>
          </a:p>
          <a:p>
            <a:r>
              <a:rPr lang="en-GB" sz="2400" dirty="0"/>
              <a:t>Critical writing</a:t>
            </a:r>
          </a:p>
          <a:p>
            <a:r>
              <a:rPr lang="en-GB" sz="2400" dirty="0"/>
              <a:t>Structure of a paragraph</a:t>
            </a:r>
          </a:p>
          <a:p>
            <a:r>
              <a:rPr lang="en-GB" sz="2400" dirty="0"/>
              <a:t>Structure of a sentence</a:t>
            </a:r>
          </a:p>
          <a:p>
            <a:r>
              <a:rPr lang="en-GB" sz="2400" dirty="0"/>
              <a:t>Referencing: Harvard Referencing</a:t>
            </a:r>
          </a:p>
          <a:p>
            <a:r>
              <a:rPr lang="en-GB" sz="2400" dirty="0"/>
              <a:t>Good practice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401053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40A6F-9A35-4DB5-ADDB-E28C72B05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Starting off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32EAB-92E3-4FDD-8EB4-64BBF102C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06" y="2052925"/>
            <a:ext cx="10580914" cy="4195481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The starting point is your assignment question/ broad area of research.</a:t>
            </a:r>
          </a:p>
          <a:p>
            <a:pPr algn="just"/>
            <a:r>
              <a:rPr lang="en-GB" sz="2400" dirty="0"/>
              <a:t>Desktop research</a:t>
            </a:r>
          </a:p>
          <a:p>
            <a:pPr lvl="1" algn="just"/>
            <a:r>
              <a:rPr lang="en-GB" sz="2000" dirty="0"/>
              <a:t>Google</a:t>
            </a:r>
          </a:p>
          <a:p>
            <a:pPr lvl="1"/>
            <a:r>
              <a:rPr lang="en-GB" sz="2000" dirty="0"/>
              <a:t>Twitter/ LinkedIn/ Instagram/ You Tube. Social media search engines can be useful. See </a:t>
            </a:r>
            <a:r>
              <a:rPr lang="en-GB" sz="2000" dirty="0">
                <a:hlinkClick r:id="rId2"/>
              </a:rPr>
              <a:t>https://www.wordstream.com/articles/keyword-research-for-social-media-guide</a:t>
            </a:r>
            <a:endParaRPr lang="en-GB" sz="2000" dirty="0"/>
          </a:p>
          <a:p>
            <a:pPr algn="just"/>
            <a:r>
              <a:rPr lang="en-GB" sz="2400" dirty="0"/>
              <a:t>The idea is, that by the end of this process you should be able to hold a conversation about your subject area and have a good grasp of the concept.</a:t>
            </a:r>
          </a:p>
        </p:txBody>
      </p:sp>
    </p:spTree>
    <p:extLst>
      <p:ext uri="{BB962C8B-B14F-4D97-AF65-F5344CB8AC3E}">
        <p14:creationId xmlns:p14="http://schemas.microsoft.com/office/powerpoint/2010/main" val="4182990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E0DFE-4977-4D13-A31B-6567E6B9C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Structure of an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1BD67-AE79-4508-AEAE-6446145BB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299" y="2052925"/>
            <a:ext cx="10310084" cy="4195481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Introduction (10%)</a:t>
            </a:r>
          </a:p>
          <a:p>
            <a:pPr lvl="1"/>
            <a:r>
              <a:rPr lang="en-GB" sz="2000" dirty="0"/>
              <a:t>Open with a strong statement.</a:t>
            </a:r>
          </a:p>
          <a:p>
            <a:pPr lvl="1"/>
            <a:r>
              <a:rPr lang="en-GB" sz="2000" dirty="0"/>
              <a:t>Provide context (use statistics and practitioner sources here)</a:t>
            </a:r>
          </a:p>
          <a:p>
            <a:pPr lvl="1"/>
            <a:r>
              <a:rPr lang="en-GB" sz="2000" dirty="0"/>
              <a:t>Develop your rationale and then state how you are going to address the assignment.</a:t>
            </a:r>
          </a:p>
          <a:p>
            <a:r>
              <a:rPr lang="en-GB" sz="2400" dirty="0"/>
              <a:t>Main body (80%)</a:t>
            </a:r>
          </a:p>
          <a:p>
            <a:pPr lvl="1"/>
            <a:r>
              <a:rPr lang="en-GB" sz="2000" dirty="0"/>
              <a:t>3 or 4 sections that address the rationale</a:t>
            </a:r>
          </a:p>
          <a:p>
            <a:r>
              <a:rPr lang="en-GB" sz="2400" dirty="0"/>
              <a:t>Conclusion (10%)</a:t>
            </a:r>
          </a:p>
          <a:p>
            <a:pPr lvl="1"/>
            <a:r>
              <a:rPr lang="en-GB" sz="2000" dirty="0"/>
              <a:t>Remind the reader of the aim/ rationale</a:t>
            </a:r>
          </a:p>
          <a:p>
            <a:pPr lvl="1"/>
            <a:r>
              <a:rPr lang="en-GB" sz="2000" dirty="0"/>
              <a:t>Pull together what you have discussed</a:t>
            </a:r>
          </a:p>
          <a:p>
            <a:pPr lvl="1"/>
            <a:r>
              <a:rPr lang="en-GB" sz="2000" dirty="0"/>
              <a:t>Form conclusions</a:t>
            </a:r>
          </a:p>
        </p:txBody>
      </p:sp>
    </p:spTree>
    <p:extLst>
      <p:ext uri="{BB962C8B-B14F-4D97-AF65-F5344CB8AC3E}">
        <p14:creationId xmlns:p14="http://schemas.microsoft.com/office/powerpoint/2010/main" val="30381724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56430-4A05-4ED2-AF52-B441FC15B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Structure of an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F9CD4-1268-44FE-95A6-636AC5C55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37" y="2052925"/>
            <a:ext cx="11373394" cy="4195481"/>
          </a:xfrm>
        </p:spPr>
        <p:txBody>
          <a:bodyPr>
            <a:normAutofit/>
          </a:bodyPr>
          <a:lstStyle/>
          <a:p>
            <a:r>
              <a:rPr lang="en-GB" sz="2400" dirty="0"/>
              <a:t>The first thing to do is to plan how you are going to write your assignment</a:t>
            </a:r>
          </a:p>
          <a:p>
            <a:r>
              <a:rPr lang="en-GB" sz="2400" dirty="0"/>
              <a:t>On an A4 side of paper write headings for:</a:t>
            </a:r>
          </a:p>
          <a:p>
            <a:pPr lvl="1"/>
            <a:r>
              <a:rPr lang="en-GB" sz="2000" dirty="0"/>
              <a:t>Introduction</a:t>
            </a:r>
          </a:p>
          <a:p>
            <a:pPr lvl="2"/>
            <a:r>
              <a:rPr lang="en-GB" sz="1800" dirty="0"/>
              <a:t>What is the rationale/ context</a:t>
            </a:r>
          </a:p>
          <a:p>
            <a:pPr lvl="1"/>
            <a:r>
              <a:rPr lang="en-GB" sz="2000" dirty="0"/>
              <a:t>Main body</a:t>
            </a:r>
          </a:p>
          <a:p>
            <a:pPr lvl="2"/>
            <a:r>
              <a:rPr lang="en-GB" sz="1800" dirty="0"/>
              <a:t>Section 1 – topic and key words</a:t>
            </a:r>
          </a:p>
          <a:p>
            <a:pPr lvl="2"/>
            <a:r>
              <a:rPr lang="en-GB" sz="1800" dirty="0"/>
              <a:t>Section 2 - topic and key words</a:t>
            </a:r>
          </a:p>
          <a:p>
            <a:pPr lvl="2"/>
            <a:r>
              <a:rPr lang="en-GB" sz="1800" dirty="0"/>
              <a:t>Section 3 - topic and key words</a:t>
            </a:r>
          </a:p>
          <a:p>
            <a:pPr lvl="2"/>
            <a:r>
              <a:rPr lang="en-GB" sz="1800" dirty="0"/>
              <a:t>and maybe, section 4 - topic and key words</a:t>
            </a:r>
          </a:p>
        </p:txBody>
      </p:sp>
    </p:spTree>
    <p:extLst>
      <p:ext uri="{BB962C8B-B14F-4D97-AF65-F5344CB8AC3E}">
        <p14:creationId xmlns:p14="http://schemas.microsoft.com/office/powerpoint/2010/main" val="3330782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E832A-27ED-437F-ABF1-05F9D91F7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31331-C855-45A9-B2B4-F8EC4EC6C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7" y="2052925"/>
            <a:ext cx="11686903" cy="4195481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Now you have a working knowledge of the subject, you can now search your subject with knowledge.</a:t>
            </a:r>
          </a:p>
          <a:p>
            <a:pPr algn="just"/>
            <a:r>
              <a:rPr lang="en-GB" dirty="0"/>
              <a:t>This will save you a lot of time as you can focus quickly on the articles that are of use and quickly discount those that are not relevant.</a:t>
            </a:r>
          </a:p>
          <a:p>
            <a:pPr algn="just"/>
            <a:r>
              <a:rPr lang="en-GB" dirty="0"/>
              <a:t>From your A4 plan, use the key words from each section to search the literature (all sources for intro, academic sources for main body)</a:t>
            </a:r>
          </a:p>
          <a:p>
            <a:pPr algn="just"/>
            <a:r>
              <a:rPr lang="en-GB" dirty="0"/>
              <a:t>Use Business Source Complete (EBSCO Host), Emerald or Web of Science.</a:t>
            </a:r>
          </a:p>
          <a:p>
            <a:pPr algn="just"/>
            <a:r>
              <a:rPr lang="en-GB" dirty="0"/>
              <a:t>Think about your inclusion/ exclusion criteria.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45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27E41-27A3-4CFD-A11D-ED5C9D33B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5DAB5-2DEB-4D11-AA6F-CA8F81CCE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469" y="2052925"/>
            <a:ext cx="11138262" cy="419548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Use your bibliographic management software (Mendeley, etc) to organise your sources by section.</a:t>
            </a:r>
          </a:p>
          <a:p>
            <a:r>
              <a:rPr lang="en-GB" sz="2400" dirty="0"/>
              <a:t>The number of sources required will vary, for a 3,000 word literature review, aim for 45-60 sources.</a:t>
            </a:r>
          </a:p>
          <a:p>
            <a:r>
              <a:rPr lang="en-GB" sz="2400" dirty="0"/>
              <a:t>For each article you should record the following:</a:t>
            </a:r>
          </a:p>
          <a:p>
            <a:pPr lvl="1"/>
            <a:r>
              <a:rPr lang="en-GB" sz="2000" dirty="0"/>
              <a:t>What is the aim of the article</a:t>
            </a:r>
          </a:p>
          <a:p>
            <a:pPr lvl="1"/>
            <a:r>
              <a:rPr lang="en-GB" sz="2000" dirty="0"/>
              <a:t>What is the contribution</a:t>
            </a:r>
          </a:p>
          <a:p>
            <a:pPr lvl="1"/>
            <a:r>
              <a:rPr lang="en-GB" sz="2000" dirty="0"/>
              <a:t>How is this useful?</a:t>
            </a:r>
          </a:p>
          <a:p>
            <a:r>
              <a:rPr lang="en-GB" sz="2400" dirty="0"/>
              <a:t>Use a spreadsheet with a separate tab for each section to record your coding.</a:t>
            </a:r>
          </a:p>
        </p:txBody>
      </p:sp>
    </p:spTree>
    <p:extLst>
      <p:ext uri="{BB962C8B-B14F-4D97-AF65-F5344CB8AC3E}">
        <p14:creationId xmlns:p14="http://schemas.microsoft.com/office/powerpoint/2010/main" val="3263636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8883E-F5D4-4A7B-92AA-ED8B4F0CA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critical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C3A59-03EF-4551-BD19-0B813E281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303" y="2052925"/>
            <a:ext cx="11460480" cy="4195481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Critical writing is the objective, scientific approach to writing about your subject area.</a:t>
            </a:r>
          </a:p>
          <a:p>
            <a:pPr algn="just"/>
            <a:r>
              <a:rPr lang="en-GB" dirty="0"/>
              <a:t>Aim to give an overview of what is known – what aspects of the topic have been researched.</a:t>
            </a:r>
          </a:p>
          <a:p>
            <a:pPr algn="just"/>
            <a:r>
              <a:rPr lang="en-GB" dirty="0"/>
              <a:t>Categorise the research – what units of analyses have been used, what perspectives have been adopted, what type of research (conceptual, empirical) has been conducted.</a:t>
            </a:r>
          </a:p>
          <a:p>
            <a:pPr algn="just"/>
            <a:r>
              <a:rPr lang="en-GB" dirty="0"/>
              <a:t>Discuss the emergent themes – what are the areas of consensus. Where are there areas of debate. What aspects are well understood, what aspects are not so clear.</a:t>
            </a:r>
          </a:p>
          <a:p>
            <a:pPr algn="just"/>
            <a:r>
              <a:rPr lang="en-GB" dirty="0"/>
              <a:t>How is the research limited – what is not yet known (this should be logical and not simply gap spotting).</a:t>
            </a:r>
          </a:p>
        </p:txBody>
      </p:sp>
    </p:spTree>
    <p:extLst>
      <p:ext uri="{BB962C8B-B14F-4D97-AF65-F5344CB8AC3E}">
        <p14:creationId xmlns:p14="http://schemas.microsoft.com/office/powerpoint/2010/main" val="1816123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7F6E5-EE07-4F08-B570-3DE1354B7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NOT critical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CA520-EB51-4E90-BCDD-7C8942B24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051" y="2052925"/>
            <a:ext cx="11704320" cy="4195481"/>
          </a:xfrm>
        </p:spPr>
        <p:txBody>
          <a:bodyPr/>
          <a:lstStyle/>
          <a:p>
            <a:r>
              <a:rPr lang="en-GB" dirty="0"/>
              <a:t>Describing your subject</a:t>
            </a:r>
          </a:p>
          <a:p>
            <a:r>
              <a:rPr lang="en-GB" dirty="0"/>
              <a:t>Giving a historical overview of your subject area</a:t>
            </a:r>
          </a:p>
          <a:p>
            <a:r>
              <a:rPr lang="en-GB" dirty="0"/>
              <a:t>Writing from your own knowledge of the subject</a:t>
            </a:r>
          </a:p>
          <a:p>
            <a:r>
              <a:rPr lang="en-GB" dirty="0"/>
              <a:t>Writing all there is to know about a subject – aim for precision and depth.</a:t>
            </a:r>
          </a:p>
          <a:p>
            <a:r>
              <a:rPr lang="en-GB" dirty="0"/>
              <a:t>If your writing reads like a textbook (i.e. it teaches the reader about your subject) then you are writing it wrong.</a:t>
            </a:r>
          </a:p>
        </p:txBody>
      </p:sp>
    </p:spTree>
    <p:extLst>
      <p:ext uri="{BB962C8B-B14F-4D97-AF65-F5344CB8AC3E}">
        <p14:creationId xmlns:p14="http://schemas.microsoft.com/office/powerpoint/2010/main" val="1321167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F6437-E19B-4A9B-BC24-8E697DE31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Structure of a paragraph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E5A75-3DB7-4EE7-A87C-3C0B9B1D6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131" y="2052925"/>
            <a:ext cx="11556275" cy="419548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A paragraph should open with a topic sentence. This tells the reader what you are about to discuss. </a:t>
            </a:r>
          </a:p>
          <a:p>
            <a:pPr lvl="1"/>
            <a:r>
              <a:rPr lang="en-GB" sz="2000" dirty="0"/>
              <a:t>This is typically a strong/ more general point and is likely to attract multiple citations.</a:t>
            </a:r>
          </a:p>
          <a:p>
            <a:r>
              <a:rPr lang="en-GB" sz="2400" dirty="0"/>
              <a:t>The topic sentence should then be followed by supporting sentences. </a:t>
            </a:r>
          </a:p>
          <a:p>
            <a:pPr lvl="1"/>
            <a:r>
              <a:rPr lang="en-GB" sz="2000" dirty="0"/>
              <a:t>Supporting sentences provide the depth to the topic sentence. </a:t>
            </a:r>
          </a:p>
          <a:p>
            <a:pPr lvl="1"/>
            <a:r>
              <a:rPr lang="en-GB" sz="2000" dirty="0"/>
              <a:t>Each supporting sentence must be cited. Again, demonstrate areas of consensus by using multiple citations.</a:t>
            </a:r>
          </a:p>
          <a:p>
            <a:r>
              <a:rPr lang="en-GB" sz="2400" dirty="0"/>
              <a:t>New topic = new paragraph.</a:t>
            </a:r>
          </a:p>
          <a:p>
            <a:r>
              <a:rPr lang="en-GB" sz="2400" dirty="0"/>
              <a:t>Remember to link the paragraphs, even though you are discussing a new topic, it should link to your previous topic</a:t>
            </a:r>
          </a:p>
        </p:txBody>
      </p:sp>
    </p:spTree>
    <p:extLst>
      <p:ext uri="{BB962C8B-B14F-4D97-AF65-F5344CB8AC3E}">
        <p14:creationId xmlns:p14="http://schemas.microsoft.com/office/powerpoint/2010/main" val="2606455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6AE11-9A46-431A-A309-C7F501FEB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Structure of a 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209D7-5C18-4C2C-82BE-E5852D43B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2052925"/>
            <a:ext cx="11582400" cy="4195481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Try to write in simple sentences. </a:t>
            </a:r>
          </a:p>
          <a:p>
            <a:pPr algn="just"/>
            <a:r>
              <a:rPr lang="en-GB" dirty="0"/>
              <a:t>A simple sentence contains only one clause. A clause is a group of words containing a subject and a verb.</a:t>
            </a:r>
          </a:p>
          <a:p>
            <a:pPr lvl="1" algn="just"/>
            <a:r>
              <a:rPr lang="en-GB" dirty="0"/>
              <a:t>E.g. I like chocolate (where </a:t>
            </a:r>
            <a:r>
              <a:rPr lang="en-GB" i="1" dirty="0"/>
              <a:t>I </a:t>
            </a:r>
            <a:r>
              <a:rPr lang="en-GB" dirty="0"/>
              <a:t>is the subject and </a:t>
            </a:r>
            <a:r>
              <a:rPr lang="en-GB" i="1" dirty="0"/>
              <a:t>like </a:t>
            </a:r>
            <a:r>
              <a:rPr lang="en-GB" dirty="0"/>
              <a:t>is the verb).</a:t>
            </a:r>
          </a:p>
          <a:p>
            <a:pPr algn="just"/>
            <a:r>
              <a:rPr lang="en-GB" dirty="0"/>
              <a:t>In general, this is preferable to complex sentences which contain more than one clause. In complex sentences, the clauses are joined together by conjunctions (but, and, although) or a semi-colon.</a:t>
            </a:r>
          </a:p>
          <a:p>
            <a:pPr algn="just"/>
            <a:r>
              <a:rPr lang="en-GB" dirty="0"/>
              <a:t>Complex sentences can easily become confusing. Where possible, avoid them.</a:t>
            </a:r>
          </a:p>
        </p:txBody>
      </p:sp>
    </p:spTree>
    <p:extLst>
      <p:ext uri="{BB962C8B-B14F-4D97-AF65-F5344CB8AC3E}">
        <p14:creationId xmlns:p14="http://schemas.microsoft.com/office/powerpoint/2010/main" val="38348814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82C07-96F1-4BCD-91E5-97EF9F36B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Harvard referencing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32A784-7C2B-4997-B63B-DA0BB3B45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77143" y="1362056"/>
            <a:ext cx="7768045" cy="537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719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4FE37-B3E5-4743-B7C0-BCF065B15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Harvard Referencing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517909-CE77-456E-8310-CFC5B2B811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67" y="1422973"/>
            <a:ext cx="8623596" cy="510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5630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E2BE6-761A-4862-8A0C-0C81E65B2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Good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4B9E2-57EE-4EA7-86AF-17F6DF37D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599" y="2052925"/>
            <a:ext cx="10531051" cy="4195481"/>
          </a:xfrm>
        </p:spPr>
        <p:txBody>
          <a:bodyPr>
            <a:normAutofit/>
          </a:bodyPr>
          <a:lstStyle/>
          <a:p>
            <a:r>
              <a:rPr lang="en-GB" dirty="0"/>
              <a:t>Always write in the 3</a:t>
            </a:r>
            <a:r>
              <a:rPr lang="en-GB" baseline="30000" dirty="0"/>
              <a:t>rd</a:t>
            </a:r>
            <a:r>
              <a:rPr lang="en-GB" dirty="0"/>
              <a:t> person</a:t>
            </a:r>
          </a:p>
          <a:p>
            <a:r>
              <a:rPr lang="en-GB" dirty="0"/>
              <a:t>Write clearly – read your work aloud, does it make sense?</a:t>
            </a:r>
          </a:p>
          <a:p>
            <a:r>
              <a:rPr lang="en-GB" dirty="0"/>
              <a:t>List all of your topic sentences – does your work flow? Does every sentence relate to your assignment/ research question?</a:t>
            </a:r>
          </a:p>
          <a:p>
            <a:r>
              <a:rPr lang="en-GB" dirty="0"/>
              <a:t>Avoid single sentence paragraphs.</a:t>
            </a:r>
          </a:p>
          <a:p>
            <a:r>
              <a:rPr lang="en-GB" dirty="0"/>
              <a:t>Avoid asking the reader questions.</a:t>
            </a:r>
          </a:p>
          <a:p>
            <a:r>
              <a:rPr lang="en-GB" dirty="0"/>
              <a:t>Try to make a statement and then provide citations to support that statement rather than starting a sentence with a citation.</a:t>
            </a:r>
          </a:p>
          <a:p>
            <a:r>
              <a:rPr lang="en-GB" dirty="0"/>
              <a:t>Use up to date sources to inform your writing. You should write (and read) at the leading edge of your subject.</a:t>
            </a:r>
          </a:p>
        </p:txBody>
      </p:sp>
    </p:spTree>
    <p:extLst>
      <p:ext uri="{BB962C8B-B14F-4D97-AF65-F5344CB8AC3E}">
        <p14:creationId xmlns:p14="http://schemas.microsoft.com/office/powerpoint/2010/main" val="2007749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5AC44-3409-41F1-BC2B-75DA2C980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0337E3-C07C-43B7-8499-F867C1FED0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08960" y="1853248"/>
            <a:ext cx="5450455" cy="3627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697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647" y="260824"/>
            <a:ext cx="11123055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Session</a:t>
            </a:r>
            <a:r>
              <a:rPr spc="-3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overview</a:t>
            </a:r>
            <a:r>
              <a:rPr lang="en-GB" spc="-10" dirty="0">
                <a:solidFill>
                  <a:schemeClr val="bg1"/>
                </a:solidFill>
              </a:rPr>
              <a:t>: The Literature review</a:t>
            </a:r>
            <a:endParaRPr spc="-10" dirty="0">
              <a:solidFill>
                <a:schemeClr val="bg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21989" y="1493776"/>
            <a:ext cx="8468995" cy="255198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+mj-lt"/>
                <a:cs typeface="Calibri"/>
              </a:rPr>
              <a:t>Macro</a:t>
            </a:r>
            <a:r>
              <a:rPr sz="2800" dirty="0">
                <a:latin typeface="+mj-lt"/>
                <a:cs typeface="Calibri"/>
              </a:rPr>
              <a:t> issues: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Main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purpose,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basic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types,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basic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structure.</a:t>
            </a:r>
            <a:endParaRPr sz="2800" dirty="0">
              <a:latin typeface="+mj-lt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65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+mj-lt"/>
                <a:cs typeface="Calibri"/>
              </a:rPr>
              <a:t>Selecting</a:t>
            </a:r>
            <a:r>
              <a:rPr sz="2800" spc="-3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sources.</a:t>
            </a:r>
            <a:endParaRPr sz="2800" dirty="0">
              <a:latin typeface="+mj-lt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65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15" dirty="0">
                <a:latin typeface="+mj-lt"/>
                <a:cs typeface="Calibri"/>
              </a:rPr>
              <a:t>Organising</a:t>
            </a:r>
            <a:r>
              <a:rPr sz="2800" spc="-30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sources.</a:t>
            </a:r>
            <a:endParaRPr sz="2800" dirty="0">
              <a:latin typeface="+mj-lt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1221" y="317510"/>
            <a:ext cx="9149850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Session </a:t>
            </a:r>
            <a:r>
              <a:rPr spc="-10" dirty="0">
                <a:solidFill>
                  <a:schemeClr val="bg1"/>
                </a:solidFill>
              </a:rPr>
              <a:t>overview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(continued)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5545" y="1443442"/>
            <a:ext cx="11413900" cy="3806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+mj-lt"/>
                <a:cs typeface="Calibri"/>
              </a:rPr>
              <a:t>Showing</a:t>
            </a:r>
            <a:r>
              <a:rPr sz="2800" spc="-1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your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stance</a:t>
            </a:r>
            <a:r>
              <a:rPr sz="2800" spc="-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through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language</a:t>
            </a:r>
            <a:r>
              <a:rPr sz="2800" spc="-5" dirty="0">
                <a:latin typeface="+mj-lt"/>
                <a:cs typeface="Calibri"/>
              </a:rPr>
              <a:t> choices.</a:t>
            </a:r>
            <a:endParaRPr sz="2800" dirty="0">
              <a:latin typeface="+mj-lt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65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+mj-lt"/>
                <a:cs typeface="Calibri"/>
              </a:rPr>
              <a:t>Quotation,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paraphrase</a:t>
            </a:r>
            <a:r>
              <a:rPr sz="2800" spc="-5" dirty="0">
                <a:latin typeface="+mj-lt"/>
                <a:cs typeface="Calibri"/>
              </a:rPr>
              <a:t> and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summary</a:t>
            </a:r>
            <a:r>
              <a:rPr sz="2800" spc="-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–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the </a:t>
            </a:r>
            <a:r>
              <a:rPr sz="2800" spc="-10" dirty="0">
                <a:latin typeface="+mj-lt"/>
                <a:cs typeface="Calibri"/>
              </a:rPr>
              <a:t>what,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how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and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65" dirty="0">
                <a:latin typeface="+mj-lt"/>
                <a:cs typeface="Calibri"/>
              </a:rPr>
              <a:t>why.</a:t>
            </a:r>
            <a:endParaRPr sz="2800" dirty="0">
              <a:latin typeface="+mj-lt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65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+mj-lt"/>
                <a:cs typeface="Calibri"/>
              </a:rPr>
              <a:t>Finding</a:t>
            </a:r>
            <a:r>
              <a:rPr sz="2800" spc="-30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Sources.</a:t>
            </a:r>
            <a:endParaRPr sz="2800" dirty="0">
              <a:latin typeface="+mj-lt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270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+mj-lt"/>
                <a:cs typeface="Calibri"/>
              </a:rPr>
              <a:t>Reading</a:t>
            </a:r>
            <a:r>
              <a:rPr sz="2800" spc="-1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with </a:t>
            </a:r>
            <a:r>
              <a:rPr sz="2800" dirty="0">
                <a:latin typeface="+mj-lt"/>
                <a:cs typeface="Calibri"/>
              </a:rPr>
              <a:t>a</a:t>
            </a:r>
            <a:r>
              <a:rPr sz="2800" spc="-1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purpose.</a:t>
            </a:r>
            <a:endParaRPr sz="2800" dirty="0">
              <a:latin typeface="+mj-lt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65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50" dirty="0">
                <a:latin typeface="+mj-lt"/>
                <a:cs typeface="Calibri"/>
              </a:rPr>
              <a:t>Ways</a:t>
            </a:r>
            <a:r>
              <a:rPr sz="2800" spc="-5" dirty="0">
                <a:latin typeface="+mj-lt"/>
                <a:cs typeface="Calibri"/>
              </a:rPr>
              <a:t> of</a:t>
            </a:r>
            <a:r>
              <a:rPr sz="2800" spc="-1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recording information.</a:t>
            </a:r>
            <a:endParaRPr sz="2800" dirty="0">
              <a:latin typeface="+mj-lt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4579" y="205257"/>
            <a:ext cx="10265586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The main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purpose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0653" y="1389977"/>
            <a:ext cx="11268084" cy="436308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08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30" dirty="0">
                <a:latin typeface="+mj-lt"/>
                <a:cs typeface="Calibri"/>
              </a:rPr>
              <a:t>To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tell</a:t>
            </a:r>
            <a:r>
              <a:rPr sz="2800" spc="-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a </a:t>
            </a:r>
            <a:r>
              <a:rPr sz="2800" spc="-15" dirty="0">
                <a:latin typeface="+mj-lt"/>
                <a:cs typeface="Calibri"/>
              </a:rPr>
              <a:t>research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story</a:t>
            </a:r>
            <a:r>
              <a:rPr sz="2800" spc="-5" dirty="0">
                <a:latin typeface="+mj-lt"/>
                <a:cs typeface="Calibri"/>
              </a:rPr>
              <a:t> in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such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a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35" dirty="0">
                <a:latin typeface="+mj-lt"/>
                <a:cs typeface="Calibri"/>
              </a:rPr>
              <a:t>way</a:t>
            </a:r>
            <a:r>
              <a:rPr sz="2800" spc="-5" dirty="0">
                <a:latin typeface="+mj-lt"/>
                <a:cs typeface="Calibri"/>
              </a:rPr>
              <a:t> as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to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lead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the </a:t>
            </a:r>
            <a:r>
              <a:rPr sz="2800" spc="-15" dirty="0">
                <a:latin typeface="+mj-lt"/>
                <a:cs typeface="Calibri"/>
              </a:rPr>
              <a:t>reader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to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conclude </a:t>
            </a:r>
            <a:r>
              <a:rPr sz="2800" spc="-61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that</a:t>
            </a:r>
            <a:r>
              <a:rPr sz="2800" spc="-5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your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research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is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needed.</a:t>
            </a:r>
            <a:endParaRPr sz="280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30" dirty="0">
                <a:latin typeface="+mj-lt"/>
                <a:cs typeface="Calibri"/>
              </a:rPr>
              <a:t>To</a:t>
            </a:r>
            <a:r>
              <a:rPr sz="2800" dirty="0">
                <a:latin typeface="+mj-lt"/>
                <a:cs typeface="Calibri"/>
              </a:rPr>
              <a:t> do </a:t>
            </a:r>
            <a:r>
              <a:rPr sz="2800" spc="-5" dirty="0">
                <a:latin typeface="+mj-lt"/>
                <a:cs typeface="Calibri"/>
              </a:rPr>
              <a:t>this,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it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is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not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enough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to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just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summarise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previous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work.</a:t>
            </a:r>
            <a:endParaRPr sz="2800" dirty="0">
              <a:latin typeface="+mj-lt"/>
              <a:cs typeface="Calibri"/>
            </a:endParaRPr>
          </a:p>
          <a:p>
            <a:pPr marL="241300" marR="133985" indent="-228600">
              <a:lnSpc>
                <a:spcPts val="3000"/>
              </a:lnSpc>
              <a:spcBef>
                <a:spcPts val="253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75" dirty="0">
                <a:latin typeface="+mj-lt"/>
                <a:cs typeface="Calibri"/>
              </a:rPr>
              <a:t>You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need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to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show</a:t>
            </a:r>
            <a:r>
              <a:rPr sz="2800" dirty="0">
                <a:latin typeface="+mj-lt"/>
                <a:cs typeface="Calibri"/>
              </a:rPr>
              <a:t> the </a:t>
            </a:r>
            <a:r>
              <a:rPr sz="2800" spc="-20" dirty="0">
                <a:latin typeface="+mj-lt"/>
                <a:cs typeface="Calibri"/>
              </a:rPr>
              <a:t>relevant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strengths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and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the </a:t>
            </a:r>
            <a:r>
              <a:rPr sz="2800" spc="-10" dirty="0">
                <a:latin typeface="+mj-lt"/>
                <a:cs typeface="Calibri"/>
              </a:rPr>
              <a:t>shortcomings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in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the </a:t>
            </a:r>
            <a:r>
              <a:rPr sz="2800" spc="-615" dirty="0">
                <a:latin typeface="+mj-lt"/>
                <a:cs typeface="Calibri"/>
              </a:rPr>
              <a:t> </a:t>
            </a:r>
            <a:r>
              <a:rPr sz="2800" spc="-20" dirty="0">
                <a:latin typeface="+mj-lt"/>
                <a:cs typeface="Calibri"/>
              </a:rPr>
              <a:t>literature.</a:t>
            </a:r>
            <a:endParaRPr sz="280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+mj-lt"/>
                <a:cs typeface="Calibri"/>
              </a:rPr>
              <a:t>How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past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shortcomings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20" dirty="0">
                <a:latin typeface="+mj-lt"/>
                <a:cs typeface="Calibri"/>
              </a:rPr>
              <a:t>motivate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your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project.</a:t>
            </a:r>
            <a:endParaRPr sz="2800" dirty="0">
              <a:latin typeface="+mj-lt"/>
              <a:cs typeface="Calibri"/>
            </a:endParaRPr>
          </a:p>
          <a:p>
            <a:pPr marL="241300" marR="222885" indent="-228600">
              <a:lnSpc>
                <a:spcPts val="3100"/>
              </a:lnSpc>
              <a:spcBef>
                <a:spcPts val="236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30" dirty="0">
                <a:latin typeface="+mj-lt"/>
                <a:cs typeface="Calibri"/>
              </a:rPr>
              <a:t>To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dirty="0">
                <a:latin typeface="+mj-lt"/>
                <a:cs typeface="Calibri"/>
              </a:rPr>
              <a:t>do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this,</a:t>
            </a:r>
            <a:r>
              <a:rPr sz="2800" spc="1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it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20" dirty="0">
                <a:latin typeface="+mj-lt"/>
                <a:cs typeface="Calibri"/>
              </a:rPr>
              <a:t>may</a:t>
            </a:r>
            <a:r>
              <a:rPr sz="2800" dirty="0">
                <a:latin typeface="+mj-lt"/>
                <a:cs typeface="Calibri"/>
              </a:rPr>
              <a:t> be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necessary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to</a:t>
            </a:r>
            <a:r>
              <a:rPr sz="2800" spc="10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impose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your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35" dirty="0">
                <a:latin typeface="+mj-lt"/>
                <a:cs typeface="Calibri"/>
              </a:rPr>
              <a:t>way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of</a:t>
            </a:r>
            <a:r>
              <a:rPr sz="2800" spc="5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understanding </a:t>
            </a:r>
            <a:r>
              <a:rPr sz="2800" spc="-615" dirty="0">
                <a:latin typeface="+mj-lt"/>
                <a:cs typeface="Calibri"/>
              </a:rPr>
              <a:t> </a:t>
            </a:r>
            <a:r>
              <a:rPr sz="2800" spc="-5" dirty="0">
                <a:latin typeface="+mj-lt"/>
                <a:cs typeface="Calibri"/>
              </a:rPr>
              <a:t>and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categorising</a:t>
            </a:r>
            <a:r>
              <a:rPr sz="2800" spc="-5" dirty="0">
                <a:latin typeface="+mj-lt"/>
                <a:cs typeface="Calibri"/>
              </a:rPr>
              <a:t> the </a:t>
            </a:r>
            <a:r>
              <a:rPr sz="2800" spc="-20" dirty="0">
                <a:latin typeface="+mj-lt"/>
                <a:cs typeface="Calibri"/>
              </a:rPr>
              <a:t>literature.</a:t>
            </a:r>
            <a:endParaRPr sz="2800" dirty="0">
              <a:latin typeface="+mj-lt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2223" y="334288"/>
            <a:ext cx="8512287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Basic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types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5545" y="1552498"/>
            <a:ext cx="5458694" cy="2316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0" dirty="0">
                <a:latin typeface="+mj-lt"/>
                <a:cs typeface="Calibri"/>
              </a:rPr>
              <a:t>Narrative literature</a:t>
            </a:r>
            <a:r>
              <a:rPr sz="2800" spc="-15" dirty="0">
                <a:latin typeface="+mj-lt"/>
                <a:cs typeface="Calibri"/>
              </a:rPr>
              <a:t> </a:t>
            </a:r>
            <a:r>
              <a:rPr sz="2800" spc="-45" dirty="0">
                <a:latin typeface="+mj-lt"/>
                <a:cs typeface="Calibri"/>
              </a:rPr>
              <a:t>review.</a:t>
            </a:r>
            <a:endParaRPr sz="280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0" dirty="0">
                <a:latin typeface="+mj-lt"/>
                <a:cs typeface="Calibri"/>
              </a:rPr>
              <a:t>Systematic</a:t>
            </a:r>
            <a:r>
              <a:rPr sz="2800" spc="-35" dirty="0">
                <a:latin typeface="+mj-lt"/>
                <a:cs typeface="Calibri"/>
              </a:rPr>
              <a:t> </a:t>
            </a:r>
            <a:r>
              <a:rPr sz="2800" spc="-20" dirty="0">
                <a:latin typeface="+mj-lt"/>
                <a:cs typeface="Calibri"/>
              </a:rPr>
              <a:t>literature</a:t>
            </a:r>
            <a:r>
              <a:rPr sz="2800" spc="-35" dirty="0">
                <a:latin typeface="+mj-lt"/>
                <a:cs typeface="Calibri"/>
              </a:rPr>
              <a:t> </a:t>
            </a:r>
            <a:r>
              <a:rPr sz="2800" spc="-40" dirty="0">
                <a:latin typeface="+mj-lt"/>
                <a:cs typeface="Calibri"/>
              </a:rPr>
              <a:t>review.</a:t>
            </a:r>
            <a:endParaRPr sz="2800" dirty="0">
              <a:latin typeface="+mj-lt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+mj-lt"/>
                <a:cs typeface="Calibri"/>
              </a:rPr>
              <a:t>Focused </a:t>
            </a:r>
            <a:r>
              <a:rPr sz="2800" spc="-20" dirty="0">
                <a:latin typeface="+mj-lt"/>
                <a:cs typeface="Calibri"/>
              </a:rPr>
              <a:t>literature</a:t>
            </a:r>
            <a:r>
              <a:rPr sz="2800" spc="-25" dirty="0">
                <a:latin typeface="+mj-lt"/>
                <a:cs typeface="Calibri"/>
              </a:rPr>
              <a:t> </a:t>
            </a:r>
            <a:r>
              <a:rPr sz="2800" spc="-40" dirty="0">
                <a:latin typeface="+mj-lt"/>
                <a:cs typeface="Calibri"/>
              </a:rPr>
              <a:t>review.</a:t>
            </a:r>
            <a:endParaRPr sz="2800" dirty="0">
              <a:latin typeface="+mj-lt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440"/>
              </a:spcBef>
            </a:pPr>
            <a:r>
              <a:rPr sz="1200" spc="-5" dirty="0">
                <a:latin typeface="+mj-lt"/>
                <a:cs typeface="Calibri"/>
              </a:rPr>
              <a:t>(Feak</a:t>
            </a:r>
            <a:r>
              <a:rPr sz="1200" spc="-20" dirty="0">
                <a:latin typeface="+mj-lt"/>
                <a:cs typeface="Calibri"/>
              </a:rPr>
              <a:t> </a:t>
            </a:r>
            <a:r>
              <a:rPr sz="1200" dirty="0">
                <a:latin typeface="+mj-lt"/>
                <a:cs typeface="Calibri"/>
              </a:rPr>
              <a:t>&amp;</a:t>
            </a:r>
            <a:r>
              <a:rPr sz="1200" spc="-25" dirty="0">
                <a:latin typeface="+mj-lt"/>
                <a:cs typeface="Calibri"/>
              </a:rPr>
              <a:t> </a:t>
            </a:r>
            <a:r>
              <a:rPr sz="1200" spc="-5" dirty="0">
                <a:latin typeface="+mj-lt"/>
                <a:cs typeface="Calibri"/>
              </a:rPr>
              <a:t>Swales,</a:t>
            </a:r>
            <a:r>
              <a:rPr sz="1200" spc="-20" dirty="0">
                <a:latin typeface="+mj-lt"/>
                <a:cs typeface="Calibri"/>
              </a:rPr>
              <a:t> </a:t>
            </a:r>
            <a:r>
              <a:rPr sz="1200" dirty="0">
                <a:latin typeface="+mj-lt"/>
                <a:cs typeface="Calibri"/>
              </a:rPr>
              <a:t>2009)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69277" y="275565"/>
            <a:ext cx="8453564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chemeClr val="bg1"/>
                </a:solidFill>
              </a:rPr>
              <a:t>Narrative literature</a:t>
            </a:r>
            <a:r>
              <a:rPr spc="-20" dirty="0">
                <a:solidFill>
                  <a:schemeClr val="bg1"/>
                </a:solidFill>
              </a:rPr>
              <a:t> review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2598" y="1206099"/>
            <a:ext cx="10055861" cy="4206240"/>
          </a:xfrm>
          <a:prstGeom prst="rect">
            <a:avLst/>
          </a:prstGeom>
        </p:spPr>
        <p:txBody>
          <a:bodyPr vert="horz" wrap="square" lIns="0" tIns="224790" rIns="0" bIns="0" rtlCol="0">
            <a:spAutoFit/>
          </a:bodyPr>
          <a:lstStyle/>
          <a:p>
            <a:pPr marL="228600" marR="8480425" indent="-228600" algn="r">
              <a:lnSpc>
                <a:spcPct val="100000"/>
              </a:lnSpc>
              <a:spcBef>
                <a:spcPts val="1770"/>
              </a:spcBef>
              <a:buFont typeface="Arial"/>
              <a:buChar char="•"/>
              <a:tabLst>
                <a:tab pos="228600" algn="l"/>
              </a:tabLst>
            </a:pPr>
            <a:r>
              <a:rPr lang="en-GB" sz="2800" spc="-10" dirty="0">
                <a:latin typeface="Calibri"/>
                <a:cs typeface="Calibri"/>
              </a:rPr>
              <a:t>Found</a:t>
            </a:r>
            <a:r>
              <a:rPr lang="en-GB" sz="2800" spc="-40" dirty="0">
                <a:latin typeface="Calibri"/>
                <a:cs typeface="Calibri"/>
              </a:rPr>
              <a:t> </a:t>
            </a:r>
            <a:r>
              <a:rPr lang="en-GB" sz="2800" spc="-5" dirty="0">
                <a:latin typeface="Calibri"/>
                <a:cs typeface="Calibri"/>
              </a:rPr>
              <a:t>in:</a:t>
            </a:r>
            <a:endParaRPr sz="2800" dirty="0">
              <a:latin typeface="Calibri"/>
              <a:cs typeface="Calibri"/>
            </a:endParaRPr>
          </a:p>
          <a:p>
            <a:pPr marL="228600" marR="8447405" lvl="1" indent="-228600" algn="r">
              <a:lnSpc>
                <a:spcPct val="100000"/>
              </a:lnSpc>
              <a:spcBef>
                <a:spcPts val="1430"/>
              </a:spcBef>
              <a:buFont typeface="Arial"/>
              <a:buChar char="•"/>
              <a:tabLst>
                <a:tab pos="228600" algn="l"/>
              </a:tabLst>
            </a:pPr>
            <a:r>
              <a:rPr sz="2400" spc="5" dirty="0">
                <a:latin typeface="Calibri"/>
                <a:cs typeface="Calibri"/>
              </a:rPr>
              <a:t>T</a:t>
            </a:r>
            <a:r>
              <a:rPr sz="2400" dirty="0">
                <a:latin typeface="Calibri"/>
                <a:cs typeface="Calibri"/>
              </a:rPr>
              <a:t>he</a:t>
            </a:r>
            <a:r>
              <a:rPr sz="2400" spc="-5" dirty="0">
                <a:latin typeface="Calibri"/>
                <a:cs typeface="Calibri"/>
              </a:rPr>
              <a:t>s</a:t>
            </a:r>
            <a:r>
              <a:rPr sz="2400" dirty="0">
                <a:latin typeface="Calibri"/>
                <a:cs typeface="Calibri"/>
              </a:rPr>
              <a:t>e</a:t>
            </a:r>
            <a:r>
              <a:rPr sz="2400" spc="-5" dirty="0">
                <a:latin typeface="Calibri"/>
                <a:cs typeface="Calibri"/>
              </a:rPr>
              <a:t>s</a:t>
            </a:r>
            <a:r>
              <a:rPr sz="2400" dirty="0">
                <a:latin typeface="Calibri"/>
                <a:cs typeface="Calibri"/>
              </a:rPr>
              <a:t>.</a:t>
            </a:r>
          </a:p>
          <a:p>
            <a:pPr marL="698500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libri"/>
                <a:cs typeface="Calibri"/>
              </a:rPr>
              <a:t>Dissertations.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ts val="2750"/>
              </a:lnSpc>
              <a:spcBef>
                <a:spcPts val="219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20" dirty="0">
                <a:latin typeface="Calibri"/>
                <a:cs typeface="Calibri"/>
              </a:rPr>
              <a:t>Grant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research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proposals.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ts val="2750"/>
              </a:lnSpc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libri"/>
                <a:cs typeface="Calibri"/>
              </a:rPr>
              <a:t>Research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articles.</a:t>
            </a:r>
            <a:endParaRPr sz="24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2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Author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selects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research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relevant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spc="-5" dirty="0">
                <a:latin typeface="Calibri"/>
                <a:cs typeface="Calibri"/>
              </a:rPr>
              <a:t> their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particular </a:t>
            </a:r>
            <a:r>
              <a:rPr sz="2800" spc="-10" dirty="0">
                <a:latin typeface="Calibri"/>
                <a:cs typeface="Calibri"/>
              </a:rPr>
              <a:t>project.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8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000"/>
              </a:lnSpc>
              <a:spcBef>
                <a:spcPts val="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5" dirty="0">
                <a:latin typeface="Calibri"/>
                <a:cs typeface="Calibri"/>
              </a:rPr>
              <a:t>Research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synthesized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35" dirty="0">
                <a:latin typeface="Calibri"/>
                <a:cs typeface="Calibri"/>
              </a:rPr>
              <a:t>way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which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leads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 </a:t>
            </a:r>
            <a:r>
              <a:rPr sz="2800" spc="-15" dirty="0">
                <a:latin typeface="Calibri"/>
                <a:cs typeface="Calibri"/>
              </a:rPr>
              <a:t>research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gap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author </a:t>
            </a:r>
            <a:r>
              <a:rPr sz="2800" spc="-20" dirty="0">
                <a:latin typeface="Calibri"/>
                <a:cs typeface="Calibri"/>
              </a:rPr>
              <a:t>want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address.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35721" y="275565"/>
            <a:ext cx="9569300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>
                <a:solidFill>
                  <a:schemeClr val="bg1"/>
                </a:solidFill>
              </a:rPr>
              <a:t>Systematic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30" dirty="0">
                <a:solidFill>
                  <a:schemeClr val="bg1"/>
                </a:solidFill>
              </a:rPr>
              <a:t>literature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0378" y="1476998"/>
            <a:ext cx="10475310" cy="181844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Strict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criteria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for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selection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material,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for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example,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35" dirty="0">
                <a:latin typeface="Calibri"/>
                <a:cs typeface="Calibri"/>
              </a:rPr>
              <a:t>recency.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These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criteria </a:t>
            </a:r>
            <a:r>
              <a:rPr sz="2800" spc="-15" dirty="0">
                <a:latin typeface="Calibri"/>
                <a:cs typeface="Calibri"/>
              </a:rPr>
              <a:t>are </a:t>
            </a:r>
            <a:r>
              <a:rPr sz="2800" spc="-25" dirty="0">
                <a:latin typeface="Calibri"/>
                <a:cs typeface="Calibri"/>
              </a:rPr>
              <a:t>stated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explicitly.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2800" spc="-5" dirty="0">
                <a:latin typeface="Calibri"/>
                <a:cs typeface="Calibri"/>
              </a:rPr>
              <a:t>Emerged from the principles of meta-analysis 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health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sciences.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96628" y="309121"/>
            <a:ext cx="9267296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chemeClr val="bg1"/>
                </a:solidFill>
              </a:rPr>
              <a:t>Focused</a:t>
            </a:r>
            <a:r>
              <a:rPr spc="-15" dirty="0">
                <a:solidFill>
                  <a:schemeClr val="bg1"/>
                </a:solidFill>
              </a:rPr>
              <a:t> </a:t>
            </a:r>
            <a:r>
              <a:rPr spc="-30" dirty="0">
                <a:solidFill>
                  <a:schemeClr val="bg1"/>
                </a:solidFill>
              </a:rPr>
              <a:t>Literature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7249" y="1476997"/>
            <a:ext cx="11357672" cy="29794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1529715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Calibri"/>
                <a:cs typeface="Calibri"/>
              </a:rPr>
              <a:t>Limited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a </a:t>
            </a:r>
            <a:r>
              <a:rPr sz="2800" spc="-5" dirty="0">
                <a:latin typeface="Calibri"/>
                <a:cs typeface="Calibri"/>
              </a:rPr>
              <a:t>single aspect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0" dirty="0">
                <a:latin typeface="Calibri"/>
                <a:cs typeface="Calibri"/>
              </a:rPr>
              <a:t>previous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research,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such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as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methodology.</a:t>
            </a:r>
            <a:endParaRPr sz="28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100"/>
              </a:lnSpc>
              <a:spcBef>
                <a:spcPts val="232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A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methodological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review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may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examine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research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design,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and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methods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used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study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 </a:t>
            </a:r>
            <a:r>
              <a:rPr sz="2800" spc="-5" dirty="0">
                <a:latin typeface="Calibri"/>
                <a:cs typeface="Calibri"/>
              </a:rPr>
              <a:t>specific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issue.</a:t>
            </a:r>
            <a:endParaRPr sz="2800" dirty="0">
              <a:latin typeface="Calibri"/>
              <a:cs typeface="Calibri"/>
            </a:endParaRPr>
          </a:p>
          <a:p>
            <a:pPr marL="241300" marR="506730" indent="-228600">
              <a:lnSpc>
                <a:spcPts val="3000"/>
              </a:lnSpc>
              <a:spcBef>
                <a:spcPts val="237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It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examines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 </a:t>
            </a:r>
            <a:r>
              <a:rPr sz="2800" spc="-10" dirty="0">
                <a:latin typeface="Calibri"/>
                <a:cs typeface="Calibri"/>
              </a:rPr>
              <a:t>implications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using a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particular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methodology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(of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data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collection,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analysis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interpretation).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2987" y="215902"/>
            <a:ext cx="10122973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Basic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structure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6488" y="1490345"/>
            <a:ext cx="10295386" cy="19364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0" dirty="0">
                <a:latin typeface="+mj-lt"/>
                <a:cs typeface="Calibri"/>
              </a:rPr>
              <a:t>Literature</a:t>
            </a:r>
            <a:r>
              <a:rPr sz="2800" spc="-10" dirty="0">
                <a:latin typeface="+mj-lt"/>
                <a:cs typeface="Calibri"/>
              </a:rPr>
              <a:t> </a:t>
            </a:r>
            <a:r>
              <a:rPr sz="2800" spc="-20" dirty="0">
                <a:latin typeface="+mj-lt"/>
                <a:cs typeface="Calibri"/>
              </a:rPr>
              <a:t>reviews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25" dirty="0">
                <a:latin typeface="+mj-lt"/>
                <a:cs typeface="Calibri"/>
              </a:rPr>
              <a:t>have</a:t>
            </a:r>
            <a:r>
              <a:rPr sz="2800" spc="-5" dirty="0">
                <a:latin typeface="+mj-lt"/>
                <a:cs typeface="Calibri"/>
              </a:rPr>
              <a:t> their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own</a:t>
            </a:r>
            <a:r>
              <a:rPr sz="2800" dirty="0">
                <a:latin typeface="+mj-lt"/>
                <a:cs typeface="Calibri"/>
              </a:rPr>
              <a:t> </a:t>
            </a:r>
            <a:r>
              <a:rPr sz="2800" spc="-15" dirty="0">
                <a:latin typeface="+mj-lt"/>
                <a:cs typeface="Calibri"/>
              </a:rPr>
              <a:t>internal</a:t>
            </a:r>
            <a:r>
              <a:rPr sz="2800" spc="-5" dirty="0">
                <a:latin typeface="+mj-lt"/>
                <a:cs typeface="Calibri"/>
              </a:rPr>
              <a:t> </a:t>
            </a:r>
            <a:r>
              <a:rPr sz="2800" spc="-10" dirty="0">
                <a:latin typeface="+mj-lt"/>
                <a:cs typeface="Calibri"/>
              </a:rPr>
              <a:t>structure:</a:t>
            </a:r>
            <a:endParaRPr sz="2800" dirty="0">
              <a:latin typeface="+mj-lt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63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+mj-lt"/>
                <a:cs typeface="Calibri"/>
              </a:rPr>
              <a:t>Introductory</a:t>
            </a:r>
            <a:r>
              <a:rPr sz="2400" spc="-35" dirty="0">
                <a:latin typeface="+mj-lt"/>
                <a:cs typeface="Calibri"/>
              </a:rPr>
              <a:t> </a:t>
            </a:r>
            <a:r>
              <a:rPr sz="2400" spc="-5" dirty="0">
                <a:latin typeface="+mj-lt"/>
                <a:cs typeface="Calibri"/>
              </a:rPr>
              <a:t>part.</a:t>
            </a:r>
            <a:endParaRPr sz="2400" dirty="0">
              <a:latin typeface="+mj-lt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+mj-lt"/>
                <a:cs typeface="Calibri"/>
              </a:rPr>
              <a:t>Main</a:t>
            </a:r>
            <a:r>
              <a:rPr sz="2400" spc="-40" dirty="0">
                <a:latin typeface="+mj-lt"/>
                <a:cs typeface="Calibri"/>
              </a:rPr>
              <a:t> </a:t>
            </a:r>
            <a:r>
              <a:rPr sz="2400" spc="-35" dirty="0">
                <a:latin typeface="+mj-lt"/>
                <a:cs typeface="Calibri"/>
              </a:rPr>
              <a:t>body.</a:t>
            </a:r>
            <a:endParaRPr sz="2400" dirty="0">
              <a:latin typeface="+mj-lt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+mj-lt"/>
                <a:cs typeface="Calibri"/>
              </a:rPr>
              <a:t>Concluding</a:t>
            </a:r>
            <a:r>
              <a:rPr sz="2400" spc="-35" dirty="0">
                <a:latin typeface="+mj-lt"/>
                <a:cs typeface="Calibri"/>
              </a:rPr>
              <a:t> </a:t>
            </a:r>
            <a:r>
              <a:rPr sz="2400" spc="-5" dirty="0">
                <a:latin typeface="+mj-lt"/>
                <a:cs typeface="Calibri"/>
              </a:rPr>
              <a:t>part.</a:t>
            </a:r>
            <a:endParaRPr sz="2400" dirty="0">
              <a:latin typeface="+mj-lt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269" y="139209"/>
            <a:ext cx="9407173" cy="130035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pc="-5" dirty="0">
                <a:solidFill>
                  <a:schemeClr val="bg1"/>
                </a:solidFill>
              </a:rPr>
              <a:t>Basic </a:t>
            </a:r>
            <a:r>
              <a:rPr spc="-15" dirty="0">
                <a:solidFill>
                  <a:schemeClr val="bg1"/>
                </a:solidFill>
              </a:rPr>
              <a:t>structure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review: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Introductory</a:t>
            </a:r>
            <a:r>
              <a:rPr spc="-5" dirty="0">
                <a:solidFill>
                  <a:schemeClr val="bg1"/>
                </a:solidFill>
              </a:rPr>
              <a:t> part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0044" y="1560887"/>
            <a:ext cx="10232030" cy="3254737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214629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(I.e.,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introduction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5" dirty="0">
                <a:latin typeface="Calibri"/>
                <a:cs typeface="Calibri"/>
              </a:rPr>
              <a:t>review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itself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distinct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from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introductory chapter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 the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thesis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 </a:t>
            </a:r>
            <a:r>
              <a:rPr sz="2800" spc="-5" dirty="0">
                <a:latin typeface="Calibri"/>
                <a:cs typeface="Calibri"/>
              </a:rPr>
              <a:t>whole.)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This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introductory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part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may:</a:t>
            </a:r>
            <a:endParaRPr sz="28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143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set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out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aims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literature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30" dirty="0">
                <a:latin typeface="Calibri"/>
                <a:cs typeface="Calibri"/>
              </a:rPr>
              <a:t>review.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libri"/>
                <a:cs typeface="Calibri"/>
              </a:rPr>
              <a:t>provide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context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research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story</a:t>
            </a:r>
            <a:r>
              <a:rPr sz="2400" spc="-5" dirty="0">
                <a:latin typeface="Calibri"/>
                <a:cs typeface="Calibri"/>
              </a:rPr>
              <a:t> which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review</a:t>
            </a:r>
            <a:r>
              <a:rPr sz="2400" spc="-5" dirty="0">
                <a:latin typeface="Calibri"/>
                <a:cs typeface="Calibri"/>
              </a:rPr>
              <a:t> will</a:t>
            </a:r>
            <a:r>
              <a:rPr sz="2400" spc="-10" dirty="0">
                <a:latin typeface="Calibri"/>
                <a:cs typeface="Calibri"/>
              </a:rPr>
              <a:t> tell.</a:t>
            </a:r>
            <a:endParaRPr lang="en-GB" sz="2400" spc="-1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lang="en-GB" sz="2400" spc="-10" dirty="0">
                <a:latin typeface="Calibri"/>
                <a:cs typeface="Calibri"/>
              </a:rPr>
              <a:t>Identify and justify the literature streams to be explored.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libri"/>
                <a:cs typeface="Calibri"/>
              </a:rPr>
              <a:t>explain</a:t>
            </a:r>
            <a:r>
              <a:rPr sz="2400" spc="-5" dirty="0">
                <a:latin typeface="Calibri"/>
                <a:cs typeface="Calibri"/>
              </a:rPr>
              <a:t> criteria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inclusion</a:t>
            </a:r>
            <a:r>
              <a:rPr sz="2400" dirty="0">
                <a:latin typeface="Calibri"/>
                <a:cs typeface="Calibri"/>
              </a:rPr>
              <a:t> as</a:t>
            </a:r>
            <a:r>
              <a:rPr sz="2400" spc="-5" dirty="0">
                <a:latin typeface="Calibri"/>
                <a:cs typeface="Calibri"/>
              </a:rPr>
              <a:t> in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“systematic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literature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5" dirty="0">
                <a:latin typeface="Calibri"/>
                <a:cs typeface="Calibri"/>
              </a:rPr>
              <a:t>review.”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0984" y="158608"/>
            <a:ext cx="10492089" cy="129349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pc="-5" dirty="0">
                <a:solidFill>
                  <a:schemeClr val="bg1"/>
                </a:solidFill>
              </a:rPr>
              <a:t>Basic </a:t>
            </a:r>
            <a:r>
              <a:rPr spc="-15" dirty="0">
                <a:solidFill>
                  <a:schemeClr val="bg1"/>
                </a:solidFill>
              </a:rPr>
              <a:t>structure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review: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Main</a:t>
            </a:r>
            <a:r>
              <a:rPr dirty="0">
                <a:solidFill>
                  <a:schemeClr val="bg1"/>
                </a:solidFill>
              </a:rPr>
              <a:t> body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8" y="1795779"/>
            <a:ext cx="10492089" cy="1282402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08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2800" spc="-5" dirty="0">
                <a:latin typeface="Calibri"/>
                <a:cs typeface="Calibri"/>
              </a:rPr>
              <a:t>Follow the structure indicated in the introduction section</a:t>
            </a:r>
          </a:p>
          <a:p>
            <a:pPr marL="241300" marR="508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i="1" spc="-10" dirty="0">
                <a:latin typeface="Calibri"/>
                <a:cs typeface="Calibri"/>
              </a:rPr>
              <a:t>author’s</a:t>
            </a:r>
            <a:r>
              <a:rPr sz="2800" i="1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account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35" dirty="0">
                <a:latin typeface="Calibri"/>
                <a:cs typeface="Calibri"/>
              </a:rPr>
              <a:t>way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understanding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issue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has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developed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and/or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30" dirty="0">
                <a:latin typeface="Calibri"/>
                <a:cs typeface="Calibri"/>
              </a:rPr>
              <a:t>state</a:t>
            </a:r>
            <a:r>
              <a:rPr sz="2800" spc="-5" dirty="0">
                <a:latin typeface="Calibri"/>
                <a:cs typeface="Calibri"/>
              </a:rPr>
              <a:t> 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art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this.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0851" y="182752"/>
            <a:ext cx="9407173" cy="130035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pc="-5" dirty="0">
                <a:solidFill>
                  <a:schemeClr val="bg1"/>
                </a:solidFill>
              </a:rPr>
              <a:t>Basic </a:t>
            </a:r>
            <a:r>
              <a:rPr spc="-15" dirty="0">
                <a:solidFill>
                  <a:schemeClr val="bg1"/>
                </a:solidFill>
              </a:rPr>
              <a:t>structure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review: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Concluding </a:t>
            </a:r>
            <a:r>
              <a:rPr spc="-5" dirty="0">
                <a:solidFill>
                  <a:schemeClr val="bg1"/>
                </a:solidFill>
              </a:rPr>
              <a:t>part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779"/>
            <a:ext cx="10300335" cy="2844368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61975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b="1" spc="-5" dirty="0">
                <a:latin typeface="Calibri"/>
                <a:cs typeface="Calibri"/>
              </a:rPr>
              <a:t>concluding</a:t>
            </a:r>
            <a:r>
              <a:rPr sz="2800" b="1" dirty="0">
                <a:latin typeface="Calibri"/>
                <a:cs typeface="Calibri"/>
              </a:rPr>
              <a:t> part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the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literature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review</a:t>
            </a:r>
            <a:r>
              <a:rPr sz="2800" b="1" spc="-15" dirty="0">
                <a:latin typeface="Calibri"/>
                <a:cs typeface="Calibri"/>
              </a:rPr>
              <a:t>,</a:t>
            </a:r>
            <a:r>
              <a:rPr sz="2800" b="1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research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gap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 </a:t>
            </a:r>
            <a:r>
              <a:rPr sz="2800" spc="-6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identified.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2650" dirty="0">
              <a:latin typeface="Calibri"/>
              <a:cs typeface="Calibri"/>
            </a:endParaRPr>
          </a:p>
          <a:p>
            <a:pPr marL="241300" marR="5080" indent="-228600">
              <a:lnSpc>
                <a:spcPts val="312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This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gap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may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operationalised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hypothesis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be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tested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thesis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be </a:t>
            </a:r>
            <a:r>
              <a:rPr sz="2800" spc="-10" dirty="0">
                <a:latin typeface="Calibri"/>
                <a:cs typeface="Calibri"/>
              </a:rPr>
              <a:t>argued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90" dirty="0">
                <a:latin typeface="Calibri"/>
                <a:cs typeface="Calibri"/>
              </a:rPr>
              <a:t>for.</a:t>
            </a:r>
            <a:endParaRPr lang="en-GB" sz="2800" spc="-90" dirty="0">
              <a:latin typeface="Calibri"/>
              <a:cs typeface="Calibri"/>
            </a:endParaRPr>
          </a:p>
          <a:p>
            <a:pPr marL="241300" marR="5080" indent="-228600">
              <a:lnSpc>
                <a:spcPts val="3120"/>
              </a:lnSpc>
              <a:buFont typeface="Arial"/>
              <a:buChar char="•"/>
              <a:tabLst>
                <a:tab pos="241300" algn="l"/>
              </a:tabLst>
            </a:pPr>
            <a:endParaRPr lang="en-GB" sz="2800" spc="-90" dirty="0">
              <a:latin typeface="Calibri"/>
              <a:cs typeface="Calibri"/>
            </a:endParaRPr>
          </a:p>
          <a:p>
            <a:pPr marL="241300" marR="5080" indent="-228600">
              <a:lnSpc>
                <a:spcPts val="3120"/>
              </a:lnSpc>
              <a:buFont typeface="Arial"/>
              <a:buChar char="•"/>
              <a:tabLst>
                <a:tab pos="241300" algn="l"/>
              </a:tabLst>
            </a:pPr>
            <a:r>
              <a:rPr lang="en-GB" sz="2800" spc="-90" dirty="0">
                <a:latin typeface="Calibri"/>
                <a:cs typeface="Calibri"/>
              </a:rPr>
              <a:t>A conceptual framework may be presented.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48828" y="334288"/>
            <a:ext cx="8772345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Selecting</a:t>
            </a:r>
            <a:r>
              <a:rPr spc="-2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sources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56212" y="1516380"/>
            <a:ext cx="11096096" cy="19126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4737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When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choosing </a:t>
            </a:r>
            <a:r>
              <a:rPr sz="2800" spc="-20" dirty="0">
                <a:latin typeface="Calibri"/>
                <a:cs typeface="Calibri"/>
              </a:rPr>
              <a:t>texts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include,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remember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main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aim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a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literature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review:</a:t>
            </a:r>
            <a:endParaRPr sz="28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100"/>
              </a:lnSpc>
              <a:spcBef>
                <a:spcPts val="232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3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demonstrate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that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there</a:t>
            </a:r>
            <a:r>
              <a:rPr sz="2800" spc="-5" dirty="0">
                <a:latin typeface="Calibri"/>
                <a:cs typeface="Calibri"/>
              </a:rPr>
              <a:t> 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an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important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gap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(a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“</a:t>
            </a:r>
            <a:r>
              <a:rPr sz="2800" i="1" spc="-5" dirty="0">
                <a:latin typeface="Calibri"/>
                <a:cs typeface="Calibri"/>
              </a:rPr>
              <a:t>lacuna</a:t>
            </a:r>
            <a:r>
              <a:rPr sz="2800" spc="-5" dirty="0">
                <a:latin typeface="Calibri"/>
                <a:cs typeface="Calibri"/>
              </a:rPr>
              <a:t>”)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literature</a:t>
            </a:r>
            <a:r>
              <a:rPr sz="2800" spc="-5" dirty="0">
                <a:latin typeface="Calibri"/>
                <a:cs typeface="Calibri"/>
              </a:rPr>
              <a:t> on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specific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issue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have</a:t>
            </a:r>
            <a:r>
              <a:rPr sz="2800" spc="-5" dirty="0">
                <a:latin typeface="Calibri"/>
                <a:cs typeface="Calibri"/>
              </a:rPr>
              <a:t> chosen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address.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5544" y="250398"/>
            <a:ext cx="9560911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Selecting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sources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(continued)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5878" y="1686722"/>
            <a:ext cx="11624603" cy="32842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2162175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75" dirty="0">
                <a:latin typeface="Calibri"/>
                <a:cs typeface="Calibri"/>
              </a:rPr>
              <a:t>You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are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explaining</a:t>
            </a:r>
            <a:r>
              <a:rPr sz="2800" spc="-5" dirty="0">
                <a:latin typeface="Calibri"/>
                <a:cs typeface="Calibri"/>
              </a:rPr>
              <a:t> the </a:t>
            </a:r>
            <a:r>
              <a:rPr sz="2800" spc="-30" dirty="0">
                <a:latin typeface="Calibri"/>
                <a:cs typeface="Calibri"/>
              </a:rPr>
              <a:t>state</a:t>
            </a:r>
            <a:r>
              <a:rPr sz="2800" spc="-5" dirty="0">
                <a:latin typeface="Calibri"/>
                <a:cs typeface="Calibri"/>
              </a:rPr>
              <a:t> 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art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(current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30" dirty="0">
                <a:latin typeface="Calibri"/>
                <a:cs typeface="Calibri"/>
              </a:rPr>
              <a:t>state</a:t>
            </a:r>
            <a:r>
              <a:rPr sz="2800" spc="-5" dirty="0">
                <a:latin typeface="Calibri"/>
                <a:cs typeface="Calibri"/>
              </a:rPr>
              <a:t> of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understanding).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But</a:t>
            </a:r>
            <a:r>
              <a:rPr sz="2800" spc="-5" dirty="0">
                <a:latin typeface="Calibri"/>
                <a:cs typeface="Calibri"/>
              </a:rPr>
              <a:t> only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order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show </a:t>
            </a:r>
            <a:r>
              <a:rPr sz="2800" spc="-10" dirty="0">
                <a:latin typeface="Calibri"/>
                <a:cs typeface="Calibri"/>
              </a:rPr>
              <a:t>that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there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gap!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main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probably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not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demonstrate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your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scholarship.</a:t>
            </a:r>
            <a:endParaRPr sz="28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000"/>
              </a:lnSpc>
              <a:spcBef>
                <a:spcPts val="2440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All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this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means</a:t>
            </a:r>
            <a:r>
              <a:rPr sz="2800" dirty="0">
                <a:latin typeface="Calibri"/>
                <a:cs typeface="Calibri"/>
              </a:rPr>
              <a:t> be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selective: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read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only</a:t>
            </a:r>
            <a:r>
              <a:rPr sz="2800" spc="-10" dirty="0">
                <a:latin typeface="Calibri"/>
                <a:cs typeface="Calibri"/>
              </a:rPr>
              <a:t> what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need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include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62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literature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review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achieve </a:t>
            </a:r>
            <a:r>
              <a:rPr sz="2800" spc="-5" dirty="0">
                <a:latin typeface="Calibri"/>
                <a:cs typeface="Calibri"/>
              </a:rPr>
              <a:t>its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main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aim.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977" y="60011"/>
            <a:ext cx="9407173" cy="130035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dirty="0">
                <a:solidFill>
                  <a:schemeClr val="bg1"/>
                </a:solidFill>
              </a:rPr>
              <a:t>A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long </a:t>
            </a:r>
            <a:r>
              <a:rPr spc="-30" dirty="0">
                <a:solidFill>
                  <a:schemeClr val="bg1"/>
                </a:solidFill>
              </a:rPr>
              <a:t>literature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leaves</a:t>
            </a:r>
            <a:r>
              <a:rPr dirty="0">
                <a:solidFill>
                  <a:schemeClr val="bg1"/>
                </a:solidFill>
              </a:rPr>
              <a:t> less </a:t>
            </a:r>
            <a:r>
              <a:rPr spc="-5" dirty="0">
                <a:solidFill>
                  <a:schemeClr val="bg1"/>
                </a:solidFill>
              </a:rPr>
              <a:t>space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40" dirty="0">
                <a:solidFill>
                  <a:schemeClr val="bg1"/>
                </a:solidFill>
              </a:rPr>
              <a:t>for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analysis:</a:t>
            </a:r>
            <a:r>
              <a:rPr spc="-5" dirty="0">
                <a:solidFill>
                  <a:schemeClr val="bg1"/>
                </a:solidFill>
              </a:rPr>
              <a:t> so</a:t>
            </a:r>
            <a:r>
              <a:rPr spc="10" dirty="0">
                <a:solidFill>
                  <a:schemeClr val="bg1"/>
                </a:solidFill>
              </a:rPr>
              <a:t> </a:t>
            </a:r>
            <a:r>
              <a:rPr spc="-40" dirty="0">
                <a:solidFill>
                  <a:schemeClr val="bg1"/>
                </a:solidFill>
              </a:rPr>
              <a:t>keep</a:t>
            </a:r>
            <a:r>
              <a:rPr dirty="0">
                <a:solidFill>
                  <a:schemeClr val="bg1"/>
                </a:solidFill>
              </a:rPr>
              <a:t> it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short.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8098" y="1451831"/>
            <a:ext cx="11481989" cy="36652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500"/>
              </a:spcBef>
            </a:pPr>
            <a:r>
              <a:rPr sz="2800" spc="-20" dirty="0">
                <a:latin typeface="Calibri"/>
                <a:cs typeface="Calibri"/>
              </a:rPr>
              <a:t>Patrick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Dunleavy*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warns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5" dirty="0">
                <a:latin typeface="Calibri"/>
                <a:cs typeface="Calibri"/>
              </a:rPr>
              <a:t>dangers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trying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include </a:t>
            </a:r>
            <a:r>
              <a:rPr sz="2800" spc="-15" dirty="0">
                <a:latin typeface="Calibri"/>
                <a:cs typeface="Calibri"/>
              </a:rPr>
              <a:t>too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much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literature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review: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75" dirty="0">
                <a:latin typeface="Calibri"/>
                <a:cs typeface="Calibri"/>
              </a:rPr>
              <a:t>You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leave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less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time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and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space </a:t>
            </a:r>
            <a:r>
              <a:rPr sz="2800" spc="-25" dirty="0">
                <a:latin typeface="Calibri"/>
                <a:cs typeface="Calibri"/>
              </a:rPr>
              <a:t>for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 </a:t>
            </a:r>
            <a:r>
              <a:rPr sz="2800" spc="-10" dirty="0">
                <a:latin typeface="Calibri"/>
                <a:cs typeface="Calibri"/>
              </a:rPr>
              <a:t>“value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added”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core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chapters.</a:t>
            </a:r>
            <a:endParaRPr sz="2800" dirty="0">
              <a:latin typeface="Calibri"/>
              <a:cs typeface="Calibri"/>
            </a:endParaRPr>
          </a:p>
          <a:p>
            <a:pPr marL="241300" marR="241300" indent="-228600">
              <a:lnSpc>
                <a:spcPts val="3000"/>
              </a:lnSpc>
              <a:spcBef>
                <a:spcPts val="253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If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include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irrelevant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or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marginally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relevant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material,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obscure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" dirty="0">
                <a:latin typeface="Calibri"/>
                <a:cs typeface="Calibri"/>
              </a:rPr>
              <a:t> main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aim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literature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review: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outlining</a:t>
            </a:r>
            <a:r>
              <a:rPr sz="2800" dirty="0">
                <a:latin typeface="Calibri"/>
                <a:cs typeface="Calibri"/>
              </a:rPr>
              <a:t> a </a:t>
            </a:r>
            <a:r>
              <a:rPr sz="2800" spc="-5" dirty="0">
                <a:latin typeface="Calibri"/>
                <a:cs typeface="Calibri"/>
              </a:rPr>
              <a:t>clear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research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gap.</a:t>
            </a:r>
            <a:endParaRPr sz="2800" dirty="0">
              <a:latin typeface="Calibri"/>
              <a:cs typeface="Calibri"/>
            </a:endParaRPr>
          </a:p>
          <a:p>
            <a:pPr marL="241300" marR="230504" indent="-228600">
              <a:lnSpc>
                <a:spcPts val="3000"/>
              </a:lnSpc>
              <a:spcBef>
                <a:spcPts val="24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75" dirty="0">
                <a:latin typeface="Calibri"/>
                <a:cs typeface="Calibri"/>
              </a:rPr>
              <a:t>You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may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waste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time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trying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link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irrelevant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material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 </a:t>
            </a:r>
            <a:r>
              <a:rPr sz="2800" spc="-20" dirty="0">
                <a:latin typeface="Calibri"/>
                <a:cs typeface="Calibri"/>
              </a:rPr>
              <a:t>literature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review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the </a:t>
            </a:r>
            <a:r>
              <a:rPr sz="2800" spc="-20" dirty="0">
                <a:latin typeface="Calibri"/>
                <a:cs typeface="Calibri"/>
              </a:rPr>
              <a:t>core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chapters.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16939" y="5872479"/>
            <a:ext cx="5088890" cy="132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5" dirty="0">
                <a:latin typeface="Calibri"/>
                <a:cs typeface="Calibri"/>
              </a:rPr>
              <a:t>*Dunleavy,</a:t>
            </a:r>
            <a:r>
              <a:rPr sz="700" spc="5" dirty="0">
                <a:latin typeface="Calibri"/>
                <a:cs typeface="Calibri"/>
              </a:rPr>
              <a:t> </a:t>
            </a:r>
            <a:r>
              <a:rPr sz="700" dirty="0">
                <a:latin typeface="Calibri"/>
                <a:cs typeface="Calibri"/>
              </a:rPr>
              <a:t>P.</a:t>
            </a:r>
            <a:r>
              <a:rPr sz="700" spc="10" dirty="0">
                <a:latin typeface="Calibri"/>
                <a:cs typeface="Calibri"/>
              </a:rPr>
              <a:t> </a:t>
            </a:r>
            <a:r>
              <a:rPr sz="700" spc="-5" dirty="0">
                <a:latin typeface="Calibri"/>
                <a:cs typeface="Calibri"/>
              </a:rPr>
              <a:t>(2003)</a:t>
            </a:r>
            <a:r>
              <a:rPr sz="700" spc="5" dirty="0">
                <a:latin typeface="Calibri"/>
                <a:cs typeface="Calibri"/>
              </a:rPr>
              <a:t> </a:t>
            </a:r>
            <a:r>
              <a:rPr sz="700" i="1" spc="-5" dirty="0">
                <a:latin typeface="Calibri"/>
                <a:cs typeface="Calibri"/>
              </a:rPr>
              <a:t>Authoring</a:t>
            </a:r>
            <a:r>
              <a:rPr sz="700" i="1" spc="15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a</a:t>
            </a:r>
            <a:r>
              <a:rPr sz="700" i="1" spc="15" dirty="0">
                <a:latin typeface="Calibri"/>
                <a:cs typeface="Calibri"/>
              </a:rPr>
              <a:t> </a:t>
            </a:r>
            <a:r>
              <a:rPr sz="700" i="1" spc="-5" dirty="0">
                <a:latin typeface="Calibri"/>
                <a:cs typeface="Calibri"/>
              </a:rPr>
              <a:t>PhD:</a:t>
            </a:r>
            <a:r>
              <a:rPr sz="700" i="1" spc="10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How</a:t>
            </a:r>
            <a:r>
              <a:rPr sz="700" i="1" spc="5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to</a:t>
            </a:r>
            <a:r>
              <a:rPr sz="700" i="1" spc="15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plan,</a:t>
            </a:r>
            <a:r>
              <a:rPr sz="700" i="1" spc="10" dirty="0">
                <a:latin typeface="Calibri"/>
                <a:cs typeface="Calibri"/>
              </a:rPr>
              <a:t> </a:t>
            </a:r>
            <a:r>
              <a:rPr sz="700" i="1" spc="-5" dirty="0">
                <a:latin typeface="Calibri"/>
                <a:cs typeface="Calibri"/>
              </a:rPr>
              <a:t>draft,</a:t>
            </a:r>
            <a:r>
              <a:rPr sz="700" i="1" spc="5" dirty="0">
                <a:latin typeface="Calibri"/>
                <a:cs typeface="Calibri"/>
              </a:rPr>
              <a:t> </a:t>
            </a:r>
            <a:r>
              <a:rPr sz="700" i="1" spc="-5" dirty="0">
                <a:latin typeface="Calibri"/>
                <a:cs typeface="Calibri"/>
              </a:rPr>
              <a:t>write</a:t>
            </a:r>
            <a:r>
              <a:rPr sz="700" i="1" spc="15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and</a:t>
            </a:r>
            <a:r>
              <a:rPr sz="700" i="1" spc="15" dirty="0">
                <a:latin typeface="Calibri"/>
                <a:cs typeface="Calibri"/>
              </a:rPr>
              <a:t> </a:t>
            </a:r>
            <a:r>
              <a:rPr sz="700" i="1" spc="-5" dirty="0">
                <a:latin typeface="Calibri"/>
                <a:cs typeface="Calibri"/>
              </a:rPr>
              <a:t>finish</a:t>
            </a:r>
            <a:r>
              <a:rPr sz="700" i="1" spc="10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a</a:t>
            </a:r>
            <a:r>
              <a:rPr sz="700" i="1" spc="15" dirty="0">
                <a:latin typeface="Calibri"/>
                <a:cs typeface="Calibri"/>
              </a:rPr>
              <a:t> </a:t>
            </a:r>
            <a:r>
              <a:rPr sz="700" i="1" spc="-5" dirty="0">
                <a:latin typeface="Calibri"/>
                <a:cs typeface="Calibri"/>
              </a:rPr>
              <a:t>doctoral</a:t>
            </a:r>
            <a:r>
              <a:rPr sz="700" i="1" spc="15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thesis</a:t>
            </a:r>
            <a:r>
              <a:rPr sz="700" i="1" spc="10" dirty="0">
                <a:latin typeface="Calibri"/>
                <a:cs typeface="Calibri"/>
              </a:rPr>
              <a:t> </a:t>
            </a:r>
            <a:r>
              <a:rPr sz="700" i="1" dirty="0">
                <a:latin typeface="Calibri"/>
                <a:cs typeface="Calibri"/>
              </a:rPr>
              <a:t>or</a:t>
            </a:r>
            <a:r>
              <a:rPr sz="700" i="1" spc="10" dirty="0">
                <a:latin typeface="Calibri"/>
                <a:cs typeface="Calibri"/>
              </a:rPr>
              <a:t> </a:t>
            </a:r>
            <a:r>
              <a:rPr sz="700" i="1" spc="-5" dirty="0">
                <a:latin typeface="Calibri"/>
                <a:cs typeface="Calibri"/>
              </a:rPr>
              <a:t>dissertation</a:t>
            </a:r>
            <a:r>
              <a:rPr sz="700" spc="-5" dirty="0">
                <a:latin typeface="Calibri"/>
                <a:cs typeface="Calibri"/>
              </a:rPr>
              <a:t>.</a:t>
            </a:r>
            <a:r>
              <a:rPr sz="700" spc="10" dirty="0">
                <a:latin typeface="Calibri"/>
                <a:cs typeface="Calibri"/>
              </a:rPr>
              <a:t> </a:t>
            </a:r>
            <a:r>
              <a:rPr sz="700" spc="-5" dirty="0">
                <a:latin typeface="Calibri"/>
                <a:cs typeface="Calibri"/>
              </a:rPr>
              <a:t>Basingstoke:</a:t>
            </a:r>
            <a:r>
              <a:rPr sz="700" spc="5" dirty="0">
                <a:latin typeface="Calibri"/>
                <a:cs typeface="Calibri"/>
              </a:rPr>
              <a:t> </a:t>
            </a:r>
            <a:r>
              <a:rPr sz="700" spc="-5" dirty="0">
                <a:latin typeface="Calibri"/>
                <a:cs typeface="Calibri"/>
              </a:rPr>
              <a:t>Palgrave</a:t>
            </a:r>
            <a:r>
              <a:rPr sz="700" spc="15" dirty="0">
                <a:latin typeface="Calibri"/>
                <a:cs typeface="Calibri"/>
              </a:rPr>
              <a:t> </a:t>
            </a:r>
            <a:r>
              <a:rPr sz="700" dirty="0">
                <a:latin typeface="Calibri"/>
                <a:cs typeface="Calibri"/>
              </a:rPr>
              <a:t>Macmillan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1812" y="113084"/>
            <a:ext cx="9407173" cy="130035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pc="-20" dirty="0">
                <a:solidFill>
                  <a:schemeClr val="bg1"/>
                </a:solidFill>
              </a:rPr>
              <a:t>Organising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readings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in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review: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spreadsheet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8766" y="1577665"/>
            <a:ext cx="10181695" cy="397031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Other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organising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principles[?]</a:t>
            </a:r>
            <a:endParaRPr sz="28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63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libri"/>
                <a:cs typeface="Calibri"/>
              </a:rPr>
              <a:t>Theoretical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framework</a:t>
            </a:r>
            <a:endParaRPr lang="en-GB" sz="2400" spc="-15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630"/>
              </a:spcBef>
              <a:buFont typeface="Arial"/>
              <a:buChar char="•"/>
              <a:tabLst>
                <a:tab pos="698500" algn="l"/>
              </a:tabLst>
            </a:pPr>
            <a:r>
              <a:rPr lang="en-GB" sz="2400" spc="-15" dirty="0">
                <a:latin typeface="Calibri"/>
                <a:cs typeface="Calibri"/>
              </a:rPr>
              <a:t>Perspective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30" dirty="0">
                <a:latin typeface="Calibri"/>
                <a:cs typeface="Calibri"/>
              </a:rPr>
              <a:t>Type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study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9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Sample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size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or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number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cases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ts val="2735"/>
              </a:lnSpc>
              <a:spcBef>
                <a:spcPts val="24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libri"/>
                <a:cs typeface="Calibri"/>
              </a:rPr>
              <a:t>Practical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applications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stressed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ts val="2735"/>
              </a:lnSpc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Computer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modelling/simulations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used</a:t>
            </a:r>
          </a:p>
          <a:p>
            <a:pPr marL="698500" lvl="1" indent="-228600">
              <a:lnSpc>
                <a:spcPct val="100000"/>
              </a:lnSpc>
              <a:spcBef>
                <a:spcPts val="192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Other?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5354" y="169189"/>
            <a:ext cx="9407173" cy="190308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pc="-20" dirty="0">
                <a:solidFill>
                  <a:schemeClr val="bg1"/>
                </a:solidFill>
              </a:rPr>
              <a:t>Organising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readings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in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literature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review: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spreadsheet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using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thematic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categories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7640" y="2247899"/>
            <a:ext cx="10614891" cy="437256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550" y="198146"/>
            <a:ext cx="11275061" cy="130548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Showing </a:t>
            </a:r>
            <a:r>
              <a:rPr i="1" spc="-5" dirty="0">
                <a:solidFill>
                  <a:schemeClr val="bg1"/>
                </a:solidFill>
                <a:latin typeface="Calibri Light"/>
                <a:cs typeface="Calibri Light"/>
              </a:rPr>
              <a:t>your</a:t>
            </a:r>
            <a:r>
              <a:rPr i="1" spc="-10" dirty="0">
                <a:solidFill>
                  <a:schemeClr val="bg1"/>
                </a:solidFill>
                <a:latin typeface="Calibri Light"/>
                <a:cs typeface="Calibri Light"/>
              </a:rPr>
              <a:t> </a:t>
            </a:r>
            <a:r>
              <a:rPr spc="-20" dirty="0">
                <a:solidFill>
                  <a:schemeClr val="bg1"/>
                </a:solidFill>
              </a:rPr>
              <a:t>stance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through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reporting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verbs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271"/>
            <a:ext cx="6701155" cy="353173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300" spc="-25" dirty="0">
                <a:latin typeface="Calibri"/>
                <a:cs typeface="Calibri"/>
              </a:rPr>
              <a:t>Reporting</a:t>
            </a:r>
            <a:r>
              <a:rPr sz="2300" spc="-35" dirty="0">
                <a:latin typeface="Calibri"/>
                <a:cs typeface="Calibri"/>
              </a:rPr>
              <a:t> </a:t>
            </a:r>
            <a:r>
              <a:rPr sz="2300" spc="-25" dirty="0">
                <a:latin typeface="Calibri"/>
                <a:cs typeface="Calibri"/>
              </a:rPr>
              <a:t>verbs</a:t>
            </a:r>
            <a:r>
              <a:rPr sz="2300" spc="-40" dirty="0">
                <a:latin typeface="Calibri"/>
                <a:cs typeface="Calibri"/>
              </a:rPr>
              <a:t> </a:t>
            </a:r>
            <a:r>
              <a:rPr sz="2300" spc="-25" dirty="0">
                <a:latin typeface="Calibri"/>
                <a:cs typeface="Calibri"/>
              </a:rPr>
              <a:t>show</a:t>
            </a:r>
            <a:r>
              <a:rPr sz="2300" spc="-40" dirty="0">
                <a:latin typeface="Calibri"/>
                <a:cs typeface="Calibri"/>
              </a:rPr>
              <a:t> </a:t>
            </a:r>
            <a:r>
              <a:rPr sz="2300" spc="-30" dirty="0">
                <a:latin typeface="Calibri"/>
                <a:cs typeface="Calibri"/>
              </a:rPr>
              <a:t>your attitude </a:t>
            </a:r>
            <a:r>
              <a:rPr sz="2300" spc="-25" dirty="0">
                <a:latin typeface="Calibri"/>
                <a:cs typeface="Calibri"/>
              </a:rPr>
              <a:t>to</a:t>
            </a:r>
            <a:r>
              <a:rPr sz="2300" spc="-40" dirty="0">
                <a:latin typeface="Calibri"/>
                <a:cs typeface="Calibri"/>
              </a:rPr>
              <a:t> </a:t>
            </a:r>
            <a:r>
              <a:rPr sz="2300" spc="-15" dirty="0">
                <a:latin typeface="Calibri"/>
                <a:cs typeface="Calibri"/>
              </a:rPr>
              <a:t>an</a:t>
            </a:r>
            <a:r>
              <a:rPr sz="2300" spc="-35" dirty="0">
                <a:latin typeface="Calibri"/>
                <a:cs typeface="Calibri"/>
              </a:rPr>
              <a:t> </a:t>
            </a:r>
            <a:r>
              <a:rPr sz="2300" spc="-25" dirty="0">
                <a:latin typeface="Calibri"/>
                <a:cs typeface="Calibri"/>
              </a:rPr>
              <a:t>author’s</a:t>
            </a:r>
            <a:r>
              <a:rPr sz="2300" spc="-35" dirty="0">
                <a:latin typeface="Calibri"/>
                <a:cs typeface="Calibri"/>
              </a:rPr>
              <a:t> </a:t>
            </a:r>
            <a:r>
              <a:rPr sz="2300" spc="-55" dirty="0">
                <a:latin typeface="Calibri"/>
                <a:cs typeface="Calibri"/>
              </a:rPr>
              <a:t>view.</a:t>
            </a:r>
            <a:endParaRPr sz="2300" dirty="0">
              <a:latin typeface="Calibri"/>
              <a:cs typeface="Calibri"/>
            </a:endParaRPr>
          </a:p>
          <a:p>
            <a:pPr marL="306070" indent="-294005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306070" algn="l"/>
                <a:tab pos="306705" algn="l"/>
              </a:tabLst>
            </a:pPr>
            <a:r>
              <a:rPr sz="2300" spc="-30" dirty="0">
                <a:latin typeface="Calibri"/>
                <a:cs typeface="Calibri"/>
              </a:rPr>
              <a:t>Compare</a:t>
            </a:r>
            <a:endParaRPr sz="23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035"/>
              </a:spcBef>
              <a:buFont typeface="Arial"/>
              <a:buChar char="•"/>
              <a:tabLst>
                <a:tab pos="698500" algn="l"/>
              </a:tabLst>
            </a:pPr>
            <a:r>
              <a:rPr sz="2400" i="1" spc="-5" dirty="0">
                <a:latin typeface="Calibri"/>
                <a:cs typeface="Calibri"/>
              </a:rPr>
              <a:t>Smith</a:t>
            </a:r>
            <a:r>
              <a:rPr sz="2400" i="1" spc="-30" dirty="0">
                <a:latin typeface="Calibri"/>
                <a:cs typeface="Calibri"/>
              </a:rPr>
              <a:t> </a:t>
            </a:r>
            <a:r>
              <a:rPr sz="2400" i="1" spc="-5" dirty="0">
                <a:latin typeface="Calibri"/>
                <a:cs typeface="Calibri"/>
              </a:rPr>
              <a:t>points</a:t>
            </a:r>
            <a:r>
              <a:rPr sz="2400" i="1" spc="-30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out.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698500" algn="l"/>
              </a:tabLst>
            </a:pPr>
            <a:r>
              <a:rPr sz="2400" i="1" spc="-5" dirty="0">
                <a:latin typeface="Calibri"/>
                <a:cs typeface="Calibri"/>
              </a:rPr>
              <a:t>Smith</a:t>
            </a:r>
            <a:r>
              <a:rPr sz="2400" i="1" spc="-40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says.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i="1" spc="-5" dirty="0">
                <a:latin typeface="Calibri"/>
                <a:cs typeface="Calibri"/>
              </a:rPr>
              <a:t>Smith</a:t>
            </a:r>
            <a:r>
              <a:rPr sz="2400" i="1" spc="-40" dirty="0">
                <a:latin typeface="Calibri"/>
                <a:cs typeface="Calibri"/>
              </a:rPr>
              <a:t> </a:t>
            </a:r>
            <a:r>
              <a:rPr sz="2400" i="1" dirty="0">
                <a:latin typeface="Calibri"/>
                <a:cs typeface="Calibri"/>
              </a:rPr>
              <a:t>alleges.</a:t>
            </a:r>
            <a:endParaRPr lang="en-GB" sz="2400" i="1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15"/>
              </a:spcBef>
              <a:buFont typeface="Arial"/>
              <a:buChar char="•"/>
              <a:tabLst>
                <a:tab pos="698500" algn="l"/>
              </a:tabLst>
            </a:pPr>
            <a:r>
              <a:rPr lang="en-GB" sz="2400" i="1" dirty="0">
                <a:latin typeface="Calibri"/>
                <a:cs typeface="Calibri"/>
              </a:rPr>
              <a:t>Smith contends…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375" y="97612"/>
            <a:ext cx="9407173" cy="130035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pc="-5" dirty="0">
                <a:solidFill>
                  <a:schemeClr val="bg1"/>
                </a:solidFill>
              </a:rPr>
              <a:t>Showing </a:t>
            </a:r>
            <a:r>
              <a:rPr i="1" spc="-5" dirty="0">
                <a:solidFill>
                  <a:schemeClr val="bg1"/>
                </a:solidFill>
                <a:latin typeface="Calibri Light"/>
                <a:cs typeface="Calibri Light"/>
              </a:rPr>
              <a:t>your </a:t>
            </a:r>
            <a:r>
              <a:rPr spc="-20" dirty="0">
                <a:solidFill>
                  <a:schemeClr val="bg1"/>
                </a:solidFill>
              </a:rPr>
              <a:t>stance </a:t>
            </a:r>
            <a:r>
              <a:rPr spc="-15" dirty="0">
                <a:solidFill>
                  <a:schemeClr val="bg1"/>
                </a:solidFill>
              </a:rPr>
              <a:t>through </a:t>
            </a:r>
            <a:r>
              <a:rPr dirty="0">
                <a:solidFill>
                  <a:schemeClr val="bg1"/>
                </a:solidFill>
              </a:rPr>
              <a:t>hedging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language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3022" y="1596298"/>
            <a:ext cx="10869593" cy="47216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Hedging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caution.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Shows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our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level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certainty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claim.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Important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claim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appropriate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warrant.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Avoid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giving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claim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certainty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warrants.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Hedging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language/the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 caution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8500" lvl="1" indent="-228600">
              <a:lnSpc>
                <a:spcPct val="100000"/>
              </a:lnSpc>
              <a:spcBef>
                <a:spcPts val="140"/>
              </a:spcBef>
              <a:buFont typeface="Arial"/>
              <a:buChar char="•"/>
              <a:tabLst>
                <a:tab pos="698500" algn="l"/>
              </a:tabLst>
            </a:pP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Modals:</a:t>
            </a:r>
            <a:r>
              <a:rPr sz="28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spc="-35" dirty="0">
                <a:latin typeface="Arial" panose="020B0604020202020204" pitchFamily="34" charset="0"/>
                <a:cs typeface="Arial" panose="020B0604020202020204" pitchFamily="34" charset="0"/>
              </a:rPr>
              <a:t>may,</a:t>
            </a:r>
            <a:r>
              <a:rPr sz="2800" i="1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spc="-10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8500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Adverbs:</a:t>
            </a:r>
            <a:r>
              <a:rPr sz="28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spc="-20" dirty="0">
                <a:latin typeface="Arial" panose="020B0604020202020204" pitchFamily="34" charset="0"/>
                <a:cs typeface="Arial" panose="020B0604020202020204" pitchFamily="34" charset="0"/>
              </a:rPr>
              <a:t>possibly,</a:t>
            </a:r>
            <a:r>
              <a:rPr sz="2800" i="1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dirty="0">
                <a:latin typeface="Arial" panose="020B0604020202020204" pitchFamily="34" charset="0"/>
                <a:cs typeface="Arial" panose="020B0604020202020204" pitchFamily="34" charset="0"/>
              </a:rPr>
              <a:t>probably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8500" lvl="1" indent="-228600">
              <a:lnSpc>
                <a:spcPts val="2750"/>
              </a:lnSpc>
              <a:spcBef>
                <a:spcPts val="219"/>
              </a:spcBef>
              <a:buFont typeface="Arial"/>
              <a:buChar char="•"/>
              <a:tabLst>
                <a:tab pos="698500" algn="l"/>
              </a:tabLst>
            </a:pP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Adjectives:</a:t>
            </a:r>
            <a:r>
              <a:rPr sz="28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spc="-5" dirty="0">
                <a:latin typeface="Arial" panose="020B0604020202020204" pitchFamily="34" charset="0"/>
                <a:cs typeface="Arial" panose="020B0604020202020204" pitchFamily="34" charset="0"/>
              </a:rPr>
              <a:t>possible,</a:t>
            </a:r>
            <a:r>
              <a:rPr sz="2800" i="1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dirty="0">
                <a:latin typeface="Arial" panose="020B0604020202020204" pitchFamily="34" charset="0"/>
                <a:cs typeface="Arial" panose="020B0604020202020204" pitchFamily="34" charset="0"/>
              </a:rPr>
              <a:t>probable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8500" lvl="1" indent="-228600">
              <a:lnSpc>
                <a:spcPts val="2750"/>
              </a:lnSpc>
              <a:buFont typeface="Arial"/>
              <a:buChar char="•"/>
              <a:tabLst>
                <a:tab pos="698500" algn="l"/>
              </a:tabLst>
            </a:pPr>
            <a:r>
              <a:rPr sz="2800" spc="-25" dirty="0">
                <a:latin typeface="Arial" panose="020B0604020202020204" pitchFamily="34" charset="0"/>
                <a:cs typeface="Arial" panose="020B0604020202020204" pitchFamily="34" charset="0"/>
              </a:rPr>
              <a:t>Verbs:</a:t>
            </a:r>
            <a:r>
              <a:rPr sz="28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spc="-10" dirty="0">
                <a:latin typeface="Arial" panose="020B0604020202020204" pitchFamily="34" charset="0"/>
                <a:cs typeface="Arial" panose="020B0604020202020204" pitchFamily="34" charset="0"/>
              </a:rPr>
              <a:t>tend</a:t>
            </a:r>
            <a:r>
              <a:rPr sz="2800" i="1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i="1" spc="-2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4315" y="181068"/>
            <a:ext cx="10571798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>
                <a:solidFill>
                  <a:schemeClr val="bg1"/>
                </a:solidFill>
              </a:rPr>
              <a:t>Quotation,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paraphrase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and </a:t>
            </a:r>
            <a:r>
              <a:rPr spc="-5" dirty="0">
                <a:solidFill>
                  <a:schemeClr val="bg1"/>
                </a:solidFill>
              </a:rPr>
              <a:t>summary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779"/>
            <a:ext cx="9226550" cy="29032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08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These </a:t>
            </a:r>
            <a:r>
              <a:rPr sz="2800" spc="-15" dirty="0">
                <a:latin typeface="Calibri"/>
                <a:cs typeface="Calibri"/>
              </a:rPr>
              <a:t>are</a:t>
            </a:r>
            <a:r>
              <a:rPr sz="2800" spc="-5" dirty="0">
                <a:latin typeface="Calibri"/>
                <a:cs typeface="Calibri"/>
              </a:rPr>
              <a:t> the </a:t>
            </a:r>
            <a:r>
              <a:rPr sz="2800" spc="-15" dirty="0">
                <a:latin typeface="Calibri"/>
                <a:cs typeface="Calibri"/>
              </a:rPr>
              <a:t>three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35" dirty="0">
                <a:latin typeface="Calibri"/>
                <a:cs typeface="Calibri"/>
              </a:rPr>
              <a:t>ways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5" dirty="0">
                <a:latin typeface="Calibri"/>
                <a:cs typeface="Calibri"/>
              </a:rPr>
              <a:t>representing</a:t>
            </a:r>
            <a:r>
              <a:rPr sz="2800" spc="-5" dirty="0">
                <a:latin typeface="Calibri"/>
                <a:cs typeface="Calibri"/>
              </a:rPr>
              <a:t> another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researcher’s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“voice”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–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their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view</a:t>
            </a:r>
            <a:r>
              <a:rPr sz="2800" dirty="0">
                <a:latin typeface="Calibri"/>
                <a:cs typeface="Calibri"/>
              </a:rPr>
              <a:t> –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discussion.</a:t>
            </a:r>
            <a:endParaRPr sz="2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Calibri"/>
                <a:cs typeface="Calibri"/>
              </a:rPr>
              <a:t>Quotation.</a:t>
            </a:r>
            <a:endParaRPr sz="2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0" dirty="0">
                <a:latin typeface="Calibri"/>
                <a:cs typeface="Calibri"/>
              </a:rPr>
              <a:t>Paraphrase.</a:t>
            </a:r>
            <a:endParaRPr sz="2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5" dirty="0">
                <a:latin typeface="Calibri"/>
                <a:cs typeface="Calibri"/>
              </a:rPr>
              <a:t>Summary.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67816" y="267176"/>
            <a:ext cx="4628184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>
                <a:solidFill>
                  <a:schemeClr val="bg1"/>
                </a:solidFill>
              </a:rPr>
              <a:t>Quotation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4983" y="1443442"/>
            <a:ext cx="11862033" cy="22595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3200" spc="-25" dirty="0">
                <a:latin typeface="Arial" panose="020B0604020202020204" pitchFamily="34" charset="0"/>
                <a:cs typeface="Arial" panose="020B0604020202020204" pitchFamily="34" charset="0"/>
              </a:rPr>
              <a:t>exact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same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original.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3025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Placed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inside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quotation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marks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short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3200" spc="-20" dirty="0">
                <a:latin typeface="Arial" panose="020B0604020202020204" pitchFamily="34" charset="0"/>
                <a:cs typeface="Arial" panose="020B0604020202020204" pitchFamily="34" charset="0"/>
              </a:rPr>
              <a:t>e.g.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under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words).</a:t>
            </a:r>
            <a:endParaRPr lang="en-GB" sz="32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3025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3200" spc="-10" dirty="0">
                <a:latin typeface="Arial" panose="020B0604020202020204" pitchFamily="34" charset="0"/>
                <a:cs typeface="Arial" panose="020B0604020202020204" pitchFamily="34" charset="0"/>
              </a:rPr>
              <a:t>Use sparingly/ not at all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2035" y="275565"/>
            <a:ext cx="4670129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>
                <a:solidFill>
                  <a:schemeClr val="bg1"/>
                </a:solidFill>
              </a:rPr>
              <a:t>Paraphrase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779"/>
            <a:ext cx="8780734" cy="36445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Same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idea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as the</a:t>
            </a:r>
            <a:r>
              <a:rPr sz="28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original.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302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5" dirty="0"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sz="28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40" dirty="0">
                <a:latin typeface="Arial" panose="020B0604020202020204" pitchFamily="34" charset="0"/>
                <a:cs typeface="Arial" panose="020B0604020202020204" pitchFamily="34" charset="0"/>
              </a:rPr>
              <a:t>grammar,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>
              <a:lnSpc>
                <a:spcPct val="100000"/>
              </a:lnSpc>
              <a:spcBef>
                <a:spcPts val="2655"/>
              </a:spcBef>
            </a:pP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and/or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4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25" dirty="0"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vocabulary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5" dirty="0">
                <a:latin typeface="Arial" panose="020B0604020202020204" pitchFamily="34" charset="0"/>
                <a:cs typeface="Arial" panose="020B0604020202020204" pitchFamily="34" charset="0"/>
              </a:rPr>
              <a:t>(synonyms).</a:t>
            </a:r>
            <a:endParaRPr lang="en-GB" sz="2800" spc="-1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endParaRPr lang="en-GB" sz="2800" spc="-1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buFont typeface="Arial"/>
              <a:buChar char="•"/>
              <a:tabLst>
                <a:tab pos="241300" algn="l"/>
              </a:tabLst>
            </a:pPr>
            <a:r>
              <a:rPr lang="en-GB" sz="2800" spc="-15" dirty="0">
                <a:latin typeface="Arial" panose="020B0604020202020204" pitchFamily="34" charset="0"/>
                <a:cs typeface="Arial" panose="020B0604020202020204" pitchFamily="34" charset="0"/>
              </a:rPr>
              <a:t>Used sometimes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85387" y="283954"/>
            <a:ext cx="4460404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Summary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4168"/>
            <a:ext cx="10097806" cy="3718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ideas </a:t>
            </a:r>
            <a:r>
              <a:rPr sz="2800" spc="-15" dirty="0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5" dirty="0">
                <a:latin typeface="Arial" panose="020B0604020202020204" pitchFamily="34" charset="0"/>
                <a:cs typeface="Arial" panose="020B0604020202020204" pitchFamily="34" charset="0"/>
              </a:rPr>
              <a:t>omitted.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rest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5" dirty="0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5" dirty="0">
                <a:latin typeface="Arial" panose="020B0604020202020204" pitchFamily="34" charset="0"/>
                <a:cs typeface="Arial" panose="020B0604020202020204" pitchFamily="34" charset="0"/>
              </a:rPr>
              <a:t>paraphrased.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0" dirty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  <a:r>
              <a:rPr sz="28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5" dirty="0">
                <a:latin typeface="Arial" panose="020B0604020202020204" pitchFamily="34" charset="0"/>
                <a:cs typeface="Arial" panose="020B0604020202020204" pitchFamily="34" charset="0"/>
              </a:rPr>
              <a:t>this: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26465" marR="5080">
              <a:lnSpc>
                <a:spcPct val="135000"/>
              </a:lnSpc>
              <a:spcBef>
                <a:spcPts val="1525"/>
              </a:spcBef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 summary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necessarily shorter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than the original. </a:t>
            </a:r>
            <a:r>
              <a:rPr sz="2400" spc="-5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 requires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the ability </a:t>
            </a:r>
            <a:r>
              <a:rPr sz="2400" i="1" spc="-2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i="1" dirty="0">
                <a:latin typeface="Arial" panose="020B0604020202020204" pitchFamily="34" charset="0"/>
                <a:cs typeface="Arial" panose="020B0604020202020204" pitchFamily="34" charset="0"/>
              </a:rPr>
              <a:t>paraphrase.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5080" indent="-342900">
              <a:lnSpc>
                <a:spcPct val="135000"/>
              </a:lnSpc>
              <a:spcBef>
                <a:spcPts val="1525"/>
              </a:spcBef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Should be your go-to style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17237" y="178296"/>
            <a:ext cx="7721964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>
                <a:solidFill>
                  <a:schemeClr val="bg1"/>
                </a:solidFill>
              </a:rPr>
              <a:t>Example</a:t>
            </a:r>
            <a:r>
              <a:rPr spc="-7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paraphrase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335360" y="1268760"/>
            <a:ext cx="11521280" cy="4470968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5080">
              <a:lnSpc>
                <a:spcPts val="3000"/>
              </a:lnSpc>
              <a:spcBef>
                <a:spcPts val="500"/>
              </a:spcBef>
            </a:pPr>
            <a:r>
              <a:rPr sz="2800" spc="-5" dirty="0"/>
              <a:t>The</a:t>
            </a:r>
            <a:r>
              <a:rPr sz="2800" spc="5" dirty="0"/>
              <a:t> </a:t>
            </a:r>
            <a:r>
              <a:rPr sz="2800" spc="-15" dirty="0"/>
              <a:t>following</a:t>
            </a:r>
            <a:r>
              <a:rPr sz="2800" spc="10" dirty="0"/>
              <a:t> </a:t>
            </a:r>
            <a:r>
              <a:rPr sz="2800" spc="-20" dirty="0"/>
              <a:t>example</a:t>
            </a:r>
            <a:r>
              <a:rPr sz="2800" spc="5" dirty="0"/>
              <a:t> </a:t>
            </a:r>
            <a:r>
              <a:rPr sz="2800" spc="-10" dirty="0"/>
              <a:t>shows</a:t>
            </a:r>
            <a:r>
              <a:rPr sz="2800" spc="15" dirty="0"/>
              <a:t> </a:t>
            </a:r>
            <a:r>
              <a:rPr sz="2800" dirty="0"/>
              <a:t>some</a:t>
            </a:r>
            <a:r>
              <a:rPr sz="2800" spc="5" dirty="0"/>
              <a:t> </a:t>
            </a:r>
            <a:r>
              <a:rPr sz="2800" spc="-5" dirty="0"/>
              <a:t>of</a:t>
            </a:r>
            <a:r>
              <a:rPr sz="2800" spc="10" dirty="0"/>
              <a:t> </a:t>
            </a:r>
            <a:r>
              <a:rPr sz="2800" dirty="0"/>
              <a:t>the</a:t>
            </a:r>
            <a:r>
              <a:rPr sz="2800" spc="5" dirty="0"/>
              <a:t> </a:t>
            </a:r>
            <a:r>
              <a:rPr sz="2800" spc="-35" dirty="0"/>
              <a:t>ways</a:t>
            </a:r>
            <a:r>
              <a:rPr sz="2800" spc="15" dirty="0"/>
              <a:t> </a:t>
            </a:r>
            <a:r>
              <a:rPr sz="2800" dirty="0"/>
              <a:t>a</a:t>
            </a:r>
            <a:r>
              <a:rPr sz="2800" spc="10" dirty="0"/>
              <a:t> </a:t>
            </a:r>
            <a:r>
              <a:rPr sz="2800" spc="-15" dirty="0"/>
              <a:t>paraphrase</a:t>
            </a:r>
            <a:r>
              <a:rPr sz="2800" spc="10" dirty="0"/>
              <a:t> </a:t>
            </a:r>
            <a:r>
              <a:rPr sz="2800" spc="-20" dirty="0"/>
              <a:t>may</a:t>
            </a:r>
            <a:r>
              <a:rPr sz="2800" spc="5" dirty="0"/>
              <a:t> </a:t>
            </a:r>
            <a:r>
              <a:rPr sz="2800" spc="-20" dirty="0"/>
              <a:t>differ </a:t>
            </a:r>
            <a:r>
              <a:rPr sz="2800" spc="-620" dirty="0"/>
              <a:t> </a:t>
            </a:r>
            <a:r>
              <a:rPr sz="2800" spc="-15" dirty="0"/>
              <a:t>from</a:t>
            </a:r>
            <a:r>
              <a:rPr sz="2800" dirty="0"/>
              <a:t> the</a:t>
            </a:r>
            <a:r>
              <a:rPr sz="2800" spc="-5" dirty="0"/>
              <a:t> original.</a:t>
            </a:r>
            <a:endParaRPr sz="2800" dirty="0"/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150" dirty="0"/>
          </a:p>
          <a:p>
            <a:pPr marL="0" indent="0">
              <a:lnSpc>
                <a:spcPct val="100000"/>
              </a:lnSpc>
              <a:buNone/>
            </a:pPr>
            <a:r>
              <a:rPr sz="2800" spc="-5" dirty="0"/>
              <a:t>Original.</a:t>
            </a:r>
            <a:endParaRPr sz="2800" dirty="0"/>
          </a:p>
          <a:p>
            <a:pPr marL="12700" marR="5080">
              <a:lnSpc>
                <a:spcPts val="3000"/>
              </a:lnSpc>
              <a:spcBef>
                <a:spcPts val="640"/>
              </a:spcBef>
              <a:tabLst>
                <a:tab pos="624205" algn="l"/>
                <a:tab pos="1625600" algn="l"/>
                <a:tab pos="1967864" algn="l"/>
                <a:tab pos="2607310" algn="l"/>
                <a:tab pos="3548379" algn="l"/>
                <a:tab pos="4084954" algn="l"/>
                <a:tab pos="4718050" algn="l"/>
                <a:tab pos="5482590" algn="l"/>
                <a:tab pos="6036310" algn="l"/>
                <a:tab pos="6661150" algn="l"/>
                <a:tab pos="7924800" algn="l"/>
                <a:tab pos="8783320" algn="l"/>
                <a:tab pos="9228455" algn="l"/>
                <a:tab pos="9860915" algn="l"/>
              </a:tabLst>
            </a:pPr>
            <a:r>
              <a:rPr sz="2800" spc="-40" dirty="0"/>
              <a:t>F</a:t>
            </a:r>
            <a:r>
              <a:rPr sz="2800" spc="-5" dirty="0"/>
              <a:t>o</a:t>
            </a:r>
            <a:r>
              <a:rPr sz="2800" dirty="0"/>
              <a:t>r</a:t>
            </a:r>
            <a:r>
              <a:rPr lang="en-GB" sz="2800" dirty="0"/>
              <a:t> </a:t>
            </a:r>
            <a:r>
              <a:rPr sz="2800" dirty="0"/>
              <a:t>m</a:t>
            </a:r>
            <a:r>
              <a:rPr sz="2800" spc="-5" dirty="0"/>
              <a:t>a</a:t>
            </a:r>
            <a:r>
              <a:rPr sz="2800" spc="-50" dirty="0"/>
              <a:t>n</a:t>
            </a:r>
            <a:r>
              <a:rPr sz="2800" spc="-210" dirty="0"/>
              <a:t>y</a:t>
            </a:r>
            <a:r>
              <a:rPr sz="2800" dirty="0"/>
              <a:t>,	</a:t>
            </a:r>
            <a:r>
              <a:rPr sz="2800" spc="-5" dirty="0"/>
              <a:t>i</a:t>
            </a:r>
            <a:r>
              <a:rPr sz="2800" dirty="0"/>
              <a:t>t</a:t>
            </a:r>
            <a:r>
              <a:rPr lang="en-GB" sz="2800" dirty="0"/>
              <a:t> </a:t>
            </a:r>
            <a:r>
              <a:rPr sz="2800" dirty="0"/>
              <a:t>h</a:t>
            </a:r>
            <a:r>
              <a:rPr sz="2800" spc="-5" dirty="0"/>
              <a:t>a</a:t>
            </a:r>
            <a:r>
              <a:rPr sz="2800" dirty="0"/>
              <a:t>s</a:t>
            </a:r>
            <a:r>
              <a:rPr lang="en-GB" sz="2800" dirty="0"/>
              <a:t> </a:t>
            </a:r>
            <a:r>
              <a:rPr sz="2800" spc="-35" dirty="0"/>
              <a:t>t</a:t>
            </a:r>
            <a:r>
              <a:rPr sz="2800" spc="-5" dirty="0"/>
              <a:t>a</a:t>
            </a:r>
            <a:r>
              <a:rPr sz="2800" spc="-90" dirty="0"/>
              <a:t>k</a:t>
            </a:r>
            <a:r>
              <a:rPr sz="2800" spc="-10" dirty="0"/>
              <a:t>e</a:t>
            </a:r>
            <a:r>
              <a:rPr sz="2800" dirty="0"/>
              <a:t>n</a:t>
            </a:r>
            <a:r>
              <a:rPr lang="en-GB" sz="2800" dirty="0"/>
              <a:t> </a:t>
            </a:r>
            <a:r>
              <a:rPr sz="2800" spc="-60" dirty="0"/>
              <a:t>f</a:t>
            </a:r>
            <a:r>
              <a:rPr sz="2800" spc="-5" dirty="0"/>
              <a:t>a</a:t>
            </a:r>
            <a:r>
              <a:rPr sz="2800" dirty="0"/>
              <a:t>r</a:t>
            </a:r>
            <a:r>
              <a:rPr lang="en-GB" sz="2800" dirty="0"/>
              <a:t> </a:t>
            </a:r>
            <a:r>
              <a:rPr sz="2800" spc="-30" dirty="0"/>
              <a:t>t</a:t>
            </a:r>
            <a:r>
              <a:rPr sz="2800" dirty="0"/>
              <a:t>oo</a:t>
            </a:r>
            <a:r>
              <a:rPr lang="en-GB" sz="2800" dirty="0"/>
              <a:t> </a:t>
            </a:r>
            <a:r>
              <a:rPr sz="2800" spc="-5" dirty="0"/>
              <a:t>lo</a:t>
            </a:r>
            <a:r>
              <a:rPr sz="2800" dirty="0"/>
              <a:t>ng</a:t>
            </a:r>
            <a:r>
              <a:rPr lang="en-GB" sz="2800" dirty="0"/>
              <a:t> </a:t>
            </a:r>
            <a:r>
              <a:rPr sz="2800" spc="-65" dirty="0"/>
              <a:t>f</a:t>
            </a:r>
            <a:r>
              <a:rPr sz="2800" spc="-5" dirty="0"/>
              <a:t>o</a:t>
            </a:r>
            <a:r>
              <a:rPr sz="2800" dirty="0"/>
              <a:t>r</a:t>
            </a:r>
            <a:r>
              <a:rPr lang="en-GB" sz="2800" dirty="0"/>
              <a:t> </a:t>
            </a:r>
            <a:r>
              <a:rPr sz="2800" spc="-5" dirty="0"/>
              <a:t>t</a:t>
            </a:r>
            <a:r>
              <a:rPr sz="2800" spc="5" dirty="0"/>
              <a:t>h</a:t>
            </a:r>
            <a:r>
              <a:rPr sz="2800" dirty="0"/>
              <a:t>e</a:t>
            </a:r>
            <a:r>
              <a:rPr lang="en-GB" sz="2800" dirty="0"/>
              <a:t> </a:t>
            </a:r>
            <a:r>
              <a:rPr sz="2800" dirty="0"/>
              <a:t>m</a:t>
            </a:r>
            <a:r>
              <a:rPr sz="2800" spc="-5" dirty="0"/>
              <a:t>ig</a:t>
            </a:r>
            <a:r>
              <a:rPr sz="2800" spc="-60" dirty="0"/>
              <a:t>r</a:t>
            </a:r>
            <a:r>
              <a:rPr sz="2800" spc="-5" dirty="0"/>
              <a:t>a</a:t>
            </a:r>
            <a:r>
              <a:rPr sz="2800" spc="-25" dirty="0"/>
              <a:t>n</a:t>
            </a:r>
            <a:r>
              <a:rPr sz="2800" dirty="0"/>
              <a:t>t</a:t>
            </a:r>
            <a:r>
              <a:rPr lang="en-GB" sz="2800" dirty="0"/>
              <a:t> </a:t>
            </a:r>
            <a:r>
              <a:rPr sz="2800" dirty="0"/>
              <a:t>c</a:t>
            </a:r>
            <a:r>
              <a:rPr sz="2800" spc="-5" dirty="0"/>
              <a:t>ri</a:t>
            </a:r>
            <a:r>
              <a:rPr sz="2800" spc="5" dirty="0"/>
              <a:t>s</a:t>
            </a:r>
            <a:r>
              <a:rPr sz="2800" spc="-5" dirty="0"/>
              <a:t>i</a:t>
            </a:r>
            <a:r>
              <a:rPr sz="2800" dirty="0"/>
              <a:t>s</a:t>
            </a:r>
            <a:r>
              <a:rPr lang="en-GB" sz="2800" dirty="0"/>
              <a:t> </a:t>
            </a:r>
            <a:r>
              <a:rPr sz="2800" spc="-30" dirty="0"/>
              <a:t>t</a:t>
            </a:r>
            <a:r>
              <a:rPr sz="2800" dirty="0"/>
              <a:t>o</a:t>
            </a:r>
            <a:r>
              <a:rPr lang="en-GB" sz="2800" dirty="0"/>
              <a:t> </a:t>
            </a:r>
            <a:r>
              <a:rPr sz="2800" spc="-30" dirty="0"/>
              <a:t>t</a:t>
            </a:r>
            <a:r>
              <a:rPr sz="2800" dirty="0"/>
              <a:t>op</a:t>
            </a:r>
            <a:r>
              <a:rPr lang="en-GB" sz="2800" dirty="0"/>
              <a:t> </a:t>
            </a:r>
            <a:r>
              <a:rPr sz="2800" dirty="0"/>
              <a:t>	</a:t>
            </a:r>
            <a:r>
              <a:rPr sz="2800" spc="-5" dirty="0"/>
              <a:t>t</a:t>
            </a:r>
            <a:r>
              <a:rPr sz="2800" spc="5" dirty="0"/>
              <a:t>h</a:t>
            </a:r>
            <a:r>
              <a:rPr sz="2800" dirty="0"/>
              <a:t>e  </a:t>
            </a:r>
            <a:r>
              <a:rPr sz="2800" spc="-10" dirty="0"/>
              <a:t>agenda</a:t>
            </a:r>
            <a:r>
              <a:rPr sz="2800" spc="-5" dirty="0"/>
              <a:t> of</a:t>
            </a:r>
            <a:r>
              <a:rPr sz="2800" dirty="0"/>
              <a:t> the</a:t>
            </a:r>
            <a:r>
              <a:rPr sz="2800" spc="-5" dirty="0"/>
              <a:t> </a:t>
            </a:r>
            <a:r>
              <a:rPr sz="2800" spc="-10" dirty="0"/>
              <a:t>international</a:t>
            </a:r>
            <a:r>
              <a:rPr sz="2800" spc="-5" dirty="0"/>
              <a:t> </a:t>
            </a:r>
            <a:r>
              <a:rPr sz="2800" spc="-25" dirty="0"/>
              <a:t>community.</a:t>
            </a:r>
            <a:endParaRPr sz="2800" dirty="0"/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600" dirty="0"/>
          </a:p>
          <a:p>
            <a:pPr marL="0" indent="0">
              <a:lnSpc>
                <a:spcPct val="100000"/>
              </a:lnSpc>
              <a:buNone/>
            </a:pPr>
            <a:r>
              <a:rPr sz="2800" spc="-20" dirty="0"/>
              <a:t>Paraphrase.</a:t>
            </a:r>
            <a:endParaRPr sz="2800" dirty="0"/>
          </a:p>
          <a:p>
            <a:pPr marL="12700" marR="6985">
              <a:lnSpc>
                <a:spcPts val="3000"/>
              </a:lnSpc>
              <a:spcBef>
                <a:spcPts val="735"/>
              </a:spcBef>
              <a:tabLst>
                <a:tab pos="1113155" algn="l"/>
                <a:tab pos="2381250" algn="l"/>
                <a:tab pos="3285490" algn="l"/>
                <a:tab pos="4232275" algn="l"/>
                <a:tab pos="5113020" algn="l"/>
                <a:tab pos="5636260" algn="l"/>
                <a:tab pos="7156450" algn="l"/>
                <a:tab pos="7859395" algn="l"/>
                <a:tab pos="9139555" algn="l"/>
                <a:tab pos="10075545" algn="l"/>
              </a:tabLst>
            </a:pPr>
            <a:r>
              <a:rPr sz="2800" spc="-125" dirty="0"/>
              <a:t>W</a:t>
            </a:r>
            <a:r>
              <a:rPr sz="2800" spc="-5" dirty="0"/>
              <a:t>or</a:t>
            </a:r>
            <a:r>
              <a:rPr sz="2800" spc="-10" dirty="0"/>
              <a:t>l</a:t>
            </a:r>
            <a:r>
              <a:rPr sz="2800" dirty="0"/>
              <a:t>d</a:t>
            </a:r>
            <a:r>
              <a:rPr lang="en-GB" sz="2800" dirty="0"/>
              <a:t> </a:t>
            </a:r>
            <a:r>
              <a:rPr sz="2800" spc="-5" dirty="0"/>
              <a:t>l</a:t>
            </a:r>
            <a:r>
              <a:rPr sz="2800" spc="-10" dirty="0"/>
              <a:t>e</a:t>
            </a:r>
            <a:r>
              <a:rPr sz="2800" spc="-5" dirty="0"/>
              <a:t>a</a:t>
            </a:r>
            <a:r>
              <a:rPr sz="2800" dirty="0"/>
              <a:t>d</a:t>
            </a:r>
            <a:r>
              <a:rPr sz="2800" spc="-10" dirty="0"/>
              <a:t>e</a:t>
            </a:r>
            <a:r>
              <a:rPr sz="2800" spc="-55" dirty="0"/>
              <a:t>r</a:t>
            </a:r>
            <a:r>
              <a:rPr sz="2800" dirty="0"/>
              <a:t>s</a:t>
            </a:r>
            <a:r>
              <a:rPr lang="en-GB" sz="2800" dirty="0"/>
              <a:t> </a:t>
            </a:r>
            <a:r>
              <a:rPr sz="2800" dirty="0"/>
              <a:t>h</a:t>
            </a:r>
            <a:r>
              <a:rPr sz="2800" spc="-55" dirty="0"/>
              <a:t>a</a:t>
            </a:r>
            <a:r>
              <a:rPr sz="2800" spc="-35" dirty="0"/>
              <a:t>v</a:t>
            </a:r>
            <a:r>
              <a:rPr sz="2800" dirty="0"/>
              <a:t>e</a:t>
            </a:r>
            <a:r>
              <a:rPr lang="en-GB" sz="2800" dirty="0"/>
              <a:t> </a:t>
            </a:r>
            <a:r>
              <a:rPr sz="2800" dirty="0"/>
              <a:t>b</a:t>
            </a:r>
            <a:r>
              <a:rPr sz="2800" spc="-10" dirty="0"/>
              <a:t>e</a:t>
            </a:r>
            <a:r>
              <a:rPr sz="2800" spc="-5" dirty="0"/>
              <a:t>e</a:t>
            </a:r>
            <a:r>
              <a:rPr sz="2800" dirty="0"/>
              <a:t>n</a:t>
            </a:r>
            <a:r>
              <a:rPr lang="en-GB" sz="2800" dirty="0"/>
              <a:t> </a:t>
            </a:r>
            <a:r>
              <a:rPr sz="2800" spc="5" dirty="0"/>
              <a:t>s</a:t>
            </a:r>
            <a:r>
              <a:rPr sz="2800" spc="-5" dirty="0"/>
              <a:t>l</a:t>
            </a:r>
            <a:r>
              <a:rPr sz="2800" spc="-15" dirty="0"/>
              <a:t>o</a:t>
            </a:r>
            <a:r>
              <a:rPr sz="2800" dirty="0"/>
              <a:t>w	</a:t>
            </a:r>
            <a:r>
              <a:rPr sz="2800" spc="-30" dirty="0"/>
              <a:t>t</a:t>
            </a:r>
            <a:r>
              <a:rPr sz="2800" dirty="0"/>
              <a:t>o</a:t>
            </a:r>
            <a:r>
              <a:rPr lang="en-GB" sz="2800" dirty="0"/>
              <a:t> </a:t>
            </a:r>
            <a:r>
              <a:rPr sz="2800" dirty="0" err="1"/>
              <a:t>p</a:t>
            </a:r>
            <a:r>
              <a:rPr sz="2800" spc="-5" dirty="0" err="1"/>
              <a:t>rioriti</a:t>
            </a:r>
            <a:r>
              <a:rPr sz="2800" dirty="0" err="1"/>
              <a:t>se</a:t>
            </a:r>
            <a:r>
              <a:rPr lang="en-GB" sz="2800" dirty="0"/>
              <a:t> t</a:t>
            </a:r>
            <a:r>
              <a:rPr sz="2800" spc="5" dirty="0"/>
              <a:t>h</a:t>
            </a:r>
            <a:r>
              <a:rPr sz="2800" dirty="0"/>
              <a:t>e</a:t>
            </a:r>
            <a:r>
              <a:rPr lang="en-GB" sz="2800" dirty="0"/>
              <a:t> </a:t>
            </a:r>
            <a:r>
              <a:rPr sz="2800" dirty="0"/>
              <a:t>c</a:t>
            </a:r>
            <a:r>
              <a:rPr sz="2800" spc="5" dirty="0"/>
              <a:t>u</a:t>
            </a:r>
            <a:r>
              <a:rPr sz="2800" spc="-5" dirty="0"/>
              <a:t>r</a:t>
            </a:r>
            <a:r>
              <a:rPr sz="2800" spc="-40" dirty="0"/>
              <a:t>r</a:t>
            </a:r>
            <a:r>
              <a:rPr sz="2800" spc="-10" dirty="0"/>
              <a:t>e</a:t>
            </a:r>
            <a:r>
              <a:rPr sz="2800" spc="-25" dirty="0"/>
              <a:t>n</a:t>
            </a:r>
            <a:r>
              <a:rPr sz="2800" dirty="0"/>
              <a:t>t</a:t>
            </a:r>
            <a:r>
              <a:rPr lang="en-GB" sz="2800" dirty="0"/>
              <a:t> </a:t>
            </a:r>
            <a:r>
              <a:rPr sz="2800" dirty="0"/>
              <a:t>c</a:t>
            </a:r>
            <a:r>
              <a:rPr sz="2800" spc="-5" dirty="0"/>
              <a:t>ri</a:t>
            </a:r>
            <a:r>
              <a:rPr sz="2800" spc="5" dirty="0"/>
              <a:t>s</a:t>
            </a:r>
            <a:r>
              <a:rPr sz="2800" spc="-5" dirty="0"/>
              <a:t>i</a:t>
            </a:r>
            <a:r>
              <a:rPr sz="2800" dirty="0"/>
              <a:t>s</a:t>
            </a:r>
            <a:r>
              <a:rPr lang="en-GB" sz="2800" dirty="0"/>
              <a:t> </a:t>
            </a:r>
            <a:r>
              <a:rPr sz="2800" spc="-5" dirty="0"/>
              <a:t>in</a:t>
            </a:r>
            <a:r>
              <a:rPr lang="en-GB" sz="2800" spc="-5" dirty="0"/>
              <a:t> </a:t>
            </a:r>
            <a:r>
              <a:rPr sz="2800" spc="-5" dirty="0"/>
              <a:t> </a:t>
            </a:r>
            <a:r>
              <a:rPr sz="2800" spc="-15" dirty="0"/>
              <a:t>migration,</a:t>
            </a:r>
            <a:r>
              <a:rPr sz="2800" spc="-10" dirty="0"/>
              <a:t> </a:t>
            </a:r>
            <a:r>
              <a:rPr sz="2800" dirty="0"/>
              <a:t>a </a:t>
            </a:r>
            <a:r>
              <a:rPr sz="2800" spc="-20" dirty="0"/>
              <a:t>great</a:t>
            </a:r>
            <a:r>
              <a:rPr sz="2800" dirty="0"/>
              <a:t> </a:t>
            </a:r>
            <a:r>
              <a:rPr sz="2800" spc="-5" dirty="0"/>
              <a:t>number</a:t>
            </a:r>
            <a:r>
              <a:rPr sz="2800" spc="5" dirty="0"/>
              <a:t> </a:t>
            </a:r>
            <a:r>
              <a:rPr sz="2800" spc="-10" dirty="0"/>
              <a:t>would</a:t>
            </a:r>
            <a:r>
              <a:rPr sz="2800" dirty="0"/>
              <a:t> </a:t>
            </a:r>
            <a:r>
              <a:rPr sz="2800" spc="-65" dirty="0"/>
              <a:t>say.</a:t>
            </a:r>
            <a:endParaRPr sz="280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6280" y="452718"/>
            <a:ext cx="9407173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>
                <a:solidFill>
                  <a:schemeClr val="bg1"/>
                </a:solidFill>
              </a:rPr>
              <a:t>Example</a:t>
            </a:r>
            <a:r>
              <a:rPr spc="-65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summary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1907177"/>
            <a:ext cx="10515600" cy="4269785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6280" y="452718"/>
            <a:ext cx="9407173" cy="130035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pc="-15" dirty="0">
                <a:solidFill>
                  <a:schemeClr val="bg1"/>
                </a:solidFill>
              </a:rPr>
              <a:t>Example</a:t>
            </a:r>
            <a:r>
              <a:rPr spc="-5" dirty="0">
                <a:solidFill>
                  <a:schemeClr val="bg1"/>
                </a:solidFill>
              </a:rPr>
              <a:t> summary: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decide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what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to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omit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from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the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original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1825625"/>
            <a:ext cx="10515600" cy="436292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6280" y="452718"/>
            <a:ext cx="9407173" cy="130548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5" dirty="0">
                <a:solidFill>
                  <a:schemeClr val="bg1"/>
                </a:solidFill>
              </a:rPr>
              <a:t>You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paraphrase</a:t>
            </a:r>
            <a:r>
              <a:rPr spc="-10" dirty="0">
                <a:solidFill>
                  <a:schemeClr val="bg1"/>
                </a:solidFill>
              </a:rPr>
              <a:t> what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remains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the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original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1825626"/>
            <a:ext cx="10515600" cy="4667249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4171" y="153941"/>
            <a:ext cx="11127015" cy="129349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z="3600" spc="-30" dirty="0">
                <a:solidFill>
                  <a:schemeClr val="bg1"/>
                </a:solidFill>
              </a:rPr>
              <a:t>Why</a:t>
            </a:r>
            <a:r>
              <a:rPr sz="3600" spc="-15" dirty="0">
                <a:solidFill>
                  <a:schemeClr val="bg1"/>
                </a:solidFill>
              </a:rPr>
              <a:t> </a:t>
            </a:r>
            <a:r>
              <a:rPr sz="3600" spc="-5" dirty="0">
                <a:solidFill>
                  <a:schemeClr val="bg1"/>
                </a:solidFill>
              </a:rPr>
              <a:t>academics</a:t>
            </a:r>
            <a:r>
              <a:rPr sz="3600" spc="-15" dirty="0">
                <a:solidFill>
                  <a:schemeClr val="bg1"/>
                </a:solidFill>
              </a:rPr>
              <a:t> </a:t>
            </a:r>
            <a:r>
              <a:rPr sz="3600" spc="-20" dirty="0">
                <a:solidFill>
                  <a:schemeClr val="bg1"/>
                </a:solidFill>
              </a:rPr>
              <a:t>paraphrase</a:t>
            </a:r>
            <a:r>
              <a:rPr sz="3600" spc="-5" dirty="0">
                <a:solidFill>
                  <a:schemeClr val="bg1"/>
                </a:solidFill>
              </a:rPr>
              <a:t> </a:t>
            </a:r>
            <a:r>
              <a:rPr sz="3600" dirty="0">
                <a:solidFill>
                  <a:schemeClr val="bg1"/>
                </a:solidFill>
              </a:rPr>
              <a:t>and</a:t>
            </a:r>
            <a:r>
              <a:rPr sz="3600" spc="-10" dirty="0">
                <a:solidFill>
                  <a:schemeClr val="bg1"/>
                </a:solidFill>
              </a:rPr>
              <a:t> </a:t>
            </a:r>
            <a:r>
              <a:rPr sz="3600" spc="-5" dirty="0" err="1">
                <a:solidFill>
                  <a:schemeClr val="bg1"/>
                </a:solidFill>
              </a:rPr>
              <a:t>summarise</a:t>
            </a:r>
            <a:r>
              <a:rPr sz="3600" spc="-5" dirty="0">
                <a:solidFill>
                  <a:schemeClr val="bg1"/>
                </a:solidFill>
              </a:rPr>
              <a:t>:</a:t>
            </a:r>
            <a:br>
              <a:rPr lang="en-GB" sz="3600" spc="-5" dirty="0">
                <a:solidFill>
                  <a:schemeClr val="bg1"/>
                </a:solidFill>
              </a:rPr>
            </a:br>
            <a:r>
              <a:rPr sz="3600" spc="-5" dirty="0">
                <a:solidFill>
                  <a:schemeClr val="bg1"/>
                </a:solidFill>
              </a:rPr>
              <a:t> </a:t>
            </a:r>
            <a:r>
              <a:rPr sz="3600" spc="-980" dirty="0">
                <a:solidFill>
                  <a:schemeClr val="bg1"/>
                </a:solidFill>
              </a:rPr>
              <a:t> </a:t>
            </a:r>
            <a:r>
              <a:rPr sz="3600" spc="-200" dirty="0">
                <a:solidFill>
                  <a:schemeClr val="bg1"/>
                </a:solidFill>
              </a:rPr>
              <a:t>To</a:t>
            </a:r>
            <a:r>
              <a:rPr sz="3600" spc="5" dirty="0">
                <a:solidFill>
                  <a:schemeClr val="bg1"/>
                </a:solidFill>
              </a:rPr>
              <a:t> </a:t>
            </a:r>
            <a:r>
              <a:rPr sz="3600" spc="-25" dirty="0">
                <a:solidFill>
                  <a:schemeClr val="bg1"/>
                </a:solidFill>
              </a:rPr>
              <a:t>avoid</a:t>
            </a:r>
            <a:r>
              <a:rPr sz="3600" spc="5" dirty="0">
                <a:solidFill>
                  <a:schemeClr val="bg1"/>
                </a:solidFill>
              </a:rPr>
              <a:t> </a:t>
            </a:r>
            <a:r>
              <a:rPr sz="3600" spc="-5" dirty="0">
                <a:solidFill>
                  <a:schemeClr val="bg1"/>
                </a:solidFill>
              </a:rPr>
              <a:t>plagiarism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79943" y="1839322"/>
            <a:ext cx="11632113" cy="25853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Calibri"/>
                <a:cs typeface="Calibri"/>
              </a:rPr>
              <a:t>Avoiding </a:t>
            </a:r>
            <a:r>
              <a:rPr sz="3200" spc="-5" dirty="0">
                <a:latin typeface="Calibri"/>
                <a:cs typeface="Calibri"/>
              </a:rPr>
              <a:t>plagiarism </a:t>
            </a:r>
            <a:r>
              <a:rPr sz="3200" spc="-15" dirty="0">
                <a:latin typeface="Calibri"/>
                <a:cs typeface="Calibri"/>
              </a:rPr>
              <a:t>requires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both</a:t>
            </a:r>
            <a:r>
              <a:rPr sz="3200" spc="-5" dirty="0">
                <a:latin typeface="Calibri"/>
                <a:cs typeface="Calibri"/>
              </a:rPr>
              <a:t>:</a:t>
            </a:r>
            <a:endParaRPr sz="32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25"/>
              </a:spcBef>
              <a:buFont typeface="Arial"/>
              <a:buChar char="•"/>
              <a:tabLst>
                <a:tab pos="698500" algn="l"/>
              </a:tabLst>
            </a:pPr>
            <a:r>
              <a:rPr sz="2800" spc="-5" dirty="0">
                <a:latin typeface="Calibri"/>
                <a:cs typeface="Calibri"/>
              </a:rPr>
              <a:t>giving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citation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b="1" i="1" spc="-5" dirty="0">
                <a:latin typeface="Calibri"/>
                <a:cs typeface="Calibri"/>
              </a:rPr>
              <a:t>and</a:t>
            </a:r>
            <a:r>
              <a:rPr sz="2800" i="1" spc="-5" dirty="0">
                <a:latin typeface="Calibri"/>
                <a:cs typeface="Calibri"/>
              </a:rPr>
              <a:t>,</a:t>
            </a:r>
            <a:endParaRPr sz="2800" dirty="0">
              <a:latin typeface="Calibri"/>
              <a:cs typeface="Calibri"/>
            </a:endParaRPr>
          </a:p>
          <a:p>
            <a:pPr marL="698500" marR="5080" lvl="1" indent="-228600">
              <a:lnSpc>
                <a:spcPts val="2590"/>
              </a:lnSpc>
              <a:spcBef>
                <a:spcPts val="1265"/>
              </a:spcBef>
              <a:buFont typeface="Arial"/>
              <a:buChar char="•"/>
              <a:tabLst>
                <a:tab pos="698500" algn="l"/>
              </a:tabLst>
            </a:pPr>
            <a:r>
              <a:rPr sz="2800" spc="-5" dirty="0">
                <a:latin typeface="Calibri"/>
                <a:cs typeface="Calibri"/>
              </a:rPr>
              <a:t>using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 </a:t>
            </a:r>
            <a:r>
              <a:rPr sz="2800" spc="-15" dirty="0">
                <a:latin typeface="Calibri"/>
                <a:cs typeface="Calibri"/>
              </a:rPr>
              <a:t>form</a:t>
            </a:r>
            <a:r>
              <a:rPr sz="2800" spc="-5" dirty="0">
                <a:latin typeface="Calibri"/>
                <a:cs typeface="Calibri"/>
              </a:rPr>
              <a:t> of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words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that </a:t>
            </a:r>
            <a:r>
              <a:rPr sz="2800" spc="-5" dirty="0">
                <a:latin typeface="Calibri"/>
                <a:cs typeface="Calibri"/>
              </a:rPr>
              <a:t>is </a:t>
            </a:r>
            <a:r>
              <a:rPr sz="2800" spc="-10" dirty="0">
                <a:latin typeface="Calibri"/>
                <a:cs typeface="Calibri"/>
              </a:rPr>
              <a:t>sufficiently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different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from</a:t>
            </a:r>
            <a:r>
              <a:rPr sz="2800" spc="-5" dirty="0">
                <a:latin typeface="Calibri"/>
                <a:cs typeface="Calibri"/>
              </a:rPr>
              <a:t> 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original (while </a:t>
            </a:r>
            <a:r>
              <a:rPr sz="2800" spc="-52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preserving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meaning).</a:t>
            </a:r>
            <a:endParaRPr sz="28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875"/>
              </a:spcBef>
              <a:buFont typeface="Arial"/>
              <a:buChar char="•"/>
              <a:tabLst>
                <a:tab pos="698500" algn="l"/>
              </a:tabLst>
            </a:pPr>
            <a:r>
              <a:rPr sz="2800" spc="-5" dirty="0">
                <a:latin typeface="Calibri"/>
                <a:cs typeface="Calibri"/>
              </a:rPr>
              <a:t>i.e.,</a:t>
            </a:r>
            <a:r>
              <a:rPr sz="2800" spc="-10" dirty="0">
                <a:latin typeface="Calibri"/>
                <a:cs typeface="Calibri"/>
              </a:rPr>
              <a:t> paraphrasing </a:t>
            </a:r>
            <a:r>
              <a:rPr sz="2800" spc="-15" dirty="0">
                <a:latin typeface="Calibri"/>
                <a:cs typeface="Calibri"/>
              </a:rPr>
              <a:t>rather</a:t>
            </a:r>
            <a:r>
              <a:rPr sz="2800" spc="-5" dirty="0">
                <a:latin typeface="Calibri"/>
                <a:cs typeface="Calibri"/>
              </a:rPr>
              <a:t> than </a:t>
            </a:r>
            <a:r>
              <a:rPr sz="2800" spc="-10" dirty="0">
                <a:latin typeface="Calibri"/>
                <a:cs typeface="Calibri"/>
              </a:rPr>
              <a:t>copying from sources.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6053" y="-28939"/>
            <a:ext cx="9896475" cy="1293495"/>
          </a:xfrm>
          <a:prstGeom prst="rect">
            <a:avLst/>
          </a:prstGeom>
        </p:spPr>
        <p:txBody>
          <a:bodyPr vert="horz" wrap="square" lIns="0" tIns="93980" rIns="0" bIns="0" rtlCol="0">
            <a:no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sz="3200" spc="-30" dirty="0">
                <a:solidFill>
                  <a:schemeClr val="bg1"/>
                </a:solidFill>
              </a:rPr>
              <a:t>Why</a:t>
            </a:r>
            <a:r>
              <a:rPr sz="3200" spc="-15" dirty="0">
                <a:solidFill>
                  <a:schemeClr val="bg1"/>
                </a:solidFill>
              </a:rPr>
              <a:t> </a:t>
            </a:r>
            <a:r>
              <a:rPr sz="3200" spc="-5" dirty="0">
                <a:solidFill>
                  <a:schemeClr val="bg1"/>
                </a:solidFill>
              </a:rPr>
              <a:t>academics</a:t>
            </a:r>
            <a:r>
              <a:rPr sz="3200" spc="-10" dirty="0">
                <a:solidFill>
                  <a:schemeClr val="bg1"/>
                </a:solidFill>
              </a:rPr>
              <a:t> </a:t>
            </a:r>
            <a:r>
              <a:rPr sz="3200" spc="-20" dirty="0">
                <a:solidFill>
                  <a:schemeClr val="bg1"/>
                </a:solidFill>
              </a:rPr>
              <a:t>paraphrase</a:t>
            </a:r>
            <a:r>
              <a:rPr sz="3200" spc="-10" dirty="0">
                <a:solidFill>
                  <a:schemeClr val="bg1"/>
                </a:solidFill>
              </a:rPr>
              <a:t> </a:t>
            </a:r>
            <a:r>
              <a:rPr sz="3200" dirty="0">
                <a:solidFill>
                  <a:schemeClr val="bg1"/>
                </a:solidFill>
              </a:rPr>
              <a:t>and</a:t>
            </a:r>
            <a:r>
              <a:rPr sz="3200" spc="-5" dirty="0">
                <a:solidFill>
                  <a:schemeClr val="bg1"/>
                </a:solidFill>
              </a:rPr>
              <a:t> summarise: </a:t>
            </a:r>
            <a:r>
              <a:rPr sz="3200" spc="-980" dirty="0">
                <a:solidFill>
                  <a:schemeClr val="bg1"/>
                </a:solidFill>
              </a:rPr>
              <a:t> </a:t>
            </a:r>
            <a:r>
              <a:rPr sz="3200" spc="-200" dirty="0">
                <a:solidFill>
                  <a:schemeClr val="bg1"/>
                </a:solidFill>
              </a:rPr>
              <a:t>To</a:t>
            </a:r>
            <a:r>
              <a:rPr sz="3200" spc="5" dirty="0">
                <a:solidFill>
                  <a:schemeClr val="bg1"/>
                </a:solidFill>
              </a:rPr>
              <a:t> </a:t>
            </a:r>
            <a:r>
              <a:rPr sz="3200" spc="-45" dirty="0">
                <a:solidFill>
                  <a:schemeClr val="bg1"/>
                </a:solidFill>
              </a:rPr>
              <a:t>make</a:t>
            </a:r>
            <a:r>
              <a:rPr sz="3200" spc="5" dirty="0">
                <a:solidFill>
                  <a:schemeClr val="bg1"/>
                </a:solidFill>
              </a:rPr>
              <a:t> </a:t>
            </a:r>
            <a:r>
              <a:rPr sz="3200" dirty="0">
                <a:solidFill>
                  <a:schemeClr val="bg1"/>
                </a:solidFill>
              </a:rPr>
              <a:t>other</a:t>
            </a:r>
            <a:r>
              <a:rPr sz="3200" spc="-5" dirty="0">
                <a:solidFill>
                  <a:schemeClr val="bg1"/>
                </a:solidFill>
              </a:rPr>
              <a:t> </a:t>
            </a:r>
            <a:r>
              <a:rPr sz="3200" spc="-10" dirty="0">
                <a:solidFill>
                  <a:schemeClr val="bg1"/>
                </a:solidFill>
              </a:rPr>
              <a:t>voices</a:t>
            </a:r>
            <a:r>
              <a:rPr sz="3200" spc="5" dirty="0">
                <a:solidFill>
                  <a:schemeClr val="bg1"/>
                </a:solidFill>
              </a:rPr>
              <a:t> </a:t>
            </a:r>
            <a:r>
              <a:rPr sz="3200" spc="-5" dirty="0">
                <a:solidFill>
                  <a:schemeClr val="bg1"/>
                </a:solidFill>
              </a:rPr>
              <a:t>fit</a:t>
            </a:r>
            <a:r>
              <a:rPr sz="3200" spc="10" dirty="0">
                <a:solidFill>
                  <a:schemeClr val="bg1"/>
                </a:solidFill>
              </a:rPr>
              <a:t> </a:t>
            </a:r>
            <a:r>
              <a:rPr sz="3200" dirty="0">
                <a:solidFill>
                  <a:schemeClr val="bg1"/>
                </a:solidFill>
              </a:rPr>
              <a:t>in </a:t>
            </a:r>
            <a:r>
              <a:rPr sz="3200" spc="-5" dirty="0">
                <a:solidFill>
                  <a:schemeClr val="bg1"/>
                </a:solidFill>
              </a:rPr>
              <a:t>with</a:t>
            </a:r>
            <a:r>
              <a:rPr sz="3200" spc="5" dirty="0">
                <a:solidFill>
                  <a:schemeClr val="bg1"/>
                </a:solidFill>
              </a:rPr>
              <a:t> </a:t>
            </a:r>
            <a:r>
              <a:rPr sz="3200" dirty="0">
                <a:solidFill>
                  <a:schemeClr val="bg1"/>
                </a:solidFill>
              </a:rPr>
              <a:t>their </a:t>
            </a:r>
            <a:r>
              <a:rPr sz="3200" spc="-5" dirty="0">
                <a:solidFill>
                  <a:schemeClr val="bg1"/>
                </a:solidFill>
              </a:rPr>
              <a:t>writing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961" y="1264556"/>
            <a:ext cx="11849827" cy="409984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08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If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copy</a:t>
            </a:r>
            <a:r>
              <a:rPr sz="3200" spc="-5" dirty="0">
                <a:latin typeface="Calibri"/>
                <a:cs typeface="Calibri"/>
              </a:rPr>
              <a:t> the original,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will not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fit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smoothly with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own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writing;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10" dirty="0">
                <a:latin typeface="Calibri"/>
                <a:cs typeface="Calibri"/>
              </a:rPr>
              <a:t> change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from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voice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theirs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will</a:t>
            </a:r>
            <a:r>
              <a:rPr sz="3200" dirty="0">
                <a:latin typeface="Calibri"/>
                <a:cs typeface="Calibri"/>
              </a:rPr>
              <a:t> be</a:t>
            </a:r>
            <a:r>
              <a:rPr sz="3200" spc="-5" dirty="0">
                <a:latin typeface="Calibri"/>
                <a:cs typeface="Calibri"/>
              </a:rPr>
              <a:t> abrupt.</a:t>
            </a:r>
            <a:endParaRPr sz="3200" dirty="0">
              <a:latin typeface="Calibri"/>
              <a:cs typeface="Calibri"/>
            </a:endParaRPr>
          </a:p>
          <a:p>
            <a:pPr marL="241300" marR="1224915" indent="-228600">
              <a:lnSpc>
                <a:spcPts val="3100"/>
              </a:lnSpc>
              <a:spcBef>
                <a:spcPts val="232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If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I’m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writing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20" dirty="0">
                <a:latin typeface="Calibri"/>
                <a:cs typeface="Calibri"/>
              </a:rPr>
              <a:t>literature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50" dirty="0">
                <a:latin typeface="Calibri"/>
                <a:cs typeface="Calibri"/>
              </a:rPr>
              <a:t>review,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want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communicate</a:t>
            </a:r>
            <a:r>
              <a:rPr sz="3200" spc="-5" dirty="0">
                <a:latin typeface="Calibri"/>
                <a:cs typeface="Calibri"/>
              </a:rPr>
              <a:t> each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researcher’s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ideas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part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i="1" spc="-30" dirty="0">
                <a:latin typeface="Calibri"/>
                <a:cs typeface="Calibri"/>
              </a:rPr>
              <a:t>my</a:t>
            </a:r>
            <a:r>
              <a:rPr sz="3200" i="1" dirty="0">
                <a:latin typeface="Calibri"/>
                <a:cs typeface="Calibri"/>
              </a:rPr>
              <a:t> </a:t>
            </a:r>
            <a:r>
              <a:rPr sz="3200" i="1" spc="-15" dirty="0">
                <a:latin typeface="Calibri"/>
                <a:cs typeface="Calibri"/>
              </a:rPr>
              <a:t>account</a:t>
            </a:r>
            <a:r>
              <a:rPr sz="3200" i="1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dirty="0">
                <a:latin typeface="Calibri"/>
                <a:cs typeface="Calibri"/>
              </a:rPr>
              <a:t> the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research.</a:t>
            </a:r>
            <a:endParaRPr sz="3200" dirty="0">
              <a:latin typeface="Calibri"/>
              <a:cs typeface="Calibri"/>
            </a:endParaRPr>
          </a:p>
          <a:p>
            <a:pPr marL="241300" marR="570230" indent="-228600">
              <a:lnSpc>
                <a:spcPts val="3000"/>
              </a:lnSpc>
              <a:spcBef>
                <a:spcPts val="2375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This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means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expressing</a:t>
            </a:r>
            <a:r>
              <a:rPr sz="3200" spc="-5" dirty="0">
                <a:latin typeface="Calibri"/>
                <a:cs typeface="Calibri"/>
              </a:rPr>
              <a:t> their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ideas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i="1" spc="-30" dirty="0">
                <a:latin typeface="Calibri"/>
                <a:cs typeface="Calibri"/>
              </a:rPr>
              <a:t>my</a:t>
            </a:r>
            <a:r>
              <a:rPr sz="3200" i="1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words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part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i="1" spc="-30" dirty="0">
                <a:latin typeface="Calibri"/>
                <a:cs typeface="Calibri"/>
              </a:rPr>
              <a:t>my</a:t>
            </a:r>
            <a:r>
              <a:rPr sz="3200" i="1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story </a:t>
            </a:r>
            <a:r>
              <a:rPr sz="3200" spc="-62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about the </a:t>
            </a:r>
            <a:r>
              <a:rPr sz="3200" spc="-20" dirty="0">
                <a:latin typeface="Calibri"/>
                <a:cs typeface="Calibri"/>
              </a:rPr>
              <a:t>literature.</a:t>
            </a:r>
            <a:endParaRPr sz="3200" dirty="0">
              <a:latin typeface="Calibri"/>
              <a:cs typeface="Calibri"/>
            </a:endParaRPr>
          </a:p>
          <a:p>
            <a:pPr marL="241300" marR="163830" indent="-228600">
              <a:lnSpc>
                <a:spcPts val="3100"/>
              </a:lnSpc>
              <a:spcBef>
                <a:spcPts val="2320"/>
              </a:spcBef>
              <a:buFont typeface="Arial"/>
              <a:buChar char="•"/>
              <a:tabLst>
                <a:tab pos="241300" algn="l"/>
              </a:tabLst>
            </a:pPr>
            <a:r>
              <a:rPr sz="3200" dirty="0">
                <a:latin typeface="Calibri"/>
                <a:cs typeface="Calibri"/>
              </a:rPr>
              <a:t>I </a:t>
            </a:r>
            <a:r>
              <a:rPr sz="3200" spc="-5" dirty="0">
                <a:latin typeface="Calibri"/>
                <a:cs typeface="Calibri"/>
              </a:rPr>
              <a:t>cannot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do </a:t>
            </a:r>
            <a:r>
              <a:rPr sz="3200" spc="-5" dirty="0">
                <a:latin typeface="Calibri"/>
                <a:cs typeface="Calibri"/>
              </a:rPr>
              <a:t>this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if</a:t>
            </a:r>
            <a:r>
              <a:rPr sz="3200" dirty="0">
                <a:latin typeface="Calibri"/>
                <a:cs typeface="Calibri"/>
              </a:rPr>
              <a:t> I </a:t>
            </a:r>
            <a:r>
              <a:rPr sz="3200" spc="-10" dirty="0">
                <a:latin typeface="Calibri"/>
                <a:cs typeface="Calibri"/>
              </a:rPr>
              <a:t>just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copy;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copied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text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will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not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exactly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right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for</a:t>
            </a:r>
            <a:r>
              <a:rPr sz="3200" spc="-5" dirty="0">
                <a:latin typeface="Calibri"/>
                <a:cs typeface="Calibri"/>
              </a:rPr>
              <a:t> the </a:t>
            </a:r>
            <a:r>
              <a:rPr sz="3200" spc="-10" dirty="0">
                <a:latin typeface="Calibri"/>
                <a:cs typeface="Calibri"/>
              </a:rPr>
              <a:t>precise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message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want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0" dirty="0">
                <a:latin typeface="Calibri"/>
                <a:cs typeface="Calibri"/>
              </a:rPr>
              <a:t>convey.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00116" y="297616"/>
            <a:ext cx="6946901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chemeClr val="bg1"/>
                </a:solidFill>
              </a:rPr>
              <a:t>Avoid</a:t>
            </a:r>
            <a:r>
              <a:rPr spc="-35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plagiarism!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3465" y="1403893"/>
            <a:ext cx="11858535" cy="1810752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08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Calibri"/>
                <a:cs typeface="Calibri"/>
              </a:rPr>
              <a:t>Having</a:t>
            </a:r>
            <a:r>
              <a:rPr sz="2800" spc="-5" dirty="0">
                <a:latin typeface="Calibri"/>
                <a:cs typeface="Calibri"/>
              </a:rPr>
              <a:t> said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all of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that,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still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worth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emphasising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that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it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important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ensure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that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 </a:t>
            </a:r>
            <a:r>
              <a:rPr sz="2800" spc="-15" dirty="0">
                <a:latin typeface="Calibri"/>
                <a:cs typeface="Calibri"/>
              </a:rPr>
              <a:t>wording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paraphrases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are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sufficiently 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different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from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 originals.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3850" dirty="0">
              <a:latin typeface="Calibri"/>
              <a:cs typeface="Calibri"/>
            </a:endParaRPr>
          </a:p>
          <a:p>
            <a:pPr marL="241300" marR="385445" indent="-228600">
              <a:lnSpc>
                <a:spcPts val="3000"/>
              </a:lnSpc>
              <a:spcBef>
                <a:spcPts val="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75" dirty="0">
                <a:latin typeface="Calibri"/>
                <a:cs typeface="Calibri"/>
              </a:rPr>
              <a:t>You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must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give</a:t>
            </a:r>
            <a:r>
              <a:rPr sz="2800" dirty="0">
                <a:latin typeface="Calibri"/>
                <a:cs typeface="Calibri"/>
              </a:rPr>
              <a:t> a </a:t>
            </a:r>
            <a:r>
              <a:rPr sz="2800" spc="-15" dirty="0">
                <a:latin typeface="Calibri"/>
                <a:cs typeface="Calibri"/>
              </a:rPr>
              <a:t>citation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whether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use </a:t>
            </a:r>
            <a:r>
              <a:rPr sz="2800" spc="-10" dirty="0">
                <a:latin typeface="Calibri"/>
                <a:cs typeface="Calibri"/>
              </a:rPr>
              <a:t>quotation,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paraphrase</a:t>
            </a:r>
            <a:r>
              <a:rPr sz="2800" spc="-5" dirty="0">
                <a:latin typeface="Calibri"/>
                <a:cs typeface="Calibri"/>
              </a:rPr>
              <a:t> or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summary.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offee cup on a table&#10;&#10;Description automatically generated with medium confidence">
            <a:extLst>
              <a:ext uri="{FF2B5EF4-FFF2-40B4-BE49-F238E27FC236}">
                <a16:creationId xmlns:a16="http://schemas.microsoft.com/office/drawing/2014/main" id="{6F64B9C9-C18B-4E4B-8E2A-E13777F57B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-1" b="38310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2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F77ECD-B654-4802-B3CB-724670EF5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/>
            <a:r>
              <a:rPr lang="en-US" sz="4800">
                <a:solidFill>
                  <a:srgbClr val="EBEBEB"/>
                </a:solidFill>
              </a:rPr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9486032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6573" y="227947"/>
            <a:ext cx="8322855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bg1"/>
                </a:solidFill>
              </a:rPr>
              <a:t>Finding</a:t>
            </a:r>
            <a:r>
              <a:rPr spc="-8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sources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16047" y="1285557"/>
            <a:ext cx="11257643" cy="4744889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 marR="119380">
              <a:lnSpc>
                <a:spcPts val="3000"/>
              </a:lnSpc>
              <a:spcBef>
                <a:spcPts val="500"/>
              </a:spcBef>
            </a:pPr>
            <a:r>
              <a:rPr sz="2800" dirty="0">
                <a:latin typeface="Calibri"/>
                <a:cs typeface="Calibri"/>
              </a:rPr>
              <a:t>Assuming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have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research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question,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consult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following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for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suitable </a:t>
            </a:r>
            <a:r>
              <a:rPr sz="2800" spc="-10" dirty="0">
                <a:latin typeface="Calibri"/>
                <a:cs typeface="Calibri"/>
              </a:rPr>
              <a:t>readings:</a:t>
            </a:r>
            <a:endParaRPr lang="en-GB" sz="2800" spc="-10" dirty="0">
              <a:latin typeface="Calibri"/>
              <a:cs typeface="Calibri"/>
            </a:endParaRPr>
          </a:p>
          <a:p>
            <a:pPr marL="12700" marR="119380">
              <a:lnSpc>
                <a:spcPts val="3000"/>
              </a:lnSpc>
              <a:spcBef>
                <a:spcPts val="500"/>
              </a:spcBef>
            </a:pP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ts val="2960"/>
              </a:lnSpc>
              <a:buFont typeface="Arial"/>
              <a:buChar char="•"/>
              <a:tabLst>
                <a:tab pos="241300" algn="l"/>
              </a:tabLst>
            </a:pPr>
            <a:r>
              <a:rPr sz="2800" spc="-55" dirty="0">
                <a:latin typeface="Calibri"/>
                <a:cs typeface="Calibri"/>
              </a:rPr>
              <a:t>Your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supervisor</a:t>
            </a:r>
          </a:p>
          <a:p>
            <a:pPr marL="241300" indent="-228600">
              <a:lnSpc>
                <a:spcPct val="100000"/>
              </a:lnSpc>
              <a:spcBef>
                <a:spcPts val="153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5" dirty="0">
                <a:latin typeface="Calibri"/>
                <a:cs typeface="Calibri"/>
              </a:rPr>
              <a:t>Personal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networks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44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Subject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librarian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44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Calibri"/>
                <a:cs typeface="Calibri"/>
              </a:rPr>
              <a:t>Subject-specific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databases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44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Calibri"/>
                <a:cs typeface="Calibri"/>
              </a:rPr>
              <a:t>Subject-specific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encyclopædiae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53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5" dirty="0">
                <a:latin typeface="Calibri"/>
                <a:cs typeface="Calibri"/>
              </a:rPr>
              <a:t>References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/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Bibliography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section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texts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know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are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relevant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32841" y="215902"/>
            <a:ext cx="11059159" cy="130548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chemeClr val="bg1"/>
                </a:solidFill>
              </a:rPr>
              <a:t>Finding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sources: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subject-specific</a:t>
            </a:r>
            <a:r>
              <a:rPr spc="10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databases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9075" y="1795779"/>
            <a:ext cx="11610975" cy="250267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3600" spc="-15" dirty="0">
                <a:latin typeface="Calibri"/>
                <a:cs typeface="Calibri"/>
              </a:rPr>
              <a:t>There</a:t>
            </a:r>
            <a:r>
              <a:rPr sz="3600" spc="-5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are</a:t>
            </a:r>
            <a:r>
              <a:rPr sz="3600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subject-specific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databases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5" dirty="0">
                <a:latin typeface="Calibri"/>
                <a:cs typeface="Calibri"/>
              </a:rPr>
              <a:t>of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spc="-5" dirty="0">
                <a:latin typeface="Calibri"/>
                <a:cs typeface="Calibri"/>
              </a:rPr>
              <a:t>journal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spc="-5" dirty="0">
                <a:latin typeface="Calibri"/>
                <a:cs typeface="Calibri"/>
              </a:rPr>
              <a:t>articles.</a:t>
            </a:r>
            <a:endParaRPr sz="36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3600" spc="-5" dirty="0">
                <a:latin typeface="Calibri"/>
                <a:cs typeface="Calibri"/>
              </a:rPr>
              <a:t>These</a:t>
            </a:r>
            <a:r>
              <a:rPr sz="3600" spc="-10" dirty="0">
                <a:latin typeface="Calibri"/>
                <a:cs typeface="Calibri"/>
              </a:rPr>
              <a:t> </a:t>
            </a:r>
            <a:r>
              <a:rPr sz="3600" spc="-5" dirty="0">
                <a:latin typeface="Calibri"/>
                <a:cs typeface="Calibri"/>
              </a:rPr>
              <a:t>should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spc="-20" dirty="0">
                <a:latin typeface="Calibri"/>
                <a:cs typeface="Calibri"/>
              </a:rPr>
              <a:t>guarantee</a:t>
            </a:r>
            <a:r>
              <a:rPr sz="3600" spc="-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a </a:t>
            </a:r>
            <a:r>
              <a:rPr sz="3600" spc="-5" dirty="0">
                <a:latin typeface="Calibri"/>
                <a:cs typeface="Calibri"/>
              </a:rPr>
              <a:t>minimum</a:t>
            </a:r>
            <a:r>
              <a:rPr sz="3600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level</a:t>
            </a:r>
            <a:r>
              <a:rPr sz="3600" spc="-5" dirty="0">
                <a:latin typeface="Calibri"/>
                <a:cs typeface="Calibri"/>
              </a:rPr>
              <a:t> of </a:t>
            </a:r>
            <a:r>
              <a:rPr sz="3600" spc="-30" dirty="0">
                <a:latin typeface="Calibri"/>
                <a:cs typeface="Calibri"/>
              </a:rPr>
              <a:t>quality.</a:t>
            </a:r>
            <a:endParaRPr sz="36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100"/>
              </a:lnSpc>
              <a:spcBef>
                <a:spcPts val="2360"/>
              </a:spcBef>
              <a:buFont typeface="Arial"/>
              <a:buChar char="•"/>
              <a:tabLst>
                <a:tab pos="241300" algn="l"/>
              </a:tabLst>
            </a:pPr>
            <a:r>
              <a:rPr sz="3600" spc="-10" dirty="0">
                <a:latin typeface="Calibri"/>
                <a:cs typeface="Calibri"/>
              </a:rPr>
              <a:t>Most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allow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fairly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sophisticated</a:t>
            </a:r>
            <a:r>
              <a:rPr sz="3600" spc="15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search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criteria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(language,</a:t>
            </a:r>
            <a:r>
              <a:rPr sz="3600" spc="15" dirty="0">
                <a:latin typeface="Calibri"/>
                <a:cs typeface="Calibri"/>
              </a:rPr>
              <a:t> </a:t>
            </a:r>
            <a:r>
              <a:rPr sz="3600" spc="-35" dirty="0">
                <a:latin typeface="Calibri"/>
                <a:cs typeface="Calibri"/>
              </a:rPr>
              <a:t>recency, </a:t>
            </a:r>
            <a:r>
              <a:rPr sz="3600" spc="-620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provenance</a:t>
            </a:r>
            <a:r>
              <a:rPr sz="3600" spc="-10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etc.)</a:t>
            </a:r>
            <a:endParaRPr sz="36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6280" y="452718"/>
            <a:ext cx="9407173" cy="1300356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dirty="0">
                <a:solidFill>
                  <a:schemeClr val="bg1"/>
                </a:solidFill>
              </a:rPr>
              <a:t>Finding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sources: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subject-specific</a:t>
            </a:r>
            <a:r>
              <a:rPr spc="10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databases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(continued)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779"/>
            <a:ext cx="9826625" cy="39523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One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route</a:t>
            </a:r>
            <a:r>
              <a:rPr sz="2800" spc="-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spc="-5" dirty="0">
                <a:latin typeface="Calibri"/>
                <a:cs typeface="Calibri"/>
              </a:rPr>
              <a:t> these is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through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spc="-10" dirty="0">
                <a:latin typeface="Calibri"/>
                <a:cs typeface="Calibri"/>
              </a:rPr>
              <a:t> library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website.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5" dirty="0">
                <a:latin typeface="Calibri"/>
                <a:cs typeface="Calibri"/>
              </a:rPr>
              <a:t>Here,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there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are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links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subject-specific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databases.</a:t>
            </a:r>
            <a:endParaRPr sz="28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000"/>
              </a:lnSpc>
              <a:spcBef>
                <a:spcPts val="2535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2800" spc="-5" dirty="0">
                <a:latin typeface="Calibri"/>
                <a:cs typeface="Calibri"/>
              </a:rPr>
              <a:t>Business Source Complete</a:t>
            </a:r>
          </a:p>
          <a:p>
            <a:pPr marL="241300" marR="5080" indent="-228600">
              <a:lnSpc>
                <a:spcPts val="3000"/>
              </a:lnSpc>
              <a:spcBef>
                <a:spcPts val="2535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2800" spc="-5" dirty="0">
                <a:latin typeface="Calibri"/>
                <a:cs typeface="Calibri"/>
              </a:rPr>
              <a:t>Emerald</a:t>
            </a:r>
          </a:p>
          <a:p>
            <a:pPr marL="241300" marR="5080" indent="-228600">
              <a:lnSpc>
                <a:spcPts val="3000"/>
              </a:lnSpc>
              <a:spcBef>
                <a:spcPts val="2535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2800" spc="-5" dirty="0">
                <a:latin typeface="Calibri"/>
                <a:cs typeface="Calibri"/>
              </a:rPr>
              <a:t>Scopus</a:t>
            </a:r>
          </a:p>
          <a:p>
            <a:pPr marL="241300" marR="5080" indent="-228600">
              <a:lnSpc>
                <a:spcPts val="3000"/>
              </a:lnSpc>
              <a:spcBef>
                <a:spcPts val="2535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2800" spc="-5" dirty="0">
                <a:latin typeface="Calibri"/>
                <a:cs typeface="Calibri"/>
              </a:rPr>
              <a:t>Web of Science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977" y="95667"/>
            <a:ext cx="9407173" cy="1903085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>
              <a:lnSpc>
                <a:spcPts val="4700"/>
              </a:lnSpc>
              <a:spcBef>
                <a:spcPts val="740"/>
              </a:spcBef>
            </a:pPr>
            <a:r>
              <a:rPr dirty="0">
                <a:solidFill>
                  <a:schemeClr val="bg1"/>
                </a:solidFill>
              </a:rPr>
              <a:t>Finding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sources: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subject-specific</a:t>
            </a:r>
            <a:r>
              <a:rPr spc="10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databases </a:t>
            </a:r>
            <a:r>
              <a:rPr spc="-980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How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to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search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database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6345" y="2396671"/>
            <a:ext cx="10941686" cy="283667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0" dirty="0">
                <a:latin typeface="Calibri"/>
                <a:cs typeface="Calibri"/>
              </a:rPr>
              <a:t>Search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using </a:t>
            </a:r>
            <a:r>
              <a:rPr sz="3200" spc="-25" dirty="0">
                <a:latin typeface="Calibri"/>
                <a:cs typeface="Calibri"/>
              </a:rPr>
              <a:t>keywords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particular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project.</a:t>
            </a:r>
            <a:endParaRPr sz="3200" dirty="0">
              <a:latin typeface="Calibri"/>
              <a:cs typeface="Calibri"/>
            </a:endParaRPr>
          </a:p>
          <a:p>
            <a:pPr marL="241300" marR="645160" indent="-228600">
              <a:lnSpc>
                <a:spcPts val="3000"/>
              </a:lnSpc>
              <a:spcBef>
                <a:spcPts val="244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Think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of/research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synonyms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for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these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keywords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and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search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using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these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too.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95"/>
              </a:spcBef>
              <a:buFont typeface="Arial"/>
              <a:buChar char="•"/>
              <a:tabLst>
                <a:tab pos="241300" algn="l"/>
              </a:tabLst>
            </a:pPr>
            <a:r>
              <a:rPr sz="3200" dirty="0">
                <a:latin typeface="Calibri"/>
                <a:cs typeface="Calibri"/>
              </a:rPr>
              <a:t>Also </a:t>
            </a:r>
            <a:r>
              <a:rPr sz="3200" spc="-10" dirty="0">
                <a:latin typeface="Calibri"/>
                <a:cs typeface="Calibri"/>
              </a:rPr>
              <a:t>useful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for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checking </a:t>
            </a:r>
            <a:r>
              <a:rPr sz="3200" spc="-10" dirty="0">
                <a:latin typeface="Calibri"/>
                <a:cs typeface="Calibri"/>
              </a:rPr>
              <a:t>whether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project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has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already</a:t>
            </a:r>
            <a:r>
              <a:rPr sz="3200" spc="-5" dirty="0">
                <a:latin typeface="Calibri"/>
                <a:cs typeface="Calibri"/>
              </a:rPr>
              <a:t> been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done!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07464" y="306324"/>
            <a:ext cx="9217661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>
                <a:solidFill>
                  <a:schemeClr val="bg1"/>
                </a:solidFill>
              </a:rPr>
              <a:t>Reading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with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a</a:t>
            </a:r>
            <a:r>
              <a:rPr spc="-5" dirty="0">
                <a:solidFill>
                  <a:schemeClr val="bg1"/>
                </a:solidFill>
              </a:rPr>
              <a:t> purpose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1163" y="1376679"/>
            <a:ext cx="11198861" cy="3706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5" dirty="0">
                <a:latin typeface="Calibri"/>
                <a:cs typeface="Calibri"/>
              </a:rPr>
              <a:t>Always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read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with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5" dirty="0">
                <a:latin typeface="Calibri"/>
                <a:cs typeface="Calibri"/>
              </a:rPr>
              <a:t> specific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 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mind.</a:t>
            </a:r>
            <a:endParaRPr sz="28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5" dirty="0">
                <a:latin typeface="Calibri"/>
                <a:cs typeface="Calibri"/>
              </a:rPr>
              <a:t>For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example:</a:t>
            </a:r>
            <a:endParaRPr sz="28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212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Checking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facts.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94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Developing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better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understanding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35" dirty="0">
                <a:latin typeface="Calibri"/>
                <a:cs typeface="Calibri"/>
              </a:rPr>
              <a:t>key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concepts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/</a:t>
            </a:r>
            <a:r>
              <a:rPr sz="2400" spc="-10" dirty="0">
                <a:latin typeface="Calibri"/>
                <a:cs typeface="Calibri"/>
              </a:rPr>
              <a:t> events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/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people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/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issues.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91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Finding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criticisms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 a</a:t>
            </a:r>
            <a:r>
              <a:rPr sz="2400" spc="-5" dirty="0">
                <a:latin typeface="Calibri"/>
                <a:cs typeface="Calibri"/>
              </a:rPr>
              <a:t> position </a:t>
            </a:r>
            <a:r>
              <a:rPr sz="2400" spc="-15" dirty="0">
                <a:latin typeface="Calibri"/>
                <a:cs typeface="Calibri"/>
              </a:rPr>
              <a:t>you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disagree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with.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91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Finding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support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5" dirty="0">
                <a:latin typeface="Calibri"/>
                <a:cs typeface="Calibri"/>
              </a:rPr>
              <a:t> position </a:t>
            </a:r>
            <a:r>
              <a:rPr sz="2400" spc="-15" dirty="0">
                <a:latin typeface="Calibri"/>
                <a:cs typeface="Calibri"/>
              </a:rPr>
              <a:t>you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agree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with.</a:t>
            </a:r>
            <a:endParaRPr sz="2400" dirty="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94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libri"/>
                <a:cs typeface="Calibri"/>
              </a:rPr>
              <a:t>Showing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how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far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extant</a:t>
            </a:r>
            <a:r>
              <a:rPr sz="2400" spc="-10" dirty="0">
                <a:latin typeface="Calibri"/>
                <a:cs typeface="Calibri"/>
              </a:rPr>
              <a:t> research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resolves </a:t>
            </a:r>
            <a:r>
              <a:rPr sz="2400" spc="-5" dirty="0">
                <a:latin typeface="Calibri"/>
                <a:cs typeface="Calibri"/>
              </a:rPr>
              <a:t>the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issue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(i.e., not</a:t>
            </a:r>
            <a:r>
              <a:rPr sz="2400" spc="-10" dirty="0">
                <a:latin typeface="Calibri"/>
                <a:cs typeface="Calibri"/>
              </a:rPr>
              <a:t> completely!)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9849" y="269040"/>
            <a:ext cx="9903461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 dirty="0">
                <a:solidFill>
                  <a:schemeClr val="bg1"/>
                </a:solidFill>
              </a:rPr>
              <a:t>Reading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with</a:t>
            </a:r>
            <a:r>
              <a:rPr dirty="0">
                <a:solidFill>
                  <a:schemeClr val="bg1"/>
                </a:solidFill>
              </a:rPr>
              <a:t> a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purpose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(continued)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779"/>
            <a:ext cx="10311765" cy="427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Purposeful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reading</a:t>
            </a:r>
            <a:r>
              <a:rPr sz="2800" spc="-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i="1" spc="-5" dirty="0">
                <a:latin typeface="Calibri"/>
                <a:cs typeface="Calibri"/>
              </a:rPr>
              <a:t>active.</a:t>
            </a:r>
            <a:endParaRPr sz="2800">
              <a:latin typeface="Calibri"/>
              <a:cs typeface="Calibri"/>
            </a:endParaRPr>
          </a:p>
          <a:p>
            <a:pPr marL="241300" marR="87630" indent="-228600">
              <a:lnSpc>
                <a:spcPts val="3000"/>
              </a:lnSpc>
              <a:spcBef>
                <a:spcPts val="244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libri"/>
                <a:cs typeface="Calibri"/>
              </a:rPr>
              <a:t>This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means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reading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with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your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always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at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30" dirty="0">
                <a:latin typeface="Calibri"/>
                <a:cs typeface="Calibri"/>
              </a:rPr>
              <a:t>forefront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5" dirty="0">
                <a:latin typeface="Calibri"/>
                <a:cs typeface="Calibri"/>
              </a:rPr>
              <a:t>your </a:t>
            </a:r>
            <a:r>
              <a:rPr sz="2800" spc="-61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mind.</a:t>
            </a:r>
            <a:endParaRPr sz="2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9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20" dirty="0">
                <a:latin typeface="Calibri"/>
                <a:cs typeface="Calibri"/>
              </a:rPr>
              <a:t>Have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questions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relevant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in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mind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as</a:t>
            </a:r>
            <a:r>
              <a:rPr sz="2800" spc="1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read.</a:t>
            </a:r>
            <a:endParaRPr sz="2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i="1" spc="-10" dirty="0">
                <a:latin typeface="Calibri"/>
                <a:cs typeface="Calibri"/>
              </a:rPr>
              <a:t>Notice</a:t>
            </a:r>
            <a:r>
              <a:rPr sz="2800" i="1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information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which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useful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for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purpose.</a:t>
            </a:r>
            <a:endParaRPr sz="2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i="1" spc="-5" dirty="0">
                <a:latin typeface="Calibri"/>
                <a:cs typeface="Calibri"/>
              </a:rPr>
              <a:t>Ignore</a:t>
            </a:r>
            <a:r>
              <a:rPr sz="2800" i="1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information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which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is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not </a:t>
            </a:r>
            <a:r>
              <a:rPr sz="2800" spc="-10" dirty="0">
                <a:latin typeface="Calibri"/>
                <a:cs typeface="Calibri"/>
              </a:rPr>
              <a:t>useful.</a:t>
            </a:r>
            <a:endParaRPr sz="2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As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read,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evaluate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usefulness</a:t>
            </a:r>
            <a:r>
              <a:rPr sz="2800" spc="1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of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material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for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your</a:t>
            </a:r>
            <a:r>
              <a:rPr sz="2800" spc="5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40788" y="268224"/>
            <a:ext cx="10436861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75" dirty="0">
                <a:solidFill>
                  <a:schemeClr val="bg1"/>
                </a:solidFill>
              </a:rPr>
              <a:t>Ways</a:t>
            </a:r>
            <a:r>
              <a:rPr spc="-1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15" dirty="0">
                <a:solidFill>
                  <a:schemeClr val="bg1"/>
                </a:solidFill>
              </a:rPr>
              <a:t> </a:t>
            </a:r>
            <a:r>
              <a:rPr spc="-25" dirty="0">
                <a:solidFill>
                  <a:schemeClr val="bg1"/>
                </a:solidFill>
              </a:rPr>
              <a:t>recording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information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779"/>
            <a:ext cx="9951086" cy="27648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Three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methods of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recording information: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only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(memory).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Annotation.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Note-taking.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07464" y="215902"/>
            <a:ext cx="11170286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chemeClr val="bg1"/>
                </a:solidFill>
              </a:rPr>
              <a:t>Recording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information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(continued)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95779"/>
            <a:ext cx="11170286" cy="12541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sz="32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sz="32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sz="32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sz="32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disadvantages.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suited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 particular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purposes.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9839" y="396241"/>
            <a:ext cx="11059159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chemeClr val="bg1"/>
                </a:solidFill>
              </a:rPr>
              <a:t>Recording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information: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note-taking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7339" y="1443990"/>
            <a:ext cx="11494136" cy="418255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248285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Calibri"/>
                <a:cs typeface="Calibri"/>
              </a:rPr>
              <a:t>Slowest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method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but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allows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retention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most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information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over</a:t>
            </a:r>
            <a:r>
              <a:rPr sz="3200" spc="-5" dirty="0">
                <a:latin typeface="Calibri"/>
                <a:cs typeface="Calibri"/>
              </a:rPr>
              <a:t> time.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dirty="0">
                <a:latin typeface="Calibri"/>
                <a:cs typeface="Calibri"/>
              </a:rPr>
              <a:t>Used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for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longer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texts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and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/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ones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find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difficult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understand.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Useful when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becoming </a:t>
            </a:r>
            <a:r>
              <a:rPr sz="3200" spc="-15" dirty="0">
                <a:latin typeface="Calibri"/>
                <a:cs typeface="Calibri"/>
              </a:rPr>
              <a:t>familiar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with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new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topic.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39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process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summarising </a:t>
            </a:r>
            <a:r>
              <a:rPr sz="3200" spc="-10" dirty="0">
                <a:latin typeface="Calibri"/>
                <a:cs typeface="Calibri"/>
              </a:rPr>
              <a:t>helps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remember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information.</a:t>
            </a:r>
            <a:endParaRPr sz="3200" dirty="0">
              <a:latin typeface="Calibri"/>
              <a:cs typeface="Calibri"/>
            </a:endParaRPr>
          </a:p>
          <a:p>
            <a:pPr marL="241300" marR="82550" indent="-228600">
              <a:lnSpc>
                <a:spcPts val="3000"/>
              </a:lnSpc>
              <a:spcBef>
                <a:spcPts val="244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The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end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result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is</a:t>
            </a:r>
            <a:r>
              <a:rPr sz="3200" dirty="0">
                <a:latin typeface="Calibri"/>
                <a:cs typeface="Calibri"/>
              </a:rPr>
              <a:t> a </a:t>
            </a:r>
            <a:r>
              <a:rPr sz="3200" spc="-10" dirty="0">
                <a:latin typeface="Calibri"/>
                <a:cs typeface="Calibri"/>
              </a:rPr>
              <a:t>shorter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more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“digestible”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version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 the original </a:t>
            </a:r>
            <a:r>
              <a:rPr sz="3200" spc="-62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text.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8441" y="1121701"/>
            <a:ext cx="11059159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chemeClr val="bg1"/>
                </a:solidFill>
              </a:rPr>
              <a:t>Recording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information: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5" dirty="0">
                <a:solidFill>
                  <a:schemeClr val="bg1"/>
                </a:solidFill>
              </a:rPr>
              <a:t>Cornell</a:t>
            </a:r>
            <a:r>
              <a:rPr spc="10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note-taking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2455944"/>
            <a:ext cx="10515600" cy="3823853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3794" y="296799"/>
            <a:ext cx="9884411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chemeClr val="bg1"/>
                </a:solidFill>
              </a:rPr>
              <a:t>Recording</a:t>
            </a:r>
            <a:r>
              <a:rPr spc="-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information:</a:t>
            </a:r>
            <a:r>
              <a:rPr spc="-10" dirty="0">
                <a:solidFill>
                  <a:schemeClr val="bg1"/>
                </a:solidFill>
              </a:rPr>
              <a:t> annotation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383177" y="2052925"/>
            <a:ext cx="11573692" cy="4268476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241300" marR="5080" indent="-228600">
              <a:lnSpc>
                <a:spcPts val="2620"/>
              </a:lnSpc>
              <a:spcBef>
                <a:spcPts val="405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10" dirty="0"/>
              <a:t>Annotation</a:t>
            </a:r>
            <a:r>
              <a:rPr sz="2400" spc="-5" dirty="0"/>
              <a:t> is writing </a:t>
            </a:r>
            <a:r>
              <a:rPr sz="2400" spc="-10" dirty="0"/>
              <a:t>notes</a:t>
            </a:r>
            <a:r>
              <a:rPr sz="2400" spc="-5" dirty="0"/>
              <a:t> in</a:t>
            </a:r>
            <a:r>
              <a:rPr sz="2400" dirty="0"/>
              <a:t> </a:t>
            </a:r>
            <a:r>
              <a:rPr sz="2400" spc="-5" dirty="0"/>
              <a:t>the</a:t>
            </a:r>
            <a:r>
              <a:rPr sz="2400" dirty="0"/>
              <a:t> </a:t>
            </a:r>
            <a:r>
              <a:rPr sz="2400" spc="-10" dirty="0"/>
              <a:t>margin</a:t>
            </a:r>
            <a:r>
              <a:rPr sz="2400" dirty="0"/>
              <a:t> </a:t>
            </a:r>
            <a:r>
              <a:rPr sz="2400" spc="-10" dirty="0"/>
              <a:t>next</a:t>
            </a:r>
            <a:r>
              <a:rPr sz="2400" spc="-5" dirty="0"/>
              <a:t> </a:t>
            </a:r>
            <a:r>
              <a:rPr sz="2400" spc="-15" dirty="0"/>
              <a:t>to</a:t>
            </a:r>
            <a:r>
              <a:rPr sz="2400" spc="-5" dirty="0"/>
              <a:t> the</a:t>
            </a:r>
            <a:r>
              <a:rPr sz="2400" spc="5" dirty="0"/>
              <a:t> </a:t>
            </a:r>
            <a:r>
              <a:rPr sz="2400" spc="-15" dirty="0"/>
              <a:t>text:</a:t>
            </a:r>
            <a:r>
              <a:rPr sz="2400" spc="-5" dirty="0"/>
              <a:t> </a:t>
            </a:r>
            <a:r>
              <a:rPr sz="2400" dirty="0"/>
              <a:t>either</a:t>
            </a:r>
            <a:r>
              <a:rPr sz="2400" spc="-5" dirty="0"/>
              <a:t> summaries of </a:t>
            </a:r>
            <a:r>
              <a:rPr sz="2400" spc="-525" dirty="0"/>
              <a:t> </a:t>
            </a:r>
            <a:r>
              <a:rPr sz="2400" spc="-5" dirty="0"/>
              <a:t>the </a:t>
            </a:r>
            <a:r>
              <a:rPr sz="2400" spc="-15" dirty="0"/>
              <a:t>information</a:t>
            </a:r>
            <a:r>
              <a:rPr sz="2400" spc="-5" dirty="0"/>
              <a:t> or </a:t>
            </a:r>
            <a:r>
              <a:rPr sz="2400" spc="-10" dirty="0"/>
              <a:t>comments </a:t>
            </a:r>
            <a:r>
              <a:rPr sz="2400" spc="-5" dirty="0"/>
              <a:t>on it.</a:t>
            </a:r>
          </a:p>
          <a:p>
            <a:pPr marL="241300" marR="78740" indent="-228600">
              <a:lnSpc>
                <a:spcPts val="2590"/>
              </a:lnSpc>
              <a:spcBef>
                <a:spcPts val="2295"/>
              </a:spcBef>
              <a:buFont typeface="Arial"/>
              <a:buChar char="•"/>
              <a:tabLst>
                <a:tab pos="241300" algn="l"/>
              </a:tabLst>
            </a:pPr>
            <a:r>
              <a:rPr sz="2400" b="1" spc="-20" dirty="0">
                <a:latin typeface="Calibri"/>
                <a:cs typeface="Calibri"/>
              </a:rPr>
              <a:t>Make</a:t>
            </a:r>
            <a:r>
              <a:rPr sz="2400" b="1" spc="-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sure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you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own </a:t>
            </a:r>
            <a:r>
              <a:rPr sz="2400" b="1" dirty="0">
                <a:latin typeface="Calibri"/>
                <a:cs typeface="Calibri"/>
              </a:rPr>
              <a:t>the</a:t>
            </a:r>
            <a:r>
              <a:rPr sz="2400" b="1" spc="-5" dirty="0">
                <a:latin typeface="Calibri"/>
                <a:cs typeface="Calibri"/>
              </a:rPr>
              <a:t> paper </a:t>
            </a:r>
            <a:r>
              <a:rPr sz="2400" b="1" spc="-15" dirty="0">
                <a:latin typeface="Calibri"/>
                <a:cs typeface="Calibri"/>
              </a:rPr>
              <a:t>you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are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writing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on!</a:t>
            </a:r>
            <a:r>
              <a:rPr sz="2400" b="1" dirty="0">
                <a:latin typeface="Calibri"/>
                <a:cs typeface="Calibri"/>
              </a:rPr>
              <a:t> </a:t>
            </a:r>
            <a:r>
              <a:rPr sz="2400" spc="-10" dirty="0"/>
              <a:t>Never</a:t>
            </a:r>
            <a:r>
              <a:rPr sz="2400" spc="-5" dirty="0"/>
              <a:t> </a:t>
            </a:r>
            <a:r>
              <a:rPr sz="2400" spc="-10" dirty="0"/>
              <a:t>write</a:t>
            </a:r>
            <a:r>
              <a:rPr sz="2400" spc="5" dirty="0"/>
              <a:t> </a:t>
            </a:r>
            <a:r>
              <a:rPr sz="2400" spc="-5" dirty="0"/>
              <a:t>on </a:t>
            </a:r>
            <a:r>
              <a:rPr sz="2400" dirty="0"/>
              <a:t>a </a:t>
            </a:r>
            <a:r>
              <a:rPr sz="2400" spc="-5" dirty="0"/>
              <a:t>book</a:t>
            </a:r>
            <a:r>
              <a:rPr sz="2400" spc="-10" dirty="0"/>
              <a:t> </a:t>
            </a:r>
            <a:r>
              <a:rPr sz="2400" spc="-15" dirty="0"/>
              <a:t>you </a:t>
            </a:r>
            <a:r>
              <a:rPr sz="2400" spc="-525" dirty="0"/>
              <a:t> </a:t>
            </a:r>
            <a:r>
              <a:rPr sz="2400" spc="-5" dirty="0"/>
              <a:t>don’t</a:t>
            </a:r>
            <a:r>
              <a:rPr sz="2400" spc="-15" dirty="0"/>
              <a:t> </a:t>
            </a:r>
            <a:r>
              <a:rPr sz="2400" spc="-5" dirty="0"/>
              <a:t>own:</a:t>
            </a:r>
            <a:r>
              <a:rPr sz="2400" spc="-10" dirty="0"/>
              <a:t> </a:t>
            </a:r>
            <a:r>
              <a:rPr sz="2400" spc="-25" dirty="0"/>
              <a:t>make</a:t>
            </a:r>
            <a:r>
              <a:rPr sz="2400" dirty="0"/>
              <a:t> a</a:t>
            </a:r>
            <a:r>
              <a:rPr sz="2400" spc="-5" dirty="0"/>
              <a:t> </a:t>
            </a:r>
            <a:r>
              <a:rPr sz="2400" spc="-10" dirty="0"/>
              <a:t>photocopy</a:t>
            </a:r>
            <a:r>
              <a:rPr sz="2400" spc="-5" dirty="0"/>
              <a:t> </a:t>
            </a:r>
            <a:r>
              <a:rPr sz="2400" spc="-15" dirty="0"/>
              <a:t>first!</a:t>
            </a:r>
          </a:p>
          <a:p>
            <a:pPr marL="241300" marR="690245" indent="-228600">
              <a:lnSpc>
                <a:spcPts val="2620"/>
              </a:lnSpc>
              <a:spcBef>
                <a:spcPts val="2380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15" dirty="0"/>
              <a:t>Moderately</a:t>
            </a:r>
            <a:r>
              <a:rPr sz="2400" spc="-5" dirty="0"/>
              <a:t> </a:t>
            </a:r>
            <a:r>
              <a:rPr sz="2400" spc="-20" dirty="0"/>
              <a:t>fast</a:t>
            </a:r>
            <a:r>
              <a:rPr sz="2400" spc="-10" dirty="0"/>
              <a:t> </a:t>
            </a:r>
            <a:r>
              <a:rPr sz="2400" spc="-5" dirty="0"/>
              <a:t>method</a:t>
            </a:r>
            <a:r>
              <a:rPr sz="2400" dirty="0"/>
              <a:t> </a:t>
            </a:r>
            <a:r>
              <a:rPr sz="2400" spc="-5" dirty="0"/>
              <a:t>allowing</a:t>
            </a:r>
            <a:r>
              <a:rPr sz="2400" spc="-10" dirty="0"/>
              <a:t> </a:t>
            </a:r>
            <a:r>
              <a:rPr sz="2400" spc="-5" dirty="0"/>
              <a:t>the</a:t>
            </a:r>
            <a:r>
              <a:rPr sz="2400" dirty="0"/>
              <a:t> </a:t>
            </a:r>
            <a:r>
              <a:rPr sz="2400" spc="-15" dirty="0"/>
              <a:t>retention</a:t>
            </a:r>
            <a:r>
              <a:rPr sz="2400" dirty="0"/>
              <a:t> </a:t>
            </a:r>
            <a:r>
              <a:rPr sz="2400" spc="-5" dirty="0"/>
              <a:t>of</a:t>
            </a:r>
            <a:r>
              <a:rPr sz="2400" dirty="0"/>
              <a:t> a </a:t>
            </a:r>
            <a:r>
              <a:rPr sz="2400" spc="-15" dirty="0"/>
              <a:t>moderate</a:t>
            </a:r>
            <a:r>
              <a:rPr sz="2400" dirty="0"/>
              <a:t> </a:t>
            </a:r>
            <a:r>
              <a:rPr sz="2400" spc="-10" dirty="0"/>
              <a:t>amount </a:t>
            </a:r>
            <a:r>
              <a:rPr sz="2400" spc="-5" dirty="0"/>
              <a:t>of </a:t>
            </a:r>
            <a:r>
              <a:rPr sz="2400" spc="-525" dirty="0"/>
              <a:t> </a:t>
            </a:r>
            <a:r>
              <a:rPr sz="2400" spc="-15" dirty="0"/>
              <a:t>information</a:t>
            </a:r>
            <a:r>
              <a:rPr sz="2400" spc="-10" dirty="0"/>
              <a:t> over</a:t>
            </a:r>
            <a:r>
              <a:rPr sz="2400" spc="-5" dirty="0"/>
              <a:t> time.</a:t>
            </a:r>
          </a:p>
          <a:p>
            <a:pPr marL="241300" marR="598170" indent="-228600">
              <a:lnSpc>
                <a:spcPts val="2590"/>
              </a:lnSpc>
              <a:spcBef>
                <a:spcPts val="2390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5" dirty="0"/>
              <a:t>Used </a:t>
            </a:r>
            <a:r>
              <a:rPr sz="2400" spc="-20" dirty="0"/>
              <a:t>for</a:t>
            </a:r>
            <a:r>
              <a:rPr sz="2400" spc="-5" dirty="0"/>
              <a:t> </a:t>
            </a:r>
            <a:r>
              <a:rPr sz="2400" spc="-15" dirty="0"/>
              <a:t>texts</a:t>
            </a:r>
            <a:r>
              <a:rPr sz="2400" spc="-5" dirty="0"/>
              <a:t> of</a:t>
            </a:r>
            <a:r>
              <a:rPr sz="2400" dirty="0"/>
              <a:t> </a:t>
            </a:r>
            <a:r>
              <a:rPr sz="2400" spc="-15" dirty="0"/>
              <a:t>moderate</a:t>
            </a:r>
            <a:r>
              <a:rPr sz="2400" spc="5" dirty="0"/>
              <a:t> </a:t>
            </a:r>
            <a:r>
              <a:rPr sz="2400" spc="-10" dirty="0"/>
              <a:t>importance</a:t>
            </a:r>
            <a:r>
              <a:rPr sz="2400" dirty="0"/>
              <a:t> and /</a:t>
            </a:r>
            <a:r>
              <a:rPr sz="2400" spc="-10" dirty="0"/>
              <a:t> </a:t>
            </a:r>
            <a:r>
              <a:rPr sz="2400" spc="-5" dirty="0"/>
              <a:t>or</a:t>
            </a:r>
            <a:r>
              <a:rPr sz="2400" dirty="0"/>
              <a:t> </a:t>
            </a:r>
            <a:r>
              <a:rPr sz="2400" spc="-15" dirty="0"/>
              <a:t>moderate</a:t>
            </a:r>
            <a:r>
              <a:rPr sz="2400" dirty="0"/>
              <a:t> </a:t>
            </a:r>
            <a:r>
              <a:rPr sz="2400" spc="-10" dirty="0"/>
              <a:t>length</a:t>
            </a:r>
            <a:r>
              <a:rPr sz="2400" spc="-5" dirty="0"/>
              <a:t> </a:t>
            </a:r>
            <a:r>
              <a:rPr sz="2400" dirty="0"/>
              <a:t>–</a:t>
            </a:r>
            <a:r>
              <a:rPr sz="2400" spc="-5" dirty="0"/>
              <a:t> </a:t>
            </a:r>
            <a:r>
              <a:rPr sz="2400" spc="-20" dirty="0"/>
              <a:t>makes </a:t>
            </a:r>
            <a:r>
              <a:rPr sz="2400" spc="-525" dirty="0"/>
              <a:t> </a:t>
            </a:r>
            <a:r>
              <a:rPr sz="2400" spc="-5" dirty="0"/>
              <a:t>reducing</a:t>
            </a:r>
            <a:r>
              <a:rPr sz="2400" spc="-10" dirty="0"/>
              <a:t> length</a:t>
            </a:r>
            <a:r>
              <a:rPr sz="2400" spc="-5" dirty="0"/>
              <a:t> </a:t>
            </a:r>
            <a:r>
              <a:rPr sz="2400" spc="-10" dirty="0"/>
              <a:t>through</a:t>
            </a:r>
            <a:r>
              <a:rPr sz="2400" spc="-5" dirty="0"/>
              <a:t> </a:t>
            </a:r>
            <a:r>
              <a:rPr sz="2400" spc="-10" dirty="0"/>
              <a:t>note-taking </a:t>
            </a:r>
            <a:r>
              <a:rPr sz="2400" spc="-5" dirty="0"/>
              <a:t>less</a:t>
            </a:r>
            <a:r>
              <a:rPr sz="2400" spc="-10" dirty="0"/>
              <a:t> important.</a:t>
            </a:r>
          </a:p>
          <a:p>
            <a:pPr marL="241300" indent="-228600">
              <a:lnSpc>
                <a:spcPct val="100000"/>
              </a:lnSpc>
              <a:spcBef>
                <a:spcPts val="2100"/>
              </a:spcBef>
              <a:buFont typeface="Arial"/>
              <a:buChar char="•"/>
              <a:tabLst>
                <a:tab pos="241300" algn="l"/>
              </a:tabLst>
            </a:pPr>
            <a:r>
              <a:rPr sz="2400" spc="-5" dirty="0"/>
              <a:t>Usually</a:t>
            </a:r>
            <a:r>
              <a:rPr sz="2400" spc="-10" dirty="0"/>
              <a:t> </a:t>
            </a:r>
            <a:r>
              <a:rPr sz="2400" spc="-5" dirty="0"/>
              <a:t>it</a:t>
            </a:r>
            <a:r>
              <a:rPr sz="2400" spc="-10" dirty="0"/>
              <a:t> </a:t>
            </a:r>
            <a:r>
              <a:rPr sz="2400" spc="-5" dirty="0"/>
              <a:t>will</a:t>
            </a:r>
            <a:r>
              <a:rPr sz="2400" spc="-10" dirty="0"/>
              <a:t> </a:t>
            </a:r>
            <a:r>
              <a:rPr sz="2400" dirty="0"/>
              <a:t>be a</a:t>
            </a:r>
            <a:r>
              <a:rPr sz="2400" spc="-5" dirty="0"/>
              <a:t> </a:t>
            </a:r>
            <a:r>
              <a:rPr sz="2400" spc="-15" dirty="0"/>
              <a:t>text</a:t>
            </a:r>
            <a:r>
              <a:rPr sz="2400" spc="-10" dirty="0"/>
              <a:t> that </a:t>
            </a:r>
            <a:r>
              <a:rPr sz="2400" spc="-15" dirty="0"/>
              <a:t>you</a:t>
            </a:r>
            <a:r>
              <a:rPr sz="2400" spc="-10" dirty="0"/>
              <a:t> </a:t>
            </a:r>
            <a:r>
              <a:rPr sz="2400" spc="-5" dirty="0"/>
              <a:t>don’t</a:t>
            </a:r>
            <a:r>
              <a:rPr sz="2400" spc="-10" dirty="0"/>
              <a:t> </a:t>
            </a:r>
            <a:r>
              <a:rPr sz="2400" dirty="0"/>
              <a:t>find</a:t>
            </a:r>
            <a:r>
              <a:rPr sz="2400" spc="-5" dirty="0"/>
              <a:t> very difficult</a:t>
            </a:r>
            <a:r>
              <a:rPr sz="2400" spc="-10" dirty="0"/>
              <a:t> </a:t>
            </a:r>
            <a:r>
              <a:rPr sz="2400" spc="-15" dirty="0"/>
              <a:t>to</a:t>
            </a:r>
            <a:r>
              <a:rPr sz="2400" spc="-10" dirty="0"/>
              <a:t> understand.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5989" y="371366"/>
            <a:ext cx="10846436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 dirty="0">
                <a:solidFill>
                  <a:schemeClr val="bg1"/>
                </a:solidFill>
              </a:rPr>
              <a:t>Recording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20" dirty="0">
                <a:solidFill>
                  <a:schemeClr val="bg1"/>
                </a:solidFill>
              </a:rPr>
              <a:t>information: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spc="-15" dirty="0">
                <a:solidFill>
                  <a:schemeClr val="bg1"/>
                </a:solidFill>
              </a:rPr>
              <a:t>reading</a:t>
            </a:r>
            <a:r>
              <a:rPr spc="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only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0214" y="1471929"/>
            <a:ext cx="11332211" cy="3433632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08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30" dirty="0">
                <a:latin typeface="Calibri"/>
                <a:cs typeface="Calibri"/>
              </a:rPr>
              <a:t>Fastest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method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but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allows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20" dirty="0">
                <a:latin typeface="Calibri"/>
                <a:cs typeface="Calibri"/>
              </a:rPr>
              <a:t>retention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dirty="0">
                <a:latin typeface="Calibri"/>
                <a:cs typeface="Calibri"/>
              </a:rPr>
              <a:t> the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least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information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over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time.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0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dirty="0">
                <a:latin typeface="Calibri"/>
                <a:cs typeface="Calibri"/>
              </a:rPr>
              <a:t>Used </a:t>
            </a:r>
            <a:r>
              <a:rPr sz="3200" spc="-25" dirty="0">
                <a:latin typeface="Calibri"/>
                <a:cs typeface="Calibri"/>
              </a:rPr>
              <a:t>for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short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texts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(extracts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from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longer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texts).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2135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30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quickly check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20" dirty="0">
                <a:latin typeface="Calibri"/>
                <a:cs typeface="Calibri"/>
              </a:rPr>
              <a:t>fact</a:t>
            </a:r>
            <a:r>
              <a:rPr sz="3200" dirty="0">
                <a:latin typeface="Calibri"/>
                <a:cs typeface="Calibri"/>
              </a:rPr>
              <a:t> /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clarify </a:t>
            </a:r>
            <a:r>
              <a:rPr sz="3200" dirty="0">
                <a:latin typeface="Calibri"/>
                <a:cs typeface="Calibri"/>
              </a:rPr>
              <a:t>a </a:t>
            </a:r>
            <a:r>
              <a:rPr sz="3200" spc="-10" dirty="0">
                <a:latin typeface="Calibri"/>
                <a:cs typeface="Calibri"/>
              </a:rPr>
              <a:t>concept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etc.</a:t>
            </a:r>
            <a:endParaRPr sz="3200" dirty="0">
              <a:latin typeface="Calibri"/>
              <a:cs typeface="Calibri"/>
            </a:endParaRPr>
          </a:p>
          <a:p>
            <a:pPr marL="241300" marR="104139" indent="-228600">
              <a:lnSpc>
                <a:spcPts val="3000"/>
              </a:lnSpc>
              <a:spcBef>
                <a:spcPts val="244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Calibri"/>
                <a:cs typeface="Calibri"/>
              </a:rPr>
              <a:t>Often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may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write</a:t>
            </a:r>
            <a:r>
              <a:rPr sz="3200" spc="-5" dirty="0">
                <a:latin typeface="Calibri"/>
                <a:cs typeface="Calibri"/>
              </a:rPr>
              <a:t> about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what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found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directly</a:t>
            </a:r>
            <a:r>
              <a:rPr sz="3200" spc="-5" dirty="0">
                <a:latin typeface="Calibri"/>
                <a:cs typeface="Calibri"/>
              </a:rPr>
              <a:t> in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literature </a:t>
            </a:r>
            <a:r>
              <a:rPr sz="3200" spc="-62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review</a:t>
            </a:r>
            <a:r>
              <a:rPr sz="3200" spc="-5" dirty="0">
                <a:latin typeface="Calibri"/>
                <a:cs typeface="Calibri"/>
              </a:rPr>
              <a:t> (without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noting</a:t>
            </a:r>
            <a:r>
              <a:rPr sz="3200" dirty="0">
                <a:latin typeface="Calibri"/>
                <a:cs typeface="Calibri"/>
              </a:rPr>
              <a:t> the </a:t>
            </a:r>
            <a:r>
              <a:rPr sz="3200" spc="-15" dirty="0">
                <a:latin typeface="Calibri"/>
                <a:cs typeface="Calibri"/>
              </a:rPr>
              <a:t>information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first).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88413" y="230124"/>
            <a:ext cx="8950961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Summary</a:t>
            </a:r>
            <a:r>
              <a:rPr spc="-2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2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macro-issues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5438" y="1336674"/>
            <a:ext cx="11703687" cy="4072269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54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Calibri"/>
                <a:cs typeface="Calibri"/>
              </a:rPr>
              <a:t>Understand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main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purpose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dirty="0">
                <a:latin typeface="Calibri"/>
                <a:cs typeface="Calibri"/>
              </a:rPr>
              <a:t> a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literature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review: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gap.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44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Calibri"/>
                <a:cs typeface="Calibri"/>
              </a:rPr>
              <a:t>Know</a:t>
            </a:r>
            <a:r>
              <a:rPr sz="3200" spc="-5" dirty="0">
                <a:latin typeface="Calibri"/>
                <a:cs typeface="Calibri"/>
              </a:rPr>
              <a:t> which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type is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best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suited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project.</a:t>
            </a:r>
            <a:endParaRPr sz="32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100"/>
              </a:lnSpc>
              <a:spcBef>
                <a:spcPts val="176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0" dirty="0">
                <a:latin typeface="Calibri"/>
                <a:cs typeface="Calibri"/>
              </a:rPr>
              <a:t>Ensure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literature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review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has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its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own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introductory</a:t>
            </a:r>
            <a:r>
              <a:rPr sz="3200" spc="-5" dirty="0">
                <a:latin typeface="Calibri"/>
                <a:cs typeface="Calibri"/>
              </a:rPr>
              <a:t> part,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body and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concluding part.</a:t>
            </a:r>
            <a:endParaRPr sz="3200" dirty="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1375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20" dirty="0">
                <a:latin typeface="Calibri"/>
                <a:cs typeface="Calibri"/>
              </a:rPr>
              <a:t>Keep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the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literature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review</a:t>
            </a:r>
            <a:r>
              <a:rPr sz="3200" spc="-5" dirty="0">
                <a:latin typeface="Calibri"/>
                <a:cs typeface="Calibri"/>
              </a:rPr>
              <a:t> as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concise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as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possible.</a:t>
            </a:r>
            <a:endParaRPr sz="3200" dirty="0">
              <a:latin typeface="Calibri"/>
              <a:cs typeface="Calibri"/>
            </a:endParaRPr>
          </a:p>
          <a:p>
            <a:pPr marL="241300" marR="99695" indent="-228600">
              <a:lnSpc>
                <a:spcPts val="3000"/>
              </a:lnSpc>
              <a:spcBef>
                <a:spcPts val="1839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Calibri"/>
                <a:cs typeface="Calibri"/>
              </a:rPr>
              <a:t>Organise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evaluations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sources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35" dirty="0">
                <a:latin typeface="Calibri"/>
                <a:cs typeface="Calibri"/>
              </a:rPr>
              <a:t>way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that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helps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30" dirty="0">
                <a:latin typeface="Calibri"/>
                <a:cs typeface="Calibri"/>
              </a:rPr>
              <a:t>make</a:t>
            </a:r>
            <a:r>
              <a:rPr sz="3200" spc="-5" dirty="0">
                <a:latin typeface="Calibri"/>
                <a:cs typeface="Calibri"/>
              </a:rPr>
              <a:t> the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research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gap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0" dirty="0">
                <a:latin typeface="Calibri"/>
                <a:cs typeface="Calibri"/>
              </a:rPr>
              <a:t>clear.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36039" y="325374"/>
            <a:ext cx="8560436" cy="65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>
                <a:solidFill>
                  <a:schemeClr val="bg1"/>
                </a:solidFill>
              </a:rPr>
              <a:t>Summary</a:t>
            </a:r>
            <a:r>
              <a:rPr spc="-20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of</a:t>
            </a:r>
            <a:r>
              <a:rPr spc="-15" dirty="0">
                <a:solidFill>
                  <a:schemeClr val="bg1"/>
                </a:solidFill>
              </a:rPr>
              <a:t> </a:t>
            </a:r>
            <a:r>
              <a:rPr dirty="0">
                <a:solidFill>
                  <a:schemeClr val="bg1"/>
                </a:solidFill>
              </a:rPr>
              <a:t>the</a:t>
            </a:r>
            <a:r>
              <a:rPr spc="-15" dirty="0">
                <a:solidFill>
                  <a:schemeClr val="bg1"/>
                </a:solidFill>
              </a:rPr>
              <a:t> </a:t>
            </a:r>
            <a:r>
              <a:rPr spc="-10" dirty="0">
                <a:solidFill>
                  <a:schemeClr val="bg1"/>
                </a:solidFill>
              </a:rPr>
              <a:t>micro-issues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45439" y="1490979"/>
            <a:ext cx="11617961" cy="3013004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469265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Calibri"/>
                <a:cs typeface="Calibri"/>
              </a:rPr>
              <a:t>Choose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right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reporting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verb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show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your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stance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in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relation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each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researcher’s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position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on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issue.</a:t>
            </a:r>
            <a:endParaRPr sz="3200" dirty="0">
              <a:latin typeface="Calibri"/>
              <a:cs typeface="Calibri"/>
            </a:endParaRPr>
          </a:p>
          <a:p>
            <a:pPr marL="241300" marR="1127760" indent="-228600">
              <a:lnSpc>
                <a:spcPts val="3100"/>
              </a:lnSpc>
              <a:spcBef>
                <a:spcPts val="2320"/>
              </a:spcBef>
              <a:buFont typeface="Arial"/>
              <a:buChar char="•"/>
              <a:tabLst>
                <a:tab pos="241300" algn="l"/>
              </a:tabLst>
            </a:pPr>
            <a:r>
              <a:rPr sz="3200" dirty="0">
                <a:latin typeface="Calibri"/>
                <a:cs typeface="Calibri"/>
              </a:rPr>
              <a:t>Use </a:t>
            </a:r>
            <a:r>
              <a:rPr sz="3200" spc="-5" dirty="0">
                <a:latin typeface="Calibri"/>
                <a:cs typeface="Calibri"/>
              </a:rPr>
              <a:t>hedging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language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show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level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certainty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about</a:t>
            </a:r>
            <a:r>
              <a:rPr sz="3200" dirty="0">
                <a:latin typeface="Calibri"/>
                <a:cs typeface="Calibri"/>
              </a:rPr>
              <a:t> a </a:t>
            </a:r>
            <a:r>
              <a:rPr sz="3200" spc="-6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researcher’s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position.</a:t>
            </a:r>
            <a:endParaRPr sz="3200" dirty="0">
              <a:latin typeface="Calibri"/>
              <a:cs typeface="Calibri"/>
            </a:endParaRPr>
          </a:p>
          <a:p>
            <a:pPr marL="241300" marR="5080" indent="-228600">
              <a:lnSpc>
                <a:spcPts val="3000"/>
              </a:lnSpc>
              <a:spcBef>
                <a:spcPts val="2375"/>
              </a:spcBef>
              <a:buFont typeface="Arial"/>
              <a:buChar char="•"/>
              <a:tabLst>
                <a:tab pos="241300" algn="l"/>
              </a:tabLst>
            </a:pPr>
            <a:r>
              <a:rPr sz="3200" dirty="0">
                <a:latin typeface="Calibri"/>
                <a:cs typeface="Calibri"/>
              </a:rPr>
              <a:t>Use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quotation,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paraphrase</a:t>
            </a:r>
            <a:r>
              <a:rPr sz="3200" spc="-5" dirty="0">
                <a:latin typeface="Calibri"/>
                <a:cs typeface="Calibri"/>
              </a:rPr>
              <a:t> and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summary</a:t>
            </a:r>
            <a:r>
              <a:rPr sz="3200" spc="-5" dirty="0">
                <a:latin typeface="Calibri"/>
                <a:cs typeface="Calibri"/>
              </a:rPr>
              <a:t> as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appropriate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to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represent </a:t>
            </a:r>
            <a:r>
              <a:rPr sz="3200" spc="-6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ideas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other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researchers.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0857" y="163651"/>
            <a:ext cx="11170286" cy="13362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300" spc="-5" dirty="0">
                <a:solidFill>
                  <a:schemeClr val="bg1"/>
                </a:solidFill>
              </a:rPr>
              <a:t>Summary: </a:t>
            </a:r>
            <a:r>
              <a:rPr sz="4300" spc="-20" dirty="0">
                <a:solidFill>
                  <a:schemeClr val="bg1"/>
                </a:solidFill>
              </a:rPr>
              <a:t>Researching</a:t>
            </a:r>
            <a:r>
              <a:rPr sz="4300" dirty="0">
                <a:solidFill>
                  <a:schemeClr val="bg1"/>
                </a:solidFill>
              </a:rPr>
              <a:t> </a:t>
            </a:r>
            <a:r>
              <a:rPr sz="4300" spc="-15" dirty="0">
                <a:solidFill>
                  <a:schemeClr val="bg1"/>
                </a:solidFill>
              </a:rPr>
              <a:t>your</a:t>
            </a:r>
            <a:r>
              <a:rPr sz="4300" spc="-5" dirty="0">
                <a:solidFill>
                  <a:schemeClr val="bg1"/>
                </a:solidFill>
              </a:rPr>
              <a:t> </a:t>
            </a:r>
            <a:r>
              <a:rPr sz="4300" spc="-25" dirty="0">
                <a:solidFill>
                  <a:schemeClr val="bg1"/>
                </a:solidFill>
              </a:rPr>
              <a:t>literature</a:t>
            </a:r>
            <a:r>
              <a:rPr sz="4300" dirty="0">
                <a:solidFill>
                  <a:schemeClr val="bg1"/>
                </a:solidFill>
              </a:rPr>
              <a:t> </a:t>
            </a:r>
            <a:r>
              <a:rPr sz="4300" spc="-20" dirty="0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15594" y="1816190"/>
            <a:ext cx="11560811" cy="3000821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241300" marR="532130" indent="-228600">
              <a:lnSpc>
                <a:spcPts val="3000"/>
              </a:lnSpc>
              <a:spcBef>
                <a:spcPts val="500"/>
              </a:spcBef>
              <a:buFont typeface="Arial"/>
              <a:buChar char="•"/>
              <a:tabLst>
                <a:tab pos="241300" algn="l"/>
              </a:tabLst>
            </a:pP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guides</a:t>
            </a:r>
            <a:r>
              <a:rPr sz="32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relevant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sources</a:t>
            </a:r>
            <a:r>
              <a:rPr sz="32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starting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sz="3200" spc="-6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5" dirty="0">
                <a:latin typeface="Arial" panose="020B0604020202020204" pitchFamily="34" charset="0"/>
                <a:cs typeface="Arial" panose="020B0604020202020204" pitchFamily="34" charset="0"/>
              </a:rPr>
              <a:t>supervisor.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marR="5080" indent="-228600">
              <a:lnSpc>
                <a:spcPts val="3100"/>
              </a:lnSpc>
              <a:spcBef>
                <a:spcPts val="2320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actively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sz="32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specific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purpose of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text </a:t>
            </a:r>
            <a:r>
              <a:rPr sz="3200" spc="-6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mind.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41300" marR="558165" indent="-228600">
              <a:lnSpc>
                <a:spcPts val="3000"/>
              </a:lnSpc>
              <a:spcBef>
                <a:spcPts val="2375"/>
              </a:spcBef>
              <a:buFont typeface="Arial"/>
              <a:buChar char="•"/>
              <a:tabLst>
                <a:tab pos="241300" algn="l"/>
              </a:tabLst>
            </a:pP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reading,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record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35" dirty="0">
                <a:latin typeface="Arial" panose="020B0604020202020204" pitchFamily="34" charset="0"/>
                <a:cs typeface="Arial" panose="020B0604020202020204" pitchFamily="34" charset="0"/>
              </a:rPr>
              <a:t>way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suits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the specific </a:t>
            </a:r>
            <a:r>
              <a:rPr sz="3200" spc="-6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25" dirty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sz="32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5" dirty="0"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3200" spc="-10" dirty="0">
                <a:latin typeface="Arial" panose="020B0604020202020204" pitchFamily="34" charset="0"/>
                <a:cs typeface="Arial" panose="020B0604020202020204" pitchFamily="34" charset="0"/>
              </a:rPr>
              <a:t>reading</a:t>
            </a:r>
            <a:r>
              <a:rPr sz="3200" spc="-5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sz="3200" spc="-20" dirty="0">
                <a:latin typeface="Arial" panose="020B0604020202020204" pitchFamily="34" charset="0"/>
                <a:cs typeface="Arial" panose="020B0604020202020204" pitchFamily="34" charset="0"/>
              </a:rPr>
              <a:t>text.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2974</Words>
  <Application>Microsoft Office PowerPoint</Application>
  <PresentationFormat>Widescreen</PresentationFormat>
  <Paragraphs>328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Arial</vt:lpstr>
      <vt:lpstr>Calibri</vt:lpstr>
      <vt:lpstr>Calibri Light</vt:lpstr>
      <vt:lpstr>Century Gothic</vt:lpstr>
      <vt:lpstr>Wingdings 3</vt:lpstr>
      <vt:lpstr>Ion</vt:lpstr>
      <vt:lpstr>PowerPoint Presentation</vt:lpstr>
      <vt:lpstr>Session overview</vt:lpstr>
      <vt:lpstr>Starting off</vt:lpstr>
      <vt:lpstr>Structure of an assignment</vt:lpstr>
      <vt:lpstr>Structure of an assignment</vt:lpstr>
      <vt:lpstr>Research</vt:lpstr>
      <vt:lpstr>Research</vt:lpstr>
      <vt:lpstr>What is critical writing</vt:lpstr>
      <vt:lpstr>What is NOT critical writing</vt:lpstr>
      <vt:lpstr>Structure of a paragraph</vt:lpstr>
      <vt:lpstr>Structure of a sentence</vt:lpstr>
      <vt:lpstr>Harvard referencing</vt:lpstr>
      <vt:lpstr>Harvard Referencing</vt:lpstr>
      <vt:lpstr>Good practice</vt:lpstr>
      <vt:lpstr>Break</vt:lpstr>
      <vt:lpstr>Session overview: The Literature review</vt:lpstr>
      <vt:lpstr>Session overview (continued)</vt:lpstr>
      <vt:lpstr>The main purpose of a literature review</vt:lpstr>
      <vt:lpstr>Basic types of literature review</vt:lpstr>
      <vt:lpstr>Narrative literature review</vt:lpstr>
      <vt:lpstr>Systematic literature review</vt:lpstr>
      <vt:lpstr>Focused Literature Review</vt:lpstr>
      <vt:lpstr>Basic structure of a literature review</vt:lpstr>
      <vt:lpstr>Basic structure of a literature review:  Introductory part</vt:lpstr>
      <vt:lpstr>Basic structure of a literature review:  Main body</vt:lpstr>
      <vt:lpstr>Basic structure of a literature review:  Concluding part</vt:lpstr>
      <vt:lpstr>Selecting sources</vt:lpstr>
      <vt:lpstr>Selecting sources (continued)</vt:lpstr>
      <vt:lpstr>A long literature review leaves less space for  analysis: so keep it short.</vt:lpstr>
      <vt:lpstr>Organising readings in a literature review:  spreadsheet</vt:lpstr>
      <vt:lpstr>Organising readings in a literature review:  spreadsheet using thematic categories</vt:lpstr>
      <vt:lpstr>Showing your stance through reporting verbs</vt:lpstr>
      <vt:lpstr>Showing your stance through hedging  language</vt:lpstr>
      <vt:lpstr>Quotation, paraphrase and summary</vt:lpstr>
      <vt:lpstr>Quotation</vt:lpstr>
      <vt:lpstr>Paraphrase</vt:lpstr>
      <vt:lpstr>Summary</vt:lpstr>
      <vt:lpstr>Example paraphrase</vt:lpstr>
      <vt:lpstr>Example summary</vt:lpstr>
      <vt:lpstr>Example summary: decide what to omit from  the original</vt:lpstr>
      <vt:lpstr>You paraphrase what remains of the original</vt:lpstr>
      <vt:lpstr>Why academics paraphrase and summarise:   To avoid plagiarism</vt:lpstr>
      <vt:lpstr>Why academics paraphrase and summarise:  To make other voices fit in with their writing</vt:lpstr>
      <vt:lpstr>Avoid plagiarism!</vt:lpstr>
      <vt:lpstr>Break</vt:lpstr>
      <vt:lpstr>Finding sources</vt:lpstr>
      <vt:lpstr>Finding sources: subject-specific databases</vt:lpstr>
      <vt:lpstr>Finding sources: subject-specific databases  (continued)</vt:lpstr>
      <vt:lpstr>Finding sources: subject-specific databases  How to search a database</vt:lpstr>
      <vt:lpstr>Reading with a purpose</vt:lpstr>
      <vt:lpstr>Reading with a purpose (continued)</vt:lpstr>
      <vt:lpstr>Ways of recording information</vt:lpstr>
      <vt:lpstr>Recording information (continued)</vt:lpstr>
      <vt:lpstr>Recording information: note-taking</vt:lpstr>
      <vt:lpstr>Recording information: Cornell note-taking</vt:lpstr>
      <vt:lpstr>Recording information: annotation</vt:lpstr>
      <vt:lpstr>Recording information: reading only</vt:lpstr>
      <vt:lpstr>Summary of macro-issues</vt:lpstr>
      <vt:lpstr>Summary of the micro-issues</vt:lpstr>
      <vt:lpstr>Summary: Researching your literature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Milligan</dc:creator>
  <cp:lastModifiedBy>Stuart Milligan</cp:lastModifiedBy>
  <cp:revision>7</cp:revision>
  <dcterms:created xsi:type="dcterms:W3CDTF">2021-05-09T15:12:16Z</dcterms:created>
  <dcterms:modified xsi:type="dcterms:W3CDTF">2021-05-18T11:31:24Z</dcterms:modified>
</cp:coreProperties>
</file>