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BB3C1-9219-2F09-38E9-F545C7F4858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0B39A7-6EEC-C4F1-171D-1765F20EAC6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248C0-EDC0-E05A-46FD-2665FF97B7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143F3E-12D2-42AA-9BDF-0BCD924CDDAD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E3838-635D-BB89-50A9-66959169A6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0E5F3-425F-70F1-BDB2-488CA9F4F1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42B5F6-5F33-4CDD-ADEF-7941E3E6C0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081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E50D-F0C8-650F-8A7C-3DE95BB8627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259B2-F033-6C90-AFB2-471ECBC4641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711AD-8F63-10DF-2C86-B8B4948E8E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0636A7-D364-4B9B-879B-D134E2C22B7B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32232-13B4-8B8F-EB92-27C8386A0B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7A7FC-1872-BE33-E5AC-28A80824FA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5C9EA6-9735-49C2-A0A5-ED6802519B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852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A82F2-EA96-906F-4FED-4C33449351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0B7E0-04A4-52C2-A760-59AD4053C2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D5E14-D7C9-7782-73E3-3B953C76A1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CC69FD-0CAD-453B-90CC-3CE308C7E0C0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F2E35-AC76-4041-E197-56D712B162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9136B-6C15-692B-C9CA-BBC96C3ECD5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9B6DB2-B037-4C33-9A62-0CBF40296A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359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153D0-72C4-9D74-CC09-7B548A989A1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4D22F-7E9C-F0B1-EC47-DE22C012309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DD8D9-E6E1-2C3B-9209-F64044BF9DD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049A47-539D-A5BE-1C50-0A0CA87BB4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76C809-321E-4595-A7BC-6196FC1CC916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6C4E4-98E7-5B64-26CE-8953CE79F3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A544BA-39CC-AB98-A273-D67FDB155B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B72016-34BA-46CF-B382-9B56CCCEA9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613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754EC-81D7-4248-FEA4-A16494BAF39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38BE86-78AD-0550-9D68-76DE9B2D03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FE1A4-3230-6936-06AA-44BE18F1997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787A52-5B31-8AB8-CB5D-4408C2CFCE1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F88513-663D-E5CB-3285-7235DA7FBF6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16CCE0-E493-C8EA-3EEB-A36A7E83F9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ACFD8-AECB-4BF9-ADF3-B58CAF410909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6DB15-F4B9-5FCB-3C67-F86D434464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489B3D-553B-8D57-4D8B-9E7F664693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784665-3151-4409-9D3A-40DC65A596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782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900B-83F7-29BA-ECF4-7443A0F7AF8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3D05C8-7CC5-234C-E75E-6BA33C6E30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761F56-30F4-4808-978B-BA52402A8581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7B25C2-A6B7-DC87-1477-C773EB5C45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51B583-4CEA-EB7C-6277-940CB37B9A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E36F62-3AED-4095-B241-0F0BACB22E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411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A845CB-FEF6-82FE-F4F0-333C6778BC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D9085F-1ECB-4D20-A523-30A80AC94A26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30A39C-029B-51C1-DA6A-5B30023246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6D25E-8692-BB94-DDA2-47A692F554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50D437-C203-4B26-AFC9-538A96ADB0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16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C3DDA-86ED-93E9-D10D-8250235EC1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2D151-2F0F-48EA-0D56-30E9BDD2BB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C2D342-1F16-683C-50E9-66F538EA06A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784550-9DE7-2BBE-031D-7CB5DB31A2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629D54-A841-484D-89BC-0363A02824B1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4379B-AEB7-3454-2A81-D70705DB0E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9EDF78-00DB-3471-F240-ED94A0178C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005E15-7FA1-406A-AF8C-4E34CFEB97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44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2075E-B1A2-163B-4FCD-95EAFC85C5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C530B0-7EFD-128D-911A-A24C4E7DD52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91D083-CD53-BBE2-286F-AA437754E42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DE595-0268-F878-DD72-5A18EFB13A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5B4DEA-084A-4CB3-B6EF-9AE11D7F8BB6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3C24C0-4A02-96A2-AE20-F475822335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07A7E6-CF53-D92D-B6ED-FB4382C8FE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CA69CE-8CF6-41D7-82AE-0092AA0841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3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AE37A-BDB6-9579-DDD2-FC27F582C8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3FD37A-E687-C4CE-2BAA-785029C5382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B7824D-02D1-2FFD-7CFF-93430549B8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5B133-4FFC-1451-3837-B36845E4E4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EE3B97-EEA9-4E38-9245-8D97125DC0B0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34EDD-253E-8C58-E616-0F4742A4B7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636C6-110F-78D3-9484-74526D13B2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40DD4D-F5A1-41C2-B451-D9E433B7BE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997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A9B27-53F6-6340-74FC-C3581EC807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642EA37-4C59-5D75-D361-A7F6465CEC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323E1-AA6D-EC14-E6F7-7F271B8205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77DE4D-0A66-46C8-983D-AACFD383F9A9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FBB8D-671A-AF9B-9028-7E0DA098F2E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250F5-149F-B8FC-764A-957EDD2D74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D9B1B9-2AE6-4C85-A802-B75C63BCD5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4844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C6B3F-AD60-5C1F-DC18-542DDF6A8C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C3082EE-5DFF-B4D0-E7D3-DBADCCF9589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3A154D-38A6-7745-A09D-60CBAC4861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F4F8996-5F0E-2DB2-E65E-A397BD379A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8CA423-304F-4F59-A4F3-CF8389136C1D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0A7D22-936B-05F2-C672-428650739C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A1B3CAD-8101-CEE5-B744-54125F8310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E5D89D-3BF3-446C-AF78-430CE994AA92}" type="slidenum">
              <a:t>‹#›</a:t>
            </a:fld>
            <a:endParaRPr lang="en-GB"/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E8BAF119-31ED-AC92-076B-57B47A3231CB}"/>
              </a:ext>
            </a:extLst>
          </p:cNvPr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9D542DE2-F16D-F35E-0521-605B91F92DE3}"/>
              </a:ext>
            </a:extLst>
          </p:cNvPr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5073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41CEA-E4FF-1846-2B9A-09E68C18C3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F1A0F-47D8-08EF-6FE8-0A07FE497FE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BEB97-9608-7832-537E-AE30C1D700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32EEE8-7268-4AFC-92E5-0A2956ABE396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84832C-DE53-7CF3-751C-9FB9C98A55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A59A3-BFDD-CBBC-8748-977E537D3D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0F19B9-BE30-4813-A9ED-AB5B792099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984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DB9EF-6429-1089-3444-F12CE2E138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9E08F-564E-FA7B-08F1-6B36946B7BF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BC913-DFE1-9097-D4C0-0F0B2225F47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3A02A2-30D0-CE87-3765-116F0687ED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3D3CDD2-A795-8356-7F96-C6ED6CF393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96246298-6C08-865F-29D4-314EF9621BF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8BAB5CE0-D881-A263-1BAB-3332A470A3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CA1A06C3-2BFD-CB8F-5E32-3B0BF4689093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66799FFC-4DE7-D369-81B4-3DF04414BAA2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CF976BFB-C2AE-737E-8AD1-4CB670398A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3F485C-EFBC-4861-B2F1-174DC518BA50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03E02C8-E8FB-998F-8D56-4746F8F047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09BA966-DCA3-4C08-0326-AE2CF3DB31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103734-9CDA-45A8-8C12-DCFDD31972F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38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5FC8B-238D-C2AB-B3DC-9AFEA3F353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16A33-F294-51B4-570B-75F4EDCA0DD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2FD0CAE7-1D7D-2614-3B31-5F2C5E35186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06F986F0-C7FF-D926-C892-87DBE0D837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8737030C-B538-2A28-6611-8426909E3D2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3914D3D8-D3B5-C28E-051C-3CED0D6EAB2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DEB0CE4-1BB3-0C85-D4B4-BE53E567F40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09A2C3E-A517-6005-16F6-3228924797A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C2F9F775-B299-B480-FE52-BE1D829E31B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C2E84F89-7D42-1A5F-157C-5B81F0B5AAD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CFB54616-2FDC-86A5-EB43-A70C3C7AC212}"/>
              </a:ext>
            </a:extLst>
          </p:cNvPr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19">
            <a:extLst>
              <a:ext uri="{FF2B5EF4-FFF2-40B4-BE49-F238E27FC236}">
                <a16:creationId xmlns:a16="http://schemas.microsoft.com/office/drawing/2014/main" id="{803C5EE2-C05B-FBCE-B4DA-5991D31D207C}"/>
              </a:ext>
            </a:extLst>
          </p:cNvPr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873E7263-1A88-CC23-F850-D28882062C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BCE28A-4ED7-4416-95F3-0630C0E86196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CCF0EBFE-6EAE-4986-390C-91B4D8426E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5165553-6466-211E-772B-71BA079D5C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B65622-D587-437F-8D69-2F3BE67476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255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F3A60-1502-82F6-054B-2AD14E8800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8A28B-0524-26D4-D7C8-A0CAC3231E5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A4FE7-A8BC-8E5D-8EDE-4C3FB32AC0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2705DF-98ED-420C-ACED-404C8C42EEF2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A09E8-3139-221E-075F-8E0581BE81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46E87-7F77-3557-1EAF-0FFD7D4E32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CBF7A4-22E3-4FA5-83E4-EA120004D4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2117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ADB307-1A27-FD5F-D6D5-1C91468341E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493C2E-F0C0-1FF1-CDB5-4282F71AE1C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343C7-778D-0565-5E46-784560381A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96D6FA-B830-4D6C-A056-D04CB632307B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D56DC1-1EF0-D10A-204C-FC0C2403A4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8899D-7839-D27A-4B5F-9CBE2F019F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151491-1313-49E3-AB1E-AE253D794E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147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BC0742E3-6D82-4A58-13BA-3CDD064E94FC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0F494F20-5A1F-8101-7801-E0998A1063AB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Oval 15">
            <a:extLst>
              <a:ext uri="{FF2B5EF4-FFF2-40B4-BE49-F238E27FC236}">
                <a16:creationId xmlns:a16="http://schemas.microsoft.com/office/drawing/2014/main" id="{001E640A-43E1-F230-C2BF-470F1C5A3B0E}"/>
              </a:ext>
            </a:extLst>
          </p:cNvPr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BD69184F-39D0-6BA1-34BE-78438E970CF3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0D2C3559-2132-270A-D62B-8FC6DA873776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3">
            <a:extLst>
              <a:ext uri="{FF2B5EF4-FFF2-40B4-BE49-F238E27FC236}">
                <a16:creationId xmlns:a16="http://schemas.microsoft.com/office/drawing/2014/main" id="{7FAA2E13-587C-6045-F1CE-F79A84B6A9A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206AA510-3FE5-F8F5-C74C-6BADD137D9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85F6B322-0D79-6BA5-0489-A3D2B03211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420C970D-E629-0C93-F068-2C4B06E6AEF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155646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8D055FFB-C94C-41CE-AF47-BF496ED31D0A}" type="datetime1">
              <a:rPr lang="en-GB"/>
              <a:pPr lvl="0"/>
              <a:t>21/12/2024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EE7E0FB-F163-49AE-E472-A280AB2B795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68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FFC4E802-C0D8-2050-9484-12220000F43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230472C5-02E4-4828-8D1C-A6DC0CEDD88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FB6FA-50E4-4E53-7BE6-90338905FAC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71713" y="1090019"/>
            <a:ext cx="9321850" cy="1981203"/>
          </a:xfrm>
        </p:spPr>
        <p:txBody>
          <a:bodyPr/>
          <a:lstStyle/>
          <a:p>
            <a:pPr lvl="0"/>
            <a:r>
              <a:rPr lang="en-GB"/>
              <a:t>Volkswagen Group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7F4E3-047F-B28C-9CC9-93AB7D23E1F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71713" y="4216938"/>
            <a:ext cx="8825660" cy="861419"/>
          </a:xfrm>
        </p:spPr>
        <p:txBody>
          <a:bodyPr>
            <a:noAutofit/>
          </a:bodyPr>
          <a:lstStyle/>
          <a:p>
            <a:pPr lvl="0"/>
            <a:r>
              <a:rPr lang="en-GB" sz="2400"/>
              <a:t>Made by Angel Marinov </a:t>
            </a:r>
          </a:p>
          <a:p>
            <a:pPr lvl="0"/>
            <a:r>
              <a:rPr lang="en-GB" sz="2400"/>
              <a:t>Student Number:2336737</a:t>
            </a:r>
          </a:p>
          <a:p>
            <a:pPr lvl="0"/>
            <a:r>
              <a:rPr lang="en-GB" sz="2400"/>
              <a:t>Module name:   Introduction to Business </a:t>
            </a:r>
          </a:p>
          <a:p>
            <a:pPr lvl="0"/>
            <a:r>
              <a:rPr lang="en-GB" sz="2400"/>
              <a:t>Lecture Name: Laila Maazouz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D937E-2AC0-879C-38C8-6AF3DC1E808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Tabel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414DE-821B-A732-8D3C-74AA7FD6702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 Introduction to Volkswagen Group</a:t>
            </a:r>
          </a:p>
          <a:p>
            <a:pPr lvl="0"/>
            <a:r>
              <a:rPr lang="en-GB"/>
              <a:t>2 Organisational Structure, Size and Functions </a:t>
            </a:r>
          </a:p>
          <a:p>
            <a:pPr lvl="0"/>
            <a:r>
              <a:rPr lang="en-GB"/>
              <a:t>3 SWOT analysis </a:t>
            </a:r>
          </a:p>
          <a:p>
            <a:pPr lvl="0"/>
            <a:r>
              <a:rPr lang="en-GB"/>
              <a:t>4 Stakeholders analysis</a:t>
            </a:r>
          </a:p>
          <a:p>
            <a:pPr lvl="0"/>
            <a:r>
              <a:rPr lang="en-GB"/>
              <a:t>5 Conclusion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BAF35-1E02-CCB2-148D-88C2398D139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 to Volkswagen Group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C61F71E7-15AE-891F-5B3B-C67F00B1C31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AutoNum type="arabicDbPeriod"/>
            </a:pPr>
            <a:r>
              <a:rPr lang="en-GB"/>
              <a:t>Volkswagen is Global Market Leader founded in 1937 based in Wolfsburg, Germany. Volkswagen Group operates across 10 countries with 684 000 employees.</a:t>
            </a:r>
          </a:p>
          <a:p>
            <a:pPr marL="457200" lvl="0" indent="-457200">
              <a:buAutoNum type="arabicDbPeriod"/>
            </a:pPr>
            <a:r>
              <a:rPr lang="en-GB"/>
              <a:t>Mission and Vision: </a:t>
            </a:r>
          </a:p>
          <a:p>
            <a:pPr marL="0" lvl="0" indent="0">
              <a:buNone/>
            </a:pPr>
            <a:r>
              <a:rPr lang="en-GB"/>
              <a:t>Mision : Mobility for generations to come.</a:t>
            </a:r>
          </a:p>
          <a:p>
            <a:pPr marL="0" lvl="0" indent="0">
              <a:buNone/>
            </a:pPr>
            <a:r>
              <a:rPr lang="en-GB"/>
              <a:t> Vision: Achieving carbon neutrality by 2050 and leading in sustainable mobility solutions .</a:t>
            </a:r>
          </a:p>
          <a:p>
            <a:pPr marL="0" lvl="0" indent="0">
              <a:buNone/>
            </a:pPr>
            <a:r>
              <a:rPr lang="en-GB"/>
              <a:t>3 Achievements and Portfolio </a:t>
            </a:r>
          </a:p>
          <a:p>
            <a:pPr marL="0" lvl="0" indent="0">
              <a:buNone/>
            </a:pPr>
            <a:r>
              <a:rPr lang="en-GB"/>
              <a:t>With brands like Audi, Porsche, Bentley and Lamborghini this group delivered 9.2 million vehicles in 2023 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93C6B-B6A5-5F75-4026-259442B15A6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Structure and Functions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28ADF-8657-5925-7FBB-F642CD67D84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r>
              <a:rPr lang="en-GB"/>
              <a:t>Divisional Structure: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/>
              <a:t>Volkswagen group operates using a divisional structure based on brands and regions, promoting specialization and flexibility 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/>
              <a:t>-Brand Groups: Includes brands like Audi, Porsche, Skoda, Bentley, Lamborghini and Ducati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/>
              <a:t>-Regional Divisional: Europe, North America, South America, Asia-Pacific, and Africa tailored to market-specific needs.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/>
              <a:t>2 Centralized Management with Brand Autonomy: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/>
              <a:t>-The Board of Management oversees strategic goals and sustainability initiatives.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/>
              <a:t>-Each brand operates independently but aligns with Volkswagen Groups overall mission and objectives</a:t>
            </a:r>
          </a:p>
          <a:p>
            <a:pPr marL="0" lvl="0" indent="0">
              <a:lnSpc>
                <a:spcPct val="90000"/>
              </a:lnSpc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A674E9B-B1E4-9123-B745-999EB119021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9180" y="160422"/>
            <a:ext cx="9600678" cy="6087974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Functions of Volkswagen Group </a:t>
            </a:r>
          </a:p>
          <a:p>
            <a:pPr marL="0" lvl="0" indent="0">
              <a:buNone/>
            </a:pPr>
            <a:r>
              <a:rPr lang="en-GB"/>
              <a:t>1 Research and Development </a:t>
            </a:r>
          </a:p>
          <a:p>
            <a:pPr marL="0" lvl="0" indent="0">
              <a:buNone/>
            </a:pPr>
            <a:r>
              <a:rPr lang="en-GB"/>
              <a:t>-Annual R&amp;D spending exceeds 18 billion euro in 2023, focusing on electric vehicles software and autonomous technologies.</a:t>
            </a:r>
          </a:p>
          <a:p>
            <a:pPr marL="0" lvl="0" indent="0">
              <a:buNone/>
            </a:pPr>
            <a:r>
              <a:rPr lang="en-GB"/>
              <a:t>2 Manufacturing and Production:</a:t>
            </a:r>
          </a:p>
          <a:p>
            <a:pPr marL="0" lvl="0" indent="0">
              <a:buNone/>
            </a:pPr>
            <a:r>
              <a:rPr lang="en-GB"/>
              <a:t>-114 production facilities in 27 countries manufacture over 9 million vehicles annually.</a:t>
            </a:r>
          </a:p>
          <a:p>
            <a:pPr marL="0" lvl="0" indent="0">
              <a:buNone/>
            </a:pPr>
            <a:r>
              <a:rPr lang="en-GB"/>
              <a:t>-Emphasis on sustainability and efficiency with a transition to carbon-natural production.</a:t>
            </a:r>
          </a:p>
          <a:p>
            <a:pPr marL="0" lvl="0" indent="0">
              <a:buNone/>
            </a:pPr>
            <a:r>
              <a:rPr lang="en-GB"/>
              <a:t>3 Marketing and Sales:</a:t>
            </a:r>
          </a:p>
          <a:p>
            <a:pPr marL="0" lvl="0" indent="0">
              <a:buNone/>
            </a:pPr>
            <a:r>
              <a:rPr lang="en-GB"/>
              <a:t>-Strategic marketing caters to diverse regions and premium vs affordable sectors.</a:t>
            </a:r>
          </a:p>
          <a:p>
            <a:pPr marL="0" lvl="0" indent="0">
              <a:buNone/>
            </a:pPr>
            <a:r>
              <a:rPr lang="en-GB"/>
              <a:t>-Brands like Porsche cater to high-end markets, while Skoda targets affordable sectors.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5710E8B-A540-6E70-8E4F-117A6508DC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65760" y="502920"/>
            <a:ext cx="9684099" cy="5745476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4 Financial Services:  Volkswagen Financial Services provides leasing, insurance, and credit solutions. Enabling customer accessibility to Volkswagen vehicles globally.</a:t>
            </a:r>
          </a:p>
          <a:p>
            <a:pPr marL="0" lvl="0" indent="0">
              <a:buNone/>
            </a:pPr>
            <a:r>
              <a:rPr lang="en-GB"/>
              <a:t>5 Sustainability and Innovation: Commitment to carbon neutrality by 2050, integrating circular economy principles and renewable energy in operations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942F-145B-E857-219A-504EBC39EA4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SWOT Analysis of Volkswagen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CE291-44F6-BC9C-6921-C92E3D7EE2D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US" sz="1700" b="1"/>
              <a:t>Strengths:</a:t>
            </a:r>
          </a:p>
          <a:p>
            <a:pPr lvl="0">
              <a:lnSpc>
                <a:spcPct val="80000"/>
              </a:lnSpc>
              <a:buFont typeface="Aptos Display"/>
              <a:buAutoNum type="arabicPeriod"/>
            </a:pPr>
            <a:r>
              <a:rPr lang="en-US" sz="1700" b="1"/>
              <a:t>Diverse Brand Portfolio</a:t>
            </a:r>
            <a:r>
              <a:rPr lang="en-US" sz="1700"/>
              <a:t>:</a:t>
            </a:r>
          </a:p>
          <a:p>
            <a:pPr lvl="1">
              <a:lnSpc>
                <a:spcPct val="80000"/>
              </a:lnSpc>
              <a:buFont typeface="Aptos Display"/>
              <a:buAutoNum type="arabicPeriod"/>
            </a:pPr>
            <a:r>
              <a:rPr lang="en-US" sz="1500"/>
              <a:t>Volkswagen Group owns 12 globally recognized brands, including Audi, Porsche, Bentley, and Lamborghini, catering to various market segments.</a:t>
            </a:r>
          </a:p>
          <a:p>
            <a:pPr lvl="1">
              <a:lnSpc>
                <a:spcPct val="80000"/>
              </a:lnSpc>
              <a:buFont typeface="Aptos Display"/>
              <a:buAutoNum type="arabicPeriod"/>
            </a:pPr>
            <a:r>
              <a:rPr lang="en-US" sz="1500"/>
              <a:t>Strength in brand recognition increases customer loyalty and market share.</a:t>
            </a:r>
          </a:p>
          <a:p>
            <a:pPr lvl="0">
              <a:lnSpc>
                <a:spcPct val="80000"/>
              </a:lnSpc>
              <a:buFont typeface="Aptos Display"/>
              <a:buAutoNum type="arabicPeriod"/>
            </a:pPr>
            <a:r>
              <a:rPr lang="en-US" sz="1700" b="1"/>
              <a:t>Innovative Capabilities</a:t>
            </a:r>
            <a:r>
              <a:rPr lang="en-US" sz="1700"/>
              <a:t>:</a:t>
            </a:r>
          </a:p>
          <a:p>
            <a:pPr lvl="1">
              <a:lnSpc>
                <a:spcPct val="80000"/>
              </a:lnSpc>
              <a:buFont typeface="Aptos Display"/>
              <a:buAutoNum type="arabicPeriod"/>
            </a:pPr>
            <a:r>
              <a:rPr lang="en-US" sz="1500"/>
              <a:t>Heavy investment in R&amp;D (€18 billion in 2023), leading advancements in electric vehicles (EVs), autonomous driving, and software solutions.</a:t>
            </a:r>
          </a:p>
          <a:p>
            <a:pPr lvl="0">
              <a:lnSpc>
                <a:spcPct val="80000"/>
              </a:lnSpc>
              <a:buFont typeface="Aptos Display"/>
              <a:buAutoNum type="arabicPeriod"/>
            </a:pPr>
            <a:r>
              <a:rPr lang="en-US" sz="1700" b="1"/>
              <a:t>Global Presence</a:t>
            </a:r>
            <a:r>
              <a:rPr lang="en-US" sz="1700"/>
              <a:t>:</a:t>
            </a:r>
          </a:p>
          <a:p>
            <a:pPr lvl="1">
              <a:lnSpc>
                <a:spcPct val="80000"/>
              </a:lnSpc>
              <a:buFont typeface="Aptos Display"/>
              <a:buAutoNum type="arabicPeriod"/>
            </a:pPr>
            <a:r>
              <a:rPr lang="en-US" sz="1500"/>
              <a:t>Operating 114 production facilities in 27 countries ensures accessibility and market adaptability.</a:t>
            </a:r>
          </a:p>
          <a:p>
            <a:pPr lvl="0">
              <a:lnSpc>
                <a:spcPct val="80000"/>
              </a:lnSpc>
              <a:buFont typeface="Aptos Display"/>
              <a:buAutoNum type="arabicPeriod"/>
            </a:pPr>
            <a:r>
              <a:rPr lang="en-US" sz="1700" b="1"/>
              <a:t>Sustainability Leadership</a:t>
            </a:r>
            <a:r>
              <a:rPr lang="en-US" sz="1700"/>
              <a:t>:</a:t>
            </a:r>
          </a:p>
          <a:p>
            <a:pPr lvl="1">
              <a:lnSpc>
                <a:spcPct val="80000"/>
              </a:lnSpc>
              <a:buFont typeface="Aptos Display"/>
              <a:buAutoNum type="arabicPeriod"/>
            </a:pPr>
            <a:r>
              <a:rPr lang="en-US" sz="1500"/>
              <a:t>Commitment to carbon neutrality by 2050 and adoption of renewable energy in manufacturing.</a:t>
            </a:r>
          </a:p>
          <a:p>
            <a:pPr lvl="0">
              <a:lnSpc>
                <a:spcPct val="80000"/>
              </a:lnSpc>
            </a:pPr>
            <a:endParaRPr lang="en-GB" sz="17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147F092-B3D6-8D7C-028C-B41D0915F2B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1043" y="533396"/>
            <a:ext cx="9348816" cy="5715000"/>
          </a:xfrm>
        </p:spPr>
        <p:txBody>
          <a:bodyPr/>
          <a:lstStyle/>
          <a:p>
            <a:pPr lvl="0"/>
            <a:r>
              <a:rPr lang="en-US" b="1"/>
              <a:t>Weaknesses: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Reputational Damage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The Dieselgate scandal continues to affect consumer trust and brand image, especially in sustainability-conscious markets.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High Operational Costs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Complex global operations and investments in new technology increase fixed costs, reducing profit margins.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Dependency on Key Markets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Over-reliance on markets like Europe and China makes the company vulnerable to regional disruptions.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9C08A1-E835-E401-269C-57DE908AC00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74320" y="350516"/>
            <a:ext cx="9775539" cy="5897880"/>
          </a:xfrm>
        </p:spPr>
        <p:txBody>
          <a:bodyPr/>
          <a:lstStyle/>
          <a:p>
            <a:pPr lvl="0">
              <a:buFont typeface="Aptos Display"/>
              <a:buAutoNum type="arabicPeriod"/>
            </a:pPr>
            <a:r>
              <a:rPr lang="en-US" b="1"/>
              <a:t>Electric Vehicle (EV) Market Growth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Rising demand for EVs globally aligns with Volkswagen’s ID. series and premium EV models.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Sustainable Mobility Trends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Increasing focus on sustainability and green vehicles offers Volkswagen opportunities to lead the industry.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Digitalization and Connectivity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Expansion in software solutions through its CARIAD division can enhance customer experience and unlock new revenue streams.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Emerging Markets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Expansion into under-penetrated markets like India and Africa offers untapped growth potential.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E6A047D-3606-58E7-9C38-CE9CB57692B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563883"/>
            <a:ext cx="9440256" cy="5684513"/>
          </a:xfrm>
        </p:spPr>
        <p:txBody>
          <a:bodyPr/>
          <a:lstStyle/>
          <a:p>
            <a:pPr lvl="0"/>
            <a:r>
              <a:rPr lang="en-US" b="1"/>
              <a:t>Threats: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Intense Competition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Rivalry from Tesla, Toyota, and other automakers in the EV and autonomous vehicle sectors.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Regulatory Challenges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Stricter environmental laws and emissions regulations increase compliance costs.</a:t>
            </a:r>
          </a:p>
          <a:p>
            <a:pPr lvl="0">
              <a:buFont typeface="Aptos Display"/>
              <a:buAutoNum type="arabicPeriod"/>
            </a:pPr>
            <a:r>
              <a:rPr lang="en-US" b="1"/>
              <a:t>Economic Volatility</a:t>
            </a:r>
            <a:r>
              <a:rPr lang="en-US"/>
              <a:t>:</a:t>
            </a:r>
          </a:p>
          <a:p>
            <a:pPr lvl="1">
              <a:buFont typeface="Aptos Display"/>
              <a:buAutoNum type="arabicPeriod"/>
            </a:pPr>
            <a:r>
              <a:rPr lang="en-US"/>
              <a:t>Fluctuations in raw material prices and geopolitical issues can disrupt operations.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61E70-23CC-C328-465A-2D2F432C01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Internal Factors Influencing Organizational Decisions</a:t>
            </a:r>
            <a:br>
              <a:rPr lang="en-US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32DEC-D34F-FE09-B3CD-1B33260E293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buFont typeface="Aptos Display"/>
              <a:buAutoNum type="arabicPeriod"/>
            </a:pPr>
            <a:r>
              <a:rPr lang="en-US" b="1"/>
              <a:t>Leadership and Strategy</a:t>
            </a:r>
            <a:r>
              <a:rPr lang="en-US"/>
              <a:t>:</a:t>
            </a:r>
          </a:p>
          <a:p>
            <a:pPr lvl="1">
              <a:lnSpc>
                <a:spcPct val="90000"/>
              </a:lnSpc>
              <a:buFont typeface="Aptos Display"/>
              <a:buAutoNum type="arabicPeriod"/>
            </a:pPr>
            <a:r>
              <a:rPr lang="en-US"/>
              <a:t>Volkswagen's leadership is focused on transitioning to EVs, guided by the </a:t>
            </a:r>
            <a:r>
              <a:rPr lang="en-US" b="1"/>
              <a:t>NEW AUTO strategy</a:t>
            </a:r>
            <a:r>
              <a:rPr lang="en-US"/>
              <a:t>, which aligns with sustainability goals.</a:t>
            </a:r>
          </a:p>
          <a:p>
            <a:pPr lvl="0">
              <a:lnSpc>
                <a:spcPct val="90000"/>
              </a:lnSpc>
              <a:buFont typeface="Aptos Display"/>
              <a:buAutoNum type="arabicPeriod"/>
            </a:pPr>
            <a:r>
              <a:rPr lang="en-US" b="1"/>
              <a:t>Corporate Culture</a:t>
            </a:r>
            <a:r>
              <a:rPr lang="en-US"/>
              <a:t>:</a:t>
            </a:r>
          </a:p>
          <a:p>
            <a:pPr lvl="1">
              <a:lnSpc>
                <a:spcPct val="90000"/>
              </a:lnSpc>
              <a:buFont typeface="Aptos Display"/>
              <a:buAutoNum type="arabicPeriod"/>
            </a:pPr>
            <a:r>
              <a:rPr lang="en-US"/>
              <a:t>A shift from traditional manufacturing to software-oriented operations reflects the evolving priorities within Volkswagen’s internal environment.</a:t>
            </a:r>
          </a:p>
          <a:p>
            <a:pPr lvl="0">
              <a:lnSpc>
                <a:spcPct val="90000"/>
              </a:lnSpc>
              <a:buFont typeface="Aptos Display"/>
              <a:buAutoNum type="arabicPeriod"/>
            </a:pPr>
            <a:r>
              <a:rPr lang="en-US" b="1"/>
              <a:t>Resources and Capabilities</a:t>
            </a:r>
            <a:r>
              <a:rPr lang="en-US"/>
              <a:t>:</a:t>
            </a:r>
          </a:p>
          <a:p>
            <a:pPr lvl="1">
              <a:lnSpc>
                <a:spcPct val="90000"/>
              </a:lnSpc>
              <a:buFont typeface="Aptos Display"/>
              <a:buAutoNum type="arabicPeriod"/>
            </a:pPr>
            <a:r>
              <a:rPr lang="en-US"/>
              <a:t>Investments in R&amp;D and production facilities influence decisions around innovation and market competitiveness.</a:t>
            </a:r>
          </a:p>
          <a:p>
            <a:pPr lvl="0">
              <a:lnSpc>
                <a:spcPct val="90000"/>
              </a:lnSpc>
              <a:buFont typeface="Aptos Display"/>
              <a:buAutoNum type="arabicPeriod"/>
            </a:pPr>
            <a:r>
              <a:rPr lang="en-US" b="1"/>
              <a:t>Stakeholder Engagement</a:t>
            </a:r>
            <a:r>
              <a:rPr lang="en-US"/>
              <a:t>:</a:t>
            </a:r>
          </a:p>
          <a:p>
            <a:pPr lvl="1">
              <a:lnSpc>
                <a:spcPct val="90000"/>
              </a:lnSpc>
              <a:buFont typeface="Aptos Display"/>
              <a:buAutoNum type="arabicPeriod"/>
            </a:pPr>
            <a:r>
              <a:rPr lang="en-US"/>
              <a:t>Feedback from customers, employees, and regulators shapes strategic and operational decisions.</a:t>
            </a: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905EB-3B55-0E9E-D075-BFB2F8C168A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Stakeholders of Volkswagen Group and Their Influence on Decision-Making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CB900-F298-F199-63FB-97E165A76B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5136" y="2529843"/>
            <a:ext cx="9404722" cy="3718553"/>
          </a:xfrm>
        </p:spPr>
        <p:txBody>
          <a:bodyPr/>
          <a:lstStyle/>
          <a:p>
            <a:pPr lvl="0">
              <a:buFont typeface="Arial" pitchFamily="34"/>
              <a:buChar char="•"/>
            </a:pPr>
            <a:r>
              <a:rPr lang="en-US" b="1"/>
              <a:t>ShareholdersWho they are</a:t>
            </a:r>
            <a:r>
              <a:rPr lang="en-US"/>
              <a:t>: Individuals and institutions that hold shares in the Volkswagen Group, including majority stakeholders like Porsche SE (31.4% equity stake) and Lower Saxony State (11.8%).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Shape long-term strategies through governance and board participation.</a:t>
            </a:r>
          </a:p>
          <a:p>
            <a:pPr lvl="1">
              <a:buFont typeface="Arial" pitchFamily="34"/>
              <a:buChar char="•"/>
            </a:pPr>
            <a:r>
              <a:rPr lang="en-US"/>
              <a:t>Pressure for profitability and return on investment, influencing cost-cutting and revenue-generating initiatives.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D6C8BC8-749C-B62A-C592-99EBABBDF6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1043" y="472443"/>
            <a:ext cx="9348816" cy="5775953"/>
          </a:xfrm>
        </p:spPr>
        <p:txBody>
          <a:bodyPr/>
          <a:lstStyle/>
          <a:p>
            <a:pPr lvl="0">
              <a:buFont typeface="Arial" pitchFamily="34"/>
              <a:buChar char="•"/>
            </a:pPr>
            <a:r>
              <a:rPr lang="en-US" b="1"/>
              <a:t>Employees: Who they are</a:t>
            </a:r>
            <a:r>
              <a:rPr lang="en-US"/>
              <a:t>: Over 684,000 employees worldwide, including engineers, factory workers, and management staff.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Drive innovation and quality in production and R&amp;D.</a:t>
            </a:r>
          </a:p>
          <a:p>
            <a:pPr lvl="1">
              <a:buFont typeface="Arial" pitchFamily="34"/>
              <a:buChar char="•"/>
            </a:pPr>
            <a:r>
              <a:rPr lang="en-US"/>
              <a:t>Participate in corporate decision-making through works councils and labor unions, particularly in Germany where co-determination laws apply.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Customers: Who they are</a:t>
            </a:r>
            <a:r>
              <a:rPr lang="en-US"/>
              <a:t>: Individuals and businesses purchasing Volkswagen’s passenger cars, commercial vehicles, and financial services.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Demand for sustainable and innovative products influences the company's transition to electric vehicles and digital solutions.</a:t>
            </a:r>
          </a:p>
          <a:p>
            <a:pPr lvl="1">
              <a:buFont typeface="Arial" pitchFamily="34"/>
              <a:buChar char="•"/>
            </a:pPr>
            <a:r>
              <a:rPr lang="en-US"/>
              <a:t>Feedback drives product quality improvements and customization options.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D027A79-64BD-D619-B290-D657FAFCBF6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6236" y="350516"/>
            <a:ext cx="9760296" cy="5989320"/>
          </a:xfrm>
        </p:spPr>
        <p:txBody>
          <a:bodyPr/>
          <a:lstStyle/>
          <a:p>
            <a:pPr lvl="0">
              <a:buFont typeface="Arial" pitchFamily="34"/>
              <a:buChar char="•"/>
            </a:pPr>
            <a:r>
              <a:rPr lang="en-US" b="1"/>
              <a:t>Suppliers and PartnersWho they are</a:t>
            </a:r>
            <a:r>
              <a:rPr lang="en-US"/>
              <a:t>: Companies providing parts, raw materials, and services for vehicle manufacturing (e.g., Bosch for automotive parts).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Contribute to cost and quality decisions through pricing and delivery reliability.</a:t>
            </a:r>
          </a:p>
          <a:p>
            <a:pPr lvl="1">
              <a:buFont typeface="Arial" pitchFamily="34"/>
              <a:buChar char="•"/>
            </a:pPr>
            <a:r>
              <a:rPr lang="en-US"/>
              <a:t>Collaboration in sustainable sourcing practices aligns with Volkswagen’s ESG goals.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Governments and Regulators: Who they are</a:t>
            </a:r>
            <a:r>
              <a:rPr lang="en-US"/>
              <a:t>: National and international agencies enforcing environmental, safety, and trade regulations.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Regulatory compliance drives decisions related to emissions, sustainability, and safety standards (e.g., carbon neutrality goals by 2050).</a:t>
            </a:r>
          </a:p>
          <a:p>
            <a:pPr lvl="1">
              <a:buFont typeface="Arial" pitchFamily="34"/>
              <a:buChar char="•"/>
            </a:pPr>
            <a:r>
              <a:rPr lang="en-US"/>
              <a:t>Failure to comply can result in fines, as seen in the Dieselgate scandal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F50D396-7E94-66B0-5F21-D1F33EDB87F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3356" y="350516"/>
            <a:ext cx="9836502" cy="5897880"/>
          </a:xfrm>
        </p:spPr>
        <p:txBody>
          <a:bodyPr/>
          <a:lstStyle/>
          <a:p>
            <a:pPr lvl="0">
              <a:buFont typeface="Arial" pitchFamily="34"/>
              <a:buChar char="•"/>
            </a:pPr>
            <a:r>
              <a:rPr lang="en-US" b="1"/>
              <a:t>Non-Governmental Organizations (NGOs)Who they are</a:t>
            </a:r>
            <a:r>
              <a:rPr lang="en-US"/>
              <a:t>: Advocacy groups focused on environmental and social issues.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Pressure for greater corporate responsibility and sustainability through public campaigns.</a:t>
            </a:r>
          </a:p>
          <a:p>
            <a:pPr lvl="1">
              <a:buFont typeface="Arial" pitchFamily="34"/>
              <a:buChar char="•"/>
            </a:pPr>
            <a:r>
              <a:rPr lang="en-US"/>
              <a:t>Collaboration with Volkswagen on projects like renewable energy initiatives and human rights compliance in the supply chain.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CommunitiesWho they are</a:t>
            </a:r>
            <a:r>
              <a:rPr lang="en-US"/>
              <a:t>: Local communities around Volkswagen’s plants and facilities.</a:t>
            </a:r>
          </a:p>
          <a:p>
            <a:pPr lvl="0">
              <a:buFont typeface="Arial" pitchFamily="34"/>
              <a:buChar char="•"/>
            </a:pPr>
            <a:r>
              <a:rPr lang="en-US" b="1"/>
              <a:t>Influence</a:t>
            </a:r>
            <a:r>
              <a:rPr lang="en-US"/>
              <a:t>:</a:t>
            </a:r>
          </a:p>
          <a:p>
            <a:pPr lvl="1">
              <a:buFont typeface="Arial" pitchFamily="34"/>
              <a:buChar char="•"/>
            </a:pPr>
            <a:r>
              <a:rPr lang="en-US"/>
              <a:t>Support or opposition to new facilities based on perceived economic or environmental impact.</a:t>
            </a:r>
          </a:p>
          <a:p>
            <a:pPr lvl="1">
              <a:buFont typeface="Arial" pitchFamily="34"/>
              <a:buChar char="•"/>
            </a:pPr>
            <a:r>
              <a:rPr lang="en-US"/>
              <a:t>Influence decisions on corporate social responsibility (CSR) investments in local education, health, and infrastructure.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AE902-A0D5-FF0B-279C-4500BA0ABB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EE2B8-66F7-A263-2B6A-6C2AF7BA751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Volkswagen Group operates as a global leader, leveraging a divisional structure, diverse brand portfolio, and strong innovation capabilities. Its internal environment is shaped by strengths like brand equity and R&amp;D leadership, and opportunities in electric and sustainable mobility markets, while addressing challenges like high operational costs and regulatory pressures.</a:t>
            </a:r>
          </a:p>
          <a:p>
            <a:pPr lvl="0"/>
            <a:r>
              <a:rPr lang="en-US"/>
              <a:t>Stakeholders, including shareholders, employees, customers, and regulators, play pivotal roles in shaping decisions. By aligning its strategies with stakeholder expectations and focusing on sustainability, Volkswagen remains well-positioned for growth and industry leadership in the evolving automotive landscape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4C226-C4CE-9536-2E63-096489F18F5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86246-15BF-2FE0-00FF-08AB8FE39B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6115" y="1310636"/>
            <a:ext cx="11225841" cy="5318763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900"/>
              <a:t>Volkswagen Group, 2024. Shareholder Structure. [online] Available at: https://www.volkswagen-group.com/shareholder-structure [Accessed 21 Dec. 2024].Volkswagen Group, 2024. Annual Report 2023. [online] Available at: https://www.volkswagen-group.com/annual-report [Accessed 21 Dec. 2024].Volkswagen Group, 2024. Sustainability Report 2023. [online] Available at: https://www.volkswagen-group.com/sustainability-report [Accessed 21 Dec. 2024].Volkswagen Group, 2024. Strategy Overview. [online] Available at: https://www.volkswagen-group.com/strategy [Accessed 21 Dec. 2024].Volkswagen Group, 2024. Supply Chain Transparency. [online] Available at: https://www.volkswagen-group.com/supply-chain [Accessed 21 Dec. 2024].EdrawMind, 2024. Volkswagen Mission and Vision Analysis. [online] Available at: https://www.edrawmind.com/volkswagen-mission-and-vision [Accessed 21 Dec. 2024].BBC News, 2015. Volkswagen Emissions Scandal Explained. [online] Available at: https://www.bbc.com/news/business-34324772 [Accessed 21 Dec. 2024].Statista, 2024. Volkswagen Group Statistics. [online] Available at: https://www.statista.com [Accessed 21 Dec. 2024].Auto Industry Analysis, 2024. SWOT Analysis of Volkswagen. [online] Available at: https://www.autoindustryanalysis.com [Accessed 21 Dec. 2024].Bosch, 2024. Supplier Collaboration with Volkswagen. [online] Available at: https://www.bosch.com/industries/automotive [Accessed 21 Dec. 2024].Volkswagen Group, 2024. Consumer Insights and Market Focus. [online] Available at: https://www.volkswagen-group.com/consumer-focus [Accessed 21 Dec. 2024].Volkswagen Group, 2024. NGO Collaboration and CSR Initiatives. [online] Available at: https://www.volkswagen-group.com/ngo-collaboration [Accessed 21 Dec. 2024].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4970</TotalTime>
  <Words>1611</Words>
  <Application>Microsoft Office PowerPoint</Application>
  <PresentationFormat>Widescreen</PresentationFormat>
  <Paragraphs>113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Century Gothic</vt:lpstr>
      <vt:lpstr>Wingdings 3</vt:lpstr>
      <vt:lpstr>Ion</vt:lpstr>
      <vt:lpstr>Volkswagen Group</vt:lpstr>
      <vt:lpstr>Tabel Of Content </vt:lpstr>
      <vt:lpstr>Introduction to Volkswagen Group</vt:lpstr>
      <vt:lpstr>Structure and Functions </vt:lpstr>
      <vt:lpstr>PowerPoint Presentation</vt:lpstr>
      <vt:lpstr>PowerPoint Presentation</vt:lpstr>
      <vt:lpstr>SWOT Analysis of Volkswagen Group</vt:lpstr>
      <vt:lpstr>PowerPoint Presentation</vt:lpstr>
      <vt:lpstr>PowerPoint Presentation</vt:lpstr>
      <vt:lpstr>PowerPoint Presentation</vt:lpstr>
      <vt:lpstr>Internal Factors Influencing Organizational Decisions </vt:lpstr>
      <vt:lpstr>Stakeholders of Volkswagen Group and Their Influence on Decision-Making</vt:lpstr>
      <vt:lpstr>PowerPoint Presentation</vt:lpstr>
      <vt:lpstr>PowerPoint Presentation</vt:lpstr>
      <vt:lpstr>PowerPoint Presentation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Angel Krumov Marinov (2336737)</dc:creator>
  <cp:lastModifiedBy>Angel Krumov Marinov (2336737)</cp:lastModifiedBy>
  <cp:revision>8</cp:revision>
  <dcterms:created xsi:type="dcterms:W3CDTF">2024-12-12T09:42:33Z</dcterms:created>
  <dcterms:modified xsi:type="dcterms:W3CDTF">2024-12-21T23:11:21Z</dcterms:modified>
</cp:coreProperties>
</file>