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69"/>
  </p:notesMasterIdLst>
  <p:sldIdLst>
    <p:sldId id="256" r:id="rId2"/>
    <p:sldId id="259" r:id="rId3"/>
    <p:sldId id="258" r:id="rId4"/>
    <p:sldId id="260" r:id="rId5"/>
    <p:sldId id="268" r:id="rId6"/>
    <p:sldId id="261" r:id="rId7"/>
    <p:sldId id="318" r:id="rId8"/>
    <p:sldId id="267" r:id="rId9"/>
    <p:sldId id="269" r:id="rId10"/>
    <p:sldId id="266" r:id="rId11"/>
    <p:sldId id="265" r:id="rId12"/>
    <p:sldId id="270" r:id="rId13"/>
    <p:sldId id="264" r:id="rId14"/>
    <p:sldId id="263" r:id="rId15"/>
    <p:sldId id="262" r:id="rId16"/>
    <p:sldId id="326" r:id="rId17"/>
    <p:sldId id="272" r:id="rId18"/>
    <p:sldId id="278" r:id="rId19"/>
    <p:sldId id="277" r:id="rId20"/>
    <p:sldId id="276" r:id="rId21"/>
    <p:sldId id="327" r:id="rId22"/>
    <p:sldId id="319" r:id="rId23"/>
    <p:sldId id="275" r:id="rId24"/>
    <p:sldId id="274" r:id="rId25"/>
    <p:sldId id="279" r:id="rId26"/>
    <p:sldId id="257" r:id="rId27"/>
    <p:sldId id="273" r:id="rId28"/>
    <p:sldId id="271" r:id="rId29"/>
    <p:sldId id="314" r:id="rId30"/>
    <p:sldId id="316" r:id="rId31"/>
    <p:sldId id="282" r:id="rId32"/>
    <p:sldId id="287" r:id="rId33"/>
    <p:sldId id="325" r:id="rId34"/>
    <p:sldId id="283" r:id="rId35"/>
    <p:sldId id="286" r:id="rId36"/>
    <p:sldId id="288" r:id="rId37"/>
    <p:sldId id="284" r:id="rId38"/>
    <p:sldId id="291" r:id="rId39"/>
    <p:sldId id="280" r:id="rId40"/>
    <p:sldId id="281" r:id="rId41"/>
    <p:sldId id="295" r:id="rId42"/>
    <p:sldId id="296" r:id="rId43"/>
    <p:sldId id="294" r:id="rId44"/>
    <p:sldId id="300" r:id="rId45"/>
    <p:sldId id="298" r:id="rId46"/>
    <p:sldId id="301" r:id="rId47"/>
    <p:sldId id="299" r:id="rId48"/>
    <p:sldId id="302" r:id="rId49"/>
    <p:sldId id="304" r:id="rId50"/>
    <p:sldId id="306" r:id="rId51"/>
    <p:sldId id="305" r:id="rId52"/>
    <p:sldId id="303" r:id="rId53"/>
    <p:sldId id="293" r:id="rId54"/>
    <p:sldId id="292" r:id="rId55"/>
    <p:sldId id="307" r:id="rId56"/>
    <p:sldId id="308" r:id="rId57"/>
    <p:sldId id="309" r:id="rId58"/>
    <p:sldId id="310" r:id="rId59"/>
    <p:sldId id="297" r:id="rId60"/>
    <p:sldId id="311" r:id="rId61"/>
    <p:sldId id="312" r:id="rId62"/>
    <p:sldId id="317" r:id="rId63"/>
    <p:sldId id="313" r:id="rId64"/>
    <p:sldId id="324" r:id="rId65"/>
    <p:sldId id="321" r:id="rId66"/>
    <p:sldId id="322" r:id="rId67"/>
    <p:sldId id="323"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27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diagrams/_rels/data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4" Type="http://schemas.openxmlformats.org/officeDocument/2006/relationships/image" Target="../media/image14.png"/></Relationships>
</file>

<file path=ppt/diagrams/_rels/data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5" Type="http://schemas.openxmlformats.org/officeDocument/2006/relationships/image" Target="../media/image21.png"/><Relationship Id="rId4"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4" Type="http://schemas.openxmlformats.org/officeDocument/2006/relationships/image" Target="../media/image14.png"/></Relationships>
</file>

<file path=ppt/diagrams/_rels/drawing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 Id="rId5" Type="http://schemas.openxmlformats.org/officeDocument/2006/relationships/image" Target="../media/image21.png"/><Relationship Id="rId4"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807665-5139-4394-9723-E7F67B9765F5}" type="doc">
      <dgm:prSet loTypeId="urn:microsoft.com/office/officeart/2005/8/layout/hProcess9" loCatId="process" qsTypeId="urn:microsoft.com/office/officeart/2005/8/quickstyle/simple5" qsCatId="simple" csTypeId="urn:microsoft.com/office/officeart/2005/8/colors/colorful1#1" csCatId="colorful" phldr="1"/>
      <dgm:spPr/>
    </dgm:pt>
    <dgm:pt modelId="{A23F703C-E5C2-4625-ADF6-77BA4F6B1463}">
      <dgm:prSet phldrT="[Text]"/>
      <dgm:spPr/>
      <dgm:t>
        <a:bodyPr/>
        <a:lstStyle/>
        <a:p>
          <a:r>
            <a:rPr lang="en-GB" dirty="0"/>
            <a:t>Good Politics</a:t>
          </a:r>
        </a:p>
      </dgm:t>
    </dgm:pt>
    <dgm:pt modelId="{F80B87D7-F9DB-4693-A905-86ACF371F522}" type="parTrans" cxnId="{940AA32A-EAEC-4142-972C-41D91C6D84FA}">
      <dgm:prSet/>
      <dgm:spPr/>
      <dgm:t>
        <a:bodyPr/>
        <a:lstStyle/>
        <a:p>
          <a:endParaRPr lang="en-GB"/>
        </a:p>
      </dgm:t>
    </dgm:pt>
    <dgm:pt modelId="{D49F622F-8B0F-4AD3-8C5B-315AA8719676}" type="sibTrans" cxnId="{940AA32A-EAEC-4142-972C-41D91C6D84FA}">
      <dgm:prSet/>
      <dgm:spPr/>
      <dgm:t>
        <a:bodyPr/>
        <a:lstStyle/>
        <a:p>
          <a:endParaRPr lang="en-GB"/>
        </a:p>
      </dgm:t>
    </dgm:pt>
    <dgm:pt modelId="{05D6783F-F34F-4FA4-A7A7-96B68723174A}">
      <dgm:prSet phldrT="[Text]"/>
      <dgm:spPr/>
      <dgm:t>
        <a:bodyPr/>
        <a:lstStyle/>
        <a:p>
          <a:r>
            <a:rPr lang="en-GB" dirty="0"/>
            <a:t>Good Policy</a:t>
          </a:r>
        </a:p>
      </dgm:t>
    </dgm:pt>
    <dgm:pt modelId="{99D1B6C3-B73E-4DAE-8D01-1A559A8CE602}" type="parTrans" cxnId="{612B47F9-15A7-413E-8FD4-BA6F9300102C}">
      <dgm:prSet/>
      <dgm:spPr/>
      <dgm:t>
        <a:bodyPr/>
        <a:lstStyle/>
        <a:p>
          <a:endParaRPr lang="en-GB"/>
        </a:p>
      </dgm:t>
    </dgm:pt>
    <dgm:pt modelId="{756FC2AB-3778-4A59-A2EA-A6A848DF2F61}" type="sibTrans" cxnId="{612B47F9-15A7-413E-8FD4-BA6F9300102C}">
      <dgm:prSet/>
      <dgm:spPr/>
      <dgm:t>
        <a:bodyPr/>
        <a:lstStyle/>
        <a:p>
          <a:endParaRPr lang="en-GB"/>
        </a:p>
      </dgm:t>
    </dgm:pt>
    <dgm:pt modelId="{E9E25B7A-42E4-4C13-87DC-913993FEBA99}">
      <dgm:prSet phldrT="[Text]"/>
      <dgm:spPr/>
      <dgm:t>
        <a:bodyPr/>
        <a:lstStyle/>
        <a:p>
          <a:r>
            <a:rPr lang="en-GB" dirty="0"/>
            <a:t>Good Management</a:t>
          </a:r>
        </a:p>
      </dgm:t>
    </dgm:pt>
    <dgm:pt modelId="{C729AB7C-5137-45B4-90F5-8AD8D7419392}" type="parTrans" cxnId="{A786E9D2-120B-43BA-95CB-FB67F20BE32E}">
      <dgm:prSet/>
      <dgm:spPr/>
      <dgm:t>
        <a:bodyPr/>
        <a:lstStyle/>
        <a:p>
          <a:endParaRPr lang="en-GB"/>
        </a:p>
      </dgm:t>
    </dgm:pt>
    <dgm:pt modelId="{F03BE231-3D48-4A84-A6F1-7B73B75CF203}" type="sibTrans" cxnId="{A786E9D2-120B-43BA-95CB-FB67F20BE32E}">
      <dgm:prSet/>
      <dgm:spPr/>
      <dgm:t>
        <a:bodyPr/>
        <a:lstStyle/>
        <a:p>
          <a:endParaRPr lang="en-GB"/>
        </a:p>
      </dgm:t>
    </dgm:pt>
    <dgm:pt modelId="{E0AFB442-C533-42FB-B54D-CAE186B88200}" type="pres">
      <dgm:prSet presAssocID="{36807665-5139-4394-9723-E7F67B9765F5}" presName="CompostProcess" presStyleCnt="0">
        <dgm:presLayoutVars>
          <dgm:dir/>
          <dgm:resizeHandles val="exact"/>
        </dgm:presLayoutVars>
      </dgm:prSet>
      <dgm:spPr/>
    </dgm:pt>
    <dgm:pt modelId="{573D802F-F274-4D14-95BD-303599DD2CA3}" type="pres">
      <dgm:prSet presAssocID="{36807665-5139-4394-9723-E7F67B9765F5}" presName="arrow" presStyleLbl="bgShp" presStyleIdx="0" presStyleCnt="1"/>
      <dgm:spPr/>
    </dgm:pt>
    <dgm:pt modelId="{B7D6D5E5-7788-4EDC-B85B-8C91386877F8}" type="pres">
      <dgm:prSet presAssocID="{36807665-5139-4394-9723-E7F67B9765F5}" presName="linearProcess" presStyleCnt="0"/>
      <dgm:spPr/>
    </dgm:pt>
    <dgm:pt modelId="{3215667F-10B9-4AA6-87D8-92285D7BA577}" type="pres">
      <dgm:prSet presAssocID="{A23F703C-E5C2-4625-ADF6-77BA4F6B1463}" presName="textNode" presStyleLbl="node1" presStyleIdx="0" presStyleCnt="3">
        <dgm:presLayoutVars>
          <dgm:bulletEnabled val="1"/>
        </dgm:presLayoutVars>
      </dgm:prSet>
      <dgm:spPr/>
      <dgm:t>
        <a:bodyPr/>
        <a:lstStyle/>
        <a:p>
          <a:endParaRPr lang="en-US"/>
        </a:p>
      </dgm:t>
    </dgm:pt>
    <dgm:pt modelId="{469FB2B4-967F-4E00-919F-87B0939013D2}" type="pres">
      <dgm:prSet presAssocID="{D49F622F-8B0F-4AD3-8C5B-315AA8719676}" presName="sibTrans" presStyleCnt="0"/>
      <dgm:spPr/>
    </dgm:pt>
    <dgm:pt modelId="{AE622707-1810-4BE2-AEDD-331AE1FD3DE5}" type="pres">
      <dgm:prSet presAssocID="{05D6783F-F34F-4FA4-A7A7-96B68723174A}" presName="textNode" presStyleLbl="node1" presStyleIdx="1" presStyleCnt="3">
        <dgm:presLayoutVars>
          <dgm:bulletEnabled val="1"/>
        </dgm:presLayoutVars>
      </dgm:prSet>
      <dgm:spPr/>
      <dgm:t>
        <a:bodyPr/>
        <a:lstStyle/>
        <a:p>
          <a:endParaRPr lang="en-US"/>
        </a:p>
      </dgm:t>
    </dgm:pt>
    <dgm:pt modelId="{C3DEAD0F-7B04-453F-9D9C-C36017A9726A}" type="pres">
      <dgm:prSet presAssocID="{756FC2AB-3778-4A59-A2EA-A6A848DF2F61}" presName="sibTrans" presStyleCnt="0"/>
      <dgm:spPr/>
    </dgm:pt>
    <dgm:pt modelId="{2812CC8E-7C21-4C79-8E7A-AD1B31E07B21}" type="pres">
      <dgm:prSet presAssocID="{E9E25B7A-42E4-4C13-87DC-913993FEBA99}" presName="textNode" presStyleLbl="node1" presStyleIdx="2" presStyleCnt="3">
        <dgm:presLayoutVars>
          <dgm:bulletEnabled val="1"/>
        </dgm:presLayoutVars>
      </dgm:prSet>
      <dgm:spPr/>
      <dgm:t>
        <a:bodyPr/>
        <a:lstStyle/>
        <a:p>
          <a:endParaRPr lang="en-US"/>
        </a:p>
      </dgm:t>
    </dgm:pt>
  </dgm:ptLst>
  <dgm:cxnLst>
    <dgm:cxn modelId="{940AA32A-EAEC-4142-972C-41D91C6D84FA}" srcId="{36807665-5139-4394-9723-E7F67B9765F5}" destId="{A23F703C-E5C2-4625-ADF6-77BA4F6B1463}" srcOrd="0" destOrd="0" parTransId="{F80B87D7-F9DB-4693-A905-86ACF371F522}" sibTransId="{D49F622F-8B0F-4AD3-8C5B-315AA8719676}"/>
    <dgm:cxn modelId="{3D892E54-6C05-4011-93CC-35240BA79C7C}" type="presOf" srcId="{A23F703C-E5C2-4625-ADF6-77BA4F6B1463}" destId="{3215667F-10B9-4AA6-87D8-92285D7BA577}" srcOrd="0" destOrd="0" presId="urn:microsoft.com/office/officeart/2005/8/layout/hProcess9"/>
    <dgm:cxn modelId="{612B47F9-15A7-413E-8FD4-BA6F9300102C}" srcId="{36807665-5139-4394-9723-E7F67B9765F5}" destId="{05D6783F-F34F-4FA4-A7A7-96B68723174A}" srcOrd="1" destOrd="0" parTransId="{99D1B6C3-B73E-4DAE-8D01-1A559A8CE602}" sibTransId="{756FC2AB-3778-4A59-A2EA-A6A848DF2F61}"/>
    <dgm:cxn modelId="{826C6605-2439-4F3A-B01F-41F5B15672B8}" type="presOf" srcId="{36807665-5139-4394-9723-E7F67B9765F5}" destId="{E0AFB442-C533-42FB-B54D-CAE186B88200}" srcOrd="0" destOrd="0" presId="urn:microsoft.com/office/officeart/2005/8/layout/hProcess9"/>
    <dgm:cxn modelId="{A786E9D2-120B-43BA-95CB-FB67F20BE32E}" srcId="{36807665-5139-4394-9723-E7F67B9765F5}" destId="{E9E25B7A-42E4-4C13-87DC-913993FEBA99}" srcOrd="2" destOrd="0" parTransId="{C729AB7C-5137-45B4-90F5-8AD8D7419392}" sibTransId="{F03BE231-3D48-4A84-A6F1-7B73B75CF203}"/>
    <dgm:cxn modelId="{703E0042-922A-4D80-86AA-2770CA881F6B}" type="presOf" srcId="{E9E25B7A-42E4-4C13-87DC-913993FEBA99}" destId="{2812CC8E-7C21-4C79-8E7A-AD1B31E07B21}" srcOrd="0" destOrd="0" presId="urn:microsoft.com/office/officeart/2005/8/layout/hProcess9"/>
    <dgm:cxn modelId="{1639E96F-192D-43BE-BDF6-DC17EC80E782}" type="presOf" srcId="{05D6783F-F34F-4FA4-A7A7-96B68723174A}" destId="{AE622707-1810-4BE2-AEDD-331AE1FD3DE5}" srcOrd="0" destOrd="0" presId="urn:microsoft.com/office/officeart/2005/8/layout/hProcess9"/>
    <dgm:cxn modelId="{A49AFB2F-8B4C-464D-83C1-B0D5FD7D4AF8}" type="presParOf" srcId="{E0AFB442-C533-42FB-B54D-CAE186B88200}" destId="{573D802F-F274-4D14-95BD-303599DD2CA3}" srcOrd="0" destOrd="0" presId="urn:microsoft.com/office/officeart/2005/8/layout/hProcess9"/>
    <dgm:cxn modelId="{11AEF4BE-E1F4-4E5F-8A28-5FAB8865686F}" type="presParOf" srcId="{E0AFB442-C533-42FB-B54D-CAE186B88200}" destId="{B7D6D5E5-7788-4EDC-B85B-8C91386877F8}" srcOrd="1" destOrd="0" presId="urn:microsoft.com/office/officeart/2005/8/layout/hProcess9"/>
    <dgm:cxn modelId="{205004AA-1861-49EB-B809-08579F3984E4}" type="presParOf" srcId="{B7D6D5E5-7788-4EDC-B85B-8C91386877F8}" destId="{3215667F-10B9-4AA6-87D8-92285D7BA577}" srcOrd="0" destOrd="0" presId="urn:microsoft.com/office/officeart/2005/8/layout/hProcess9"/>
    <dgm:cxn modelId="{FD17246B-67AE-4FD4-8C0E-16224D8958F4}" type="presParOf" srcId="{B7D6D5E5-7788-4EDC-B85B-8C91386877F8}" destId="{469FB2B4-967F-4E00-919F-87B0939013D2}" srcOrd="1" destOrd="0" presId="urn:microsoft.com/office/officeart/2005/8/layout/hProcess9"/>
    <dgm:cxn modelId="{A54A5C6A-958B-43CF-9877-7124CD5EE1DB}" type="presParOf" srcId="{B7D6D5E5-7788-4EDC-B85B-8C91386877F8}" destId="{AE622707-1810-4BE2-AEDD-331AE1FD3DE5}" srcOrd="2" destOrd="0" presId="urn:microsoft.com/office/officeart/2005/8/layout/hProcess9"/>
    <dgm:cxn modelId="{2E55F0EF-1EB1-46F3-84C9-AA2DAA70E4ED}" type="presParOf" srcId="{B7D6D5E5-7788-4EDC-B85B-8C91386877F8}" destId="{C3DEAD0F-7B04-453F-9D9C-C36017A9726A}" srcOrd="3" destOrd="0" presId="urn:microsoft.com/office/officeart/2005/8/layout/hProcess9"/>
    <dgm:cxn modelId="{AEA31AB2-3475-45DD-BCD0-90BE4055DED2}" type="presParOf" srcId="{B7D6D5E5-7788-4EDC-B85B-8C91386877F8}" destId="{2812CC8E-7C21-4C79-8E7A-AD1B31E07B2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FA8F6-52F2-4CEA-9312-06E122AA22AB}" type="doc">
      <dgm:prSet loTypeId="urn:microsoft.com/office/officeart/2005/8/layout/hProcess9" loCatId="process" qsTypeId="urn:microsoft.com/office/officeart/2005/8/quickstyle/3d3" qsCatId="3D" csTypeId="urn:microsoft.com/office/officeart/2005/8/colors/colorful1#3" csCatId="colorful" phldr="1"/>
      <dgm:spPr/>
    </dgm:pt>
    <dgm:pt modelId="{0CD923B6-5562-4503-82EE-627297A6B34B}">
      <dgm:prSet phldrT="[Text]"/>
      <dgm:spPr/>
      <dgm:t>
        <a:bodyPr/>
        <a:lstStyle/>
        <a:p>
          <a:r>
            <a:rPr lang="en-GB" dirty="0"/>
            <a:t>What should be done?</a:t>
          </a:r>
        </a:p>
      </dgm:t>
    </dgm:pt>
    <dgm:pt modelId="{0992EECA-3BEA-4F83-9358-9C3E800C8373}" type="parTrans" cxnId="{6D3940F2-80AD-4251-B223-155E1C9AC92C}">
      <dgm:prSet/>
      <dgm:spPr/>
      <dgm:t>
        <a:bodyPr/>
        <a:lstStyle/>
        <a:p>
          <a:endParaRPr lang="en-GB"/>
        </a:p>
      </dgm:t>
    </dgm:pt>
    <dgm:pt modelId="{6A31F64E-CFBB-4A83-936B-4106CA5180AA}" type="sibTrans" cxnId="{6D3940F2-80AD-4251-B223-155E1C9AC92C}">
      <dgm:prSet/>
      <dgm:spPr/>
      <dgm:t>
        <a:bodyPr/>
        <a:lstStyle/>
        <a:p>
          <a:endParaRPr lang="en-GB"/>
        </a:p>
      </dgm:t>
    </dgm:pt>
    <dgm:pt modelId="{74FB897F-18C2-4C5D-B1E4-FEA9E5E99164}">
      <dgm:prSet phldrT="[Text]"/>
      <dgm:spPr/>
      <dgm:t>
        <a:bodyPr/>
        <a:lstStyle/>
        <a:p>
          <a:r>
            <a:rPr lang="en-GB" dirty="0"/>
            <a:t>Focus on welfare or well-being</a:t>
          </a:r>
        </a:p>
      </dgm:t>
    </dgm:pt>
    <dgm:pt modelId="{EFEBBDE9-5CA2-4B16-83B1-AAEFE763F0B3}" type="parTrans" cxnId="{9E8FCEE4-F398-4C87-A1AF-A7053D117BF2}">
      <dgm:prSet/>
      <dgm:spPr/>
      <dgm:t>
        <a:bodyPr/>
        <a:lstStyle/>
        <a:p>
          <a:endParaRPr lang="en-GB"/>
        </a:p>
      </dgm:t>
    </dgm:pt>
    <dgm:pt modelId="{D5315101-A1F6-4395-9C1F-58EC9791D836}" type="sibTrans" cxnId="{9E8FCEE4-F398-4C87-A1AF-A7053D117BF2}">
      <dgm:prSet/>
      <dgm:spPr/>
      <dgm:t>
        <a:bodyPr/>
        <a:lstStyle/>
        <a:p>
          <a:endParaRPr lang="en-GB"/>
        </a:p>
      </dgm:t>
    </dgm:pt>
    <dgm:pt modelId="{7817BC30-6456-45C9-93EA-41F2A86FDE8F}">
      <dgm:prSet phldrT="[Text]"/>
      <dgm:spPr/>
      <dgm:t>
        <a:bodyPr/>
        <a:lstStyle/>
        <a:p>
          <a:r>
            <a:rPr lang="en-GB" dirty="0"/>
            <a:t>Establish a common good</a:t>
          </a:r>
        </a:p>
      </dgm:t>
    </dgm:pt>
    <dgm:pt modelId="{48868E43-5EE5-4687-9A43-72B16F8ADAF7}" type="parTrans" cxnId="{09C69CF4-50AA-44F2-87CE-3D38C25EE829}">
      <dgm:prSet/>
      <dgm:spPr/>
      <dgm:t>
        <a:bodyPr/>
        <a:lstStyle/>
        <a:p>
          <a:endParaRPr lang="en-GB"/>
        </a:p>
      </dgm:t>
    </dgm:pt>
    <dgm:pt modelId="{61A8D036-8BDD-4062-9457-1F439F95F444}" type="sibTrans" cxnId="{09C69CF4-50AA-44F2-87CE-3D38C25EE829}">
      <dgm:prSet/>
      <dgm:spPr/>
      <dgm:t>
        <a:bodyPr/>
        <a:lstStyle/>
        <a:p>
          <a:endParaRPr lang="en-GB"/>
        </a:p>
      </dgm:t>
    </dgm:pt>
    <dgm:pt modelId="{5128818F-A7AF-405F-BE6B-8800691DD93B}" type="pres">
      <dgm:prSet presAssocID="{787FA8F6-52F2-4CEA-9312-06E122AA22AB}" presName="CompostProcess" presStyleCnt="0">
        <dgm:presLayoutVars>
          <dgm:dir/>
          <dgm:resizeHandles val="exact"/>
        </dgm:presLayoutVars>
      </dgm:prSet>
      <dgm:spPr/>
    </dgm:pt>
    <dgm:pt modelId="{D2224D36-C60B-4FFA-8334-C91FAAD75EDF}" type="pres">
      <dgm:prSet presAssocID="{787FA8F6-52F2-4CEA-9312-06E122AA22AB}" presName="arrow" presStyleLbl="bgShp" presStyleIdx="0" presStyleCnt="1"/>
      <dgm:spPr/>
    </dgm:pt>
    <dgm:pt modelId="{A5B9A366-076D-4461-9207-026FE223E5BB}" type="pres">
      <dgm:prSet presAssocID="{787FA8F6-52F2-4CEA-9312-06E122AA22AB}" presName="linearProcess" presStyleCnt="0"/>
      <dgm:spPr/>
    </dgm:pt>
    <dgm:pt modelId="{5EB1002B-0BEA-4E19-92BE-288C9C727C80}" type="pres">
      <dgm:prSet presAssocID="{0CD923B6-5562-4503-82EE-627297A6B34B}" presName="textNode" presStyleLbl="node1" presStyleIdx="0" presStyleCnt="3">
        <dgm:presLayoutVars>
          <dgm:bulletEnabled val="1"/>
        </dgm:presLayoutVars>
      </dgm:prSet>
      <dgm:spPr/>
      <dgm:t>
        <a:bodyPr/>
        <a:lstStyle/>
        <a:p>
          <a:endParaRPr lang="en-US"/>
        </a:p>
      </dgm:t>
    </dgm:pt>
    <dgm:pt modelId="{25B9527C-0387-403A-AD76-199844AD95F1}" type="pres">
      <dgm:prSet presAssocID="{6A31F64E-CFBB-4A83-936B-4106CA5180AA}" presName="sibTrans" presStyleCnt="0"/>
      <dgm:spPr/>
    </dgm:pt>
    <dgm:pt modelId="{5D2A7F01-31E3-44BB-A737-212D3B2C9B0F}" type="pres">
      <dgm:prSet presAssocID="{74FB897F-18C2-4C5D-B1E4-FEA9E5E99164}" presName="textNode" presStyleLbl="node1" presStyleIdx="1" presStyleCnt="3">
        <dgm:presLayoutVars>
          <dgm:bulletEnabled val="1"/>
        </dgm:presLayoutVars>
      </dgm:prSet>
      <dgm:spPr/>
      <dgm:t>
        <a:bodyPr/>
        <a:lstStyle/>
        <a:p>
          <a:endParaRPr lang="en-US"/>
        </a:p>
      </dgm:t>
    </dgm:pt>
    <dgm:pt modelId="{789D8FEA-86A8-4EB4-BB40-F045992C424B}" type="pres">
      <dgm:prSet presAssocID="{D5315101-A1F6-4395-9C1F-58EC9791D836}" presName="sibTrans" presStyleCnt="0"/>
      <dgm:spPr/>
    </dgm:pt>
    <dgm:pt modelId="{347FC33A-9577-4832-A6ED-9DC5EA3433A4}" type="pres">
      <dgm:prSet presAssocID="{7817BC30-6456-45C9-93EA-41F2A86FDE8F}" presName="textNode" presStyleLbl="node1" presStyleIdx="2" presStyleCnt="3">
        <dgm:presLayoutVars>
          <dgm:bulletEnabled val="1"/>
        </dgm:presLayoutVars>
      </dgm:prSet>
      <dgm:spPr/>
      <dgm:t>
        <a:bodyPr/>
        <a:lstStyle/>
        <a:p>
          <a:endParaRPr lang="en-US"/>
        </a:p>
      </dgm:t>
    </dgm:pt>
  </dgm:ptLst>
  <dgm:cxnLst>
    <dgm:cxn modelId="{634DA006-AF36-43D2-A83F-4F8A2C6BEB54}" type="presOf" srcId="{0CD923B6-5562-4503-82EE-627297A6B34B}" destId="{5EB1002B-0BEA-4E19-92BE-288C9C727C80}" srcOrd="0" destOrd="0" presId="urn:microsoft.com/office/officeart/2005/8/layout/hProcess9"/>
    <dgm:cxn modelId="{2649D44E-5F9A-4E49-B9D4-A1CA50AA99EB}" type="presOf" srcId="{7817BC30-6456-45C9-93EA-41F2A86FDE8F}" destId="{347FC33A-9577-4832-A6ED-9DC5EA3433A4}" srcOrd="0" destOrd="0" presId="urn:microsoft.com/office/officeart/2005/8/layout/hProcess9"/>
    <dgm:cxn modelId="{09C69CF4-50AA-44F2-87CE-3D38C25EE829}" srcId="{787FA8F6-52F2-4CEA-9312-06E122AA22AB}" destId="{7817BC30-6456-45C9-93EA-41F2A86FDE8F}" srcOrd="2" destOrd="0" parTransId="{48868E43-5EE5-4687-9A43-72B16F8ADAF7}" sibTransId="{61A8D036-8BDD-4062-9457-1F439F95F444}"/>
    <dgm:cxn modelId="{9E8FCEE4-F398-4C87-A1AF-A7053D117BF2}" srcId="{787FA8F6-52F2-4CEA-9312-06E122AA22AB}" destId="{74FB897F-18C2-4C5D-B1E4-FEA9E5E99164}" srcOrd="1" destOrd="0" parTransId="{EFEBBDE9-5CA2-4B16-83B1-AAEFE763F0B3}" sibTransId="{D5315101-A1F6-4395-9C1F-58EC9791D836}"/>
    <dgm:cxn modelId="{6D3940F2-80AD-4251-B223-155E1C9AC92C}" srcId="{787FA8F6-52F2-4CEA-9312-06E122AA22AB}" destId="{0CD923B6-5562-4503-82EE-627297A6B34B}" srcOrd="0" destOrd="0" parTransId="{0992EECA-3BEA-4F83-9358-9C3E800C8373}" sibTransId="{6A31F64E-CFBB-4A83-936B-4106CA5180AA}"/>
    <dgm:cxn modelId="{AC97EE70-52F1-41C1-813A-61378888C3E4}" type="presOf" srcId="{74FB897F-18C2-4C5D-B1E4-FEA9E5E99164}" destId="{5D2A7F01-31E3-44BB-A737-212D3B2C9B0F}" srcOrd="0" destOrd="0" presId="urn:microsoft.com/office/officeart/2005/8/layout/hProcess9"/>
    <dgm:cxn modelId="{72F8E679-621E-4023-99E1-FB1DAD2C722C}" type="presOf" srcId="{787FA8F6-52F2-4CEA-9312-06E122AA22AB}" destId="{5128818F-A7AF-405F-BE6B-8800691DD93B}" srcOrd="0" destOrd="0" presId="urn:microsoft.com/office/officeart/2005/8/layout/hProcess9"/>
    <dgm:cxn modelId="{3D7134C6-FFF8-47C0-BB13-9F4F997CC389}" type="presParOf" srcId="{5128818F-A7AF-405F-BE6B-8800691DD93B}" destId="{D2224D36-C60B-4FFA-8334-C91FAAD75EDF}" srcOrd="0" destOrd="0" presId="urn:microsoft.com/office/officeart/2005/8/layout/hProcess9"/>
    <dgm:cxn modelId="{DF6C8FFD-74E6-4F88-A867-26EA314C96CD}" type="presParOf" srcId="{5128818F-A7AF-405F-BE6B-8800691DD93B}" destId="{A5B9A366-076D-4461-9207-026FE223E5BB}" srcOrd="1" destOrd="0" presId="urn:microsoft.com/office/officeart/2005/8/layout/hProcess9"/>
    <dgm:cxn modelId="{1745547F-985D-4181-979C-CBF89D09BEE5}" type="presParOf" srcId="{A5B9A366-076D-4461-9207-026FE223E5BB}" destId="{5EB1002B-0BEA-4E19-92BE-288C9C727C80}" srcOrd="0" destOrd="0" presId="urn:microsoft.com/office/officeart/2005/8/layout/hProcess9"/>
    <dgm:cxn modelId="{F09C6BC5-5760-4431-B25A-8ED51FAD7327}" type="presParOf" srcId="{A5B9A366-076D-4461-9207-026FE223E5BB}" destId="{25B9527C-0387-403A-AD76-199844AD95F1}" srcOrd="1" destOrd="0" presId="urn:microsoft.com/office/officeart/2005/8/layout/hProcess9"/>
    <dgm:cxn modelId="{4B005C2A-0D18-4245-9684-1E40068CE6CA}" type="presParOf" srcId="{A5B9A366-076D-4461-9207-026FE223E5BB}" destId="{5D2A7F01-31E3-44BB-A737-212D3B2C9B0F}" srcOrd="2" destOrd="0" presId="urn:microsoft.com/office/officeart/2005/8/layout/hProcess9"/>
    <dgm:cxn modelId="{6132A557-4599-4BC0-9919-CEA089913A99}" type="presParOf" srcId="{A5B9A366-076D-4461-9207-026FE223E5BB}" destId="{789D8FEA-86A8-4EB4-BB40-F045992C424B}" srcOrd="3" destOrd="0" presId="urn:microsoft.com/office/officeart/2005/8/layout/hProcess9"/>
    <dgm:cxn modelId="{A2760C88-A8F5-41FC-9DDD-5BCDEAD875A1}" type="presParOf" srcId="{A5B9A366-076D-4461-9207-026FE223E5BB}" destId="{347FC33A-9577-4832-A6ED-9DC5EA3433A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6E2FCF-DF84-4199-AEBE-DA79ACEFCE12}" type="doc">
      <dgm:prSet loTypeId="urn:microsoft.com/office/officeart/2008/layout/VerticalCurvedList" loCatId="list" qsTypeId="urn:microsoft.com/office/officeart/2005/8/quickstyle/3d2" qsCatId="3D" csTypeId="urn:microsoft.com/office/officeart/2005/8/colors/colorful1#3" csCatId="colorful" phldr="1"/>
      <dgm:spPr/>
      <dgm:t>
        <a:bodyPr/>
        <a:lstStyle/>
        <a:p>
          <a:endParaRPr lang="en-GB"/>
        </a:p>
      </dgm:t>
    </dgm:pt>
    <dgm:pt modelId="{6E2CA03A-8A39-4DE8-8477-2EDC38614D1B}">
      <dgm:prSet phldrT="[Text]" custT="1"/>
      <dgm:spPr/>
      <dgm:t>
        <a:bodyPr/>
        <a:lstStyle/>
        <a:p>
          <a:r>
            <a:rPr lang="en-GB" sz="3200" b="1" dirty="0"/>
            <a:t>1. Claim</a:t>
          </a:r>
          <a:r>
            <a:rPr lang="en-GB" sz="2800" dirty="0"/>
            <a:t>: there is a specific problem</a:t>
          </a:r>
        </a:p>
      </dgm:t>
    </dgm:pt>
    <dgm:pt modelId="{21BE0520-3BFB-4179-8499-3F1B3A9D9E4A}" type="parTrans" cxnId="{246B35D8-E428-4E5E-BD0A-83805A36F1D7}">
      <dgm:prSet/>
      <dgm:spPr/>
      <dgm:t>
        <a:bodyPr/>
        <a:lstStyle/>
        <a:p>
          <a:endParaRPr lang="en-GB"/>
        </a:p>
      </dgm:t>
    </dgm:pt>
    <dgm:pt modelId="{0A3F8E08-F066-4A39-A2F7-5E532231B153}" type="sibTrans" cxnId="{246B35D8-E428-4E5E-BD0A-83805A36F1D7}">
      <dgm:prSet/>
      <dgm:spPr/>
      <dgm:t>
        <a:bodyPr/>
        <a:lstStyle/>
        <a:p>
          <a:endParaRPr lang="en-GB"/>
        </a:p>
      </dgm:t>
    </dgm:pt>
    <dgm:pt modelId="{BAE143D5-0A38-44D6-9A7A-A31045AD595C}">
      <dgm:prSet phldrT="[Text]" custT="1"/>
      <dgm:spPr/>
      <dgm:t>
        <a:bodyPr/>
        <a:lstStyle/>
        <a:p>
          <a:r>
            <a:rPr lang="en-GB" sz="3200" b="1" dirty="0"/>
            <a:t>2. Media reports</a:t>
          </a:r>
          <a:r>
            <a:rPr lang="en-GB" sz="2800" dirty="0"/>
            <a:t>: bring a wide audience</a:t>
          </a:r>
        </a:p>
      </dgm:t>
    </dgm:pt>
    <dgm:pt modelId="{1846B3B7-A881-45A9-89BA-07858C12619B}" type="parTrans" cxnId="{B13B22FE-CD33-4D96-9F92-42C98AA4EFED}">
      <dgm:prSet/>
      <dgm:spPr/>
      <dgm:t>
        <a:bodyPr/>
        <a:lstStyle/>
        <a:p>
          <a:endParaRPr lang="en-GB"/>
        </a:p>
      </dgm:t>
    </dgm:pt>
    <dgm:pt modelId="{9DF426F2-53B4-453D-BDD0-28BEB5797108}" type="sibTrans" cxnId="{B13B22FE-CD33-4D96-9F92-42C98AA4EFED}">
      <dgm:prSet/>
      <dgm:spPr/>
      <dgm:t>
        <a:bodyPr/>
        <a:lstStyle/>
        <a:p>
          <a:endParaRPr lang="en-GB"/>
        </a:p>
      </dgm:t>
    </dgm:pt>
    <dgm:pt modelId="{4071B4D8-626D-4250-B3EE-2BA1C4C8DFF5}">
      <dgm:prSet phldrT="[Text]" custT="1"/>
      <dgm:spPr/>
      <dgm:t>
        <a:bodyPr/>
        <a:lstStyle/>
        <a:p>
          <a:r>
            <a:rPr lang="en-GB" sz="3200" b="1" dirty="0"/>
            <a:t>3. Public opinion</a:t>
          </a:r>
          <a:r>
            <a:rPr lang="en-GB" sz="2800" b="0" dirty="0"/>
            <a:t>: </a:t>
          </a:r>
          <a:r>
            <a:rPr lang="en-GB" sz="2800" dirty="0"/>
            <a:t>shapes itself</a:t>
          </a:r>
        </a:p>
      </dgm:t>
    </dgm:pt>
    <dgm:pt modelId="{61670720-05B9-4BD7-AED5-C078F021AB2A}" type="parTrans" cxnId="{15ECB7D8-D521-4378-B583-585D701ACC10}">
      <dgm:prSet/>
      <dgm:spPr/>
      <dgm:t>
        <a:bodyPr/>
        <a:lstStyle/>
        <a:p>
          <a:endParaRPr lang="en-GB"/>
        </a:p>
      </dgm:t>
    </dgm:pt>
    <dgm:pt modelId="{0AE0A8D3-E44D-4C12-860A-6FB5B64616CC}" type="sibTrans" cxnId="{15ECB7D8-D521-4378-B583-585D701ACC10}">
      <dgm:prSet/>
      <dgm:spPr/>
      <dgm:t>
        <a:bodyPr/>
        <a:lstStyle/>
        <a:p>
          <a:endParaRPr lang="en-GB"/>
        </a:p>
      </dgm:t>
    </dgm:pt>
    <dgm:pt modelId="{7F39DFD0-64C6-4C7E-B60C-22B788AC41FB}">
      <dgm:prSet phldrT="[Text]" custT="1"/>
      <dgm:spPr/>
      <dgm:t>
        <a:bodyPr/>
        <a:lstStyle/>
        <a:p>
          <a:r>
            <a:rPr lang="en-GB" sz="3200" b="1" dirty="0"/>
            <a:t>4. Law/policy makers</a:t>
          </a:r>
          <a:r>
            <a:rPr lang="en-GB" sz="2800" dirty="0"/>
            <a:t>: </a:t>
          </a:r>
          <a:r>
            <a:rPr lang="en-GB" sz="2400" dirty="0"/>
            <a:t>new ways of addressing</a:t>
          </a:r>
        </a:p>
      </dgm:t>
    </dgm:pt>
    <dgm:pt modelId="{8E24B61C-4E75-4497-AE26-F0B3F8D6CDF7}" type="parTrans" cxnId="{44C8E32B-AF44-4C9D-87A7-EA4F2FA7A465}">
      <dgm:prSet/>
      <dgm:spPr/>
      <dgm:t>
        <a:bodyPr/>
        <a:lstStyle/>
        <a:p>
          <a:endParaRPr lang="en-GB"/>
        </a:p>
      </dgm:t>
    </dgm:pt>
    <dgm:pt modelId="{169A2926-E164-4FBC-BFF7-04FC0B18375F}" type="sibTrans" cxnId="{44C8E32B-AF44-4C9D-87A7-EA4F2FA7A465}">
      <dgm:prSet/>
      <dgm:spPr/>
      <dgm:t>
        <a:bodyPr/>
        <a:lstStyle/>
        <a:p>
          <a:endParaRPr lang="en-GB"/>
        </a:p>
      </dgm:t>
    </dgm:pt>
    <dgm:pt modelId="{1454B379-25CA-4DA2-899F-045868A5BB28}">
      <dgm:prSet phldrT="[Text]" custT="1"/>
      <dgm:spPr/>
      <dgm:t>
        <a:bodyPr/>
        <a:lstStyle/>
        <a:p>
          <a:r>
            <a:rPr lang="en-GB" sz="3200" b="1" dirty="0"/>
            <a:t>5. Public agencies</a:t>
          </a:r>
          <a:r>
            <a:rPr lang="en-GB" sz="2800" dirty="0"/>
            <a:t>: implement new policies</a:t>
          </a:r>
        </a:p>
      </dgm:t>
    </dgm:pt>
    <dgm:pt modelId="{4085D70D-4BF5-4981-B6C1-93A98D390FB7}" type="parTrans" cxnId="{3445F363-38ED-4CD9-9DCA-F80F69594D43}">
      <dgm:prSet/>
      <dgm:spPr/>
      <dgm:t>
        <a:bodyPr/>
        <a:lstStyle/>
        <a:p>
          <a:endParaRPr lang="en-GB"/>
        </a:p>
      </dgm:t>
    </dgm:pt>
    <dgm:pt modelId="{F95C2CDA-1617-4B33-BEF5-95240F0DEF0E}" type="sibTrans" cxnId="{3445F363-38ED-4CD9-9DCA-F80F69594D43}">
      <dgm:prSet/>
      <dgm:spPr/>
      <dgm:t>
        <a:bodyPr/>
        <a:lstStyle/>
        <a:p>
          <a:endParaRPr lang="en-GB"/>
        </a:p>
      </dgm:t>
    </dgm:pt>
    <dgm:pt modelId="{BF402487-EAB4-4115-B4D2-209D8357885D}">
      <dgm:prSet phldrT="[Text]" custT="1"/>
      <dgm:spPr/>
      <dgm:t>
        <a:bodyPr/>
        <a:lstStyle/>
        <a:p>
          <a:r>
            <a:rPr lang="en-GB" sz="3200" b="1" dirty="0"/>
            <a:t>6. Effective</a:t>
          </a:r>
          <a:r>
            <a:rPr lang="en-GB" sz="2800" dirty="0"/>
            <a:t>: problem is solved or transformed</a:t>
          </a:r>
        </a:p>
      </dgm:t>
    </dgm:pt>
    <dgm:pt modelId="{4EFA2813-C42A-450F-9A7A-7FE7454C93CE}" type="parTrans" cxnId="{4454CE81-7D94-46A7-B89A-79E556C87902}">
      <dgm:prSet/>
      <dgm:spPr/>
      <dgm:t>
        <a:bodyPr/>
        <a:lstStyle/>
        <a:p>
          <a:endParaRPr lang="en-GB"/>
        </a:p>
      </dgm:t>
    </dgm:pt>
    <dgm:pt modelId="{03FC64A4-B10B-4614-BC5D-80BC1803389D}" type="sibTrans" cxnId="{4454CE81-7D94-46A7-B89A-79E556C87902}">
      <dgm:prSet/>
      <dgm:spPr/>
      <dgm:t>
        <a:bodyPr/>
        <a:lstStyle/>
        <a:p>
          <a:endParaRPr lang="en-GB"/>
        </a:p>
      </dgm:t>
    </dgm:pt>
    <dgm:pt modelId="{9D0910F8-8FBF-450C-8F7A-A3BEAB748FA4}" type="pres">
      <dgm:prSet presAssocID="{9D6E2FCF-DF84-4199-AEBE-DA79ACEFCE12}" presName="Name0" presStyleCnt="0">
        <dgm:presLayoutVars>
          <dgm:chMax val="7"/>
          <dgm:chPref val="7"/>
          <dgm:dir/>
        </dgm:presLayoutVars>
      </dgm:prSet>
      <dgm:spPr/>
      <dgm:t>
        <a:bodyPr/>
        <a:lstStyle/>
        <a:p>
          <a:endParaRPr lang="en-US"/>
        </a:p>
      </dgm:t>
    </dgm:pt>
    <dgm:pt modelId="{6061B5F5-9BAC-4D6F-8624-5F5F7B3C25F0}" type="pres">
      <dgm:prSet presAssocID="{9D6E2FCF-DF84-4199-AEBE-DA79ACEFCE12}" presName="Name1" presStyleCnt="0"/>
      <dgm:spPr/>
    </dgm:pt>
    <dgm:pt modelId="{3106F9B2-B639-4B41-8609-3030D4AA8D95}" type="pres">
      <dgm:prSet presAssocID="{9D6E2FCF-DF84-4199-AEBE-DA79ACEFCE12}" presName="cycle" presStyleCnt="0"/>
      <dgm:spPr/>
    </dgm:pt>
    <dgm:pt modelId="{9E6C3667-310D-4614-843C-061560000C2F}" type="pres">
      <dgm:prSet presAssocID="{9D6E2FCF-DF84-4199-AEBE-DA79ACEFCE12}" presName="srcNode" presStyleLbl="node1" presStyleIdx="0" presStyleCnt="6"/>
      <dgm:spPr/>
    </dgm:pt>
    <dgm:pt modelId="{4F921AE6-26A0-4FC5-959A-5C7C35BC712E}" type="pres">
      <dgm:prSet presAssocID="{9D6E2FCF-DF84-4199-AEBE-DA79ACEFCE12}" presName="conn" presStyleLbl="parChTrans1D2" presStyleIdx="0" presStyleCnt="1"/>
      <dgm:spPr/>
      <dgm:t>
        <a:bodyPr/>
        <a:lstStyle/>
        <a:p>
          <a:endParaRPr lang="en-US"/>
        </a:p>
      </dgm:t>
    </dgm:pt>
    <dgm:pt modelId="{9936F9A7-325E-48E4-B79C-C1F55340FECE}" type="pres">
      <dgm:prSet presAssocID="{9D6E2FCF-DF84-4199-AEBE-DA79ACEFCE12}" presName="extraNode" presStyleLbl="node1" presStyleIdx="0" presStyleCnt="6"/>
      <dgm:spPr/>
    </dgm:pt>
    <dgm:pt modelId="{FB06DDCF-5DD0-4BCE-B259-3CDC86754000}" type="pres">
      <dgm:prSet presAssocID="{9D6E2FCF-DF84-4199-AEBE-DA79ACEFCE12}" presName="dstNode" presStyleLbl="node1" presStyleIdx="0" presStyleCnt="6"/>
      <dgm:spPr/>
    </dgm:pt>
    <dgm:pt modelId="{7D16826D-3CA8-4B01-8865-46785B0D5DBF}" type="pres">
      <dgm:prSet presAssocID="{6E2CA03A-8A39-4DE8-8477-2EDC38614D1B}" presName="text_1" presStyleLbl="node1" presStyleIdx="0" presStyleCnt="6">
        <dgm:presLayoutVars>
          <dgm:bulletEnabled val="1"/>
        </dgm:presLayoutVars>
      </dgm:prSet>
      <dgm:spPr/>
      <dgm:t>
        <a:bodyPr/>
        <a:lstStyle/>
        <a:p>
          <a:endParaRPr lang="en-US"/>
        </a:p>
      </dgm:t>
    </dgm:pt>
    <dgm:pt modelId="{29C66B6D-0BBD-4027-8738-D056B2F8E80B}" type="pres">
      <dgm:prSet presAssocID="{6E2CA03A-8A39-4DE8-8477-2EDC38614D1B}" presName="accent_1" presStyleCnt="0"/>
      <dgm:spPr/>
    </dgm:pt>
    <dgm:pt modelId="{6D070F58-EAA7-47A1-B088-FA0189E3650A}" type="pres">
      <dgm:prSet presAssocID="{6E2CA03A-8A39-4DE8-8477-2EDC38614D1B}" presName="accentRepeatNode" presStyleLbl="solidFgAcc1" presStyleIdx="0" presStyleCnt="6"/>
      <dgm:spPr>
        <a:blipFill rotWithShape="0">
          <a:blip xmlns:r="http://schemas.openxmlformats.org/officeDocument/2006/relationships" r:embed="rId1"/>
          <a:stretch>
            <a:fillRect/>
          </a:stretch>
        </a:blipFill>
      </dgm:spPr>
    </dgm:pt>
    <dgm:pt modelId="{C012C2FB-BC7C-43EB-BCB5-823A789373AD}" type="pres">
      <dgm:prSet presAssocID="{BAE143D5-0A38-44D6-9A7A-A31045AD595C}" presName="text_2" presStyleLbl="node1" presStyleIdx="1" presStyleCnt="6">
        <dgm:presLayoutVars>
          <dgm:bulletEnabled val="1"/>
        </dgm:presLayoutVars>
      </dgm:prSet>
      <dgm:spPr/>
      <dgm:t>
        <a:bodyPr/>
        <a:lstStyle/>
        <a:p>
          <a:endParaRPr lang="en-US"/>
        </a:p>
      </dgm:t>
    </dgm:pt>
    <dgm:pt modelId="{5C5E47D2-28B6-4570-9E66-5DBC1CD0A62C}" type="pres">
      <dgm:prSet presAssocID="{BAE143D5-0A38-44D6-9A7A-A31045AD595C}" presName="accent_2" presStyleCnt="0"/>
      <dgm:spPr/>
    </dgm:pt>
    <dgm:pt modelId="{BCB056A9-0A58-4DA5-9A67-D80C2A804F75}" type="pres">
      <dgm:prSet presAssocID="{BAE143D5-0A38-44D6-9A7A-A31045AD595C}" presName="accentRepeatNode" presStyleLbl="solidFgAcc1" presStyleIdx="1" presStyleCnt="6"/>
      <dgm:spPr>
        <a:blipFill rotWithShape="0">
          <a:blip xmlns:r="http://schemas.openxmlformats.org/officeDocument/2006/relationships" r:embed="rId2"/>
          <a:stretch>
            <a:fillRect/>
          </a:stretch>
        </a:blipFill>
      </dgm:spPr>
    </dgm:pt>
    <dgm:pt modelId="{5896B2A3-73BD-4601-A7E8-B0DE0CD49905}" type="pres">
      <dgm:prSet presAssocID="{4071B4D8-626D-4250-B3EE-2BA1C4C8DFF5}" presName="text_3" presStyleLbl="node1" presStyleIdx="2" presStyleCnt="6">
        <dgm:presLayoutVars>
          <dgm:bulletEnabled val="1"/>
        </dgm:presLayoutVars>
      </dgm:prSet>
      <dgm:spPr/>
      <dgm:t>
        <a:bodyPr/>
        <a:lstStyle/>
        <a:p>
          <a:endParaRPr lang="en-US"/>
        </a:p>
      </dgm:t>
    </dgm:pt>
    <dgm:pt modelId="{2FFC0AA4-98D6-4773-A80A-1C42F1D8EC40}" type="pres">
      <dgm:prSet presAssocID="{4071B4D8-626D-4250-B3EE-2BA1C4C8DFF5}" presName="accent_3" presStyleCnt="0"/>
      <dgm:spPr/>
    </dgm:pt>
    <dgm:pt modelId="{CBF22745-81B1-4481-82DC-5035DAC31198}" type="pres">
      <dgm:prSet presAssocID="{4071B4D8-626D-4250-B3EE-2BA1C4C8DFF5}" presName="accentRepeatNode" presStyleLbl="solidFgAcc1" presStyleIdx="2" presStyleCnt="6"/>
      <dgm:spPr>
        <a:blipFill rotWithShape="0">
          <a:blip xmlns:r="http://schemas.openxmlformats.org/officeDocument/2006/relationships" r:embed="rId3"/>
          <a:stretch>
            <a:fillRect/>
          </a:stretch>
        </a:blipFill>
      </dgm:spPr>
    </dgm:pt>
    <dgm:pt modelId="{59AEBB2B-D983-4DF3-84B7-8C2CDDB00849}" type="pres">
      <dgm:prSet presAssocID="{7F39DFD0-64C6-4C7E-B60C-22B788AC41FB}" presName="text_4" presStyleLbl="node1" presStyleIdx="3" presStyleCnt="6">
        <dgm:presLayoutVars>
          <dgm:bulletEnabled val="1"/>
        </dgm:presLayoutVars>
      </dgm:prSet>
      <dgm:spPr/>
      <dgm:t>
        <a:bodyPr/>
        <a:lstStyle/>
        <a:p>
          <a:endParaRPr lang="en-US"/>
        </a:p>
      </dgm:t>
    </dgm:pt>
    <dgm:pt modelId="{1CD74440-871E-4598-B8D2-0B838FB52EA4}" type="pres">
      <dgm:prSet presAssocID="{7F39DFD0-64C6-4C7E-B60C-22B788AC41FB}" presName="accent_4" presStyleCnt="0"/>
      <dgm:spPr/>
    </dgm:pt>
    <dgm:pt modelId="{1BCD84F2-23A8-404F-82D2-1138FC231757}" type="pres">
      <dgm:prSet presAssocID="{7F39DFD0-64C6-4C7E-B60C-22B788AC41FB}" presName="accentRepeatNode" presStyleLbl="solidFgAcc1" presStyleIdx="3" presStyleCnt="6"/>
      <dgm:spPr>
        <a:blipFill rotWithShape="0">
          <a:blip xmlns:r="http://schemas.openxmlformats.org/officeDocument/2006/relationships" r:embed="rId4"/>
          <a:stretch>
            <a:fillRect/>
          </a:stretch>
        </a:blipFill>
      </dgm:spPr>
    </dgm:pt>
    <dgm:pt modelId="{C5A03557-9E06-4A50-B0EA-1F293D827DE4}" type="pres">
      <dgm:prSet presAssocID="{1454B379-25CA-4DA2-899F-045868A5BB28}" presName="text_5" presStyleLbl="node1" presStyleIdx="4" presStyleCnt="6">
        <dgm:presLayoutVars>
          <dgm:bulletEnabled val="1"/>
        </dgm:presLayoutVars>
      </dgm:prSet>
      <dgm:spPr/>
      <dgm:t>
        <a:bodyPr/>
        <a:lstStyle/>
        <a:p>
          <a:endParaRPr lang="en-US"/>
        </a:p>
      </dgm:t>
    </dgm:pt>
    <dgm:pt modelId="{E0AEB7F8-1F21-4A26-8A0D-0639D5457614}" type="pres">
      <dgm:prSet presAssocID="{1454B379-25CA-4DA2-899F-045868A5BB28}" presName="accent_5" presStyleCnt="0"/>
      <dgm:spPr/>
    </dgm:pt>
    <dgm:pt modelId="{4E23B790-A90C-4FC5-A323-1286EC60B995}" type="pres">
      <dgm:prSet presAssocID="{1454B379-25CA-4DA2-899F-045868A5BB28}" presName="accentRepeatNode" presStyleLbl="solidFgAcc1" presStyleIdx="4" presStyleCnt="6"/>
      <dgm:spPr>
        <a:blipFill rotWithShape="0">
          <a:blip xmlns:r="http://schemas.openxmlformats.org/officeDocument/2006/relationships" r:embed="rId5"/>
          <a:stretch>
            <a:fillRect/>
          </a:stretch>
        </a:blipFill>
      </dgm:spPr>
    </dgm:pt>
    <dgm:pt modelId="{F89C9B19-85F7-41EE-BB78-F9070B87F8F0}" type="pres">
      <dgm:prSet presAssocID="{BF402487-EAB4-4115-B4D2-209D8357885D}" presName="text_6" presStyleLbl="node1" presStyleIdx="5" presStyleCnt="6">
        <dgm:presLayoutVars>
          <dgm:bulletEnabled val="1"/>
        </dgm:presLayoutVars>
      </dgm:prSet>
      <dgm:spPr/>
      <dgm:t>
        <a:bodyPr/>
        <a:lstStyle/>
        <a:p>
          <a:endParaRPr lang="en-US"/>
        </a:p>
      </dgm:t>
    </dgm:pt>
    <dgm:pt modelId="{BAF4BA45-D3CA-429F-AC3A-A063E232A06E}" type="pres">
      <dgm:prSet presAssocID="{BF402487-EAB4-4115-B4D2-209D8357885D}" presName="accent_6" presStyleCnt="0"/>
      <dgm:spPr/>
    </dgm:pt>
    <dgm:pt modelId="{09D6CFBB-F264-4B68-AF0F-7922BC5C6F71}" type="pres">
      <dgm:prSet presAssocID="{BF402487-EAB4-4115-B4D2-209D8357885D}" presName="accentRepeatNode" presStyleLbl="solidFgAcc1" presStyleIdx="5" presStyleCnt="6" custLinFactNeighborX="-218" custLinFactNeighborY="-3853"/>
      <dgm:spPr>
        <a:blipFill rotWithShape="0">
          <a:blip xmlns:r="http://schemas.openxmlformats.org/officeDocument/2006/relationships" r:embed="rId6"/>
          <a:stretch>
            <a:fillRect/>
          </a:stretch>
        </a:blipFill>
      </dgm:spPr>
    </dgm:pt>
  </dgm:ptLst>
  <dgm:cxnLst>
    <dgm:cxn modelId="{0557D47E-4BDE-485C-BDD9-F5E54FE3C189}" type="presOf" srcId="{1454B379-25CA-4DA2-899F-045868A5BB28}" destId="{C5A03557-9E06-4A50-B0EA-1F293D827DE4}" srcOrd="0" destOrd="0" presId="urn:microsoft.com/office/officeart/2008/layout/VerticalCurvedList"/>
    <dgm:cxn modelId="{6713707F-8635-4227-B080-3789942D8DA2}" type="presOf" srcId="{9D6E2FCF-DF84-4199-AEBE-DA79ACEFCE12}" destId="{9D0910F8-8FBF-450C-8F7A-A3BEAB748FA4}" srcOrd="0" destOrd="0" presId="urn:microsoft.com/office/officeart/2008/layout/VerticalCurvedList"/>
    <dgm:cxn modelId="{44C8E32B-AF44-4C9D-87A7-EA4F2FA7A465}" srcId="{9D6E2FCF-DF84-4199-AEBE-DA79ACEFCE12}" destId="{7F39DFD0-64C6-4C7E-B60C-22B788AC41FB}" srcOrd="3" destOrd="0" parTransId="{8E24B61C-4E75-4497-AE26-F0B3F8D6CDF7}" sibTransId="{169A2926-E164-4FBC-BFF7-04FC0B18375F}"/>
    <dgm:cxn modelId="{43CAD457-8ED1-427F-AD62-39B4E6B1F597}" type="presOf" srcId="{BF402487-EAB4-4115-B4D2-209D8357885D}" destId="{F89C9B19-85F7-41EE-BB78-F9070B87F8F0}" srcOrd="0" destOrd="0" presId="urn:microsoft.com/office/officeart/2008/layout/VerticalCurvedList"/>
    <dgm:cxn modelId="{76A1C16A-8735-47CE-B7A4-DB7B14114B4E}" type="presOf" srcId="{6E2CA03A-8A39-4DE8-8477-2EDC38614D1B}" destId="{7D16826D-3CA8-4B01-8865-46785B0D5DBF}" srcOrd="0" destOrd="0" presId="urn:microsoft.com/office/officeart/2008/layout/VerticalCurvedList"/>
    <dgm:cxn modelId="{332F18A2-AD67-4898-A82B-07083F8604A8}" type="presOf" srcId="{4071B4D8-626D-4250-B3EE-2BA1C4C8DFF5}" destId="{5896B2A3-73BD-4601-A7E8-B0DE0CD49905}" srcOrd="0" destOrd="0" presId="urn:microsoft.com/office/officeart/2008/layout/VerticalCurvedList"/>
    <dgm:cxn modelId="{15ECB7D8-D521-4378-B583-585D701ACC10}" srcId="{9D6E2FCF-DF84-4199-AEBE-DA79ACEFCE12}" destId="{4071B4D8-626D-4250-B3EE-2BA1C4C8DFF5}" srcOrd="2" destOrd="0" parTransId="{61670720-05B9-4BD7-AED5-C078F021AB2A}" sibTransId="{0AE0A8D3-E44D-4C12-860A-6FB5B64616CC}"/>
    <dgm:cxn modelId="{4454CE81-7D94-46A7-B89A-79E556C87902}" srcId="{9D6E2FCF-DF84-4199-AEBE-DA79ACEFCE12}" destId="{BF402487-EAB4-4115-B4D2-209D8357885D}" srcOrd="5" destOrd="0" parTransId="{4EFA2813-C42A-450F-9A7A-7FE7454C93CE}" sibTransId="{03FC64A4-B10B-4614-BC5D-80BC1803389D}"/>
    <dgm:cxn modelId="{3445F363-38ED-4CD9-9DCA-F80F69594D43}" srcId="{9D6E2FCF-DF84-4199-AEBE-DA79ACEFCE12}" destId="{1454B379-25CA-4DA2-899F-045868A5BB28}" srcOrd="4" destOrd="0" parTransId="{4085D70D-4BF5-4981-B6C1-93A98D390FB7}" sibTransId="{F95C2CDA-1617-4B33-BEF5-95240F0DEF0E}"/>
    <dgm:cxn modelId="{246B35D8-E428-4E5E-BD0A-83805A36F1D7}" srcId="{9D6E2FCF-DF84-4199-AEBE-DA79ACEFCE12}" destId="{6E2CA03A-8A39-4DE8-8477-2EDC38614D1B}" srcOrd="0" destOrd="0" parTransId="{21BE0520-3BFB-4179-8499-3F1B3A9D9E4A}" sibTransId="{0A3F8E08-F066-4A39-A2F7-5E532231B153}"/>
    <dgm:cxn modelId="{F53D847D-0AB7-40A7-B17D-E54EA8B1D578}" type="presOf" srcId="{0A3F8E08-F066-4A39-A2F7-5E532231B153}" destId="{4F921AE6-26A0-4FC5-959A-5C7C35BC712E}" srcOrd="0" destOrd="0" presId="urn:microsoft.com/office/officeart/2008/layout/VerticalCurvedList"/>
    <dgm:cxn modelId="{B13B22FE-CD33-4D96-9F92-42C98AA4EFED}" srcId="{9D6E2FCF-DF84-4199-AEBE-DA79ACEFCE12}" destId="{BAE143D5-0A38-44D6-9A7A-A31045AD595C}" srcOrd="1" destOrd="0" parTransId="{1846B3B7-A881-45A9-89BA-07858C12619B}" sibTransId="{9DF426F2-53B4-453D-BDD0-28BEB5797108}"/>
    <dgm:cxn modelId="{5F921C0C-CB20-49D1-BD78-01D6F789020E}" type="presOf" srcId="{7F39DFD0-64C6-4C7E-B60C-22B788AC41FB}" destId="{59AEBB2B-D983-4DF3-84B7-8C2CDDB00849}" srcOrd="0" destOrd="0" presId="urn:microsoft.com/office/officeart/2008/layout/VerticalCurvedList"/>
    <dgm:cxn modelId="{B5200700-C43F-4CEB-8C5D-805F11618F89}" type="presOf" srcId="{BAE143D5-0A38-44D6-9A7A-A31045AD595C}" destId="{C012C2FB-BC7C-43EB-BCB5-823A789373AD}" srcOrd="0" destOrd="0" presId="urn:microsoft.com/office/officeart/2008/layout/VerticalCurvedList"/>
    <dgm:cxn modelId="{C31F3052-17FF-43CA-80EF-59A3F0620E2D}" type="presParOf" srcId="{9D0910F8-8FBF-450C-8F7A-A3BEAB748FA4}" destId="{6061B5F5-9BAC-4D6F-8624-5F5F7B3C25F0}" srcOrd="0" destOrd="0" presId="urn:microsoft.com/office/officeart/2008/layout/VerticalCurvedList"/>
    <dgm:cxn modelId="{321D6E26-63A8-4B41-92BD-CEF8EEAC5123}" type="presParOf" srcId="{6061B5F5-9BAC-4D6F-8624-5F5F7B3C25F0}" destId="{3106F9B2-B639-4B41-8609-3030D4AA8D95}" srcOrd="0" destOrd="0" presId="urn:microsoft.com/office/officeart/2008/layout/VerticalCurvedList"/>
    <dgm:cxn modelId="{83C78558-4A65-4A06-9F36-17E1EFA91131}" type="presParOf" srcId="{3106F9B2-B639-4B41-8609-3030D4AA8D95}" destId="{9E6C3667-310D-4614-843C-061560000C2F}" srcOrd="0" destOrd="0" presId="urn:microsoft.com/office/officeart/2008/layout/VerticalCurvedList"/>
    <dgm:cxn modelId="{B53442BC-AE84-42D2-89A5-D1C9CFF4724F}" type="presParOf" srcId="{3106F9B2-B639-4B41-8609-3030D4AA8D95}" destId="{4F921AE6-26A0-4FC5-959A-5C7C35BC712E}" srcOrd="1" destOrd="0" presId="urn:microsoft.com/office/officeart/2008/layout/VerticalCurvedList"/>
    <dgm:cxn modelId="{C7D466F5-6206-4CD5-B8B7-5CB3AEE83FB2}" type="presParOf" srcId="{3106F9B2-B639-4B41-8609-3030D4AA8D95}" destId="{9936F9A7-325E-48E4-B79C-C1F55340FECE}" srcOrd="2" destOrd="0" presId="urn:microsoft.com/office/officeart/2008/layout/VerticalCurvedList"/>
    <dgm:cxn modelId="{CCD347DB-497B-420A-A66B-517CEA30FE91}" type="presParOf" srcId="{3106F9B2-B639-4B41-8609-3030D4AA8D95}" destId="{FB06DDCF-5DD0-4BCE-B259-3CDC86754000}" srcOrd="3" destOrd="0" presId="urn:microsoft.com/office/officeart/2008/layout/VerticalCurvedList"/>
    <dgm:cxn modelId="{638B685A-D8E6-41C1-9DA1-29BF093EC7E2}" type="presParOf" srcId="{6061B5F5-9BAC-4D6F-8624-5F5F7B3C25F0}" destId="{7D16826D-3CA8-4B01-8865-46785B0D5DBF}" srcOrd="1" destOrd="0" presId="urn:microsoft.com/office/officeart/2008/layout/VerticalCurvedList"/>
    <dgm:cxn modelId="{471F0C92-7A26-4EF4-A9EA-29B634F8DE88}" type="presParOf" srcId="{6061B5F5-9BAC-4D6F-8624-5F5F7B3C25F0}" destId="{29C66B6D-0BBD-4027-8738-D056B2F8E80B}" srcOrd="2" destOrd="0" presId="urn:microsoft.com/office/officeart/2008/layout/VerticalCurvedList"/>
    <dgm:cxn modelId="{30138240-685D-4C00-A5C2-23F41BE58734}" type="presParOf" srcId="{29C66B6D-0BBD-4027-8738-D056B2F8E80B}" destId="{6D070F58-EAA7-47A1-B088-FA0189E3650A}" srcOrd="0" destOrd="0" presId="urn:microsoft.com/office/officeart/2008/layout/VerticalCurvedList"/>
    <dgm:cxn modelId="{A6AFF17E-24CE-45D7-BE50-155122DF2CF6}" type="presParOf" srcId="{6061B5F5-9BAC-4D6F-8624-5F5F7B3C25F0}" destId="{C012C2FB-BC7C-43EB-BCB5-823A789373AD}" srcOrd="3" destOrd="0" presId="urn:microsoft.com/office/officeart/2008/layout/VerticalCurvedList"/>
    <dgm:cxn modelId="{5D245E08-0D94-43CA-83B3-25D0A937A719}" type="presParOf" srcId="{6061B5F5-9BAC-4D6F-8624-5F5F7B3C25F0}" destId="{5C5E47D2-28B6-4570-9E66-5DBC1CD0A62C}" srcOrd="4" destOrd="0" presId="urn:microsoft.com/office/officeart/2008/layout/VerticalCurvedList"/>
    <dgm:cxn modelId="{B1427E9D-9187-48D7-80FA-22DC1B88CA97}" type="presParOf" srcId="{5C5E47D2-28B6-4570-9E66-5DBC1CD0A62C}" destId="{BCB056A9-0A58-4DA5-9A67-D80C2A804F75}" srcOrd="0" destOrd="0" presId="urn:microsoft.com/office/officeart/2008/layout/VerticalCurvedList"/>
    <dgm:cxn modelId="{5CFA8A63-5EBF-4244-852C-370D4A6FA3F9}" type="presParOf" srcId="{6061B5F5-9BAC-4D6F-8624-5F5F7B3C25F0}" destId="{5896B2A3-73BD-4601-A7E8-B0DE0CD49905}" srcOrd="5" destOrd="0" presId="urn:microsoft.com/office/officeart/2008/layout/VerticalCurvedList"/>
    <dgm:cxn modelId="{399E6A22-6DE9-4501-BBAF-2DD12DF329D4}" type="presParOf" srcId="{6061B5F5-9BAC-4D6F-8624-5F5F7B3C25F0}" destId="{2FFC0AA4-98D6-4773-A80A-1C42F1D8EC40}" srcOrd="6" destOrd="0" presId="urn:microsoft.com/office/officeart/2008/layout/VerticalCurvedList"/>
    <dgm:cxn modelId="{1EEEC43D-E3DD-4D53-BA69-D8E39FD9670C}" type="presParOf" srcId="{2FFC0AA4-98D6-4773-A80A-1C42F1D8EC40}" destId="{CBF22745-81B1-4481-82DC-5035DAC31198}" srcOrd="0" destOrd="0" presId="urn:microsoft.com/office/officeart/2008/layout/VerticalCurvedList"/>
    <dgm:cxn modelId="{3C782F1C-9664-4B96-AC4D-4E07DAE24EC4}" type="presParOf" srcId="{6061B5F5-9BAC-4D6F-8624-5F5F7B3C25F0}" destId="{59AEBB2B-D983-4DF3-84B7-8C2CDDB00849}" srcOrd="7" destOrd="0" presId="urn:microsoft.com/office/officeart/2008/layout/VerticalCurvedList"/>
    <dgm:cxn modelId="{0E2FBF8C-EE2D-4729-8296-526FA70DA413}" type="presParOf" srcId="{6061B5F5-9BAC-4D6F-8624-5F5F7B3C25F0}" destId="{1CD74440-871E-4598-B8D2-0B838FB52EA4}" srcOrd="8" destOrd="0" presId="urn:microsoft.com/office/officeart/2008/layout/VerticalCurvedList"/>
    <dgm:cxn modelId="{71D9A75F-A958-41E1-BF32-EEAC71AE1C94}" type="presParOf" srcId="{1CD74440-871E-4598-B8D2-0B838FB52EA4}" destId="{1BCD84F2-23A8-404F-82D2-1138FC231757}" srcOrd="0" destOrd="0" presId="urn:microsoft.com/office/officeart/2008/layout/VerticalCurvedList"/>
    <dgm:cxn modelId="{F79D22EC-439A-4C8D-876C-0503267D8F8E}" type="presParOf" srcId="{6061B5F5-9BAC-4D6F-8624-5F5F7B3C25F0}" destId="{C5A03557-9E06-4A50-B0EA-1F293D827DE4}" srcOrd="9" destOrd="0" presId="urn:microsoft.com/office/officeart/2008/layout/VerticalCurvedList"/>
    <dgm:cxn modelId="{A79BEF08-9A12-48F9-BF2B-5F36DD84E9A4}" type="presParOf" srcId="{6061B5F5-9BAC-4D6F-8624-5F5F7B3C25F0}" destId="{E0AEB7F8-1F21-4A26-8A0D-0639D5457614}" srcOrd="10" destOrd="0" presId="urn:microsoft.com/office/officeart/2008/layout/VerticalCurvedList"/>
    <dgm:cxn modelId="{B42FFCCF-B951-432E-B53C-5B3C8341B33D}" type="presParOf" srcId="{E0AEB7F8-1F21-4A26-8A0D-0639D5457614}" destId="{4E23B790-A90C-4FC5-A323-1286EC60B995}" srcOrd="0" destOrd="0" presId="urn:microsoft.com/office/officeart/2008/layout/VerticalCurvedList"/>
    <dgm:cxn modelId="{B1713276-14A4-4D62-86C0-F81A20139DA1}" type="presParOf" srcId="{6061B5F5-9BAC-4D6F-8624-5F5F7B3C25F0}" destId="{F89C9B19-85F7-41EE-BB78-F9070B87F8F0}" srcOrd="11" destOrd="0" presId="urn:microsoft.com/office/officeart/2008/layout/VerticalCurvedList"/>
    <dgm:cxn modelId="{2D138643-D7A0-4B4B-9D46-F0C1CCC4050A}" type="presParOf" srcId="{6061B5F5-9BAC-4D6F-8624-5F5F7B3C25F0}" destId="{BAF4BA45-D3CA-429F-AC3A-A063E232A06E}" srcOrd="12" destOrd="0" presId="urn:microsoft.com/office/officeart/2008/layout/VerticalCurvedList"/>
    <dgm:cxn modelId="{783255C3-B4C5-47DB-B667-849A76B516E1}" type="presParOf" srcId="{BAF4BA45-D3CA-429F-AC3A-A063E232A06E}" destId="{09D6CFBB-F264-4B68-AF0F-7922BC5C6F7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E283A8-2099-4355-9926-A0BE547F16DD}" type="doc">
      <dgm:prSet loTypeId="urn:microsoft.com/office/officeart/2005/8/layout/vProcess5" loCatId="process" qsTypeId="urn:microsoft.com/office/officeart/2005/8/quickstyle/3d2" qsCatId="3D" csTypeId="urn:microsoft.com/office/officeart/2005/8/colors/colorful1#4" csCatId="colorful" phldr="1"/>
      <dgm:spPr/>
      <dgm:t>
        <a:bodyPr/>
        <a:lstStyle/>
        <a:p>
          <a:endParaRPr lang="en-GB"/>
        </a:p>
      </dgm:t>
    </dgm:pt>
    <dgm:pt modelId="{EFDFE2B1-ED36-49D8-AB48-1F040A4AC782}">
      <dgm:prSet phldrT="[Text]" custT="1"/>
      <dgm:spPr/>
      <dgm:t>
        <a:bodyPr/>
        <a:lstStyle/>
        <a:p>
          <a:r>
            <a:rPr lang="en-GB" sz="3600" b="1" dirty="0"/>
            <a:t>Victorian London: </a:t>
          </a:r>
          <a:r>
            <a:rPr lang="en-GB" sz="2800" dirty="0"/>
            <a:t>church and lay organisations, administration of the Poor Law. St Paul’s vestry</a:t>
          </a:r>
        </a:p>
      </dgm:t>
    </dgm:pt>
    <dgm:pt modelId="{9C88986E-1D14-4EBD-B4AE-EDD7E8BFB006}" type="parTrans" cxnId="{D41EDD1A-BE91-46E3-94F0-744BC28E7897}">
      <dgm:prSet/>
      <dgm:spPr/>
      <dgm:t>
        <a:bodyPr/>
        <a:lstStyle/>
        <a:p>
          <a:endParaRPr lang="en-GB"/>
        </a:p>
      </dgm:t>
    </dgm:pt>
    <dgm:pt modelId="{4E5E7C05-BAD2-4EA5-8601-46819278DCC1}" type="sibTrans" cxnId="{D41EDD1A-BE91-46E3-94F0-744BC28E7897}">
      <dgm:prSet/>
      <dgm:spPr/>
      <dgm:t>
        <a:bodyPr/>
        <a:lstStyle/>
        <a:p>
          <a:endParaRPr lang="en-GB"/>
        </a:p>
      </dgm:t>
    </dgm:pt>
    <dgm:pt modelId="{7112EA64-1DEF-47A7-A189-C39D5224AF3B}">
      <dgm:prSet phldrT="[Text]" custT="1"/>
      <dgm:spPr/>
      <dgm:t>
        <a:bodyPr/>
        <a:lstStyle/>
        <a:p>
          <a:r>
            <a:rPr lang="en-GB" sz="3600" b="1" dirty="0"/>
            <a:t>End of 19</a:t>
          </a:r>
          <a:r>
            <a:rPr lang="en-GB" sz="3600" b="1" baseline="30000" dirty="0"/>
            <a:t>th</a:t>
          </a:r>
          <a:r>
            <a:rPr lang="en-GB" sz="3600" b="1" dirty="0"/>
            <a:t> Century: </a:t>
          </a:r>
          <a:r>
            <a:rPr lang="en-GB" sz="2800" dirty="0"/>
            <a:t>new local Boroughs. Deptford Borough Council</a:t>
          </a:r>
        </a:p>
      </dgm:t>
    </dgm:pt>
    <dgm:pt modelId="{0424FB9F-4451-4654-8432-E3FA75DD93BD}" type="parTrans" cxnId="{171F817F-5542-454A-A145-92D0A0C18E65}">
      <dgm:prSet/>
      <dgm:spPr/>
      <dgm:t>
        <a:bodyPr/>
        <a:lstStyle/>
        <a:p>
          <a:endParaRPr lang="en-GB"/>
        </a:p>
      </dgm:t>
    </dgm:pt>
    <dgm:pt modelId="{F6B34B2C-A590-4DA3-9A8C-251020CA830F}" type="sibTrans" cxnId="{171F817F-5542-454A-A145-92D0A0C18E65}">
      <dgm:prSet/>
      <dgm:spPr/>
      <dgm:t>
        <a:bodyPr/>
        <a:lstStyle/>
        <a:p>
          <a:endParaRPr lang="en-GB"/>
        </a:p>
      </dgm:t>
    </dgm:pt>
    <dgm:pt modelId="{E3C5AD2B-458B-48F3-BE8E-AC0C21702E4E}">
      <dgm:prSet phldrT="[Text]" custT="1"/>
      <dgm:spPr/>
      <dgm:t>
        <a:bodyPr/>
        <a:lstStyle/>
        <a:p>
          <a:r>
            <a:rPr lang="en-GB" sz="3600" b="1" dirty="0"/>
            <a:t>1960s Re-organisation: </a:t>
          </a:r>
          <a:r>
            <a:rPr lang="en-GB" sz="2800" b="0" dirty="0"/>
            <a:t>sanitation transformed. </a:t>
          </a:r>
          <a:r>
            <a:rPr lang="en-GB" sz="2800" dirty="0"/>
            <a:t>London Borough of Lewisham. Closure</a:t>
          </a:r>
        </a:p>
      </dgm:t>
    </dgm:pt>
    <dgm:pt modelId="{FE99DA29-04D5-43EB-8022-482635D7BEE8}" type="parTrans" cxnId="{21D016DA-BF23-4691-9378-9943EBFBB7C0}">
      <dgm:prSet/>
      <dgm:spPr/>
      <dgm:t>
        <a:bodyPr/>
        <a:lstStyle/>
        <a:p>
          <a:endParaRPr lang="en-GB"/>
        </a:p>
      </dgm:t>
    </dgm:pt>
    <dgm:pt modelId="{17F59F56-84F2-495D-B4BC-A086F67BB7E2}" type="sibTrans" cxnId="{21D016DA-BF23-4691-9378-9943EBFBB7C0}">
      <dgm:prSet/>
      <dgm:spPr/>
      <dgm:t>
        <a:bodyPr/>
        <a:lstStyle/>
        <a:p>
          <a:endParaRPr lang="en-GB"/>
        </a:p>
      </dgm:t>
    </dgm:pt>
    <dgm:pt modelId="{EF881E46-9A4A-47BA-B058-A5B8BB798ADE}" type="pres">
      <dgm:prSet presAssocID="{D9E283A8-2099-4355-9926-A0BE547F16DD}" presName="outerComposite" presStyleCnt="0">
        <dgm:presLayoutVars>
          <dgm:chMax val="5"/>
          <dgm:dir/>
          <dgm:resizeHandles val="exact"/>
        </dgm:presLayoutVars>
      </dgm:prSet>
      <dgm:spPr/>
      <dgm:t>
        <a:bodyPr/>
        <a:lstStyle/>
        <a:p>
          <a:endParaRPr lang="en-US"/>
        </a:p>
      </dgm:t>
    </dgm:pt>
    <dgm:pt modelId="{FE57B181-8846-4F89-AEC6-0442C6825FF7}" type="pres">
      <dgm:prSet presAssocID="{D9E283A8-2099-4355-9926-A0BE547F16DD}" presName="dummyMaxCanvas" presStyleCnt="0">
        <dgm:presLayoutVars/>
      </dgm:prSet>
      <dgm:spPr/>
    </dgm:pt>
    <dgm:pt modelId="{A9C30E66-2184-4966-B0B0-338470986433}" type="pres">
      <dgm:prSet presAssocID="{D9E283A8-2099-4355-9926-A0BE547F16DD}" presName="ThreeNodes_1" presStyleLbl="node1" presStyleIdx="0" presStyleCnt="3">
        <dgm:presLayoutVars>
          <dgm:bulletEnabled val="1"/>
        </dgm:presLayoutVars>
      </dgm:prSet>
      <dgm:spPr/>
      <dgm:t>
        <a:bodyPr/>
        <a:lstStyle/>
        <a:p>
          <a:endParaRPr lang="en-US"/>
        </a:p>
      </dgm:t>
    </dgm:pt>
    <dgm:pt modelId="{D5481BFF-3888-4E01-A9EA-AC88394A6782}" type="pres">
      <dgm:prSet presAssocID="{D9E283A8-2099-4355-9926-A0BE547F16DD}" presName="ThreeNodes_2" presStyleLbl="node1" presStyleIdx="1" presStyleCnt="3">
        <dgm:presLayoutVars>
          <dgm:bulletEnabled val="1"/>
        </dgm:presLayoutVars>
      </dgm:prSet>
      <dgm:spPr/>
      <dgm:t>
        <a:bodyPr/>
        <a:lstStyle/>
        <a:p>
          <a:endParaRPr lang="en-US"/>
        </a:p>
      </dgm:t>
    </dgm:pt>
    <dgm:pt modelId="{F93596FB-F79D-42B4-8719-C1E10D9FB2A1}" type="pres">
      <dgm:prSet presAssocID="{D9E283A8-2099-4355-9926-A0BE547F16DD}" presName="ThreeNodes_3" presStyleLbl="node1" presStyleIdx="2" presStyleCnt="3">
        <dgm:presLayoutVars>
          <dgm:bulletEnabled val="1"/>
        </dgm:presLayoutVars>
      </dgm:prSet>
      <dgm:spPr/>
      <dgm:t>
        <a:bodyPr/>
        <a:lstStyle/>
        <a:p>
          <a:endParaRPr lang="en-US"/>
        </a:p>
      </dgm:t>
    </dgm:pt>
    <dgm:pt modelId="{929ED262-BF7B-411C-9228-0E6B5A836678}" type="pres">
      <dgm:prSet presAssocID="{D9E283A8-2099-4355-9926-A0BE547F16DD}" presName="ThreeConn_1-2" presStyleLbl="fgAccFollowNode1" presStyleIdx="0" presStyleCnt="2">
        <dgm:presLayoutVars>
          <dgm:bulletEnabled val="1"/>
        </dgm:presLayoutVars>
      </dgm:prSet>
      <dgm:spPr/>
      <dgm:t>
        <a:bodyPr/>
        <a:lstStyle/>
        <a:p>
          <a:endParaRPr lang="en-US"/>
        </a:p>
      </dgm:t>
    </dgm:pt>
    <dgm:pt modelId="{4156153E-60C1-4C8F-AD05-86C3ACED80CB}" type="pres">
      <dgm:prSet presAssocID="{D9E283A8-2099-4355-9926-A0BE547F16DD}" presName="ThreeConn_2-3" presStyleLbl="fgAccFollowNode1" presStyleIdx="1" presStyleCnt="2">
        <dgm:presLayoutVars>
          <dgm:bulletEnabled val="1"/>
        </dgm:presLayoutVars>
      </dgm:prSet>
      <dgm:spPr/>
      <dgm:t>
        <a:bodyPr/>
        <a:lstStyle/>
        <a:p>
          <a:endParaRPr lang="en-US"/>
        </a:p>
      </dgm:t>
    </dgm:pt>
    <dgm:pt modelId="{CA02D7C3-3C0C-459F-BB18-75A9835BF247}" type="pres">
      <dgm:prSet presAssocID="{D9E283A8-2099-4355-9926-A0BE547F16DD}" presName="ThreeNodes_1_text" presStyleLbl="node1" presStyleIdx="2" presStyleCnt="3">
        <dgm:presLayoutVars>
          <dgm:bulletEnabled val="1"/>
        </dgm:presLayoutVars>
      </dgm:prSet>
      <dgm:spPr/>
      <dgm:t>
        <a:bodyPr/>
        <a:lstStyle/>
        <a:p>
          <a:endParaRPr lang="en-US"/>
        </a:p>
      </dgm:t>
    </dgm:pt>
    <dgm:pt modelId="{22894E70-7A99-4A41-92AF-21E278A7E19F}" type="pres">
      <dgm:prSet presAssocID="{D9E283A8-2099-4355-9926-A0BE547F16DD}" presName="ThreeNodes_2_text" presStyleLbl="node1" presStyleIdx="2" presStyleCnt="3">
        <dgm:presLayoutVars>
          <dgm:bulletEnabled val="1"/>
        </dgm:presLayoutVars>
      </dgm:prSet>
      <dgm:spPr/>
      <dgm:t>
        <a:bodyPr/>
        <a:lstStyle/>
        <a:p>
          <a:endParaRPr lang="en-US"/>
        </a:p>
      </dgm:t>
    </dgm:pt>
    <dgm:pt modelId="{105AEA30-ED30-4A58-9547-EF4AB3506EC4}" type="pres">
      <dgm:prSet presAssocID="{D9E283A8-2099-4355-9926-A0BE547F16DD}" presName="ThreeNodes_3_text" presStyleLbl="node1" presStyleIdx="2" presStyleCnt="3">
        <dgm:presLayoutVars>
          <dgm:bulletEnabled val="1"/>
        </dgm:presLayoutVars>
      </dgm:prSet>
      <dgm:spPr/>
      <dgm:t>
        <a:bodyPr/>
        <a:lstStyle/>
        <a:p>
          <a:endParaRPr lang="en-US"/>
        </a:p>
      </dgm:t>
    </dgm:pt>
  </dgm:ptLst>
  <dgm:cxnLst>
    <dgm:cxn modelId="{EC48CAF5-EBB8-4034-A3E5-200896F9EA38}" type="presOf" srcId="{E3C5AD2B-458B-48F3-BE8E-AC0C21702E4E}" destId="{105AEA30-ED30-4A58-9547-EF4AB3506EC4}" srcOrd="1" destOrd="0" presId="urn:microsoft.com/office/officeart/2005/8/layout/vProcess5"/>
    <dgm:cxn modelId="{FC20F1E6-07BA-41ED-AD20-1C39824454D6}" type="presOf" srcId="{7112EA64-1DEF-47A7-A189-C39D5224AF3B}" destId="{D5481BFF-3888-4E01-A9EA-AC88394A6782}" srcOrd="0" destOrd="0" presId="urn:microsoft.com/office/officeart/2005/8/layout/vProcess5"/>
    <dgm:cxn modelId="{21D016DA-BF23-4691-9378-9943EBFBB7C0}" srcId="{D9E283A8-2099-4355-9926-A0BE547F16DD}" destId="{E3C5AD2B-458B-48F3-BE8E-AC0C21702E4E}" srcOrd="2" destOrd="0" parTransId="{FE99DA29-04D5-43EB-8022-482635D7BEE8}" sibTransId="{17F59F56-84F2-495D-B4BC-A086F67BB7E2}"/>
    <dgm:cxn modelId="{537CB94C-5E2D-4733-BC6D-A65B47C5C7A3}" type="presOf" srcId="{7112EA64-1DEF-47A7-A189-C39D5224AF3B}" destId="{22894E70-7A99-4A41-92AF-21E278A7E19F}" srcOrd="1" destOrd="0" presId="urn:microsoft.com/office/officeart/2005/8/layout/vProcess5"/>
    <dgm:cxn modelId="{C4149DB7-B4A7-41E6-879A-66DA76DE33E2}" type="presOf" srcId="{D9E283A8-2099-4355-9926-A0BE547F16DD}" destId="{EF881E46-9A4A-47BA-B058-A5B8BB798ADE}" srcOrd="0" destOrd="0" presId="urn:microsoft.com/office/officeart/2005/8/layout/vProcess5"/>
    <dgm:cxn modelId="{E0F4B2F2-62DC-4474-B651-D8E4C152D0EA}" type="presOf" srcId="{EFDFE2B1-ED36-49D8-AB48-1F040A4AC782}" destId="{CA02D7C3-3C0C-459F-BB18-75A9835BF247}" srcOrd="1" destOrd="0" presId="urn:microsoft.com/office/officeart/2005/8/layout/vProcess5"/>
    <dgm:cxn modelId="{89ABD904-7AB5-43BE-A2AE-FADA7E585EDB}" type="presOf" srcId="{E3C5AD2B-458B-48F3-BE8E-AC0C21702E4E}" destId="{F93596FB-F79D-42B4-8719-C1E10D9FB2A1}" srcOrd="0" destOrd="0" presId="urn:microsoft.com/office/officeart/2005/8/layout/vProcess5"/>
    <dgm:cxn modelId="{DCB4C6A6-609B-45AD-B44E-E5DC3FF89E44}" type="presOf" srcId="{EFDFE2B1-ED36-49D8-AB48-1F040A4AC782}" destId="{A9C30E66-2184-4966-B0B0-338470986433}" srcOrd="0" destOrd="0" presId="urn:microsoft.com/office/officeart/2005/8/layout/vProcess5"/>
    <dgm:cxn modelId="{171F817F-5542-454A-A145-92D0A0C18E65}" srcId="{D9E283A8-2099-4355-9926-A0BE547F16DD}" destId="{7112EA64-1DEF-47A7-A189-C39D5224AF3B}" srcOrd="1" destOrd="0" parTransId="{0424FB9F-4451-4654-8432-E3FA75DD93BD}" sibTransId="{F6B34B2C-A590-4DA3-9A8C-251020CA830F}"/>
    <dgm:cxn modelId="{D41EDD1A-BE91-46E3-94F0-744BC28E7897}" srcId="{D9E283A8-2099-4355-9926-A0BE547F16DD}" destId="{EFDFE2B1-ED36-49D8-AB48-1F040A4AC782}" srcOrd="0" destOrd="0" parTransId="{9C88986E-1D14-4EBD-B4AE-EDD7E8BFB006}" sibTransId="{4E5E7C05-BAD2-4EA5-8601-46819278DCC1}"/>
    <dgm:cxn modelId="{55945EB1-AE8E-4677-96BA-0852DE12F811}" type="presOf" srcId="{F6B34B2C-A590-4DA3-9A8C-251020CA830F}" destId="{4156153E-60C1-4C8F-AD05-86C3ACED80CB}" srcOrd="0" destOrd="0" presId="urn:microsoft.com/office/officeart/2005/8/layout/vProcess5"/>
    <dgm:cxn modelId="{E399CF6A-3EA2-427D-85B4-ED2F4214DD22}" type="presOf" srcId="{4E5E7C05-BAD2-4EA5-8601-46819278DCC1}" destId="{929ED262-BF7B-411C-9228-0E6B5A836678}" srcOrd="0" destOrd="0" presId="urn:microsoft.com/office/officeart/2005/8/layout/vProcess5"/>
    <dgm:cxn modelId="{3F534178-7FC3-4CB4-BA34-2D691E8E5404}" type="presParOf" srcId="{EF881E46-9A4A-47BA-B058-A5B8BB798ADE}" destId="{FE57B181-8846-4F89-AEC6-0442C6825FF7}" srcOrd="0" destOrd="0" presId="urn:microsoft.com/office/officeart/2005/8/layout/vProcess5"/>
    <dgm:cxn modelId="{AB5114A8-687B-4280-8207-ACC37F2EB66C}" type="presParOf" srcId="{EF881E46-9A4A-47BA-B058-A5B8BB798ADE}" destId="{A9C30E66-2184-4966-B0B0-338470986433}" srcOrd="1" destOrd="0" presId="urn:microsoft.com/office/officeart/2005/8/layout/vProcess5"/>
    <dgm:cxn modelId="{77D7F1C4-B087-4F8C-99DD-648AECDB15E1}" type="presParOf" srcId="{EF881E46-9A4A-47BA-B058-A5B8BB798ADE}" destId="{D5481BFF-3888-4E01-A9EA-AC88394A6782}" srcOrd="2" destOrd="0" presId="urn:microsoft.com/office/officeart/2005/8/layout/vProcess5"/>
    <dgm:cxn modelId="{C5F6CEB7-4106-4617-8993-35C14C0E6D8F}" type="presParOf" srcId="{EF881E46-9A4A-47BA-B058-A5B8BB798ADE}" destId="{F93596FB-F79D-42B4-8719-C1E10D9FB2A1}" srcOrd="3" destOrd="0" presId="urn:microsoft.com/office/officeart/2005/8/layout/vProcess5"/>
    <dgm:cxn modelId="{2A10C13C-3730-4406-9742-A071DEF74167}" type="presParOf" srcId="{EF881E46-9A4A-47BA-B058-A5B8BB798ADE}" destId="{929ED262-BF7B-411C-9228-0E6B5A836678}" srcOrd="4" destOrd="0" presId="urn:microsoft.com/office/officeart/2005/8/layout/vProcess5"/>
    <dgm:cxn modelId="{7F6AC456-ED0F-4030-A72C-26C34DCC5C35}" type="presParOf" srcId="{EF881E46-9A4A-47BA-B058-A5B8BB798ADE}" destId="{4156153E-60C1-4C8F-AD05-86C3ACED80CB}" srcOrd="5" destOrd="0" presId="urn:microsoft.com/office/officeart/2005/8/layout/vProcess5"/>
    <dgm:cxn modelId="{0004F7BE-2EF8-413E-B4DF-ADDC473263A2}" type="presParOf" srcId="{EF881E46-9A4A-47BA-B058-A5B8BB798ADE}" destId="{CA02D7C3-3C0C-459F-BB18-75A9835BF247}" srcOrd="6" destOrd="0" presId="urn:microsoft.com/office/officeart/2005/8/layout/vProcess5"/>
    <dgm:cxn modelId="{B6C03EC4-0466-4E5E-89B9-68E31289AB3D}" type="presParOf" srcId="{EF881E46-9A4A-47BA-B058-A5B8BB798ADE}" destId="{22894E70-7A99-4A41-92AF-21E278A7E19F}" srcOrd="7" destOrd="0" presId="urn:microsoft.com/office/officeart/2005/8/layout/vProcess5"/>
    <dgm:cxn modelId="{3479A69E-B94C-4467-824A-A27475B67068}" type="presParOf" srcId="{EF881E46-9A4A-47BA-B058-A5B8BB798ADE}" destId="{105AEA30-ED30-4A58-9547-EF4AB3506EC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143FE8-390B-44BD-9B49-C608EF56D71F}" type="doc">
      <dgm:prSet loTypeId="urn:microsoft.com/office/officeart/2005/8/layout/list1" loCatId="list" qsTypeId="urn:microsoft.com/office/officeart/2005/8/quickstyle/3d2" qsCatId="3D" csTypeId="urn:microsoft.com/office/officeart/2005/8/colors/colorful1#5" csCatId="colorful" phldr="1"/>
      <dgm:spPr/>
      <dgm:t>
        <a:bodyPr/>
        <a:lstStyle/>
        <a:p>
          <a:endParaRPr lang="en-GB"/>
        </a:p>
      </dgm:t>
    </dgm:pt>
    <dgm:pt modelId="{78FCE6B2-23D3-46D0-9B2C-33B9989E8D75}">
      <dgm:prSet phldrT="[Text]" custT="1"/>
      <dgm:spPr/>
      <dgm:t>
        <a:bodyPr/>
        <a:lstStyle/>
        <a:p>
          <a:r>
            <a:rPr lang="en-GB" sz="2400" dirty="0"/>
            <a:t>2. Principle of autonomy: let people choose for themselves unless you are 100% certain that you know better</a:t>
          </a:r>
        </a:p>
      </dgm:t>
    </dgm:pt>
    <dgm:pt modelId="{BB0290A3-C389-40DF-A771-0D3A10C985D9}" type="parTrans" cxnId="{A3E5CFE7-12A0-4636-B005-75D35D7C9C1F}">
      <dgm:prSet/>
      <dgm:spPr/>
      <dgm:t>
        <a:bodyPr/>
        <a:lstStyle/>
        <a:p>
          <a:endParaRPr lang="en-GB"/>
        </a:p>
      </dgm:t>
    </dgm:pt>
    <dgm:pt modelId="{55F42221-B512-4101-AE2A-4F458A448C15}" type="sibTrans" cxnId="{A3E5CFE7-12A0-4636-B005-75D35D7C9C1F}">
      <dgm:prSet/>
      <dgm:spPr/>
      <dgm:t>
        <a:bodyPr/>
        <a:lstStyle/>
        <a:p>
          <a:endParaRPr lang="en-GB"/>
        </a:p>
      </dgm:t>
    </dgm:pt>
    <dgm:pt modelId="{559C349D-CE93-45DA-9608-44E22F815B93}">
      <dgm:prSet phldrT="[Text]" custT="1"/>
      <dgm:spPr/>
      <dgm:t>
        <a:bodyPr/>
        <a:lstStyle/>
        <a:p>
          <a:r>
            <a:rPr lang="en-GB" sz="2400" dirty="0"/>
            <a:t>3. Principle of selflessness and service: empathise</a:t>
          </a:r>
        </a:p>
      </dgm:t>
    </dgm:pt>
    <dgm:pt modelId="{6E941428-8DE3-4BE3-B0A0-6A49B304B9C4}" type="parTrans" cxnId="{DBDEE4E3-6CDA-498D-9EE9-1955FB12E7B8}">
      <dgm:prSet/>
      <dgm:spPr/>
      <dgm:t>
        <a:bodyPr/>
        <a:lstStyle/>
        <a:p>
          <a:endParaRPr lang="en-GB"/>
        </a:p>
      </dgm:t>
    </dgm:pt>
    <dgm:pt modelId="{B115DC28-BAFC-4787-8317-E67CAB2741C5}" type="sibTrans" cxnId="{DBDEE4E3-6CDA-498D-9EE9-1955FB12E7B8}">
      <dgm:prSet/>
      <dgm:spPr/>
      <dgm:t>
        <a:bodyPr/>
        <a:lstStyle/>
        <a:p>
          <a:endParaRPr lang="en-GB"/>
        </a:p>
      </dgm:t>
    </dgm:pt>
    <dgm:pt modelId="{27A0330D-A356-4ACA-8DF7-C528E422D03F}">
      <dgm:prSet phldrT="[Text]" custT="1"/>
      <dgm:spPr/>
      <dgm:t>
        <a:bodyPr/>
        <a:lstStyle/>
        <a:p>
          <a:r>
            <a:rPr lang="en-GB" sz="2400" dirty="0"/>
            <a:t>4. Principle of help where it is needed but not wasted</a:t>
          </a:r>
        </a:p>
      </dgm:t>
    </dgm:pt>
    <dgm:pt modelId="{D16E7357-3086-402A-821C-AC434C665F5A}" type="parTrans" cxnId="{E8F6065A-18C1-414C-9CD4-ECE803D83C52}">
      <dgm:prSet/>
      <dgm:spPr/>
      <dgm:t>
        <a:bodyPr/>
        <a:lstStyle/>
        <a:p>
          <a:endParaRPr lang="en-GB"/>
        </a:p>
      </dgm:t>
    </dgm:pt>
    <dgm:pt modelId="{B5A7AFE0-1C0F-4462-9421-593ED5FE3D4A}" type="sibTrans" cxnId="{E8F6065A-18C1-414C-9CD4-ECE803D83C52}">
      <dgm:prSet/>
      <dgm:spPr/>
      <dgm:t>
        <a:bodyPr/>
        <a:lstStyle/>
        <a:p>
          <a:endParaRPr lang="en-GB"/>
        </a:p>
      </dgm:t>
    </dgm:pt>
    <dgm:pt modelId="{2D740001-1713-4299-A265-F21EFBDE21C5}">
      <dgm:prSet phldrT="[Text]" custT="1"/>
      <dgm:spPr/>
      <dgm:t>
        <a:bodyPr/>
        <a:lstStyle/>
        <a:p>
          <a:r>
            <a:rPr lang="en-GB" sz="2400" dirty="0"/>
            <a:t>5. Principle of community: encourage people to help others</a:t>
          </a:r>
        </a:p>
      </dgm:t>
    </dgm:pt>
    <dgm:pt modelId="{93A78EB9-53AD-4AA2-92CA-F4B1EA560A05}" type="parTrans" cxnId="{A82D8D15-DD0C-4F38-9A0C-B90CBA5D0292}">
      <dgm:prSet/>
      <dgm:spPr/>
      <dgm:t>
        <a:bodyPr/>
        <a:lstStyle/>
        <a:p>
          <a:endParaRPr lang="en-GB"/>
        </a:p>
      </dgm:t>
    </dgm:pt>
    <dgm:pt modelId="{23E7D9F6-A7A2-4546-98AD-F45DF9600248}" type="sibTrans" cxnId="{A82D8D15-DD0C-4F38-9A0C-B90CBA5D0292}">
      <dgm:prSet/>
      <dgm:spPr/>
      <dgm:t>
        <a:bodyPr/>
        <a:lstStyle/>
        <a:p>
          <a:endParaRPr lang="en-GB"/>
        </a:p>
      </dgm:t>
    </dgm:pt>
    <dgm:pt modelId="{CCBE51CA-1E89-4EEC-A804-B0351A62B381}">
      <dgm:prSet phldrT="[Text]" custT="1"/>
      <dgm:spPr/>
      <dgm:t>
        <a:bodyPr/>
        <a:lstStyle/>
        <a:p>
          <a:r>
            <a:rPr lang="en-GB" sz="2400" dirty="0"/>
            <a:t>1. Principle of treating others as ends not means</a:t>
          </a:r>
        </a:p>
      </dgm:t>
    </dgm:pt>
    <dgm:pt modelId="{DBB15DE6-886B-4C5E-9705-84CE872D3DC7}" type="sibTrans" cxnId="{7E748A86-7FAF-429E-A6E2-60F65DC4227A}">
      <dgm:prSet/>
      <dgm:spPr/>
      <dgm:t>
        <a:bodyPr/>
        <a:lstStyle/>
        <a:p>
          <a:endParaRPr lang="en-GB"/>
        </a:p>
      </dgm:t>
    </dgm:pt>
    <dgm:pt modelId="{D628985B-B13F-4EA8-9BB6-EDFED0C48431}" type="parTrans" cxnId="{7E748A86-7FAF-429E-A6E2-60F65DC4227A}">
      <dgm:prSet/>
      <dgm:spPr/>
      <dgm:t>
        <a:bodyPr/>
        <a:lstStyle/>
        <a:p>
          <a:endParaRPr lang="en-GB"/>
        </a:p>
      </dgm:t>
    </dgm:pt>
    <dgm:pt modelId="{1D0A6686-6A2A-4462-91A7-281675B55DD7}" type="pres">
      <dgm:prSet presAssocID="{E9143FE8-390B-44BD-9B49-C608EF56D71F}" presName="linear" presStyleCnt="0">
        <dgm:presLayoutVars>
          <dgm:dir/>
          <dgm:animLvl val="lvl"/>
          <dgm:resizeHandles val="exact"/>
        </dgm:presLayoutVars>
      </dgm:prSet>
      <dgm:spPr/>
      <dgm:t>
        <a:bodyPr/>
        <a:lstStyle/>
        <a:p>
          <a:endParaRPr lang="en-US"/>
        </a:p>
      </dgm:t>
    </dgm:pt>
    <dgm:pt modelId="{E3EC76F1-DEB4-4735-A3BB-1F4F8A400B8B}" type="pres">
      <dgm:prSet presAssocID="{CCBE51CA-1E89-4EEC-A804-B0351A62B381}" presName="parentLin" presStyleCnt="0"/>
      <dgm:spPr/>
    </dgm:pt>
    <dgm:pt modelId="{A3D8CDEE-3E97-4028-A526-919D3FF05CDC}" type="pres">
      <dgm:prSet presAssocID="{CCBE51CA-1E89-4EEC-A804-B0351A62B381}" presName="parentLeftMargin" presStyleLbl="node1" presStyleIdx="0" presStyleCnt="5"/>
      <dgm:spPr/>
      <dgm:t>
        <a:bodyPr/>
        <a:lstStyle/>
        <a:p>
          <a:endParaRPr lang="en-US"/>
        </a:p>
      </dgm:t>
    </dgm:pt>
    <dgm:pt modelId="{DE65F2A6-60CF-45E0-8624-D6407D3FF975}" type="pres">
      <dgm:prSet presAssocID="{CCBE51CA-1E89-4EEC-A804-B0351A62B381}" presName="parentText" presStyleLbl="node1" presStyleIdx="0" presStyleCnt="5" custScaleX="142857" custScaleY="262273">
        <dgm:presLayoutVars>
          <dgm:chMax val="0"/>
          <dgm:bulletEnabled val="1"/>
        </dgm:presLayoutVars>
      </dgm:prSet>
      <dgm:spPr/>
      <dgm:t>
        <a:bodyPr/>
        <a:lstStyle/>
        <a:p>
          <a:endParaRPr lang="en-US"/>
        </a:p>
      </dgm:t>
    </dgm:pt>
    <dgm:pt modelId="{700BE197-A368-4DCB-8B93-84B3688A3B6D}" type="pres">
      <dgm:prSet presAssocID="{CCBE51CA-1E89-4EEC-A804-B0351A62B381}" presName="negativeSpace" presStyleCnt="0"/>
      <dgm:spPr/>
    </dgm:pt>
    <dgm:pt modelId="{6FC238DB-9433-45AC-8516-E673EA6EF153}" type="pres">
      <dgm:prSet presAssocID="{CCBE51CA-1E89-4EEC-A804-B0351A62B381}" presName="childText" presStyleLbl="conFgAcc1" presStyleIdx="0" presStyleCnt="5">
        <dgm:presLayoutVars>
          <dgm:bulletEnabled val="1"/>
        </dgm:presLayoutVars>
      </dgm:prSet>
      <dgm:spPr/>
    </dgm:pt>
    <dgm:pt modelId="{ACD1AE57-B954-48AB-A3A1-A58E00471332}" type="pres">
      <dgm:prSet presAssocID="{DBB15DE6-886B-4C5E-9705-84CE872D3DC7}" presName="spaceBetweenRectangles" presStyleCnt="0"/>
      <dgm:spPr/>
    </dgm:pt>
    <dgm:pt modelId="{91331CAF-0E98-427A-AAAF-AA045FC41A7D}" type="pres">
      <dgm:prSet presAssocID="{78FCE6B2-23D3-46D0-9B2C-33B9989E8D75}" presName="parentLin" presStyleCnt="0"/>
      <dgm:spPr/>
    </dgm:pt>
    <dgm:pt modelId="{34E6982D-2824-487F-B539-130E240DA261}" type="pres">
      <dgm:prSet presAssocID="{78FCE6B2-23D3-46D0-9B2C-33B9989E8D75}" presName="parentLeftMargin" presStyleLbl="node1" presStyleIdx="0" presStyleCnt="5"/>
      <dgm:spPr/>
      <dgm:t>
        <a:bodyPr/>
        <a:lstStyle/>
        <a:p>
          <a:endParaRPr lang="en-US"/>
        </a:p>
      </dgm:t>
    </dgm:pt>
    <dgm:pt modelId="{EF25CCC2-8D3B-41BF-8BFD-3BFDBA046BE7}" type="pres">
      <dgm:prSet presAssocID="{78FCE6B2-23D3-46D0-9B2C-33B9989E8D75}" presName="parentText" presStyleLbl="node1" presStyleIdx="1" presStyleCnt="5" custScaleX="142857" custScaleY="304563">
        <dgm:presLayoutVars>
          <dgm:chMax val="0"/>
          <dgm:bulletEnabled val="1"/>
        </dgm:presLayoutVars>
      </dgm:prSet>
      <dgm:spPr/>
      <dgm:t>
        <a:bodyPr/>
        <a:lstStyle/>
        <a:p>
          <a:endParaRPr lang="en-US"/>
        </a:p>
      </dgm:t>
    </dgm:pt>
    <dgm:pt modelId="{DAA7E9F8-8C34-467C-854A-C5D8E9AC692B}" type="pres">
      <dgm:prSet presAssocID="{78FCE6B2-23D3-46D0-9B2C-33B9989E8D75}" presName="negativeSpace" presStyleCnt="0"/>
      <dgm:spPr/>
    </dgm:pt>
    <dgm:pt modelId="{5D413671-5218-45E9-B076-F166A449E00A}" type="pres">
      <dgm:prSet presAssocID="{78FCE6B2-23D3-46D0-9B2C-33B9989E8D75}" presName="childText" presStyleLbl="conFgAcc1" presStyleIdx="1" presStyleCnt="5">
        <dgm:presLayoutVars>
          <dgm:bulletEnabled val="1"/>
        </dgm:presLayoutVars>
      </dgm:prSet>
      <dgm:spPr/>
    </dgm:pt>
    <dgm:pt modelId="{D2D37A01-D81F-492E-9EB4-6DF2B2317C20}" type="pres">
      <dgm:prSet presAssocID="{55F42221-B512-4101-AE2A-4F458A448C15}" presName="spaceBetweenRectangles" presStyleCnt="0"/>
      <dgm:spPr/>
    </dgm:pt>
    <dgm:pt modelId="{02B424DE-E646-48F1-A49C-0EF0FDA83D15}" type="pres">
      <dgm:prSet presAssocID="{559C349D-CE93-45DA-9608-44E22F815B93}" presName="parentLin" presStyleCnt="0"/>
      <dgm:spPr/>
    </dgm:pt>
    <dgm:pt modelId="{23305460-08B3-4FAB-9036-D06A16C0A119}" type="pres">
      <dgm:prSet presAssocID="{559C349D-CE93-45DA-9608-44E22F815B93}" presName="parentLeftMargin" presStyleLbl="node1" presStyleIdx="1" presStyleCnt="5"/>
      <dgm:spPr/>
      <dgm:t>
        <a:bodyPr/>
        <a:lstStyle/>
        <a:p>
          <a:endParaRPr lang="en-US"/>
        </a:p>
      </dgm:t>
    </dgm:pt>
    <dgm:pt modelId="{F53D6A32-5DB5-452D-A2C8-7290CA2922E9}" type="pres">
      <dgm:prSet presAssocID="{559C349D-CE93-45DA-9608-44E22F815B93}" presName="parentText" presStyleLbl="node1" presStyleIdx="2" presStyleCnt="5" custScaleX="142857" custScaleY="266331">
        <dgm:presLayoutVars>
          <dgm:chMax val="0"/>
          <dgm:bulletEnabled val="1"/>
        </dgm:presLayoutVars>
      </dgm:prSet>
      <dgm:spPr/>
      <dgm:t>
        <a:bodyPr/>
        <a:lstStyle/>
        <a:p>
          <a:endParaRPr lang="en-US"/>
        </a:p>
      </dgm:t>
    </dgm:pt>
    <dgm:pt modelId="{0DF7E7AC-08F0-436B-A444-56E769131DA2}" type="pres">
      <dgm:prSet presAssocID="{559C349D-CE93-45DA-9608-44E22F815B93}" presName="negativeSpace" presStyleCnt="0"/>
      <dgm:spPr/>
    </dgm:pt>
    <dgm:pt modelId="{81AB6723-3F0E-4CA9-A2CE-3635E7093989}" type="pres">
      <dgm:prSet presAssocID="{559C349D-CE93-45DA-9608-44E22F815B93}" presName="childText" presStyleLbl="conFgAcc1" presStyleIdx="2" presStyleCnt="5">
        <dgm:presLayoutVars>
          <dgm:bulletEnabled val="1"/>
        </dgm:presLayoutVars>
      </dgm:prSet>
      <dgm:spPr/>
    </dgm:pt>
    <dgm:pt modelId="{4EE49949-5EFC-45C0-9B1A-C3C7D18D4F0E}" type="pres">
      <dgm:prSet presAssocID="{B115DC28-BAFC-4787-8317-E67CAB2741C5}" presName="spaceBetweenRectangles" presStyleCnt="0"/>
      <dgm:spPr/>
    </dgm:pt>
    <dgm:pt modelId="{4EE25F8B-51B0-4A22-8BD7-8A822CD1543A}" type="pres">
      <dgm:prSet presAssocID="{27A0330D-A356-4ACA-8DF7-C528E422D03F}" presName="parentLin" presStyleCnt="0"/>
      <dgm:spPr/>
    </dgm:pt>
    <dgm:pt modelId="{45D18DD3-EEA9-4961-B409-F59EB98FBA74}" type="pres">
      <dgm:prSet presAssocID="{27A0330D-A356-4ACA-8DF7-C528E422D03F}" presName="parentLeftMargin" presStyleLbl="node1" presStyleIdx="2" presStyleCnt="5"/>
      <dgm:spPr/>
      <dgm:t>
        <a:bodyPr/>
        <a:lstStyle/>
        <a:p>
          <a:endParaRPr lang="en-US"/>
        </a:p>
      </dgm:t>
    </dgm:pt>
    <dgm:pt modelId="{36D755DB-18DB-4700-A229-15B73F4E0813}" type="pres">
      <dgm:prSet presAssocID="{27A0330D-A356-4ACA-8DF7-C528E422D03F}" presName="parentText" presStyleLbl="node1" presStyleIdx="3" presStyleCnt="5" custScaleX="142857" custScaleY="250234">
        <dgm:presLayoutVars>
          <dgm:chMax val="0"/>
          <dgm:bulletEnabled val="1"/>
        </dgm:presLayoutVars>
      </dgm:prSet>
      <dgm:spPr/>
      <dgm:t>
        <a:bodyPr/>
        <a:lstStyle/>
        <a:p>
          <a:endParaRPr lang="en-US"/>
        </a:p>
      </dgm:t>
    </dgm:pt>
    <dgm:pt modelId="{CC4A3E5F-9D44-43F0-A797-CB0F24D53679}" type="pres">
      <dgm:prSet presAssocID="{27A0330D-A356-4ACA-8DF7-C528E422D03F}" presName="negativeSpace" presStyleCnt="0"/>
      <dgm:spPr/>
    </dgm:pt>
    <dgm:pt modelId="{7EABB18D-5652-4074-B182-85C07F77EBF8}" type="pres">
      <dgm:prSet presAssocID="{27A0330D-A356-4ACA-8DF7-C528E422D03F}" presName="childText" presStyleLbl="conFgAcc1" presStyleIdx="3" presStyleCnt="5">
        <dgm:presLayoutVars>
          <dgm:bulletEnabled val="1"/>
        </dgm:presLayoutVars>
      </dgm:prSet>
      <dgm:spPr/>
    </dgm:pt>
    <dgm:pt modelId="{BA56B2B6-1A5E-4E9E-86D1-20AC3C37DFA4}" type="pres">
      <dgm:prSet presAssocID="{B5A7AFE0-1C0F-4462-9421-593ED5FE3D4A}" presName="spaceBetweenRectangles" presStyleCnt="0"/>
      <dgm:spPr/>
    </dgm:pt>
    <dgm:pt modelId="{B01E1761-9CA0-48C7-9702-E9F4694E0E37}" type="pres">
      <dgm:prSet presAssocID="{2D740001-1713-4299-A265-F21EFBDE21C5}" presName="parentLin" presStyleCnt="0"/>
      <dgm:spPr/>
    </dgm:pt>
    <dgm:pt modelId="{57D8B93E-2AF4-4859-BD27-035100E046B4}" type="pres">
      <dgm:prSet presAssocID="{2D740001-1713-4299-A265-F21EFBDE21C5}" presName="parentLeftMargin" presStyleLbl="node1" presStyleIdx="3" presStyleCnt="5"/>
      <dgm:spPr/>
      <dgm:t>
        <a:bodyPr/>
        <a:lstStyle/>
        <a:p>
          <a:endParaRPr lang="en-US"/>
        </a:p>
      </dgm:t>
    </dgm:pt>
    <dgm:pt modelId="{180235C7-427A-451B-B858-76BCE6263A8B}" type="pres">
      <dgm:prSet presAssocID="{2D740001-1713-4299-A265-F21EFBDE21C5}" presName="parentText" presStyleLbl="node1" presStyleIdx="4" presStyleCnt="5" custScaleX="142857" custScaleY="262394">
        <dgm:presLayoutVars>
          <dgm:chMax val="0"/>
          <dgm:bulletEnabled val="1"/>
        </dgm:presLayoutVars>
      </dgm:prSet>
      <dgm:spPr/>
      <dgm:t>
        <a:bodyPr/>
        <a:lstStyle/>
        <a:p>
          <a:endParaRPr lang="en-US"/>
        </a:p>
      </dgm:t>
    </dgm:pt>
    <dgm:pt modelId="{E527D00E-06C1-459F-8D66-C88C05C86FEB}" type="pres">
      <dgm:prSet presAssocID="{2D740001-1713-4299-A265-F21EFBDE21C5}" presName="negativeSpace" presStyleCnt="0"/>
      <dgm:spPr/>
    </dgm:pt>
    <dgm:pt modelId="{B7F40DC9-E0D7-4E2A-A82B-06AE8C2369C0}" type="pres">
      <dgm:prSet presAssocID="{2D740001-1713-4299-A265-F21EFBDE21C5}" presName="childText" presStyleLbl="conFgAcc1" presStyleIdx="4" presStyleCnt="5">
        <dgm:presLayoutVars>
          <dgm:bulletEnabled val="1"/>
        </dgm:presLayoutVars>
      </dgm:prSet>
      <dgm:spPr/>
    </dgm:pt>
  </dgm:ptLst>
  <dgm:cxnLst>
    <dgm:cxn modelId="{A82D8D15-DD0C-4F38-9A0C-B90CBA5D0292}" srcId="{E9143FE8-390B-44BD-9B49-C608EF56D71F}" destId="{2D740001-1713-4299-A265-F21EFBDE21C5}" srcOrd="4" destOrd="0" parTransId="{93A78EB9-53AD-4AA2-92CA-F4B1EA560A05}" sibTransId="{23E7D9F6-A7A2-4546-98AD-F45DF9600248}"/>
    <dgm:cxn modelId="{A3E5CFE7-12A0-4636-B005-75D35D7C9C1F}" srcId="{E9143FE8-390B-44BD-9B49-C608EF56D71F}" destId="{78FCE6B2-23D3-46D0-9B2C-33B9989E8D75}" srcOrd="1" destOrd="0" parTransId="{BB0290A3-C389-40DF-A771-0D3A10C985D9}" sibTransId="{55F42221-B512-4101-AE2A-4F458A448C15}"/>
    <dgm:cxn modelId="{DBDEE4E3-6CDA-498D-9EE9-1955FB12E7B8}" srcId="{E9143FE8-390B-44BD-9B49-C608EF56D71F}" destId="{559C349D-CE93-45DA-9608-44E22F815B93}" srcOrd="2" destOrd="0" parTransId="{6E941428-8DE3-4BE3-B0A0-6A49B304B9C4}" sibTransId="{B115DC28-BAFC-4787-8317-E67CAB2741C5}"/>
    <dgm:cxn modelId="{87E5D26B-270C-4E1C-907A-AFD417838630}" type="presOf" srcId="{E9143FE8-390B-44BD-9B49-C608EF56D71F}" destId="{1D0A6686-6A2A-4462-91A7-281675B55DD7}" srcOrd="0" destOrd="0" presId="urn:microsoft.com/office/officeart/2005/8/layout/list1"/>
    <dgm:cxn modelId="{C14011A6-9604-498C-A772-E7B2E38AAA4E}" type="presOf" srcId="{78FCE6B2-23D3-46D0-9B2C-33B9989E8D75}" destId="{34E6982D-2824-487F-B539-130E240DA261}" srcOrd="0" destOrd="0" presId="urn:microsoft.com/office/officeart/2005/8/layout/list1"/>
    <dgm:cxn modelId="{F231DAA7-5484-40EE-9F80-011F9F8DFBBD}" type="presOf" srcId="{559C349D-CE93-45DA-9608-44E22F815B93}" destId="{23305460-08B3-4FAB-9036-D06A16C0A119}" srcOrd="0" destOrd="0" presId="urn:microsoft.com/office/officeart/2005/8/layout/list1"/>
    <dgm:cxn modelId="{703D5F42-7C1F-45E6-BD81-9E8CC9373D94}" type="presOf" srcId="{27A0330D-A356-4ACA-8DF7-C528E422D03F}" destId="{45D18DD3-EEA9-4961-B409-F59EB98FBA74}" srcOrd="0" destOrd="0" presId="urn:microsoft.com/office/officeart/2005/8/layout/list1"/>
    <dgm:cxn modelId="{E8F6065A-18C1-414C-9CD4-ECE803D83C52}" srcId="{E9143FE8-390B-44BD-9B49-C608EF56D71F}" destId="{27A0330D-A356-4ACA-8DF7-C528E422D03F}" srcOrd="3" destOrd="0" parTransId="{D16E7357-3086-402A-821C-AC434C665F5A}" sibTransId="{B5A7AFE0-1C0F-4462-9421-593ED5FE3D4A}"/>
    <dgm:cxn modelId="{7E748A86-7FAF-429E-A6E2-60F65DC4227A}" srcId="{E9143FE8-390B-44BD-9B49-C608EF56D71F}" destId="{CCBE51CA-1E89-4EEC-A804-B0351A62B381}" srcOrd="0" destOrd="0" parTransId="{D628985B-B13F-4EA8-9BB6-EDFED0C48431}" sibTransId="{DBB15DE6-886B-4C5E-9705-84CE872D3DC7}"/>
    <dgm:cxn modelId="{01D222A2-B7F2-4F1C-B74C-D38D8669F23E}" type="presOf" srcId="{CCBE51CA-1E89-4EEC-A804-B0351A62B381}" destId="{A3D8CDEE-3E97-4028-A526-919D3FF05CDC}" srcOrd="0" destOrd="0" presId="urn:microsoft.com/office/officeart/2005/8/layout/list1"/>
    <dgm:cxn modelId="{CFF4B720-9EDD-474B-BB3A-AEA71946E807}" type="presOf" srcId="{2D740001-1713-4299-A265-F21EFBDE21C5}" destId="{57D8B93E-2AF4-4859-BD27-035100E046B4}" srcOrd="0" destOrd="0" presId="urn:microsoft.com/office/officeart/2005/8/layout/list1"/>
    <dgm:cxn modelId="{0E7B25B3-E38C-453D-AED4-00A8CBE2C243}" type="presOf" srcId="{CCBE51CA-1E89-4EEC-A804-B0351A62B381}" destId="{DE65F2A6-60CF-45E0-8624-D6407D3FF975}" srcOrd="1" destOrd="0" presId="urn:microsoft.com/office/officeart/2005/8/layout/list1"/>
    <dgm:cxn modelId="{306169DB-F11F-48F5-A5A9-8AD360BABA58}" type="presOf" srcId="{2D740001-1713-4299-A265-F21EFBDE21C5}" destId="{180235C7-427A-451B-B858-76BCE6263A8B}" srcOrd="1" destOrd="0" presId="urn:microsoft.com/office/officeart/2005/8/layout/list1"/>
    <dgm:cxn modelId="{5816E001-3E6B-40EB-BBFC-4E648126CA8F}" type="presOf" srcId="{559C349D-CE93-45DA-9608-44E22F815B93}" destId="{F53D6A32-5DB5-452D-A2C8-7290CA2922E9}" srcOrd="1" destOrd="0" presId="urn:microsoft.com/office/officeart/2005/8/layout/list1"/>
    <dgm:cxn modelId="{AE0EE9DA-87B9-4F3E-BD3C-3EC086101F2F}" type="presOf" srcId="{27A0330D-A356-4ACA-8DF7-C528E422D03F}" destId="{36D755DB-18DB-4700-A229-15B73F4E0813}" srcOrd="1" destOrd="0" presId="urn:microsoft.com/office/officeart/2005/8/layout/list1"/>
    <dgm:cxn modelId="{6BDCF7FE-AEDC-4174-8048-E1D0B32B4425}" type="presOf" srcId="{78FCE6B2-23D3-46D0-9B2C-33B9989E8D75}" destId="{EF25CCC2-8D3B-41BF-8BFD-3BFDBA046BE7}" srcOrd="1" destOrd="0" presId="urn:microsoft.com/office/officeart/2005/8/layout/list1"/>
    <dgm:cxn modelId="{B99472FC-1AC8-4E54-97FF-66760620509C}" type="presParOf" srcId="{1D0A6686-6A2A-4462-91A7-281675B55DD7}" destId="{E3EC76F1-DEB4-4735-A3BB-1F4F8A400B8B}" srcOrd="0" destOrd="0" presId="urn:microsoft.com/office/officeart/2005/8/layout/list1"/>
    <dgm:cxn modelId="{6D0692B3-DF39-4857-AE1C-E808DBD4260F}" type="presParOf" srcId="{E3EC76F1-DEB4-4735-A3BB-1F4F8A400B8B}" destId="{A3D8CDEE-3E97-4028-A526-919D3FF05CDC}" srcOrd="0" destOrd="0" presId="urn:microsoft.com/office/officeart/2005/8/layout/list1"/>
    <dgm:cxn modelId="{3B0619A4-72A6-4DAD-80E2-80ECFF2CF0C0}" type="presParOf" srcId="{E3EC76F1-DEB4-4735-A3BB-1F4F8A400B8B}" destId="{DE65F2A6-60CF-45E0-8624-D6407D3FF975}" srcOrd="1" destOrd="0" presId="urn:microsoft.com/office/officeart/2005/8/layout/list1"/>
    <dgm:cxn modelId="{65CB4A79-582E-4353-AF4E-BFCD9FAD0125}" type="presParOf" srcId="{1D0A6686-6A2A-4462-91A7-281675B55DD7}" destId="{700BE197-A368-4DCB-8B93-84B3688A3B6D}" srcOrd="1" destOrd="0" presId="urn:microsoft.com/office/officeart/2005/8/layout/list1"/>
    <dgm:cxn modelId="{523E090F-9E92-401C-90AA-A070DBC1514C}" type="presParOf" srcId="{1D0A6686-6A2A-4462-91A7-281675B55DD7}" destId="{6FC238DB-9433-45AC-8516-E673EA6EF153}" srcOrd="2" destOrd="0" presId="urn:microsoft.com/office/officeart/2005/8/layout/list1"/>
    <dgm:cxn modelId="{068916A2-51C4-413E-B8E7-F7553838A124}" type="presParOf" srcId="{1D0A6686-6A2A-4462-91A7-281675B55DD7}" destId="{ACD1AE57-B954-48AB-A3A1-A58E00471332}" srcOrd="3" destOrd="0" presId="urn:microsoft.com/office/officeart/2005/8/layout/list1"/>
    <dgm:cxn modelId="{09149E81-3794-4969-92FA-5A4DE71E7ED0}" type="presParOf" srcId="{1D0A6686-6A2A-4462-91A7-281675B55DD7}" destId="{91331CAF-0E98-427A-AAAF-AA045FC41A7D}" srcOrd="4" destOrd="0" presId="urn:microsoft.com/office/officeart/2005/8/layout/list1"/>
    <dgm:cxn modelId="{1E0C2B14-2CF6-4915-8A1E-690EF9E9C642}" type="presParOf" srcId="{91331CAF-0E98-427A-AAAF-AA045FC41A7D}" destId="{34E6982D-2824-487F-B539-130E240DA261}" srcOrd="0" destOrd="0" presId="urn:microsoft.com/office/officeart/2005/8/layout/list1"/>
    <dgm:cxn modelId="{84593BE0-2752-4B92-96E1-A37C4B0394F3}" type="presParOf" srcId="{91331CAF-0E98-427A-AAAF-AA045FC41A7D}" destId="{EF25CCC2-8D3B-41BF-8BFD-3BFDBA046BE7}" srcOrd="1" destOrd="0" presId="urn:microsoft.com/office/officeart/2005/8/layout/list1"/>
    <dgm:cxn modelId="{08B52204-76A7-45E3-9ECA-095E49CBC82D}" type="presParOf" srcId="{1D0A6686-6A2A-4462-91A7-281675B55DD7}" destId="{DAA7E9F8-8C34-467C-854A-C5D8E9AC692B}" srcOrd="5" destOrd="0" presId="urn:microsoft.com/office/officeart/2005/8/layout/list1"/>
    <dgm:cxn modelId="{EAE33457-033B-4A2E-BA43-CF595A8A5CE3}" type="presParOf" srcId="{1D0A6686-6A2A-4462-91A7-281675B55DD7}" destId="{5D413671-5218-45E9-B076-F166A449E00A}" srcOrd="6" destOrd="0" presId="urn:microsoft.com/office/officeart/2005/8/layout/list1"/>
    <dgm:cxn modelId="{CBECBF0E-0BDD-4BCB-AFB1-78BB7D274571}" type="presParOf" srcId="{1D0A6686-6A2A-4462-91A7-281675B55DD7}" destId="{D2D37A01-D81F-492E-9EB4-6DF2B2317C20}" srcOrd="7" destOrd="0" presId="urn:microsoft.com/office/officeart/2005/8/layout/list1"/>
    <dgm:cxn modelId="{8538F1E3-8C92-44B2-BB78-33E53F6449F1}" type="presParOf" srcId="{1D0A6686-6A2A-4462-91A7-281675B55DD7}" destId="{02B424DE-E646-48F1-A49C-0EF0FDA83D15}" srcOrd="8" destOrd="0" presId="urn:microsoft.com/office/officeart/2005/8/layout/list1"/>
    <dgm:cxn modelId="{2DDCEDFA-3A29-4C99-B63D-B50C1D821D9C}" type="presParOf" srcId="{02B424DE-E646-48F1-A49C-0EF0FDA83D15}" destId="{23305460-08B3-4FAB-9036-D06A16C0A119}" srcOrd="0" destOrd="0" presId="urn:microsoft.com/office/officeart/2005/8/layout/list1"/>
    <dgm:cxn modelId="{2548CAFF-5F6C-4F05-9125-A9C9E1EBB0C0}" type="presParOf" srcId="{02B424DE-E646-48F1-A49C-0EF0FDA83D15}" destId="{F53D6A32-5DB5-452D-A2C8-7290CA2922E9}" srcOrd="1" destOrd="0" presId="urn:microsoft.com/office/officeart/2005/8/layout/list1"/>
    <dgm:cxn modelId="{92795890-BC45-406D-9836-C61329182A8D}" type="presParOf" srcId="{1D0A6686-6A2A-4462-91A7-281675B55DD7}" destId="{0DF7E7AC-08F0-436B-A444-56E769131DA2}" srcOrd="9" destOrd="0" presId="urn:microsoft.com/office/officeart/2005/8/layout/list1"/>
    <dgm:cxn modelId="{B4342FDC-7CCC-43E3-9856-01214BA2A56F}" type="presParOf" srcId="{1D0A6686-6A2A-4462-91A7-281675B55DD7}" destId="{81AB6723-3F0E-4CA9-A2CE-3635E7093989}" srcOrd="10" destOrd="0" presId="urn:microsoft.com/office/officeart/2005/8/layout/list1"/>
    <dgm:cxn modelId="{5681795A-9DB7-4696-98A2-3012B439F6EE}" type="presParOf" srcId="{1D0A6686-6A2A-4462-91A7-281675B55DD7}" destId="{4EE49949-5EFC-45C0-9B1A-C3C7D18D4F0E}" srcOrd="11" destOrd="0" presId="urn:microsoft.com/office/officeart/2005/8/layout/list1"/>
    <dgm:cxn modelId="{3BD5839B-3395-44BD-9D49-5CCBB498D8AF}" type="presParOf" srcId="{1D0A6686-6A2A-4462-91A7-281675B55DD7}" destId="{4EE25F8B-51B0-4A22-8BD7-8A822CD1543A}" srcOrd="12" destOrd="0" presId="urn:microsoft.com/office/officeart/2005/8/layout/list1"/>
    <dgm:cxn modelId="{9532041B-F1FC-40E7-99ED-1DA84E809786}" type="presParOf" srcId="{4EE25F8B-51B0-4A22-8BD7-8A822CD1543A}" destId="{45D18DD3-EEA9-4961-B409-F59EB98FBA74}" srcOrd="0" destOrd="0" presId="urn:microsoft.com/office/officeart/2005/8/layout/list1"/>
    <dgm:cxn modelId="{40370BE6-C9D8-44AF-81EA-718D8B1877F8}" type="presParOf" srcId="{4EE25F8B-51B0-4A22-8BD7-8A822CD1543A}" destId="{36D755DB-18DB-4700-A229-15B73F4E0813}" srcOrd="1" destOrd="0" presId="urn:microsoft.com/office/officeart/2005/8/layout/list1"/>
    <dgm:cxn modelId="{6BD79323-231B-44E1-823D-7FB227078515}" type="presParOf" srcId="{1D0A6686-6A2A-4462-91A7-281675B55DD7}" destId="{CC4A3E5F-9D44-43F0-A797-CB0F24D53679}" srcOrd="13" destOrd="0" presId="urn:microsoft.com/office/officeart/2005/8/layout/list1"/>
    <dgm:cxn modelId="{4607DBCA-FA2A-4119-B9DC-B1CDC85E7B46}" type="presParOf" srcId="{1D0A6686-6A2A-4462-91A7-281675B55DD7}" destId="{7EABB18D-5652-4074-B182-85C07F77EBF8}" srcOrd="14" destOrd="0" presId="urn:microsoft.com/office/officeart/2005/8/layout/list1"/>
    <dgm:cxn modelId="{D78F494B-638A-4683-A397-E7DE53C53355}" type="presParOf" srcId="{1D0A6686-6A2A-4462-91A7-281675B55DD7}" destId="{BA56B2B6-1A5E-4E9E-86D1-20AC3C37DFA4}" srcOrd="15" destOrd="0" presId="urn:microsoft.com/office/officeart/2005/8/layout/list1"/>
    <dgm:cxn modelId="{4D62467D-B78B-4C1F-A05B-CA0034002B22}" type="presParOf" srcId="{1D0A6686-6A2A-4462-91A7-281675B55DD7}" destId="{B01E1761-9CA0-48C7-9702-E9F4694E0E37}" srcOrd="16" destOrd="0" presId="urn:microsoft.com/office/officeart/2005/8/layout/list1"/>
    <dgm:cxn modelId="{C0D0B7DE-23DC-4660-B57A-5CC2A343ECB0}" type="presParOf" srcId="{B01E1761-9CA0-48C7-9702-E9F4694E0E37}" destId="{57D8B93E-2AF4-4859-BD27-035100E046B4}" srcOrd="0" destOrd="0" presId="urn:microsoft.com/office/officeart/2005/8/layout/list1"/>
    <dgm:cxn modelId="{9BC12B6C-E05F-44F1-B752-985B9986C2DE}" type="presParOf" srcId="{B01E1761-9CA0-48C7-9702-E9F4694E0E37}" destId="{180235C7-427A-451B-B858-76BCE6263A8B}" srcOrd="1" destOrd="0" presId="urn:microsoft.com/office/officeart/2005/8/layout/list1"/>
    <dgm:cxn modelId="{68C6CBC7-D65F-42AC-91AF-D9E8FE13C3F3}" type="presParOf" srcId="{1D0A6686-6A2A-4462-91A7-281675B55DD7}" destId="{E527D00E-06C1-459F-8D66-C88C05C86FEB}" srcOrd="17" destOrd="0" presId="urn:microsoft.com/office/officeart/2005/8/layout/list1"/>
    <dgm:cxn modelId="{5ED1C8AD-5441-4AAB-9F62-7322F5F692F5}" type="presParOf" srcId="{1D0A6686-6A2A-4462-91A7-281675B55DD7}" destId="{B7F40DC9-E0D7-4E2A-A82B-06AE8C2369C0}"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23E1F2-2472-4856-8900-D937FC9EB576}" type="doc">
      <dgm:prSet loTypeId="urn:microsoft.com/office/officeart/2008/layout/AlternatingPictureBlocks" loCatId="list" qsTypeId="urn:microsoft.com/office/officeart/2005/8/quickstyle/3d1" qsCatId="3D" csTypeId="urn:microsoft.com/office/officeart/2005/8/colors/colorful1#6" csCatId="colorful" phldr="1"/>
      <dgm:spPr/>
      <dgm:t>
        <a:bodyPr/>
        <a:lstStyle/>
        <a:p>
          <a:endParaRPr lang="en-GB"/>
        </a:p>
      </dgm:t>
    </dgm:pt>
    <dgm:pt modelId="{F5957450-50F4-440E-9B83-31B76B93DD2F}">
      <dgm:prSet phldrT="[Text]"/>
      <dgm:spPr/>
      <dgm:t>
        <a:bodyPr/>
        <a:lstStyle/>
        <a:p>
          <a:r>
            <a:rPr lang="en-GB" dirty="0"/>
            <a:t>Users</a:t>
          </a:r>
        </a:p>
      </dgm:t>
    </dgm:pt>
    <dgm:pt modelId="{F06CE524-8221-4F00-8154-726B5471AF2B}" type="parTrans" cxnId="{381AC624-24B3-4E89-931F-3F9C0DE01654}">
      <dgm:prSet/>
      <dgm:spPr/>
      <dgm:t>
        <a:bodyPr/>
        <a:lstStyle/>
        <a:p>
          <a:endParaRPr lang="en-GB"/>
        </a:p>
      </dgm:t>
    </dgm:pt>
    <dgm:pt modelId="{AB0A7991-AEC6-4538-AA74-B7B5CBC17381}" type="sibTrans" cxnId="{381AC624-24B3-4E89-931F-3F9C0DE01654}">
      <dgm:prSet/>
      <dgm:spPr/>
      <dgm:t>
        <a:bodyPr/>
        <a:lstStyle/>
        <a:p>
          <a:endParaRPr lang="en-GB"/>
        </a:p>
      </dgm:t>
    </dgm:pt>
    <dgm:pt modelId="{D08A3CCC-99BE-4C58-BAAE-32E5B6C960D8}">
      <dgm:prSet phldrT="[Text]"/>
      <dgm:spPr/>
      <dgm:t>
        <a:bodyPr/>
        <a:lstStyle/>
        <a:p>
          <a:r>
            <a:rPr lang="en-GB" dirty="0"/>
            <a:t>Experts</a:t>
          </a:r>
        </a:p>
      </dgm:t>
    </dgm:pt>
    <dgm:pt modelId="{A2F6BB49-5375-4F45-A89E-0D896675599E}" type="parTrans" cxnId="{06D043BE-DF35-448A-8000-65ADB17C9F69}">
      <dgm:prSet/>
      <dgm:spPr/>
      <dgm:t>
        <a:bodyPr/>
        <a:lstStyle/>
        <a:p>
          <a:endParaRPr lang="en-GB"/>
        </a:p>
      </dgm:t>
    </dgm:pt>
    <dgm:pt modelId="{81F458A8-2E4F-40B3-889A-A27AE1FC62AE}" type="sibTrans" cxnId="{06D043BE-DF35-448A-8000-65ADB17C9F69}">
      <dgm:prSet/>
      <dgm:spPr/>
      <dgm:t>
        <a:bodyPr/>
        <a:lstStyle/>
        <a:p>
          <a:endParaRPr lang="en-GB"/>
        </a:p>
      </dgm:t>
    </dgm:pt>
    <dgm:pt modelId="{A67E6AD0-CE49-4385-809F-E0AECFE35EAD}">
      <dgm:prSet phldrT="[Text]"/>
      <dgm:spPr/>
      <dgm:t>
        <a:bodyPr/>
        <a:lstStyle/>
        <a:p>
          <a:r>
            <a:rPr lang="en-GB" dirty="0"/>
            <a:t>Citizen/ Taxpayers</a:t>
          </a:r>
        </a:p>
      </dgm:t>
    </dgm:pt>
    <dgm:pt modelId="{6668CE58-0E5A-4E8C-A3DA-CA696D872115}" type="parTrans" cxnId="{E9EF7DEC-8DE7-4D30-B1CB-8B911A9A8415}">
      <dgm:prSet/>
      <dgm:spPr/>
      <dgm:t>
        <a:bodyPr/>
        <a:lstStyle/>
        <a:p>
          <a:endParaRPr lang="en-GB"/>
        </a:p>
      </dgm:t>
    </dgm:pt>
    <dgm:pt modelId="{8F94E72B-EFA4-487B-9481-629454B10256}" type="sibTrans" cxnId="{E9EF7DEC-8DE7-4D30-B1CB-8B911A9A8415}">
      <dgm:prSet/>
      <dgm:spPr/>
      <dgm:t>
        <a:bodyPr/>
        <a:lstStyle/>
        <a:p>
          <a:endParaRPr lang="en-GB"/>
        </a:p>
      </dgm:t>
    </dgm:pt>
    <dgm:pt modelId="{117AFCE5-B79A-4C1F-B249-4B71CE6F2F70}">
      <dgm:prSet phldrT="[Text]"/>
      <dgm:spPr/>
      <dgm:t>
        <a:bodyPr/>
        <a:lstStyle/>
        <a:p>
          <a:r>
            <a:rPr lang="en-GB" dirty="0"/>
            <a:t>Politicians</a:t>
          </a:r>
        </a:p>
      </dgm:t>
    </dgm:pt>
    <dgm:pt modelId="{AA30BD4C-FAE5-4BC8-B93D-3991BD263D16}" type="parTrans" cxnId="{450D4D45-8A18-4CD0-AA01-8EBD9FDE4E39}">
      <dgm:prSet/>
      <dgm:spPr/>
      <dgm:t>
        <a:bodyPr/>
        <a:lstStyle/>
        <a:p>
          <a:endParaRPr lang="en-GB"/>
        </a:p>
      </dgm:t>
    </dgm:pt>
    <dgm:pt modelId="{6D4A49E8-B8F7-469B-86FA-5805B49198B2}" type="sibTrans" cxnId="{450D4D45-8A18-4CD0-AA01-8EBD9FDE4E39}">
      <dgm:prSet/>
      <dgm:spPr/>
      <dgm:t>
        <a:bodyPr/>
        <a:lstStyle/>
        <a:p>
          <a:endParaRPr lang="en-GB"/>
        </a:p>
      </dgm:t>
    </dgm:pt>
    <dgm:pt modelId="{DA7FC7F0-ADB0-4CE0-A7A8-2D2E7770AD70}" type="pres">
      <dgm:prSet presAssocID="{EF23E1F2-2472-4856-8900-D937FC9EB576}" presName="linearFlow" presStyleCnt="0">
        <dgm:presLayoutVars>
          <dgm:dir/>
          <dgm:resizeHandles val="exact"/>
        </dgm:presLayoutVars>
      </dgm:prSet>
      <dgm:spPr/>
      <dgm:t>
        <a:bodyPr/>
        <a:lstStyle/>
        <a:p>
          <a:endParaRPr lang="en-US"/>
        </a:p>
      </dgm:t>
    </dgm:pt>
    <dgm:pt modelId="{BDCC6926-8F08-4C9D-A7EE-65D128CD8BEB}" type="pres">
      <dgm:prSet presAssocID="{F5957450-50F4-440E-9B83-31B76B93DD2F}" presName="comp" presStyleCnt="0"/>
      <dgm:spPr/>
    </dgm:pt>
    <dgm:pt modelId="{5859E0AE-ECEC-41C9-99AE-D0E8E2DBAC59}" type="pres">
      <dgm:prSet presAssocID="{F5957450-50F4-440E-9B83-31B76B93DD2F}" presName="rect2" presStyleLbl="node1" presStyleIdx="0" presStyleCnt="4">
        <dgm:presLayoutVars>
          <dgm:bulletEnabled val="1"/>
        </dgm:presLayoutVars>
      </dgm:prSet>
      <dgm:spPr/>
      <dgm:t>
        <a:bodyPr/>
        <a:lstStyle/>
        <a:p>
          <a:endParaRPr lang="en-US"/>
        </a:p>
      </dgm:t>
    </dgm:pt>
    <dgm:pt modelId="{0790673A-C5A7-4200-B977-CB6D80DC3F99}" type="pres">
      <dgm:prSet presAssocID="{F5957450-50F4-440E-9B83-31B76B93DD2F}" presName="rect1" presStyleLbl="lnNode1" presStyleIdx="0" presStyleCnt="4"/>
      <dgm:spPr>
        <a:blipFill rotWithShape="1">
          <a:blip xmlns:r="http://schemas.openxmlformats.org/officeDocument/2006/relationships" r:embed="rId1"/>
          <a:stretch>
            <a:fillRect/>
          </a:stretch>
        </a:blipFill>
      </dgm:spPr>
    </dgm:pt>
    <dgm:pt modelId="{C855B61C-AADC-4402-B5DF-CDC11242D310}" type="pres">
      <dgm:prSet presAssocID="{AB0A7991-AEC6-4538-AA74-B7B5CBC17381}" presName="sibTrans" presStyleCnt="0"/>
      <dgm:spPr/>
    </dgm:pt>
    <dgm:pt modelId="{DD2D1D3E-1FBC-4E1D-9F31-58442A0BDB7A}" type="pres">
      <dgm:prSet presAssocID="{D08A3CCC-99BE-4C58-BAAE-32E5B6C960D8}" presName="comp" presStyleCnt="0"/>
      <dgm:spPr/>
    </dgm:pt>
    <dgm:pt modelId="{D83F830B-B066-44F8-B213-5714B6F10452}" type="pres">
      <dgm:prSet presAssocID="{D08A3CCC-99BE-4C58-BAAE-32E5B6C960D8}" presName="rect2" presStyleLbl="node1" presStyleIdx="1" presStyleCnt="4">
        <dgm:presLayoutVars>
          <dgm:bulletEnabled val="1"/>
        </dgm:presLayoutVars>
      </dgm:prSet>
      <dgm:spPr/>
      <dgm:t>
        <a:bodyPr/>
        <a:lstStyle/>
        <a:p>
          <a:endParaRPr lang="en-US"/>
        </a:p>
      </dgm:t>
    </dgm:pt>
    <dgm:pt modelId="{B49FC7CD-FB02-456C-9EA8-9FFDBDE01B90}" type="pres">
      <dgm:prSet presAssocID="{D08A3CCC-99BE-4C58-BAAE-32E5B6C960D8}" presName="rect1" presStyleLbl="lnNode1" presStyleIdx="1" presStyleCnt="4"/>
      <dgm:spPr>
        <a:blipFill rotWithShape="1">
          <a:blip xmlns:r="http://schemas.openxmlformats.org/officeDocument/2006/relationships" r:embed="rId2"/>
          <a:stretch>
            <a:fillRect/>
          </a:stretch>
        </a:blipFill>
      </dgm:spPr>
    </dgm:pt>
    <dgm:pt modelId="{BBA4DB84-EBED-4F10-970F-4D3B5486226C}" type="pres">
      <dgm:prSet presAssocID="{81F458A8-2E4F-40B3-889A-A27AE1FC62AE}" presName="sibTrans" presStyleCnt="0"/>
      <dgm:spPr/>
    </dgm:pt>
    <dgm:pt modelId="{B0181657-C606-4C08-9CA8-6050DBC1FD2F}" type="pres">
      <dgm:prSet presAssocID="{A67E6AD0-CE49-4385-809F-E0AECFE35EAD}" presName="comp" presStyleCnt="0"/>
      <dgm:spPr/>
    </dgm:pt>
    <dgm:pt modelId="{1AB2CD66-1E0D-4C29-B7AE-3399E83010A6}" type="pres">
      <dgm:prSet presAssocID="{A67E6AD0-CE49-4385-809F-E0AECFE35EAD}" presName="rect2" presStyleLbl="node1" presStyleIdx="2" presStyleCnt="4">
        <dgm:presLayoutVars>
          <dgm:bulletEnabled val="1"/>
        </dgm:presLayoutVars>
      </dgm:prSet>
      <dgm:spPr/>
      <dgm:t>
        <a:bodyPr/>
        <a:lstStyle/>
        <a:p>
          <a:endParaRPr lang="en-US"/>
        </a:p>
      </dgm:t>
    </dgm:pt>
    <dgm:pt modelId="{B8CE80D9-6A30-44E3-9652-DACB8A823BF4}" type="pres">
      <dgm:prSet presAssocID="{A67E6AD0-CE49-4385-809F-E0AECFE35EAD}" presName="rect1" presStyleLbl="lnNode1" presStyleIdx="2" presStyleCnt="4"/>
      <dgm:spPr>
        <a:blipFill rotWithShape="1">
          <a:blip xmlns:r="http://schemas.openxmlformats.org/officeDocument/2006/relationships" r:embed="rId3"/>
          <a:stretch>
            <a:fillRect/>
          </a:stretch>
        </a:blipFill>
      </dgm:spPr>
    </dgm:pt>
    <dgm:pt modelId="{DB01DF03-23BA-488C-A26C-50174564AB35}" type="pres">
      <dgm:prSet presAssocID="{8F94E72B-EFA4-487B-9481-629454B10256}" presName="sibTrans" presStyleCnt="0"/>
      <dgm:spPr/>
    </dgm:pt>
    <dgm:pt modelId="{19046935-8200-412B-9751-DF738535E713}" type="pres">
      <dgm:prSet presAssocID="{117AFCE5-B79A-4C1F-B249-4B71CE6F2F70}" presName="comp" presStyleCnt="0"/>
      <dgm:spPr/>
    </dgm:pt>
    <dgm:pt modelId="{7EF9D1A1-C854-44B7-894D-F2CFCDD56E71}" type="pres">
      <dgm:prSet presAssocID="{117AFCE5-B79A-4C1F-B249-4B71CE6F2F70}" presName="rect2" presStyleLbl="node1" presStyleIdx="3" presStyleCnt="4">
        <dgm:presLayoutVars>
          <dgm:bulletEnabled val="1"/>
        </dgm:presLayoutVars>
      </dgm:prSet>
      <dgm:spPr/>
      <dgm:t>
        <a:bodyPr/>
        <a:lstStyle/>
        <a:p>
          <a:endParaRPr lang="en-US"/>
        </a:p>
      </dgm:t>
    </dgm:pt>
    <dgm:pt modelId="{7D1636C1-A273-47F8-B78D-8827CD0B5355}" type="pres">
      <dgm:prSet presAssocID="{117AFCE5-B79A-4C1F-B249-4B71CE6F2F70}" presName="rect1" presStyleLbl="lnNode1" presStyleIdx="3" presStyleCnt="4"/>
      <dgm:spPr>
        <a:blipFill rotWithShape="1">
          <a:blip xmlns:r="http://schemas.openxmlformats.org/officeDocument/2006/relationships" r:embed="rId4"/>
          <a:stretch>
            <a:fillRect/>
          </a:stretch>
        </a:blipFill>
      </dgm:spPr>
    </dgm:pt>
  </dgm:ptLst>
  <dgm:cxnLst>
    <dgm:cxn modelId="{450D4D45-8A18-4CD0-AA01-8EBD9FDE4E39}" srcId="{EF23E1F2-2472-4856-8900-D937FC9EB576}" destId="{117AFCE5-B79A-4C1F-B249-4B71CE6F2F70}" srcOrd="3" destOrd="0" parTransId="{AA30BD4C-FAE5-4BC8-B93D-3991BD263D16}" sibTransId="{6D4A49E8-B8F7-469B-86FA-5805B49198B2}"/>
    <dgm:cxn modelId="{388DD81C-D19F-40CF-BA09-322BA47067BA}" type="presOf" srcId="{117AFCE5-B79A-4C1F-B249-4B71CE6F2F70}" destId="{7EF9D1A1-C854-44B7-894D-F2CFCDD56E71}" srcOrd="0" destOrd="0" presId="urn:microsoft.com/office/officeart/2008/layout/AlternatingPictureBlocks"/>
    <dgm:cxn modelId="{2E7318AC-773E-4ECF-A280-12DDD0439E79}" type="presOf" srcId="{F5957450-50F4-440E-9B83-31B76B93DD2F}" destId="{5859E0AE-ECEC-41C9-99AE-D0E8E2DBAC59}" srcOrd="0" destOrd="0" presId="urn:microsoft.com/office/officeart/2008/layout/AlternatingPictureBlocks"/>
    <dgm:cxn modelId="{4B2F576A-642C-40C4-9DAE-D44550557B3A}" type="presOf" srcId="{EF23E1F2-2472-4856-8900-D937FC9EB576}" destId="{DA7FC7F0-ADB0-4CE0-A7A8-2D2E7770AD70}" srcOrd="0" destOrd="0" presId="urn:microsoft.com/office/officeart/2008/layout/AlternatingPictureBlocks"/>
    <dgm:cxn modelId="{381AC624-24B3-4E89-931F-3F9C0DE01654}" srcId="{EF23E1F2-2472-4856-8900-D937FC9EB576}" destId="{F5957450-50F4-440E-9B83-31B76B93DD2F}" srcOrd="0" destOrd="0" parTransId="{F06CE524-8221-4F00-8154-726B5471AF2B}" sibTransId="{AB0A7991-AEC6-4538-AA74-B7B5CBC17381}"/>
    <dgm:cxn modelId="{D34B551F-6D17-4E56-ABF5-C5AB85AC2FE5}" type="presOf" srcId="{D08A3CCC-99BE-4C58-BAAE-32E5B6C960D8}" destId="{D83F830B-B066-44F8-B213-5714B6F10452}" srcOrd="0" destOrd="0" presId="urn:microsoft.com/office/officeart/2008/layout/AlternatingPictureBlocks"/>
    <dgm:cxn modelId="{06D043BE-DF35-448A-8000-65ADB17C9F69}" srcId="{EF23E1F2-2472-4856-8900-D937FC9EB576}" destId="{D08A3CCC-99BE-4C58-BAAE-32E5B6C960D8}" srcOrd="1" destOrd="0" parTransId="{A2F6BB49-5375-4F45-A89E-0D896675599E}" sibTransId="{81F458A8-2E4F-40B3-889A-A27AE1FC62AE}"/>
    <dgm:cxn modelId="{E9EF7DEC-8DE7-4D30-B1CB-8B911A9A8415}" srcId="{EF23E1F2-2472-4856-8900-D937FC9EB576}" destId="{A67E6AD0-CE49-4385-809F-E0AECFE35EAD}" srcOrd="2" destOrd="0" parTransId="{6668CE58-0E5A-4E8C-A3DA-CA696D872115}" sibTransId="{8F94E72B-EFA4-487B-9481-629454B10256}"/>
    <dgm:cxn modelId="{509F88DE-3507-40D7-A730-30F7A0C14FD1}" type="presOf" srcId="{A67E6AD0-CE49-4385-809F-E0AECFE35EAD}" destId="{1AB2CD66-1E0D-4C29-B7AE-3399E83010A6}" srcOrd="0" destOrd="0" presId="urn:microsoft.com/office/officeart/2008/layout/AlternatingPictureBlocks"/>
    <dgm:cxn modelId="{15926C32-3521-4A75-9FD0-CD78721D2700}" type="presParOf" srcId="{DA7FC7F0-ADB0-4CE0-A7A8-2D2E7770AD70}" destId="{BDCC6926-8F08-4C9D-A7EE-65D128CD8BEB}" srcOrd="0" destOrd="0" presId="urn:microsoft.com/office/officeart/2008/layout/AlternatingPictureBlocks"/>
    <dgm:cxn modelId="{23491914-A40A-4A2D-B6D7-AE6A42FDED3F}" type="presParOf" srcId="{BDCC6926-8F08-4C9D-A7EE-65D128CD8BEB}" destId="{5859E0AE-ECEC-41C9-99AE-D0E8E2DBAC59}" srcOrd="0" destOrd="0" presId="urn:microsoft.com/office/officeart/2008/layout/AlternatingPictureBlocks"/>
    <dgm:cxn modelId="{FF620708-5584-44A8-9B2F-61FE250A84F6}" type="presParOf" srcId="{BDCC6926-8F08-4C9D-A7EE-65D128CD8BEB}" destId="{0790673A-C5A7-4200-B977-CB6D80DC3F99}" srcOrd="1" destOrd="0" presId="urn:microsoft.com/office/officeart/2008/layout/AlternatingPictureBlocks"/>
    <dgm:cxn modelId="{90DD734C-C0F8-4AC1-B819-9FB4AFECCCF7}" type="presParOf" srcId="{DA7FC7F0-ADB0-4CE0-A7A8-2D2E7770AD70}" destId="{C855B61C-AADC-4402-B5DF-CDC11242D310}" srcOrd="1" destOrd="0" presId="urn:microsoft.com/office/officeart/2008/layout/AlternatingPictureBlocks"/>
    <dgm:cxn modelId="{90F2C31E-B651-4E35-82A6-C766E166FD8C}" type="presParOf" srcId="{DA7FC7F0-ADB0-4CE0-A7A8-2D2E7770AD70}" destId="{DD2D1D3E-1FBC-4E1D-9F31-58442A0BDB7A}" srcOrd="2" destOrd="0" presId="urn:microsoft.com/office/officeart/2008/layout/AlternatingPictureBlocks"/>
    <dgm:cxn modelId="{11EEDEA5-7DD2-4E03-B508-3A297DF15266}" type="presParOf" srcId="{DD2D1D3E-1FBC-4E1D-9F31-58442A0BDB7A}" destId="{D83F830B-B066-44F8-B213-5714B6F10452}" srcOrd="0" destOrd="0" presId="urn:microsoft.com/office/officeart/2008/layout/AlternatingPictureBlocks"/>
    <dgm:cxn modelId="{9D5F73E3-8773-4359-B374-BC0ED740D21D}" type="presParOf" srcId="{DD2D1D3E-1FBC-4E1D-9F31-58442A0BDB7A}" destId="{B49FC7CD-FB02-456C-9EA8-9FFDBDE01B90}" srcOrd="1" destOrd="0" presId="urn:microsoft.com/office/officeart/2008/layout/AlternatingPictureBlocks"/>
    <dgm:cxn modelId="{6CD88A8C-D133-47A9-B0ED-BB504048FB5D}" type="presParOf" srcId="{DA7FC7F0-ADB0-4CE0-A7A8-2D2E7770AD70}" destId="{BBA4DB84-EBED-4F10-970F-4D3B5486226C}" srcOrd="3" destOrd="0" presId="urn:microsoft.com/office/officeart/2008/layout/AlternatingPictureBlocks"/>
    <dgm:cxn modelId="{3E735A51-BF4B-4948-B851-8A4BA8EBAAD1}" type="presParOf" srcId="{DA7FC7F0-ADB0-4CE0-A7A8-2D2E7770AD70}" destId="{B0181657-C606-4C08-9CA8-6050DBC1FD2F}" srcOrd="4" destOrd="0" presId="urn:microsoft.com/office/officeart/2008/layout/AlternatingPictureBlocks"/>
    <dgm:cxn modelId="{AFD0DBD1-706C-4916-80D6-72CB81F80720}" type="presParOf" srcId="{B0181657-C606-4C08-9CA8-6050DBC1FD2F}" destId="{1AB2CD66-1E0D-4C29-B7AE-3399E83010A6}" srcOrd="0" destOrd="0" presId="urn:microsoft.com/office/officeart/2008/layout/AlternatingPictureBlocks"/>
    <dgm:cxn modelId="{B6960ABA-0079-4533-8317-1926B954A4A5}" type="presParOf" srcId="{B0181657-C606-4C08-9CA8-6050DBC1FD2F}" destId="{B8CE80D9-6A30-44E3-9652-DACB8A823BF4}" srcOrd="1" destOrd="0" presId="urn:microsoft.com/office/officeart/2008/layout/AlternatingPictureBlocks"/>
    <dgm:cxn modelId="{6F6FD079-3B2D-42C1-B712-935B4499D6CC}" type="presParOf" srcId="{DA7FC7F0-ADB0-4CE0-A7A8-2D2E7770AD70}" destId="{DB01DF03-23BA-488C-A26C-50174564AB35}" srcOrd="5" destOrd="0" presId="urn:microsoft.com/office/officeart/2008/layout/AlternatingPictureBlocks"/>
    <dgm:cxn modelId="{F82E8C48-1C87-4E8D-A95A-0D508767B674}" type="presParOf" srcId="{DA7FC7F0-ADB0-4CE0-A7A8-2D2E7770AD70}" destId="{19046935-8200-412B-9751-DF738535E713}" srcOrd="6" destOrd="0" presId="urn:microsoft.com/office/officeart/2008/layout/AlternatingPictureBlocks"/>
    <dgm:cxn modelId="{01C4301D-D413-45CF-9651-F100FA9AB502}" type="presParOf" srcId="{19046935-8200-412B-9751-DF738535E713}" destId="{7EF9D1A1-C854-44B7-894D-F2CFCDD56E71}" srcOrd="0" destOrd="0" presId="urn:microsoft.com/office/officeart/2008/layout/AlternatingPictureBlocks"/>
    <dgm:cxn modelId="{8B83C0FE-F2BE-4384-8100-BF29DEE0D83D}" type="presParOf" srcId="{19046935-8200-412B-9751-DF738535E713}" destId="{7D1636C1-A273-47F8-B78D-8827CD0B5355}" srcOrd="1" destOrd="0" presId="urn:microsoft.com/office/officeart/2008/layout/AlternatingPictureBlock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3C5092-2CA6-494A-B2AD-E7DCAA06BB8D}" type="doc">
      <dgm:prSet loTypeId="urn:microsoft.com/office/officeart/2005/8/layout/matrix1" loCatId="matrix" qsTypeId="urn:microsoft.com/office/officeart/2005/8/quickstyle/3d1" qsCatId="3D" csTypeId="urn:microsoft.com/office/officeart/2005/8/colors/colorful1#7" csCatId="colorful" phldr="1"/>
      <dgm:spPr/>
      <dgm:t>
        <a:bodyPr/>
        <a:lstStyle/>
        <a:p>
          <a:endParaRPr lang="en-GB"/>
        </a:p>
      </dgm:t>
    </dgm:pt>
    <dgm:pt modelId="{31B4FECE-4E54-4B57-92DE-7653567444C5}">
      <dgm:prSet phldrT="[Text]"/>
      <dgm:spPr/>
      <dgm:t>
        <a:bodyPr/>
        <a:lstStyle/>
        <a:p>
          <a:r>
            <a:rPr lang="en-GB" dirty="0"/>
            <a:t>In the ‘public interest’</a:t>
          </a:r>
        </a:p>
      </dgm:t>
    </dgm:pt>
    <dgm:pt modelId="{A693F7D8-2F9F-406F-8816-FEB993D2E92E}" type="parTrans" cxnId="{145B30DC-523D-4B0C-8DF5-8BD7F5319FF2}">
      <dgm:prSet/>
      <dgm:spPr/>
      <dgm:t>
        <a:bodyPr/>
        <a:lstStyle/>
        <a:p>
          <a:endParaRPr lang="en-GB"/>
        </a:p>
      </dgm:t>
    </dgm:pt>
    <dgm:pt modelId="{D04CFB6E-E7A0-401C-9884-78B7A8257EE1}" type="sibTrans" cxnId="{145B30DC-523D-4B0C-8DF5-8BD7F5319FF2}">
      <dgm:prSet/>
      <dgm:spPr/>
      <dgm:t>
        <a:bodyPr/>
        <a:lstStyle/>
        <a:p>
          <a:endParaRPr lang="en-GB"/>
        </a:p>
      </dgm:t>
    </dgm:pt>
    <dgm:pt modelId="{4E57A89C-C08B-4EF6-82B6-744EB80ECF94}">
      <dgm:prSet phldrT="[Text]" custT="1"/>
      <dgm:spPr/>
      <dgm:t>
        <a:bodyPr/>
        <a:lstStyle/>
        <a:p>
          <a:r>
            <a:rPr lang="en-GB" sz="3000" b="1" dirty="0"/>
            <a:t>Elected politicians decide</a:t>
          </a:r>
        </a:p>
        <a:p>
          <a:r>
            <a:rPr lang="en-GB" sz="2700" dirty="0"/>
            <a:t>The problem of machine politics</a:t>
          </a:r>
        </a:p>
      </dgm:t>
    </dgm:pt>
    <dgm:pt modelId="{F8264D46-3B97-49DD-BB0C-37955921AF81}" type="parTrans" cxnId="{9D37955F-EFB6-4924-B48F-B0B0E096E2B7}">
      <dgm:prSet/>
      <dgm:spPr/>
      <dgm:t>
        <a:bodyPr/>
        <a:lstStyle/>
        <a:p>
          <a:endParaRPr lang="en-GB"/>
        </a:p>
      </dgm:t>
    </dgm:pt>
    <dgm:pt modelId="{FFC922EE-ADE6-4619-B41C-FAA52136C56D}" type="sibTrans" cxnId="{9D37955F-EFB6-4924-B48F-B0B0E096E2B7}">
      <dgm:prSet/>
      <dgm:spPr/>
      <dgm:t>
        <a:bodyPr/>
        <a:lstStyle/>
        <a:p>
          <a:endParaRPr lang="en-GB"/>
        </a:p>
      </dgm:t>
    </dgm:pt>
    <dgm:pt modelId="{C095C338-CEE6-4788-9173-53035FBB485B}">
      <dgm:prSet phldrT="[Text]" custT="1"/>
      <dgm:spPr/>
      <dgm:t>
        <a:bodyPr/>
        <a:lstStyle/>
        <a:p>
          <a:r>
            <a:rPr lang="en-GB" sz="3000" b="1" dirty="0"/>
            <a:t>Professionals decide</a:t>
          </a:r>
        </a:p>
        <a:p>
          <a:r>
            <a:rPr lang="en-GB" sz="2600" dirty="0"/>
            <a:t>The problem of unaccountable bureaucrats</a:t>
          </a:r>
        </a:p>
      </dgm:t>
    </dgm:pt>
    <dgm:pt modelId="{5535AA91-819A-4FB2-BD21-F26C7B089B33}" type="parTrans" cxnId="{1931C1DA-4924-4E63-B6FA-3A296500DE83}">
      <dgm:prSet/>
      <dgm:spPr/>
      <dgm:t>
        <a:bodyPr/>
        <a:lstStyle/>
        <a:p>
          <a:endParaRPr lang="en-GB"/>
        </a:p>
      </dgm:t>
    </dgm:pt>
    <dgm:pt modelId="{8E093A22-507D-488E-B7FF-618E54A7ABEA}" type="sibTrans" cxnId="{1931C1DA-4924-4E63-B6FA-3A296500DE83}">
      <dgm:prSet/>
      <dgm:spPr/>
      <dgm:t>
        <a:bodyPr/>
        <a:lstStyle/>
        <a:p>
          <a:endParaRPr lang="en-GB"/>
        </a:p>
      </dgm:t>
    </dgm:pt>
    <dgm:pt modelId="{FC69B1E2-73DC-431B-B3F0-B0DD927CA51E}">
      <dgm:prSet phldrT="[Text]"/>
      <dgm:spPr/>
      <dgm:t>
        <a:bodyPr/>
        <a:lstStyle/>
        <a:p>
          <a:r>
            <a:rPr lang="en-GB" b="1" dirty="0"/>
            <a:t>Service users decide</a:t>
          </a:r>
        </a:p>
        <a:p>
          <a:r>
            <a:rPr lang="en-GB" dirty="0"/>
            <a:t>The problem of self-interested particularism</a:t>
          </a:r>
        </a:p>
      </dgm:t>
    </dgm:pt>
    <dgm:pt modelId="{528A4E8C-94B9-45C6-94E9-7CA2C761FCF8}" type="parTrans" cxnId="{F395382D-124A-472B-91A3-B2091A435B63}">
      <dgm:prSet/>
      <dgm:spPr/>
      <dgm:t>
        <a:bodyPr/>
        <a:lstStyle/>
        <a:p>
          <a:endParaRPr lang="en-GB"/>
        </a:p>
      </dgm:t>
    </dgm:pt>
    <dgm:pt modelId="{AA1956CF-C054-41ED-904B-8CF35CC516AC}" type="sibTrans" cxnId="{F395382D-124A-472B-91A3-B2091A435B63}">
      <dgm:prSet/>
      <dgm:spPr/>
      <dgm:t>
        <a:bodyPr/>
        <a:lstStyle/>
        <a:p>
          <a:endParaRPr lang="en-GB"/>
        </a:p>
      </dgm:t>
    </dgm:pt>
    <dgm:pt modelId="{2B8ADB44-12C4-4C31-8978-16EEBE028EBA}">
      <dgm:prSet phldrT="[Text]" custT="1"/>
      <dgm:spPr/>
      <dgm:t>
        <a:bodyPr/>
        <a:lstStyle/>
        <a:p>
          <a:r>
            <a:rPr lang="en-GB" sz="3000" b="1" dirty="0"/>
            <a:t>All citizens decide</a:t>
          </a:r>
        </a:p>
        <a:p>
          <a:r>
            <a:rPr lang="en-GB" sz="2900" dirty="0"/>
            <a:t>The problem of the tyranny of the majority</a:t>
          </a:r>
        </a:p>
      </dgm:t>
    </dgm:pt>
    <dgm:pt modelId="{D83FBF66-A45D-41BE-858C-CDBFF71832AA}" type="parTrans" cxnId="{25174B60-E3B9-4D88-A992-9925E1A38087}">
      <dgm:prSet/>
      <dgm:spPr/>
      <dgm:t>
        <a:bodyPr/>
        <a:lstStyle/>
        <a:p>
          <a:endParaRPr lang="en-GB"/>
        </a:p>
      </dgm:t>
    </dgm:pt>
    <dgm:pt modelId="{BB8B0964-B571-409D-9AAB-0D10D9561AEE}" type="sibTrans" cxnId="{25174B60-E3B9-4D88-A992-9925E1A38087}">
      <dgm:prSet/>
      <dgm:spPr/>
      <dgm:t>
        <a:bodyPr/>
        <a:lstStyle/>
        <a:p>
          <a:endParaRPr lang="en-GB"/>
        </a:p>
      </dgm:t>
    </dgm:pt>
    <dgm:pt modelId="{09EB7F16-6D39-447A-88D7-196819E20E3A}" type="pres">
      <dgm:prSet presAssocID="{583C5092-2CA6-494A-B2AD-E7DCAA06BB8D}" presName="diagram" presStyleCnt="0">
        <dgm:presLayoutVars>
          <dgm:chMax val="1"/>
          <dgm:dir/>
          <dgm:animLvl val="ctr"/>
          <dgm:resizeHandles val="exact"/>
        </dgm:presLayoutVars>
      </dgm:prSet>
      <dgm:spPr/>
      <dgm:t>
        <a:bodyPr/>
        <a:lstStyle/>
        <a:p>
          <a:endParaRPr lang="en-US"/>
        </a:p>
      </dgm:t>
    </dgm:pt>
    <dgm:pt modelId="{B778504D-00E4-4BFE-802C-964EDA9CD81A}" type="pres">
      <dgm:prSet presAssocID="{583C5092-2CA6-494A-B2AD-E7DCAA06BB8D}" presName="matrix" presStyleCnt="0"/>
      <dgm:spPr/>
    </dgm:pt>
    <dgm:pt modelId="{18B23CD7-3868-4F27-AE5E-51171CFEFA9F}" type="pres">
      <dgm:prSet presAssocID="{583C5092-2CA6-494A-B2AD-E7DCAA06BB8D}" presName="tile1" presStyleLbl="node1" presStyleIdx="0" presStyleCnt="4"/>
      <dgm:spPr/>
      <dgm:t>
        <a:bodyPr/>
        <a:lstStyle/>
        <a:p>
          <a:endParaRPr lang="en-US"/>
        </a:p>
      </dgm:t>
    </dgm:pt>
    <dgm:pt modelId="{407FD1B7-8BB8-4025-919E-45C5BB0B638F}" type="pres">
      <dgm:prSet presAssocID="{583C5092-2CA6-494A-B2AD-E7DCAA06BB8D}" presName="tile1text" presStyleLbl="node1" presStyleIdx="0" presStyleCnt="4">
        <dgm:presLayoutVars>
          <dgm:chMax val="0"/>
          <dgm:chPref val="0"/>
          <dgm:bulletEnabled val="1"/>
        </dgm:presLayoutVars>
      </dgm:prSet>
      <dgm:spPr/>
      <dgm:t>
        <a:bodyPr/>
        <a:lstStyle/>
        <a:p>
          <a:endParaRPr lang="en-US"/>
        </a:p>
      </dgm:t>
    </dgm:pt>
    <dgm:pt modelId="{A5FCBB40-AE62-4807-A165-8DD2F6FF0EA4}" type="pres">
      <dgm:prSet presAssocID="{583C5092-2CA6-494A-B2AD-E7DCAA06BB8D}" presName="tile2" presStyleLbl="node1" presStyleIdx="1" presStyleCnt="4"/>
      <dgm:spPr/>
      <dgm:t>
        <a:bodyPr/>
        <a:lstStyle/>
        <a:p>
          <a:endParaRPr lang="en-US"/>
        </a:p>
      </dgm:t>
    </dgm:pt>
    <dgm:pt modelId="{0C2B87E8-1A70-456E-97C3-290FFF1DF9D1}" type="pres">
      <dgm:prSet presAssocID="{583C5092-2CA6-494A-B2AD-E7DCAA06BB8D}" presName="tile2text" presStyleLbl="node1" presStyleIdx="1" presStyleCnt="4">
        <dgm:presLayoutVars>
          <dgm:chMax val="0"/>
          <dgm:chPref val="0"/>
          <dgm:bulletEnabled val="1"/>
        </dgm:presLayoutVars>
      </dgm:prSet>
      <dgm:spPr/>
      <dgm:t>
        <a:bodyPr/>
        <a:lstStyle/>
        <a:p>
          <a:endParaRPr lang="en-US"/>
        </a:p>
      </dgm:t>
    </dgm:pt>
    <dgm:pt modelId="{6386495A-B99E-4FC5-BD2A-8B797D7446AD}" type="pres">
      <dgm:prSet presAssocID="{583C5092-2CA6-494A-B2AD-E7DCAA06BB8D}" presName="tile3" presStyleLbl="node1" presStyleIdx="2" presStyleCnt="4"/>
      <dgm:spPr/>
      <dgm:t>
        <a:bodyPr/>
        <a:lstStyle/>
        <a:p>
          <a:endParaRPr lang="en-US"/>
        </a:p>
      </dgm:t>
    </dgm:pt>
    <dgm:pt modelId="{7C98D7E6-555C-49E8-BCE2-BB08ABD413FB}" type="pres">
      <dgm:prSet presAssocID="{583C5092-2CA6-494A-B2AD-E7DCAA06BB8D}" presName="tile3text" presStyleLbl="node1" presStyleIdx="2" presStyleCnt="4">
        <dgm:presLayoutVars>
          <dgm:chMax val="0"/>
          <dgm:chPref val="0"/>
          <dgm:bulletEnabled val="1"/>
        </dgm:presLayoutVars>
      </dgm:prSet>
      <dgm:spPr/>
      <dgm:t>
        <a:bodyPr/>
        <a:lstStyle/>
        <a:p>
          <a:endParaRPr lang="en-US"/>
        </a:p>
      </dgm:t>
    </dgm:pt>
    <dgm:pt modelId="{9C19BA6A-61E4-47EA-83E4-083418AA5390}" type="pres">
      <dgm:prSet presAssocID="{583C5092-2CA6-494A-B2AD-E7DCAA06BB8D}" presName="tile4" presStyleLbl="node1" presStyleIdx="3" presStyleCnt="4"/>
      <dgm:spPr/>
      <dgm:t>
        <a:bodyPr/>
        <a:lstStyle/>
        <a:p>
          <a:endParaRPr lang="en-US"/>
        </a:p>
      </dgm:t>
    </dgm:pt>
    <dgm:pt modelId="{68CCB243-32C0-4FCC-A72F-BE0904519C6D}" type="pres">
      <dgm:prSet presAssocID="{583C5092-2CA6-494A-B2AD-E7DCAA06BB8D}" presName="tile4text" presStyleLbl="node1" presStyleIdx="3" presStyleCnt="4">
        <dgm:presLayoutVars>
          <dgm:chMax val="0"/>
          <dgm:chPref val="0"/>
          <dgm:bulletEnabled val="1"/>
        </dgm:presLayoutVars>
      </dgm:prSet>
      <dgm:spPr/>
      <dgm:t>
        <a:bodyPr/>
        <a:lstStyle/>
        <a:p>
          <a:endParaRPr lang="en-US"/>
        </a:p>
      </dgm:t>
    </dgm:pt>
    <dgm:pt modelId="{AD77695D-0093-4AF8-A07C-3388AADDD12D}" type="pres">
      <dgm:prSet presAssocID="{583C5092-2CA6-494A-B2AD-E7DCAA06BB8D}" presName="centerTile" presStyleLbl="fgShp" presStyleIdx="0" presStyleCnt="1">
        <dgm:presLayoutVars>
          <dgm:chMax val="0"/>
          <dgm:chPref val="0"/>
        </dgm:presLayoutVars>
      </dgm:prSet>
      <dgm:spPr/>
      <dgm:t>
        <a:bodyPr/>
        <a:lstStyle/>
        <a:p>
          <a:endParaRPr lang="en-US"/>
        </a:p>
      </dgm:t>
    </dgm:pt>
  </dgm:ptLst>
  <dgm:cxnLst>
    <dgm:cxn modelId="{25174B60-E3B9-4D88-A992-9925E1A38087}" srcId="{31B4FECE-4E54-4B57-92DE-7653567444C5}" destId="{2B8ADB44-12C4-4C31-8978-16EEBE028EBA}" srcOrd="3" destOrd="0" parTransId="{D83FBF66-A45D-41BE-858C-CDBFF71832AA}" sibTransId="{BB8B0964-B571-409D-9AAB-0D10D9561AEE}"/>
    <dgm:cxn modelId="{1931C1DA-4924-4E63-B6FA-3A296500DE83}" srcId="{31B4FECE-4E54-4B57-92DE-7653567444C5}" destId="{C095C338-CEE6-4788-9173-53035FBB485B}" srcOrd="1" destOrd="0" parTransId="{5535AA91-819A-4FB2-BD21-F26C7B089B33}" sibTransId="{8E093A22-507D-488E-B7FF-618E54A7ABEA}"/>
    <dgm:cxn modelId="{6F4EDC1C-7BCD-4602-A5AA-88B4FEA091E1}" type="presOf" srcId="{2B8ADB44-12C4-4C31-8978-16EEBE028EBA}" destId="{68CCB243-32C0-4FCC-A72F-BE0904519C6D}" srcOrd="1" destOrd="0" presId="urn:microsoft.com/office/officeart/2005/8/layout/matrix1"/>
    <dgm:cxn modelId="{F395382D-124A-472B-91A3-B2091A435B63}" srcId="{31B4FECE-4E54-4B57-92DE-7653567444C5}" destId="{FC69B1E2-73DC-431B-B3F0-B0DD927CA51E}" srcOrd="2" destOrd="0" parTransId="{528A4E8C-94B9-45C6-94E9-7CA2C761FCF8}" sibTransId="{AA1956CF-C054-41ED-904B-8CF35CC516AC}"/>
    <dgm:cxn modelId="{B3496462-50F9-423D-BCAB-9A5638453F18}" type="presOf" srcId="{FC69B1E2-73DC-431B-B3F0-B0DD927CA51E}" destId="{6386495A-B99E-4FC5-BD2A-8B797D7446AD}" srcOrd="0" destOrd="0" presId="urn:microsoft.com/office/officeart/2005/8/layout/matrix1"/>
    <dgm:cxn modelId="{9D37955F-EFB6-4924-B48F-B0B0E096E2B7}" srcId="{31B4FECE-4E54-4B57-92DE-7653567444C5}" destId="{4E57A89C-C08B-4EF6-82B6-744EB80ECF94}" srcOrd="0" destOrd="0" parTransId="{F8264D46-3B97-49DD-BB0C-37955921AF81}" sibTransId="{FFC922EE-ADE6-4619-B41C-FAA52136C56D}"/>
    <dgm:cxn modelId="{3043F639-A120-49A6-8831-CF10C1823585}" type="presOf" srcId="{583C5092-2CA6-494A-B2AD-E7DCAA06BB8D}" destId="{09EB7F16-6D39-447A-88D7-196819E20E3A}" srcOrd="0" destOrd="0" presId="urn:microsoft.com/office/officeart/2005/8/layout/matrix1"/>
    <dgm:cxn modelId="{C63A630C-DECD-4E71-B004-958211067D1F}" type="presOf" srcId="{4E57A89C-C08B-4EF6-82B6-744EB80ECF94}" destId="{18B23CD7-3868-4F27-AE5E-51171CFEFA9F}" srcOrd="0" destOrd="0" presId="urn:microsoft.com/office/officeart/2005/8/layout/matrix1"/>
    <dgm:cxn modelId="{BAABC433-9126-414A-889C-1A91C9067311}" type="presOf" srcId="{31B4FECE-4E54-4B57-92DE-7653567444C5}" destId="{AD77695D-0093-4AF8-A07C-3388AADDD12D}" srcOrd="0" destOrd="0" presId="urn:microsoft.com/office/officeart/2005/8/layout/matrix1"/>
    <dgm:cxn modelId="{EC8A2B19-5B93-483B-8BD1-57ECB4CD0515}" type="presOf" srcId="{C095C338-CEE6-4788-9173-53035FBB485B}" destId="{A5FCBB40-AE62-4807-A165-8DD2F6FF0EA4}" srcOrd="0" destOrd="0" presId="urn:microsoft.com/office/officeart/2005/8/layout/matrix1"/>
    <dgm:cxn modelId="{145B30DC-523D-4B0C-8DF5-8BD7F5319FF2}" srcId="{583C5092-2CA6-494A-B2AD-E7DCAA06BB8D}" destId="{31B4FECE-4E54-4B57-92DE-7653567444C5}" srcOrd="0" destOrd="0" parTransId="{A693F7D8-2F9F-406F-8816-FEB993D2E92E}" sibTransId="{D04CFB6E-E7A0-401C-9884-78B7A8257EE1}"/>
    <dgm:cxn modelId="{811ACD4D-7D6C-400B-9E3C-DCD23807C25F}" type="presOf" srcId="{2B8ADB44-12C4-4C31-8978-16EEBE028EBA}" destId="{9C19BA6A-61E4-47EA-83E4-083418AA5390}" srcOrd="0" destOrd="0" presId="urn:microsoft.com/office/officeart/2005/8/layout/matrix1"/>
    <dgm:cxn modelId="{B860CF9E-0C70-41B0-B00D-277502527967}" type="presOf" srcId="{C095C338-CEE6-4788-9173-53035FBB485B}" destId="{0C2B87E8-1A70-456E-97C3-290FFF1DF9D1}" srcOrd="1" destOrd="0" presId="urn:microsoft.com/office/officeart/2005/8/layout/matrix1"/>
    <dgm:cxn modelId="{D9EEAD86-BAB6-4B3C-9E09-26F6D94B040F}" type="presOf" srcId="{4E57A89C-C08B-4EF6-82B6-744EB80ECF94}" destId="{407FD1B7-8BB8-4025-919E-45C5BB0B638F}" srcOrd="1" destOrd="0" presId="urn:microsoft.com/office/officeart/2005/8/layout/matrix1"/>
    <dgm:cxn modelId="{C7AA1C69-CACF-45C0-B907-59BEF2C6C9C9}" type="presOf" srcId="{FC69B1E2-73DC-431B-B3F0-B0DD927CA51E}" destId="{7C98D7E6-555C-49E8-BCE2-BB08ABD413FB}" srcOrd="1" destOrd="0" presId="urn:microsoft.com/office/officeart/2005/8/layout/matrix1"/>
    <dgm:cxn modelId="{DFE8A197-BCBB-4CCB-B513-83957B182198}" type="presParOf" srcId="{09EB7F16-6D39-447A-88D7-196819E20E3A}" destId="{B778504D-00E4-4BFE-802C-964EDA9CD81A}" srcOrd="0" destOrd="0" presId="urn:microsoft.com/office/officeart/2005/8/layout/matrix1"/>
    <dgm:cxn modelId="{BA14FC60-AFA8-4F37-B686-752D314F20EB}" type="presParOf" srcId="{B778504D-00E4-4BFE-802C-964EDA9CD81A}" destId="{18B23CD7-3868-4F27-AE5E-51171CFEFA9F}" srcOrd="0" destOrd="0" presId="urn:microsoft.com/office/officeart/2005/8/layout/matrix1"/>
    <dgm:cxn modelId="{2A552E74-205E-4D1E-907B-47CF0683340E}" type="presParOf" srcId="{B778504D-00E4-4BFE-802C-964EDA9CD81A}" destId="{407FD1B7-8BB8-4025-919E-45C5BB0B638F}" srcOrd="1" destOrd="0" presId="urn:microsoft.com/office/officeart/2005/8/layout/matrix1"/>
    <dgm:cxn modelId="{9E8D5D0B-DDB8-4216-AE47-8D29C13A67D2}" type="presParOf" srcId="{B778504D-00E4-4BFE-802C-964EDA9CD81A}" destId="{A5FCBB40-AE62-4807-A165-8DD2F6FF0EA4}" srcOrd="2" destOrd="0" presId="urn:microsoft.com/office/officeart/2005/8/layout/matrix1"/>
    <dgm:cxn modelId="{1A7C5EC7-DD77-4A95-9E31-277DE3F21F7E}" type="presParOf" srcId="{B778504D-00E4-4BFE-802C-964EDA9CD81A}" destId="{0C2B87E8-1A70-456E-97C3-290FFF1DF9D1}" srcOrd="3" destOrd="0" presId="urn:microsoft.com/office/officeart/2005/8/layout/matrix1"/>
    <dgm:cxn modelId="{DFC1A98F-3396-4009-8D4A-E1CC592C7B6A}" type="presParOf" srcId="{B778504D-00E4-4BFE-802C-964EDA9CD81A}" destId="{6386495A-B99E-4FC5-BD2A-8B797D7446AD}" srcOrd="4" destOrd="0" presId="urn:microsoft.com/office/officeart/2005/8/layout/matrix1"/>
    <dgm:cxn modelId="{76DF1F40-8899-4842-B5E3-C5C710C3E00C}" type="presParOf" srcId="{B778504D-00E4-4BFE-802C-964EDA9CD81A}" destId="{7C98D7E6-555C-49E8-BCE2-BB08ABD413FB}" srcOrd="5" destOrd="0" presId="urn:microsoft.com/office/officeart/2005/8/layout/matrix1"/>
    <dgm:cxn modelId="{142C0ECE-2571-409A-806D-3D34FDB37F6A}" type="presParOf" srcId="{B778504D-00E4-4BFE-802C-964EDA9CD81A}" destId="{9C19BA6A-61E4-47EA-83E4-083418AA5390}" srcOrd="6" destOrd="0" presId="urn:microsoft.com/office/officeart/2005/8/layout/matrix1"/>
    <dgm:cxn modelId="{4E41D4C3-8D79-479D-A985-7C1F3FF57D17}" type="presParOf" srcId="{B778504D-00E4-4BFE-802C-964EDA9CD81A}" destId="{68CCB243-32C0-4FCC-A72F-BE0904519C6D}" srcOrd="7" destOrd="0" presId="urn:microsoft.com/office/officeart/2005/8/layout/matrix1"/>
    <dgm:cxn modelId="{B7291C78-8A7A-4305-AAF5-BDA52C73D9F7}" type="presParOf" srcId="{09EB7F16-6D39-447A-88D7-196819E20E3A}" destId="{AD77695D-0093-4AF8-A07C-3388AADDD12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0B71C8-A54A-4C26-AB4F-8DBF587A7BFA}" type="doc">
      <dgm:prSet loTypeId="urn:microsoft.com/office/officeart/2005/8/layout/vList5" loCatId="list" qsTypeId="urn:microsoft.com/office/officeart/2005/8/quickstyle/simple5" qsCatId="simple" csTypeId="urn:microsoft.com/office/officeart/2005/8/colors/colorful1#2" csCatId="colorful" phldr="1"/>
      <dgm:spPr/>
      <dgm:t>
        <a:bodyPr/>
        <a:lstStyle/>
        <a:p>
          <a:endParaRPr lang="en-GB"/>
        </a:p>
      </dgm:t>
    </dgm:pt>
    <dgm:pt modelId="{2379CCC3-7690-48D3-9CA1-D837BCEC2717}">
      <dgm:prSet phldrT="[Text]"/>
      <dgm:spPr/>
      <dgm:t>
        <a:bodyPr/>
        <a:lstStyle/>
        <a:p>
          <a:r>
            <a:rPr lang="en-GB" dirty="0"/>
            <a:t>India</a:t>
          </a:r>
        </a:p>
      </dgm:t>
    </dgm:pt>
    <dgm:pt modelId="{DAF8C5D0-9F37-466A-95DE-946768695C52}" type="parTrans" cxnId="{9BBEC6B1-A562-40B6-8E41-A77F642D6D35}">
      <dgm:prSet/>
      <dgm:spPr/>
      <dgm:t>
        <a:bodyPr/>
        <a:lstStyle/>
        <a:p>
          <a:endParaRPr lang="en-GB"/>
        </a:p>
      </dgm:t>
    </dgm:pt>
    <dgm:pt modelId="{54F749BB-20E8-4399-A3A3-79B6865226DF}" type="sibTrans" cxnId="{9BBEC6B1-A562-40B6-8E41-A77F642D6D35}">
      <dgm:prSet/>
      <dgm:spPr/>
      <dgm:t>
        <a:bodyPr/>
        <a:lstStyle/>
        <a:p>
          <a:endParaRPr lang="en-GB"/>
        </a:p>
      </dgm:t>
    </dgm:pt>
    <dgm:pt modelId="{B91771A8-FA6A-49BB-AF64-87B2688090AB}">
      <dgm:prSet phldrT="[Text]"/>
      <dgm:spPr/>
      <dgm:t>
        <a:bodyPr/>
        <a:lstStyle/>
        <a:p>
          <a:r>
            <a:rPr lang="en-GB" dirty="0"/>
            <a:t>Population 1.2 billion</a:t>
          </a:r>
        </a:p>
      </dgm:t>
    </dgm:pt>
    <dgm:pt modelId="{9162F0A3-EFA7-4390-BF0C-DBCF65B5EEC9}" type="parTrans" cxnId="{C9C7C3DB-6DE6-4734-84BF-1A40688D4477}">
      <dgm:prSet/>
      <dgm:spPr/>
      <dgm:t>
        <a:bodyPr/>
        <a:lstStyle/>
        <a:p>
          <a:endParaRPr lang="en-GB"/>
        </a:p>
      </dgm:t>
    </dgm:pt>
    <dgm:pt modelId="{4DBA288A-AD68-4FDE-9993-F42EFDB5022C}" type="sibTrans" cxnId="{C9C7C3DB-6DE6-4734-84BF-1A40688D4477}">
      <dgm:prSet/>
      <dgm:spPr/>
      <dgm:t>
        <a:bodyPr/>
        <a:lstStyle/>
        <a:p>
          <a:endParaRPr lang="en-GB"/>
        </a:p>
      </dgm:t>
    </dgm:pt>
    <dgm:pt modelId="{3AA00589-6761-498B-B4B5-23825B71494A}">
      <dgm:prSet phldrT="[Text]"/>
      <dgm:spPr/>
      <dgm:t>
        <a:bodyPr/>
        <a:lstStyle/>
        <a:p>
          <a:r>
            <a:rPr lang="en-GB" dirty="0"/>
            <a:t>355 people per sq mile (</a:t>
          </a:r>
          <a:r>
            <a:rPr lang="en-GB" dirty="0" err="1"/>
            <a:t>ppsm</a:t>
          </a:r>
          <a:r>
            <a:rPr lang="en-GB" dirty="0"/>
            <a:t>)</a:t>
          </a:r>
        </a:p>
      </dgm:t>
    </dgm:pt>
    <dgm:pt modelId="{68B7E90F-B441-4A3D-ADDF-BB64232AA86B}" type="parTrans" cxnId="{96A23CF4-3749-49A0-982D-6ABE07313220}">
      <dgm:prSet/>
      <dgm:spPr/>
      <dgm:t>
        <a:bodyPr/>
        <a:lstStyle/>
        <a:p>
          <a:endParaRPr lang="en-GB"/>
        </a:p>
      </dgm:t>
    </dgm:pt>
    <dgm:pt modelId="{56F55068-9299-46EF-8615-FC5A7CA9BA4F}" type="sibTrans" cxnId="{96A23CF4-3749-49A0-982D-6ABE07313220}">
      <dgm:prSet/>
      <dgm:spPr/>
      <dgm:t>
        <a:bodyPr/>
        <a:lstStyle/>
        <a:p>
          <a:endParaRPr lang="en-GB"/>
        </a:p>
      </dgm:t>
    </dgm:pt>
    <dgm:pt modelId="{E7822966-271B-4BCA-9041-5FB2810041A0}">
      <dgm:prSet phldrT="[Text]"/>
      <dgm:spPr/>
      <dgm:t>
        <a:bodyPr/>
        <a:lstStyle/>
        <a:p>
          <a:r>
            <a:rPr lang="en-GB" dirty="0"/>
            <a:t>Japan</a:t>
          </a:r>
        </a:p>
      </dgm:t>
    </dgm:pt>
    <dgm:pt modelId="{670B3591-104E-41DB-BB50-5283D7DE3C48}" type="parTrans" cxnId="{500B5EEB-4C38-4B39-BF21-F17A561BB724}">
      <dgm:prSet/>
      <dgm:spPr/>
      <dgm:t>
        <a:bodyPr/>
        <a:lstStyle/>
        <a:p>
          <a:endParaRPr lang="en-GB"/>
        </a:p>
      </dgm:t>
    </dgm:pt>
    <dgm:pt modelId="{94BFA161-BF1B-4D2C-B413-0E830DDA0854}" type="sibTrans" cxnId="{500B5EEB-4C38-4B39-BF21-F17A561BB724}">
      <dgm:prSet/>
      <dgm:spPr/>
      <dgm:t>
        <a:bodyPr/>
        <a:lstStyle/>
        <a:p>
          <a:endParaRPr lang="en-GB"/>
        </a:p>
      </dgm:t>
    </dgm:pt>
    <dgm:pt modelId="{89766E90-E1DF-401A-979D-B91E86DD8CA7}">
      <dgm:prSet phldrT="[Text]"/>
      <dgm:spPr/>
      <dgm:t>
        <a:bodyPr/>
        <a:lstStyle/>
        <a:p>
          <a:r>
            <a:rPr lang="en-GB" dirty="0"/>
            <a:t>127 million people</a:t>
          </a:r>
        </a:p>
      </dgm:t>
    </dgm:pt>
    <dgm:pt modelId="{095A6E51-AF68-4AA8-9F44-5FE75F939641}" type="parTrans" cxnId="{19B491FC-1A48-41F0-B6DF-90DD28F66EB0}">
      <dgm:prSet/>
      <dgm:spPr/>
      <dgm:t>
        <a:bodyPr/>
        <a:lstStyle/>
        <a:p>
          <a:endParaRPr lang="en-GB"/>
        </a:p>
      </dgm:t>
    </dgm:pt>
    <dgm:pt modelId="{7DA05774-1510-4AE3-B3A1-4A0084144381}" type="sibTrans" cxnId="{19B491FC-1A48-41F0-B6DF-90DD28F66EB0}">
      <dgm:prSet/>
      <dgm:spPr/>
      <dgm:t>
        <a:bodyPr/>
        <a:lstStyle/>
        <a:p>
          <a:endParaRPr lang="en-GB"/>
        </a:p>
      </dgm:t>
    </dgm:pt>
    <dgm:pt modelId="{5569C9AA-4D68-4792-9E39-39787608D4AA}">
      <dgm:prSet phldrT="[Text]"/>
      <dgm:spPr/>
      <dgm:t>
        <a:bodyPr/>
        <a:lstStyle/>
        <a:p>
          <a:r>
            <a:rPr lang="en-GB" dirty="0"/>
            <a:t>345 </a:t>
          </a:r>
          <a:r>
            <a:rPr lang="en-GB" dirty="0" err="1"/>
            <a:t>ppsm</a:t>
          </a:r>
          <a:endParaRPr lang="en-GB" dirty="0"/>
        </a:p>
      </dgm:t>
    </dgm:pt>
    <dgm:pt modelId="{F624AB1C-DC39-4D14-B7F0-8A351173F4D1}" type="parTrans" cxnId="{68D5483D-9337-4E6C-8FDF-2BE2C407FFFE}">
      <dgm:prSet/>
      <dgm:spPr/>
      <dgm:t>
        <a:bodyPr/>
        <a:lstStyle/>
        <a:p>
          <a:endParaRPr lang="en-GB"/>
        </a:p>
      </dgm:t>
    </dgm:pt>
    <dgm:pt modelId="{DA633FAB-08F7-41A0-8B3D-4DC3929E4DE3}" type="sibTrans" cxnId="{68D5483D-9337-4E6C-8FDF-2BE2C407FFFE}">
      <dgm:prSet/>
      <dgm:spPr/>
      <dgm:t>
        <a:bodyPr/>
        <a:lstStyle/>
        <a:p>
          <a:endParaRPr lang="en-GB"/>
        </a:p>
      </dgm:t>
    </dgm:pt>
    <dgm:pt modelId="{D040440F-CD9F-4EB6-963A-E7F7DFFC2CA9}">
      <dgm:prSet phldrT="[Text]"/>
      <dgm:spPr/>
      <dgm:t>
        <a:bodyPr/>
        <a:lstStyle/>
        <a:p>
          <a:r>
            <a:rPr lang="en-GB" dirty="0"/>
            <a:t>Britain</a:t>
          </a:r>
        </a:p>
      </dgm:t>
    </dgm:pt>
    <dgm:pt modelId="{626BEBDE-9325-49CA-A93D-A6309361B4FB}" type="parTrans" cxnId="{0D0A83D3-FC0E-4B73-8FD0-95D8274C8748}">
      <dgm:prSet/>
      <dgm:spPr/>
      <dgm:t>
        <a:bodyPr/>
        <a:lstStyle/>
        <a:p>
          <a:endParaRPr lang="en-GB"/>
        </a:p>
      </dgm:t>
    </dgm:pt>
    <dgm:pt modelId="{F843E20A-DC2A-44C9-B45D-50D09EDFCD8D}" type="sibTrans" cxnId="{0D0A83D3-FC0E-4B73-8FD0-95D8274C8748}">
      <dgm:prSet/>
      <dgm:spPr/>
      <dgm:t>
        <a:bodyPr/>
        <a:lstStyle/>
        <a:p>
          <a:endParaRPr lang="en-GB"/>
        </a:p>
      </dgm:t>
    </dgm:pt>
    <dgm:pt modelId="{48811007-84C0-4E6A-A938-F715FB82F2F5}">
      <dgm:prSet phldrT="[Text]"/>
      <dgm:spPr/>
      <dgm:t>
        <a:bodyPr/>
        <a:lstStyle/>
        <a:p>
          <a:r>
            <a:rPr lang="en-GB" dirty="0"/>
            <a:t>64 million people</a:t>
          </a:r>
        </a:p>
      </dgm:t>
    </dgm:pt>
    <dgm:pt modelId="{A04BCF28-C58F-4E98-9B51-4E8BECDDF37E}" type="parTrans" cxnId="{4EBCE922-A19E-48C0-8FCB-2D729A55F1FC}">
      <dgm:prSet/>
      <dgm:spPr/>
      <dgm:t>
        <a:bodyPr/>
        <a:lstStyle/>
        <a:p>
          <a:endParaRPr lang="en-GB"/>
        </a:p>
      </dgm:t>
    </dgm:pt>
    <dgm:pt modelId="{F1B4855F-C86B-40AE-A242-2F8E55E485EE}" type="sibTrans" cxnId="{4EBCE922-A19E-48C0-8FCB-2D729A55F1FC}">
      <dgm:prSet/>
      <dgm:spPr/>
      <dgm:t>
        <a:bodyPr/>
        <a:lstStyle/>
        <a:p>
          <a:endParaRPr lang="en-GB"/>
        </a:p>
      </dgm:t>
    </dgm:pt>
    <dgm:pt modelId="{23F460F2-1282-4847-BB11-6C02E15AE0E7}">
      <dgm:prSet phldrT="[Text]"/>
      <dgm:spPr/>
      <dgm:t>
        <a:bodyPr/>
        <a:lstStyle/>
        <a:p>
          <a:r>
            <a:rPr lang="en-GB" dirty="0"/>
            <a:t>255 </a:t>
          </a:r>
          <a:r>
            <a:rPr lang="en-GB" dirty="0" err="1"/>
            <a:t>ppsm</a:t>
          </a:r>
          <a:endParaRPr lang="en-GB" dirty="0"/>
        </a:p>
      </dgm:t>
    </dgm:pt>
    <dgm:pt modelId="{F858674B-2C3D-44A2-8ABC-DC64C2073E08}" type="parTrans" cxnId="{BD655660-D665-4B85-90F1-E3946D35AFE9}">
      <dgm:prSet/>
      <dgm:spPr/>
      <dgm:t>
        <a:bodyPr/>
        <a:lstStyle/>
        <a:p>
          <a:endParaRPr lang="en-GB"/>
        </a:p>
      </dgm:t>
    </dgm:pt>
    <dgm:pt modelId="{CC2689F4-6FA1-4E5D-84A3-951C858D49DE}" type="sibTrans" cxnId="{BD655660-D665-4B85-90F1-E3946D35AFE9}">
      <dgm:prSet/>
      <dgm:spPr/>
      <dgm:t>
        <a:bodyPr/>
        <a:lstStyle/>
        <a:p>
          <a:endParaRPr lang="en-GB"/>
        </a:p>
      </dgm:t>
    </dgm:pt>
    <dgm:pt modelId="{D3533752-1AC8-4BAC-86DE-500FC3461CB4}" type="pres">
      <dgm:prSet presAssocID="{090B71C8-A54A-4C26-AB4F-8DBF587A7BFA}" presName="Name0" presStyleCnt="0">
        <dgm:presLayoutVars>
          <dgm:dir/>
          <dgm:animLvl val="lvl"/>
          <dgm:resizeHandles val="exact"/>
        </dgm:presLayoutVars>
      </dgm:prSet>
      <dgm:spPr/>
      <dgm:t>
        <a:bodyPr/>
        <a:lstStyle/>
        <a:p>
          <a:endParaRPr lang="en-US"/>
        </a:p>
      </dgm:t>
    </dgm:pt>
    <dgm:pt modelId="{53CB2A0B-C3F7-4080-9350-54BE9EC3C14F}" type="pres">
      <dgm:prSet presAssocID="{2379CCC3-7690-48D3-9CA1-D837BCEC2717}" presName="linNode" presStyleCnt="0"/>
      <dgm:spPr/>
    </dgm:pt>
    <dgm:pt modelId="{E4FA88C0-6FBA-46DB-9F42-F84AB1D91937}" type="pres">
      <dgm:prSet presAssocID="{2379CCC3-7690-48D3-9CA1-D837BCEC2717}" presName="parentText" presStyleLbl="node1" presStyleIdx="0" presStyleCnt="3">
        <dgm:presLayoutVars>
          <dgm:chMax val="1"/>
          <dgm:bulletEnabled val="1"/>
        </dgm:presLayoutVars>
      </dgm:prSet>
      <dgm:spPr/>
      <dgm:t>
        <a:bodyPr/>
        <a:lstStyle/>
        <a:p>
          <a:endParaRPr lang="en-US"/>
        </a:p>
      </dgm:t>
    </dgm:pt>
    <dgm:pt modelId="{C00BB082-300A-4672-B9CA-9694BA43F05E}" type="pres">
      <dgm:prSet presAssocID="{2379CCC3-7690-48D3-9CA1-D837BCEC2717}" presName="descendantText" presStyleLbl="alignAccFollowNode1" presStyleIdx="0" presStyleCnt="3">
        <dgm:presLayoutVars>
          <dgm:bulletEnabled val="1"/>
        </dgm:presLayoutVars>
      </dgm:prSet>
      <dgm:spPr/>
      <dgm:t>
        <a:bodyPr/>
        <a:lstStyle/>
        <a:p>
          <a:endParaRPr lang="en-US"/>
        </a:p>
      </dgm:t>
    </dgm:pt>
    <dgm:pt modelId="{44F1AFB8-58B4-4DFB-B3B0-1EA48D344076}" type="pres">
      <dgm:prSet presAssocID="{54F749BB-20E8-4399-A3A3-79B6865226DF}" presName="sp" presStyleCnt="0"/>
      <dgm:spPr/>
    </dgm:pt>
    <dgm:pt modelId="{531FA643-EFBA-4EE5-838A-5AE7ABE30E63}" type="pres">
      <dgm:prSet presAssocID="{E7822966-271B-4BCA-9041-5FB2810041A0}" presName="linNode" presStyleCnt="0"/>
      <dgm:spPr/>
    </dgm:pt>
    <dgm:pt modelId="{4FEFD8FA-5624-46F7-9D11-C12859E93110}" type="pres">
      <dgm:prSet presAssocID="{E7822966-271B-4BCA-9041-5FB2810041A0}" presName="parentText" presStyleLbl="node1" presStyleIdx="1" presStyleCnt="3">
        <dgm:presLayoutVars>
          <dgm:chMax val="1"/>
          <dgm:bulletEnabled val="1"/>
        </dgm:presLayoutVars>
      </dgm:prSet>
      <dgm:spPr/>
      <dgm:t>
        <a:bodyPr/>
        <a:lstStyle/>
        <a:p>
          <a:endParaRPr lang="en-US"/>
        </a:p>
      </dgm:t>
    </dgm:pt>
    <dgm:pt modelId="{ED91B9D6-B4D0-4891-85A7-2BAB2490735B}" type="pres">
      <dgm:prSet presAssocID="{E7822966-271B-4BCA-9041-5FB2810041A0}" presName="descendantText" presStyleLbl="alignAccFollowNode1" presStyleIdx="1" presStyleCnt="3">
        <dgm:presLayoutVars>
          <dgm:bulletEnabled val="1"/>
        </dgm:presLayoutVars>
      </dgm:prSet>
      <dgm:spPr/>
      <dgm:t>
        <a:bodyPr/>
        <a:lstStyle/>
        <a:p>
          <a:endParaRPr lang="en-US"/>
        </a:p>
      </dgm:t>
    </dgm:pt>
    <dgm:pt modelId="{56C05587-EEA4-46CC-A290-8C1262C537A2}" type="pres">
      <dgm:prSet presAssocID="{94BFA161-BF1B-4D2C-B413-0E830DDA0854}" presName="sp" presStyleCnt="0"/>
      <dgm:spPr/>
    </dgm:pt>
    <dgm:pt modelId="{8673602C-A367-4821-BFDA-DC9166E96095}" type="pres">
      <dgm:prSet presAssocID="{D040440F-CD9F-4EB6-963A-E7F7DFFC2CA9}" presName="linNode" presStyleCnt="0"/>
      <dgm:spPr/>
    </dgm:pt>
    <dgm:pt modelId="{7F9DA1A7-B7A3-40D2-AED6-8B2613255C47}" type="pres">
      <dgm:prSet presAssocID="{D040440F-CD9F-4EB6-963A-E7F7DFFC2CA9}" presName="parentText" presStyleLbl="node1" presStyleIdx="2" presStyleCnt="3">
        <dgm:presLayoutVars>
          <dgm:chMax val="1"/>
          <dgm:bulletEnabled val="1"/>
        </dgm:presLayoutVars>
      </dgm:prSet>
      <dgm:spPr/>
      <dgm:t>
        <a:bodyPr/>
        <a:lstStyle/>
        <a:p>
          <a:endParaRPr lang="en-US"/>
        </a:p>
      </dgm:t>
    </dgm:pt>
    <dgm:pt modelId="{0E3E6380-22FD-49AC-80F8-47524AC5D143}" type="pres">
      <dgm:prSet presAssocID="{D040440F-CD9F-4EB6-963A-E7F7DFFC2CA9}" presName="descendantText" presStyleLbl="alignAccFollowNode1" presStyleIdx="2" presStyleCnt="3">
        <dgm:presLayoutVars>
          <dgm:bulletEnabled val="1"/>
        </dgm:presLayoutVars>
      </dgm:prSet>
      <dgm:spPr/>
      <dgm:t>
        <a:bodyPr/>
        <a:lstStyle/>
        <a:p>
          <a:endParaRPr lang="en-US"/>
        </a:p>
      </dgm:t>
    </dgm:pt>
  </dgm:ptLst>
  <dgm:cxnLst>
    <dgm:cxn modelId="{49AE0BA8-68ED-4CC8-AD7E-16449628A43B}" type="presOf" srcId="{5569C9AA-4D68-4792-9E39-39787608D4AA}" destId="{ED91B9D6-B4D0-4891-85A7-2BAB2490735B}" srcOrd="0" destOrd="1" presId="urn:microsoft.com/office/officeart/2005/8/layout/vList5"/>
    <dgm:cxn modelId="{96A23CF4-3749-49A0-982D-6ABE07313220}" srcId="{2379CCC3-7690-48D3-9CA1-D837BCEC2717}" destId="{3AA00589-6761-498B-B4B5-23825B71494A}" srcOrd="1" destOrd="0" parTransId="{68B7E90F-B441-4A3D-ADDF-BB64232AA86B}" sibTransId="{56F55068-9299-46EF-8615-FC5A7CA9BA4F}"/>
    <dgm:cxn modelId="{C9C7C3DB-6DE6-4734-84BF-1A40688D4477}" srcId="{2379CCC3-7690-48D3-9CA1-D837BCEC2717}" destId="{B91771A8-FA6A-49BB-AF64-87B2688090AB}" srcOrd="0" destOrd="0" parTransId="{9162F0A3-EFA7-4390-BF0C-DBCF65B5EEC9}" sibTransId="{4DBA288A-AD68-4FDE-9993-F42EFDB5022C}"/>
    <dgm:cxn modelId="{19B491FC-1A48-41F0-B6DF-90DD28F66EB0}" srcId="{E7822966-271B-4BCA-9041-5FB2810041A0}" destId="{89766E90-E1DF-401A-979D-B91E86DD8CA7}" srcOrd="0" destOrd="0" parTransId="{095A6E51-AF68-4AA8-9F44-5FE75F939641}" sibTransId="{7DA05774-1510-4AE3-B3A1-4A0084144381}"/>
    <dgm:cxn modelId="{500B5EEB-4C38-4B39-BF21-F17A561BB724}" srcId="{090B71C8-A54A-4C26-AB4F-8DBF587A7BFA}" destId="{E7822966-271B-4BCA-9041-5FB2810041A0}" srcOrd="1" destOrd="0" parTransId="{670B3591-104E-41DB-BB50-5283D7DE3C48}" sibTransId="{94BFA161-BF1B-4D2C-B413-0E830DDA0854}"/>
    <dgm:cxn modelId="{39F60B98-D5D5-4E63-B48A-B24C209FF9E7}" type="presOf" srcId="{2379CCC3-7690-48D3-9CA1-D837BCEC2717}" destId="{E4FA88C0-6FBA-46DB-9F42-F84AB1D91937}" srcOrd="0" destOrd="0" presId="urn:microsoft.com/office/officeart/2005/8/layout/vList5"/>
    <dgm:cxn modelId="{B9B2B647-DDA6-442D-B7B3-FF53D537384B}" type="presOf" srcId="{48811007-84C0-4E6A-A938-F715FB82F2F5}" destId="{0E3E6380-22FD-49AC-80F8-47524AC5D143}" srcOrd="0" destOrd="0" presId="urn:microsoft.com/office/officeart/2005/8/layout/vList5"/>
    <dgm:cxn modelId="{0D0A83D3-FC0E-4B73-8FD0-95D8274C8748}" srcId="{090B71C8-A54A-4C26-AB4F-8DBF587A7BFA}" destId="{D040440F-CD9F-4EB6-963A-E7F7DFFC2CA9}" srcOrd="2" destOrd="0" parTransId="{626BEBDE-9325-49CA-A93D-A6309361B4FB}" sibTransId="{F843E20A-DC2A-44C9-B45D-50D09EDFCD8D}"/>
    <dgm:cxn modelId="{BD655660-D665-4B85-90F1-E3946D35AFE9}" srcId="{D040440F-CD9F-4EB6-963A-E7F7DFFC2CA9}" destId="{23F460F2-1282-4847-BB11-6C02E15AE0E7}" srcOrd="1" destOrd="0" parTransId="{F858674B-2C3D-44A2-8ABC-DC64C2073E08}" sibTransId="{CC2689F4-6FA1-4E5D-84A3-951C858D49DE}"/>
    <dgm:cxn modelId="{68D5483D-9337-4E6C-8FDF-2BE2C407FFFE}" srcId="{E7822966-271B-4BCA-9041-5FB2810041A0}" destId="{5569C9AA-4D68-4792-9E39-39787608D4AA}" srcOrd="1" destOrd="0" parTransId="{F624AB1C-DC39-4D14-B7F0-8A351173F4D1}" sibTransId="{DA633FAB-08F7-41A0-8B3D-4DC3929E4DE3}"/>
    <dgm:cxn modelId="{DCE676C4-6370-4D70-A5BA-ED408D756AC9}" type="presOf" srcId="{B91771A8-FA6A-49BB-AF64-87B2688090AB}" destId="{C00BB082-300A-4672-B9CA-9694BA43F05E}" srcOrd="0" destOrd="0" presId="urn:microsoft.com/office/officeart/2005/8/layout/vList5"/>
    <dgm:cxn modelId="{056B6535-CE63-4854-8BFF-768329D5B700}" type="presOf" srcId="{E7822966-271B-4BCA-9041-5FB2810041A0}" destId="{4FEFD8FA-5624-46F7-9D11-C12859E93110}" srcOrd="0" destOrd="0" presId="urn:microsoft.com/office/officeart/2005/8/layout/vList5"/>
    <dgm:cxn modelId="{D450B27F-5015-401D-ADB0-47A4442B093F}" type="presOf" srcId="{89766E90-E1DF-401A-979D-B91E86DD8CA7}" destId="{ED91B9D6-B4D0-4891-85A7-2BAB2490735B}" srcOrd="0" destOrd="0" presId="urn:microsoft.com/office/officeart/2005/8/layout/vList5"/>
    <dgm:cxn modelId="{9BBEC6B1-A562-40B6-8E41-A77F642D6D35}" srcId="{090B71C8-A54A-4C26-AB4F-8DBF587A7BFA}" destId="{2379CCC3-7690-48D3-9CA1-D837BCEC2717}" srcOrd="0" destOrd="0" parTransId="{DAF8C5D0-9F37-466A-95DE-946768695C52}" sibTransId="{54F749BB-20E8-4399-A3A3-79B6865226DF}"/>
    <dgm:cxn modelId="{DF281B23-ACE5-442A-A8D9-0ADFD621804B}" type="presOf" srcId="{D040440F-CD9F-4EB6-963A-E7F7DFFC2CA9}" destId="{7F9DA1A7-B7A3-40D2-AED6-8B2613255C47}" srcOrd="0" destOrd="0" presId="urn:microsoft.com/office/officeart/2005/8/layout/vList5"/>
    <dgm:cxn modelId="{A273C9F2-CC8D-488D-BA6A-FC0691928252}" type="presOf" srcId="{3AA00589-6761-498B-B4B5-23825B71494A}" destId="{C00BB082-300A-4672-B9CA-9694BA43F05E}" srcOrd="0" destOrd="1" presId="urn:microsoft.com/office/officeart/2005/8/layout/vList5"/>
    <dgm:cxn modelId="{36674ED5-064F-4D60-87EC-8305B5C2F409}" type="presOf" srcId="{23F460F2-1282-4847-BB11-6C02E15AE0E7}" destId="{0E3E6380-22FD-49AC-80F8-47524AC5D143}" srcOrd="0" destOrd="1" presId="urn:microsoft.com/office/officeart/2005/8/layout/vList5"/>
    <dgm:cxn modelId="{575B8726-BE9D-4541-BF1B-4DB3D7CA07C1}" type="presOf" srcId="{090B71C8-A54A-4C26-AB4F-8DBF587A7BFA}" destId="{D3533752-1AC8-4BAC-86DE-500FC3461CB4}" srcOrd="0" destOrd="0" presId="urn:microsoft.com/office/officeart/2005/8/layout/vList5"/>
    <dgm:cxn modelId="{4EBCE922-A19E-48C0-8FCB-2D729A55F1FC}" srcId="{D040440F-CD9F-4EB6-963A-E7F7DFFC2CA9}" destId="{48811007-84C0-4E6A-A938-F715FB82F2F5}" srcOrd="0" destOrd="0" parTransId="{A04BCF28-C58F-4E98-9B51-4E8BECDDF37E}" sibTransId="{F1B4855F-C86B-40AE-A242-2F8E55E485EE}"/>
    <dgm:cxn modelId="{82F2FB99-9A3B-4A01-8006-7ACAAA7049D3}" type="presParOf" srcId="{D3533752-1AC8-4BAC-86DE-500FC3461CB4}" destId="{53CB2A0B-C3F7-4080-9350-54BE9EC3C14F}" srcOrd="0" destOrd="0" presId="urn:microsoft.com/office/officeart/2005/8/layout/vList5"/>
    <dgm:cxn modelId="{7D4EB390-FAE9-4E4F-A91F-551EE518A150}" type="presParOf" srcId="{53CB2A0B-C3F7-4080-9350-54BE9EC3C14F}" destId="{E4FA88C0-6FBA-46DB-9F42-F84AB1D91937}" srcOrd="0" destOrd="0" presId="urn:microsoft.com/office/officeart/2005/8/layout/vList5"/>
    <dgm:cxn modelId="{3EA65DBD-654B-430B-8E42-033F210410C0}" type="presParOf" srcId="{53CB2A0B-C3F7-4080-9350-54BE9EC3C14F}" destId="{C00BB082-300A-4672-B9CA-9694BA43F05E}" srcOrd="1" destOrd="0" presId="urn:microsoft.com/office/officeart/2005/8/layout/vList5"/>
    <dgm:cxn modelId="{616E39BE-FE05-49A4-9A3D-CF00AC59EC52}" type="presParOf" srcId="{D3533752-1AC8-4BAC-86DE-500FC3461CB4}" destId="{44F1AFB8-58B4-4DFB-B3B0-1EA48D344076}" srcOrd="1" destOrd="0" presId="urn:microsoft.com/office/officeart/2005/8/layout/vList5"/>
    <dgm:cxn modelId="{582D7F40-B9C8-4A88-AB06-02CA95562833}" type="presParOf" srcId="{D3533752-1AC8-4BAC-86DE-500FC3461CB4}" destId="{531FA643-EFBA-4EE5-838A-5AE7ABE30E63}" srcOrd="2" destOrd="0" presId="urn:microsoft.com/office/officeart/2005/8/layout/vList5"/>
    <dgm:cxn modelId="{B3E3AA86-9E32-4038-846D-93FD5357DE0A}" type="presParOf" srcId="{531FA643-EFBA-4EE5-838A-5AE7ABE30E63}" destId="{4FEFD8FA-5624-46F7-9D11-C12859E93110}" srcOrd="0" destOrd="0" presId="urn:microsoft.com/office/officeart/2005/8/layout/vList5"/>
    <dgm:cxn modelId="{128E07D1-26F2-447B-A573-24CC73DE264B}" type="presParOf" srcId="{531FA643-EFBA-4EE5-838A-5AE7ABE30E63}" destId="{ED91B9D6-B4D0-4891-85A7-2BAB2490735B}" srcOrd="1" destOrd="0" presId="urn:microsoft.com/office/officeart/2005/8/layout/vList5"/>
    <dgm:cxn modelId="{1802E6B6-884C-44D2-B8C9-A8D030D44E5E}" type="presParOf" srcId="{D3533752-1AC8-4BAC-86DE-500FC3461CB4}" destId="{56C05587-EEA4-46CC-A290-8C1262C537A2}" srcOrd="3" destOrd="0" presId="urn:microsoft.com/office/officeart/2005/8/layout/vList5"/>
    <dgm:cxn modelId="{B86A4980-E486-4A40-9D53-4F528899A980}" type="presParOf" srcId="{D3533752-1AC8-4BAC-86DE-500FC3461CB4}" destId="{8673602C-A367-4821-BFDA-DC9166E96095}" srcOrd="4" destOrd="0" presId="urn:microsoft.com/office/officeart/2005/8/layout/vList5"/>
    <dgm:cxn modelId="{9A2C149E-6AB4-4C9B-8A41-F366A8A52804}" type="presParOf" srcId="{8673602C-A367-4821-BFDA-DC9166E96095}" destId="{7F9DA1A7-B7A3-40D2-AED6-8B2613255C47}" srcOrd="0" destOrd="0" presId="urn:microsoft.com/office/officeart/2005/8/layout/vList5"/>
    <dgm:cxn modelId="{810DE5B2-E97D-4F26-B7D0-8EE394FC92BF}" type="presParOf" srcId="{8673602C-A367-4821-BFDA-DC9166E96095}" destId="{0E3E6380-22FD-49AC-80F8-47524AC5D14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262A00F-C353-4343-AA77-7F1A215E39E0}" type="doc">
      <dgm:prSet loTypeId="urn:microsoft.com/office/officeart/2005/8/layout/vList4" loCatId="list" qsTypeId="urn:microsoft.com/office/officeart/2005/8/quickstyle/3d1" qsCatId="3D" csTypeId="urn:microsoft.com/office/officeart/2005/8/colors/colorful1" csCatId="colorful" phldr="1"/>
      <dgm:spPr/>
      <dgm:t>
        <a:bodyPr/>
        <a:lstStyle/>
        <a:p>
          <a:endParaRPr lang="en-GB"/>
        </a:p>
      </dgm:t>
    </dgm:pt>
    <dgm:pt modelId="{C2C2201B-B698-4518-BF70-D69CC63121A4}">
      <dgm:prSet phldrT="[Text]"/>
      <dgm:spPr/>
      <dgm:t>
        <a:bodyPr/>
        <a:lstStyle/>
        <a:p>
          <a:r>
            <a:rPr lang="en-GB" dirty="0"/>
            <a:t>Europe </a:t>
          </a:r>
        </a:p>
      </dgm:t>
    </dgm:pt>
    <dgm:pt modelId="{DA1429AE-F3B2-495D-A95F-3FDED5FBD6E6}" type="parTrans" cxnId="{F1311F7E-4F7D-4BEA-9A4D-2825DBC74D90}">
      <dgm:prSet/>
      <dgm:spPr/>
      <dgm:t>
        <a:bodyPr/>
        <a:lstStyle/>
        <a:p>
          <a:endParaRPr lang="en-GB"/>
        </a:p>
      </dgm:t>
    </dgm:pt>
    <dgm:pt modelId="{922F369A-3ED7-4ED1-85A1-EBC3EFF4DB83}" type="sibTrans" cxnId="{F1311F7E-4F7D-4BEA-9A4D-2825DBC74D90}">
      <dgm:prSet/>
      <dgm:spPr/>
      <dgm:t>
        <a:bodyPr/>
        <a:lstStyle/>
        <a:p>
          <a:endParaRPr lang="en-GB"/>
        </a:p>
      </dgm:t>
    </dgm:pt>
    <dgm:pt modelId="{7C78F583-2B62-4A0C-83A0-8D3F278C829A}">
      <dgm:prSet phldrT="[Text]"/>
      <dgm:spPr/>
      <dgm:t>
        <a:bodyPr/>
        <a:lstStyle/>
        <a:p>
          <a:r>
            <a:rPr lang="en-GB" dirty="0"/>
            <a:t>United Kingdom</a:t>
          </a:r>
        </a:p>
      </dgm:t>
    </dgm:pt>
    <dgm:pt modelId="{4FC5BF86-F971-438B-902C-C986F400C3FC}" type="parTrans" cxnId="{D58B6865-BA3D-43E7-9128-BBB1FD4D0AE4}">
      <dgm:prSet/>
      <dgm:spPr/>
      <dgm:t>
        <a:bodyPr/>
        <a:lstStyle/>
        <a:p>
          <a:endParaRPr lang="en-GB"/>
        </a:p>
      </dgm:t>
    </dgm:pt>
    <dgm:pt modelId="{38E88046-F7AA-472F-860B-33561ACD68E5}" type="sibTrans" cxnId="{D58B6865-BA3D-43E7-9128-BBB1FD4D0AE4}">
      <dgm:prSet/>
      <dgm:spPr/>
      <dgm:t>
        <a:bodyPr/>
        <a:lstStyle/>
        <a:p>
          <a:endParaRPr lang="en-GB"/>
        </a:p>
      </dgm:t>
    </dgm:pt>
    <dgm:pt modelId="{E74D6D28-6F97-45DE-9C1A-517118ABA5EF}">
      <dgm:prSet phldrT="[Text]"/>
      <dgm:spPr/>
      <dgm:t>
        <a:bodyPr/>
        <a:lstStyle/>
        <a:p>
          <a:r>
            <a:rPr lang="en-GB" dirty="0"/>
            <a:t>Wales</a:t>
          </a:r>
        </a:p>
      </dgm:t>
    </dgm:pt>
    <dgm:pt modelId="{69BC525B-53E0-48AD-8650-5A67C81408F2}" type="parTrans" cxnId="{36A9C4E0-7C57-4B50-B866-001753C6D040}">
      <dgm:prSet/>
      <dgm:spPr/>
      <dgm:t>
        <a:bodyPr/>
        <a:lstStyle/>
        <a:p>
          <a:endParaRPr lang="en-GB"/>
        </a:p>
      </dgm:t>
    </dgm:pt>
    <dgm:pt modelId="{6A0E534E-B20D-4625-8970-86A0EB1FC190}" type="sibTrans" cxnId="{36A9C4E0-7C57-4B50-B866-001753C6D040}">
      <dgm:prSet/>
      <dgm:spPr/>
      <dgm:t>
        <a:bodyPr/>
        <a:lstStyle/>
        <a:p>
          <a:endParaRPr lang="en-GB"/>
        </a:p>
      </dgm:t>
    </dgm:pt>
    <dgm:pt modelId="{EB3477B9-54F1-4E94-B221-6B5078E73DD3}">
      <dgm:prSet phldrT="[Text]"/>
      <dgm:spPr/>
      <dgm:t>
        <a:bodyPr/>
        <a:lstStyle/>
        <a:p>
          <a:r>
            <a:rPr lang="en-GB" dirty="0"/>
            <a:t>Swansea</a:t>
          </a:r>
        </a:p>
      </dgm:t>
    </dgm:pt>
    <dgm:pt modelId="{BE2DF32A-7051-4930-99CF-C4360A387A7D}" type="parTrans" cxnId="{EB250E83-36D4-45DA-992C-224379D95D29}">
      <dgm:prSet/>
      <dgm:spPr/>
      <dgm:t>
        <a:bodyPr/>
        <a:lstStyle/>
        <a:p>
          <a:endParaRPr lang="en-GB"/>
        </a:p>
      </dgm:t>
    </dgm:pt>
    <dgm:pt modelId="{A8C6020B-BEAA-4075-BFE7-C849834A7166}" type="sibTrans" cxnId="{EB250E83-36D4-45DA-992C-224379D95D29}">
      <dgm:prSet/>
      <dgm:spPr/>
      <dgm:t>
        <a:bodyPr/>
        <a:lstStyle/>
        <a:p>
          <a:endParaRPr lang="en-GB"/>
        </a:p>
      </dgm:t>
    </dgm:pt>
    <dgm:pt modelId="{9A8A763D-8692-4F27-B8F8-7817E91F50FB}">
      <dgm:prSet phldrT="[Text]"/>
      <dgm:spPr/>
      <dgm:t>
        <a:bodyPr/>
        <a:lstStyle/>
        <a:p>
          <a:r>
            <a:rPr lang="en-GB" dirty="0"/>
            <a:t>Community-level</a:t>
          </a:r>
        </a:p>
      </dgm:t>
    </dgm:pt>
    <dgm:pt modelId="{F780B9B6-EE14-4A2E-A2DD-1F29E681F388}" type="parTrans" cxnId="{80A1C385-06B2-4135-8744-73561EFAE283}">
      <dgm:prSet/>
      <dgm:spPr/>
      <dgm:t>
        <a:bodyPr/>
        <a:lstStyle/>
        <a:p>
          <a:endParaRPr lang="en-GB"/>
        </a:p>
      </dgm:t>
    </dgm:pt>
    <dgm:pt modelId="{53D5DBA6-A09A-463F-8035-346E95B9A918}" type="sibTrans" cxnId="{80A1C385-06B2-4135-8744-73561EFAE283}">
      <dgm:prSet/>
      <dgm:spPr/>
      <dgm:t>
        <a:bodyPr/>
        <a:lstStyle/>
        <a:p>
          <a:endParaRPr lang="en-GB"/>
        </a:p>
      </dgm:t>
    </dgm:pt>
    <dgm:pt modelId="{C3262063-FC80-4704-95D9-9651A4076BB0}" type="pres">
      <dgm:prSet presAssocID="{F262A00F-C353-4343-AA77-7F1A215E39E0}" presName="linear" presStyleCnt="0">
        <dgm:presLayoutVars>
          <dgm:dir/>
          <dgm:resizeHandles val="exact"/>
        </dgm:presLayoutVars>
      </dgm:prSet>
      <dgm:spPr/>
      <dgm:t>
        <a:bodyPr/>
        <a:lstStyle/>
        <a:p>
          <a:endParaRPr lang="en-US"/>
        </a:p>
      </dgm:t>
    </dgm:pt>
    <dgm:pt modelId="{DDABD183-1083-44DF-BFB1-AE73193C9629}" type="pres">
      <dgm:prSet presAssocID="{C2C2201B-B698-4518-BF70-D69CC63121A4}" presName="comp" presStyleCnt="0"/>
      <dgm:spPr/>
    </dgm:pt>
    <dgm:pt modelId="{33EC9994-FFE8-4AB2-8A4B-0560E8E1B0A9}" type="pres">
      <dgm:prSet presAssocID="{C2C2201B-B698-4518-BF70-D69CC63121A4}" presName="box" presStyleLbl="node1" presStyleIdx="0" presStyleCnt="5"/>
      <dgm:spPr/>
      <dgm:t>
        <a:bodyPr/>
        <a:lstStyle/>
        <a:p>
          <a:endParaRPr lang="en-US"/>
        </a:p>
      </dgm:t>
    </dgm:pt>
    <dgm:pt modelId="{499003E5-6465-4099-801F-BA8E0BB1EBEF}" type="pres">
      <dgm:prSet presAssocID="{C2C2201B-B698-4518-BF70-D69CC63121A4}" presName="img" presStyleLbl="fgImgPlace1" presStyleIdx="0" presStyleCnt="5"/>
      <dgm:spPr>
        <a:blipFill rotWithShape="1">
          <a:blip xmlns:r="http://schemas.openxmlformats.org/officeDocument/2006/relationships" r:embed="rId1"/>
          <a:stretch>
            <a:fillRect/>
          </a:stretch>
        </a:blipFill>
      </dgm:spPr>
    </dgm:pt>
    <dgm:pt modelId="{9339728A-2959-4B39-9BD5-4DC4DA9D401A}" type="pres">
      <dgm:prSet presAssocID="{C2C2201B-B698-4518-BF70-D69CC63121A4}" presName="text" presStyleLbl="node1" presStyleIdx="0" presStyleCnt="5">
        <dgm:presLayoutVars>
          <dgm:bulletEnabled val="1"/>
        </dgm:presLayoutVars>
      </dgm:prSet>
      <dgm:spPr/>
      <dgm:t>
        <a:bodyPr/>
        <a:lstStyle/>
        <a:p>
          <a:endParaRPr lang="en-US"/>
        </a:p>
      </dgm:t>
    </dgm:pt>
    <dgm:pt modelId="{1E52941A-B50A-49C1-8B10-6C8D1FD46D7F}" type="pres">
      <dgm:prSet presAssocID="{922F369A-3ED7-4ED1-85A1-EBC3EFF4DB83}" presName="spacer" presStyleCnt="0"/>
      <dgm:spPr/>
    </dgm:pt>
    <dgm:pt modelId="{48976DB4-D982-49AC-BBD9-8057D1B0827E}" type="pres">
      <dgm:prSet presAssocID="{7C78F583-2B62-4A0C-83A0-8D3F278C829A}" presName="comp" presStyleCnt="0"/>
      <dgm:spPr/>
    </dgm:pt>
    <dgm:pt modelId="{110C170D-D72C-481D-AF03-CF7EC57B7385}" type="pres">
      <dgm:prSet presAssocID="{7C78F583-2B62-4A0C-83A0-8D3F278C829A}" presName="box" presStyleLbl="node1" presStyleIdx="1" presStyleCnt="5"/>
      <dgm:spPr/>
      <dgm:t>
        <a:bodyPr/>
        <a:lstStyle/>
        <a:p>
          <a:endParaRPr lang="en-US"/>
        </a:p>
      </dgm:t>
    </dgm:pt>
    <dgm:pt modelId="{44A5EE7C-2338-4C0C-97CE-6C4633E9E396}" type="pres">
      <dgm:prSet presAssocID="{7C78F583-2B62-4A0C-83A0-8D3F278C829A}" presName="img" presStyleLbl="fgImgPlace1" presStyleIdx="1" presStyleCnt="5"/>
      <dgm:spPr>
        <a:blipFill rotWithShape="1">
          <a:blip xmlns:r="http://schemas.openxmlformats.org/officeDocument/2006/relationships" r:embed="rId2"/>
          <a:stretch>
            <a:fillRect/>
          </a:stretch>
        </a:blipFill>
      </dgm:spPr>
    </dgm:pt>
    <dgm:pt modelId="{AB011690-BBBF-4030-9D85-D1C84E207861}" type="pres">
      <dgm:prSet presAssocID="{7C78F583-2B62-4A0C-83A0-8D3F278C829A}" presName="text" presStyleLbl="node1" presStyleIdx="1" presStyleCnt="5">
        <dgm:presLayoutVars>
          <dgm:bulletEnabled val="1"/>
        </dgm:presLayoutVars>
      </dgm:prSet>
      <dgm:spPr/>
      <dgm:t>
        <a:bodyPr/>
        <a:lstStyle/>
        <a:p>
          <a:endParaRPr lang="en-US"/>
        </a:p>
      </dgm:t>
    </dgm:pt>
    <dgm:pt modelId="{CD5D5BBF-5DB5-4179-89C3-DB8628AA5647}" type="pres">
      <dgm:prSet presAssocID="{38E88046-F7AA-472F-860B-33561ACD68E5}" presName="spacer" presStyleCnt="0"/>
      <dgm:spPr/>
    </dgm:pt>
    <dgm:pt modelId="{429C5038-95C0-4F29-A077-672E601FEBE3}" type="pres">
      <dgm:prSet presAssocID="{E74D6D28-6F97-45DE-9C1A-517118ABA5EF}" presName="comp" presStyleCnt="0"/>
      <dgm:spPr/>
    </dgm:pt>
    <dgm:pt modelId="{AED711A5-80E3-49B0-A4DD-F162BBA4AFA7}" type="pres">
      <dgm:prSet presAssocID="{E74D6D28-6F97-45DE-9C1A-517118ABA5EF}" presName="box" presStyleLbl="node1" presStyleIdx="2" presStyleCnt="5"/>
      <dgm:spPr/>
      <dgm:t>
        <a:bodyPr/>
        <a:lstStyle/>
        <a:p>
          <a:endParaRPr lang="en-US"/>
        </a:p>
      </dgm:t>
    </dgm:pt>
    <dgm:pt modelId="{C0834291-A224-4370-BBE5-014F77E8058C}" type="pres">
      <dgm:prSet presAssocID="{E74D6D28-6F97-45DE-9C1A-517118ABA5EF}" presName="img" presStyleLbl="fgImgPlace1" presStyleIdx="2" presStyleCnt="5"/>
      <dgm:spPr>
        <a:blipFill rotWithShape="1">
          <a:blip xmlns:r="http://schemas.openxmlformats.org/officeDocument/2006/relationships" r:embed="rId3"/>
          <a:stretch>
            <a:fillRect/>
          </a:stretch>
        </a:blipFill>
      </dgm:spPr>
    </dgm:pt>
    <dgm:pt modelId="{9669BD0A-647A-44D7-8864-8D43A97F7C4D}" type="pres">
      <dgm:prSet presAssocID="{E74D6D28-6F97-45DE-9C1A-517118ABA5EF}" presName="text" presStyleLbl="node1" presStyleIdx="2" presStyleCnt="5">
        <dgm:presLayoutVars>
          <dgm:bulletEnabled val="1"/>
        </dgm:presLayoutVars>
      </dgm:prSet>
      <dgm:spPr/>
      <dgm:t>
        <a:bodyPr/>
        <a:lstStyle/>
        <a:p>
          <a:endParaRPr lang="en-US"/>
        </a:p>
      </dgm:t>
    </dgm:pt>
    <dgm:pt modelId="{CC747C84-DD22-48F1-BAFF-A60E9BBD65FD}" type="pres">
      <dgm:prSet presAssocID="{6A0E534E-B20D-4625-8970-86A0EB1FC190}" presName="spacer" presStyleCnt="0"/>
      <dgm:spPr/>
    </dgm:pt>
    <dgm:pt modelId="{19F12C8A-3D87-4049-8A52-1C2D122470BC}" type="pres">
      <dgm:prSet presAssocID="{EB3477B9-54F1-4E94-B221-6B5078E73DD3}" presName="comp" presStyleCnt="0"/>
      <dgm:spPr/>
    </dgm:pt>
    <dgm:pt modelId="{84DFDDF8-260E-4988-A491-6F6A0B2A5A25}" type="pres">
      <dgm:prSet presAssocID="{EB3477B9-54F1-4E94-B221-6B5078E73DD3}" presName="box" presStyleLbl="node1" presStyleIdx="3" presStyleCnt="5"/>
      <dgm:spPr/>
      <dgm:t>
        <a:bodyPr/>
        <a:lstStyle/>
        <a:p>
          <a:endParaRPr lang="en-US"/>
        </a:p>
      </dgm:t>
    </dgm:pt>
    <dgm:pt modelId="{76367841-105C-4CAE-83FD-227ED2045C79}" type="pres">
      <dgm:prSet presAssocID="{EB3477B9-54F1-4E94-B221-6B5078E73DD3}" presName="img" presStyleLbl="fgImgPlace1" presStyleIdx="3" presStyleCnt="5"/>
      <dgm:spPr>
        <a:blipFill rotWithShape="1">
          <a:blip xmlns:r="http://schemas.openxmlformats.org/officeDocument/2006/relationships" r:embed="rId4"/>
          <a:stretch>
            <a:fillRect/>
          </a:stretch>
        </a:blipFill>
      </dgm:spPr>
    </dgm:pt>
    <dgm:pt modelId="{25F6B40A-9D10-4CBD-B10F-C7169827FAB3}" type="pres">
      <dgm:prSet presAssocID="{EB3477B9-54F1-4E94-B221-6B5078E73DD3}" presName="text" presStyleLbl="node1" presStyleIdx="3" presStyleCnt="5">
        <dgm:presLayoutVars>
          <dgm:bulletEnabled val="1"/>
        </dgm:presLayoutVars>
      </dgm:prSet>
      <dgm:spPr/>
      <dgm:t>
        <a:bodyPr/>
        <a:lstStyle/>
        <a:p>
          <a:endParaRPr lang="en-US"/>
        </a:p>
      </dgm:t>
    </dgm:pt>
    <dgm:pt modelId="{0320FF15-93EF-48D9-9113-1DDFF7489A13}" type="pres">
      <dgm:prSet presAssocID="{A8C6020B-BEAA-4075-BFE7-C849834A7166}" presName="spacer" presStyleCnt="0"/>
      <dgm:spPr/>
    </dgm:pt>
    <dgm:pt modelId="{74592580-25A1-4C59-982D-B1CD455BE5BF}" type="pres">
      <dgm:prSet presAssocID="{9A8A763D-8692-4F27-B8F8-7817E91F50FB}" presName="comp" presStyleCnt="0"/>
      <dgm:spPr/>
    </dgm:pt>
    <dgm:pt modelId="{DD2C76CA-3B00-47A9-9927-1E85F4B65E9F}" type="pres">
      <dgm:prSet presAssocID="{9A8A763D-8692-4F27-B8F8-7817E91F50FB}" presName="box" presStyleLbl="node1" presStyleIdx="4" presStyleCnt="5"/>
      <dgm:spPr/>
      <dgm:t>
        <a:bodyPr/>
        <a:lstStyle/>
        <a:p>
          <a:endParaRPr lang="en-US"/>
        </a:p>
      </dgm:t>
    </dgm:pt>
    <dgm:pt modelId="{25178C08-BE54-4187-BDF1-FE9BECEF224E}" type="pres">
      <dgm:prSet presAssocID="{9A8A763D-8692-4F27-B8F8-7817E91F50FB}" presName="img" presStyleLbl="fgImgPlace1" presStyleIdx="4" presStyleCnt="5"/>
      <dgm:spPr>
        <a:blipFill rotWithShape="1">
          <a:blip xmlns:r="http://schemas.openxmlformats.org/officeDocument/2006/relationships" r:embed="rId5"/>
          <a:stretch>
            <a:fillRect/>
          </a:stretch>
        </a:blipFill>
      </dgm:spPr>
    </dgm:pt>
    <dgm:pt modelId="{82E94283-CE7F-4AF0-82E3-8781665153BC}" type="pres">
      <dgm:prSet presAssocID="{9A8A763D-8692-4F27-B8F8-7817E91F50FB}" presName="text" presStyleLbl="node1" presStyleIdx="4" presStyleCnt="5">
        <dgm:presLayoutVars>
          <dgm:bulletEnabled val="1"/>
        </dgm:presLayoutVars>
      </dgm:prSet>
      <dgm:spPr/>
      <dgm:t>
        <a:bodyPr/>
        <a:lstStyle/>
        <a:p>
          <a:endParaRPr lang="en-US"/>
        </a:p>
      </dgm:t>
    </dgm:pt>
  </dgm:ptLst>
  <dgm:cxnLst>
    <dgm:cxn modelId="{A2F0B5CA-8E8D-40B8-93BE-A8F78055104F}" type="presOf" srcId="{EB3477B9-54F1-4E94-B221-6B5078E73DD3}" destId="{84DFDDF8-260E-4988-A491-6F6A0B2A5A25}" srcOrd="0" destOrd="0" presId="urn:microsoft.com/office/officeart/2005/8/layout/vList4"/>
    <dgm:cxn modelId="{E4D2955A-20B0-4A07-B8A2-954A4D590994}" type="presOf" srcId="{7C78F583-2B62-4A0C-83A0-8D3F278C829A}" destId="{110C170D-D72C-481D-AF03-CF7EC57B7385}" srcOrd="0" destOrd="0" presId="urn:microsoft.com/office/officeart/2005/8/layout/vList4"/>
    <dgm:cxn modelId="{F1311F7E-4F7D-4BEA-9A4D-2825DBC74D90}" srcId="{F262A00F-C353-4343-AA77-7F1A215E39E0}" destId="{C2C2201B-B698-4518-BF70-D69CC63121A4}" srcOrd="0" destOrd="0" parTransId="{DA1429AE-F3B2-495D-A95F-3FDED5FBD6E6}" sibTransId="{922F369A-3ED7-4ED1-85A1-EBC3EFF4DB83}"/>
    <dgm:cxn modelId="{CA90FDB5-5036-46E2-A079-88D41480C93A}" type="presOf" srcId="{F262A00F-C353-4343-AA77-7F1A215E39E0}" destId="{C3262063-FC80-4704-95D9-9651A4076BB0}" srcOrd="0" destOrd="0" presId="urn:microsoft.com/office/officeart/2005/8/layout/vList4"/>
    <dgm:cxn modelId="{EB250E83-36D4-45DA-992C-224379D95D29}" srcId="{F262A00F-C353-4343-AA77-7F1A215E39E0}" destId="{EB3477B9-54F1-4E94-B221-6B5078E73DD3}" srcOrd="3" destOrd="0" parTransId="{BE2DF32A-7051-4930-99CF-C4360A387A7D}" sibTransId="{A8C6020B-BEAA-4075-BFE7-C849834A7166}"/>
    <dgm:cxn modelId="{AF83F867-747D-4149-BE14-4C6BF93450D9}" type="presOf" srcId="{9A8A763D-8692-4F27-B8F8-7817E91F50FB}" destId="{DD2C76CA-3B00-47A9-9927-1E85F4B65E9F}" srcOrd="0" destOrd="0" presId="urn:microsoft.com/office/officeart/2005/8/layout/vList4"/>
    <dgm:cxn modelId="{80A1C385-06B2-4135-8744-73561EFAE283}" srcId="{F262A00F-C353-4343-AA77-7F1A215E39E0}" destId="{9A8A763D-8692-4F27-B8F8-7817E91F50FB}" srcOrd="4" destOrd="0" parTransId="{F780B9B6-EE14-4A2E-A2DD-1F29E681F388}" sibTransId="{53D5DBA6-A09A-463F-8035-346E95B9A918}"/>
    <dgm:cxn modelId="{CE761721-89A3-465C-91AD-D666E97814C6}" type="presOf" srcId="{C2C2201B-B698-4518-BF70-D69CC63121A4}" destId="{33EC9994-FFE8-4AB2-8A4B-0560E8E1B0A9}" srcOrd="0" destOrd="0" presId="urn:microsoft.com/office/officeart/2005/8/layout/vList4"/>
    <dgm:cxn modelId="{36A9C4E0-7C57-4B50-B866-001753C6D040}" srcId="{F262A00F-C353-4343-AA77-7F1A215E39E0}" destId="{E74D6D28-6F97-45DE-9C1A-517118ABA5EF}" srcOrd="2" destOrd="0" parTransId="{69BC525B-53E0-48AD-8650-5A67C81408F2}" sibTransId="{6A0E534E-B20D-4625-8970-86A0EB1FC190}"/>
    <dgm:cxn modelId="{D58B6865-BA3D-43E7-9128-BBB1FD4D0AE4}" srcId="{F262A00F-C353-4343-AA77-7F1A215E39E0}" destId="{7C78F583-2B62-4A0C-83A0-8D3F278C829A}" srcOrd="1" destOrd="0" parTransId="{4FC5BF86-F971-438B-902C-C986F400C3FC}" sibTransId="{38E88046-F7AA-472F-860B-33561ACD68E5}"/>
    <dgm:cxn modelId="{9E178F1B-BD08-4DB7-BC0D-C97786E9128B}" type="presOf" srcId="{E74D6D28-6F97-45DE-9C1A-517118ABA5EF}" destId="{9669BD0A-647A-44D7-8864-8D43A97F7C4D}" srcOrd="1" destOrd="0" presId="urn:microsoft.com/office/officeart/2005/8/layout/vList4"/>
    <dgm:cxn modelId="{46727BD8-9DB4-4F94-8FAF-1FCEA0A468B9}" type="presOf" srcId="{C2C2201B-B698-4518-BF70-D69CC63121A4}" destId="{9339728A-2959-4B39-9BD5-4DC4DA9D401A}" srcOrd="1" destOrd="0" presId="urn:microsoft.com/office/officeart/2005/8/layout/vList4"/>
    <dgm:cxn modelId="{5AE97726-E4B1-4316-9AFD-F25A4D8F3286}" type="presOf" srcId="{7C78F583-2B62-4A0C-83A0-8D3F278C829A}" destId="{AB011690-BBBF-4030-9D85-D1C84E207861}" srcOrd="1" destOrd="0" presId="urn:microsoft.com/office/officeart/2005/8/layout/vList4"/>
    <dgm:cxn modelId="{26097F4B-D762-4E5D-B5B6-642613777AE7}" type="presOf" srcId="{9A8A763D-8692-4F27-B8F8-7817E91F50FB}" destId="{82E94283-CE7F-4AF0-82E3-8781665153BC}" srcOrd="1" destOrd="0" presId="urn:microsoft.com/office/officeart/2005/8/layout/vList4"/>
    <dgm:cxn modelId="{D1912B55-C5F2-47D8-8CAC-C623B8969C29}" type="presOf" srcId="{EB3477B9-54F1-4E94-B221-6B5078E73DD3}" destId="{25F6B40A-9D10-4CBD-B10F-C7169827FAB3}" srcOrd="1" destOrd="0" presId="urn:microsoft.com/office/officeart/2005/8/layout/vList4"/>
    <dgm:cxn modelId="{91046BD3-D6C9-4F63-9146-14E9F86F4B92}" type="presOf" srcId="{E74D6D28-6F97-45DE-9C1A-517118ABA5EF}" destId="{AED711A5-80E3-49B0-A4DD-F162BBA4AFA7}" srcOrd="0" destOrd="0" presId="urn:microsoft.com/office/officeart/2005/8/layout/vList4"/>
    <dgm:cxn modelId="{14B3B3D9-9E18-4E9E-ACCE-89D776FDEADF}" type="presParOf" srcId="{C3262063-FC80-4704-95D9-9651A4076BB0}" destId="{DDABD183-1083-44DF-BFB1-AE73193C9629}" srcOrd="0" destOrd="0" presId="urn:microsoft.com/office/officeart/2005/8/layout/vList4"/>
    <dgm:cxn modelId="{2947DFFE-2B19-4F75-A488-62E52DAEAF01}" type="presParOf" srcId="{DDABD183-1083-44DF-BFB1-AE73193C9629}" destId="{33EC9994-FFE8-4AB2-8A4B-0560E8E1B0A9}" srcOrd="0" destOrd="0" presId="urn:microsoft.com/office/officeart/2005/8/layout/vList4"/>
    <dgm:cxn modelId="{3C017F4B-ED41-4838-9FA9-9D5A99F717B7}" type="presParOf" srcId="{DDABD183-1083-44DF-BFB1-AE73193C9629}" destId="{499003E5-6465-4099-801F-BA8E0BB1EBEF}" srcOrd="1" destOrd="0" presId="urn:microsoft.com/office/officeart/2005/8/layout/vList4"/>
    <dgm:cxn modelId="{47EFB33F-C735-479E-9BEC-131AD2DB075D}" type="presParOf" srcId="{DDABD183-1083-44DF-BFB1-AE73193C9629}" destId="{9339728A-2959-4B39-9BD5-4DC4DA9D401A}" srcOrd="2" destOrd="0" presId="urn:microsoft.com/office/officeart/2005/8/layout/vList4"/>
    <dgm:cxn modelId="{6004F31E-C3D6-4CBE-BC66-6C7B2528C881}" type="presParOf" srcId="{C3262063-FC80-4704-95D9-9651A4076BB0}" destId="{1E52941A-B50A-49C1-8B10-6C8D1FD46D7F}" srcOrd="1" destOrd="0" presId="urn:microsoft.com/office/officeart/2005/8/layout/vList4"/>
    <dgm:cxn modelId="{1573DD70-6A18-4498-A75C-C9BC954CF410}" type="presParOf" srcId="{C3262063-FC80-4704-95D9-9651A4076BB0}" destId="{48976DB4-D982-49AC-BBD9-8057D1B0827E}" srcOrd="2" destOrd="0" presId="urn:microsoft.com/office/officeart/2005/8/layout/vList4"/>
    <dgm:cxn modelId="{F6FFB9DB-0ED2-454B-A27B-05DB4E33810E}" type="presParOf" srcId="{48976DB4-D982-49AC-BBD9-8057D1B0827E}" destId="{110C170D-D72C-481D-AF03-CF7EC57B7385}" srcOrd="0" destOrd="0" presId="urn:microsoft.com/office/officeart/2005/8/layout/vList4"/>
    <dgm:cxn modelId="{8F552669-6B71-4F7E-89AC-E86DBC2AAF11}" type="presParOf" srcId="{48976DB4-D982-49AC-BBD9-8057D1B0827E}" destId="{44A5EE7C-2338-4C0C-97CE-6C4633E9E396}" srcOrd="1" destOrd="0" presId="urn:microsoft.com/office/officeart/2005/8/layout/vList4"/>
    <dgm:cxn modelId="{215963C6-230C-4FAD-B66D-4EF2198E8310}" type="presParOf" srcId="{48976DB4-D982-49AC-BBD9-8057D1B0827E}" destId="{AB011690-BBBF-4030-9D85-D1C84E207861}" srcOrd="2" destOrd="0" presId="urn:microsoft.com/office/officeart/2005/8/layout/vList4"/>
    <dgm:cxn modelId="{2F81290F-627C-4624-9FC9-B1F1B11058DC}" type="presParOf" srcId="{C3262063-FC80-4704-95D9-9651A4076BB0}" destId="{CD5D5BBF-5DB5-4179-89C3-DB8628AA5647}" srcOrd="3" destOrd="0" presId="urn:microsoft.com/office/officeart/2005/8/layout/vList4"/>
    <dgm:cxn modelId="{883043BA-65FF-4329-BB36-2895EC65B8E8}" type="presParOf" srcId="{C3262063-FC80-4704-95D9-9651A4076BB0}" destId="{429C5038-95C0-4F29-A077-672E601FEBE3}" srcOrd="4" destOrd="0" presId="urn:microsoft.com/office/officeart/2005/8/layout/vList4"/>
    <dgm:cxn modelId="{2581DA9F-C352-4E5F-BE6C-6A5F493C608D}" type="presParOf" srcId="{429C5038-95C0-4F29-A077-672E601FEBE3}" destId="{AED711A5-80E3-49B0-A4DD-F162BBA4AFA7}" srcOrd="0" destOrd="0" presId="urn:microsoft.com/office/officeart/2005/8/layout/vList4"/>
    <dgm:cxn modelId="{177B8323-1FAD-46A9-B66C-298B2639D0ED}" type="presParOf" srcId="{429C5038-95C0-4F29-A077-672E601FEBE3}" destId="{C0834291-A224-4370-BBE5-014F77E8058C}" srcOrd="1" destOrd="0" presId="urn:microsoft.com/office/officeart/2005/8/layout/vList4"/>
    <dgm:cxn modelId="{5A766000-6A38-4947-86C4-5FB7C702656A}" type="presParOf" srcId="{429C5038-95C0-4F29-A077-672E601FEBE3}" destId="{9669BD0A-647A-44D7-8864-8D43A97F7C4D}" srcOrd="2" destOrd="0" presId="urn:microsoft.com/office/officeart/2005/8/layout/vList4"/>
    <dgm:cxn modelId="{7DEA5893-77C0-4D86-8CC3-ABF613C331E6}" type="presParOf" srcId="{C3262063-FC80-4704-95D9-9651A4076BB0}" destId="{CC747C84-DD22-48F1-BAFF-A60E9BBD65FD}" srcOrd="5" destOrd="0" presId="urn:microsoft.com/office/officeart/2005/8/layout/vList4"/>
    <dgm:cxn modelId="{2646C90A-86C3-46DC-BE9C-D5177FCD9F6E}" type="presParOf" srcId="{C3262063-FC80-4704-95D9-9651A4076BB0}" destId="{19F12C8A-3D87-4049-8A52-1C2D122470BC}" srcOrd="6" destOrd="0" presId="urn:microsoft.com/office/officeart/2005/8/layout/vList4"/>
    <dgm:cxn modelId="{73E2B0ED-E26A-4A60-A90C-DF5D9D9BB9A5}" type="presParOf" srcId="{19F12C8A-3D87-4049-8A52-1C2D122470BC}" destId="{84DFDDF8-260E-4988-A491-6F6A0B2A5A25}" srcOrd="0" destOrd="0" presId="urn:microsoft.com/office/officeart/2005/8/layout/vList4"/>
    <dgm:cxn modelId="{34FD2D33-963B-4699-BDB5-096C9D8A877B}" type="presParOf" srcId="{19F12C8A-3D87-4049-8A52-1C2D122470BC}" destId="{76367841-105C-4CAE-83FD-227ED2045C79}" srcOrd="1" destOrd="0" presId="urn:microsoft.com/office/officeart/2005/8/layout/vList4"/>
    <dgm:cxn modelId="{9889BBB0-95B9-454A-8068-B7DFF04F2AF9}" type="presParOf" srcId="{19F12C8A-3D87-4049-8A52-1C2D122470BC}" destId="{25F6B40A-9D10-4CBD-B10F-C7169827FAB3}" srcOrd="2" destOrd="0" presId="urn:microsoft.com/office/officeart/2005/8/layout/vList4"/>
    <dgm:cxn modelId="{6FDFCBD1-A7A3-42EF-ADA7-2ABD62FA3196}" type="presParOf" srcId="{C3262063-FC80-4704-95D9-9651A4076BB0}" destId="{0320FF15-93EF-48D9-9113-1DDFF7489A13}" srcOrd="7" destOrd="0" presId="urn:microsoft.com/office/officeart/2005/8/layout/vList4"/>
    <dgm:cxn modelId="{8F207F63-7180-4971-9B9F-5315320852A9}" type="presParOf" srcId="{C3262063-FC80-4704-95D9-9651A4076BB0}" destId="{74592580-25A1-4C59-982D-B1CD455BE5BF}" srcOrd="8" destOrd="0" presId="urn:microsoft.com/office/officeart/2005/8/layout/vList4"/>
    <dgm:cxn modelId="{07F2D293-4AF5-4380-9367-C27BA49D6A07}" type="presParOf" srcId="{74592580-25A1-4C59-982D-B1CD455BE5BF}" destId="{DD2C76CA-3B00-47A9-9927-1E85F4B65E9F}" srcOrd="0" destOrd="0" presId="urn:microsoft.com/office/officeart/2005/8/layout/vList4"/>
    <dgm:cxn modelId="{4B5950F7-C94A-47DD-BB18-1116D9205EA8}" type="presParOf" srcId="{74592580-25A1-4C59-982D-B1CD455BE5BF}" destId="{25178C08-BE54-4187-BDF1-FE9BECEF224E}" srcOrd="1" destOrd="0" presId="urn:microsoft.com/office/officeart/2005/8/layout/vList4"/>
    <dgm:cxn modelId="{BB53131D-5404-44E2-909E-C87C0922E9F9}" type="presParOf" srcId="{74592580-25A1-4C59-982D-B1CD455BE5BF}" destId="{82E94283-CE7F-4AF0-82E3-8781665153BC}"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D802F-F274-4D14-95BD-303599DD2CA3}">
      <dsp:nvSpPr>
        <dsp:cNvPr id="0" name=""/>
        <dsp:cNvSpPr/>
      </dsp:nvSpPr>
      <dsp:spPr>
        <a:xfrm>
          <a:off x="617219" y="0"/>
          <a:ext cx="6995160" cy="4525963"/>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215667F-10B9-4AA6-87D8-92285D7BA577}">
      <dsp:nvSpPr>
        <dsp:cNvPr id="0" name=""/>
        <dsp:cNvSpPr/>
      </dsp:nvSpPr>
      <dsp:spPr>
        <a:xfrm>
          <a:off x="1974" y="1357788"/>
          <a:ext cx="2642228" cy="181038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a:t>Good Politics</a:t>
          </a:r>
        </a:p>
      </dsp:txBody>
      <dsp:txXfrm>
        <a:off x="90350" y="1446164"/>
        <a:ext cx="2465476" cy="1633633"/>
      </dsp:txXfrm>
    </dsp:sp>
    <dsp:sp modelId="{AE622707-1810-4BE2-AEDD-331AE1FD3DE5}">
      <dsp:nvSpPr>
        <dsp:cNvPr id="0" name=""/>
        <dsp:cNvSpPr/>
      </dsp:nvSpPr>
      <dsp:spPr>
        <a:xfrm>
          <a:off x="2793685" y="1357788"/>
          <a:ext cx="2642228" cy="181038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a:t>Good Policy</a:t>
          </a:r>
        </a:p>
      </dsp:txBody>
      <dsp:txXfrm>
        <a:off x="2882061" y="1446164"/>
        <a:ext cx="2465476" cy="1633633"/>
      </dsp:txXfrm>
    </dsp:sp>
    <dsp:sp modelId="{2812CC8E-7C21-4C79-8E7A-AD1B31E07B21}">
      <dsp:nvSpPr>
        <dsp:cNvPr id="0" name=""/>
        <dsp:cNvSpPr/>
      </dsp:nvSpPr>
      <dsp:spPr>
        <a:xfrm>
          <a:off x="5585397" y="1357788"/>
          <a:ext cx="2642228" cy="181038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a:t>Good Management</a:t>
          </a:r>
        </a:p>
      </dsp:txBody>
      <dsp:txXfrm>
        <a:off x="5673773" y="1446164"/>
        <a:ext cx="2465476" cy="1633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24D36-C60B-4FFA-8334-C91FAAD75EDF}">
      <dsp:nvSpPr>
        <dsp:cNvPr id="0" name=""/>
        <dsp:cNvSpPr/>
      </dsp:nvSpPr>
      <dsp:spPr>
        <a:xfrm>
          <a:off x="507656" y="0"/>
          <a:ext cx="5753439" cy="3877891"/>
        </a:xfrm>
        <a:prstGeom prst="rightArrow">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EB1002B-0BEA-4E19-92BE-288C9C727C80}">
      <dsp:nvSpPr>
        <dsp:cNvPr id="0" name=""/>
        <dsp:cNvSpPr/>
      </dsp:nvSpPr>
      <dsp:spPr>
        <a:xfrm>
          <a:off x="229370" y="1163367"/>
          <a:ext cx="2030625" cy="1551156"/>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What should be done?</a:t>
          </a:r>
        </a:p>
      </dsp:txBody>
      <dsp:txXfrm>
        <a:off x="305091" y="1239088"/>
        <a:ext cx="1879183" cy="1399714"/>
      </dsp:txXfrm>
    </dsp:sp>
    <dsp:sp modelId="{5D2A7F01-31E3-44BB-A737-212D3B2C9B0F}">
      <dsp:nvSpPr>
        <dsp:cNvPr id="0" name=""/>
        <dsp:cNvSpPr/>
      </dsp:nvSpPr>
      <dsp:spPr>
        <a:xfrm>
          <a:off x="2369063" y="1163367"/>
          <a:ext cx="2030625" cy="1551156"/>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Focus on welfare or well-being</a:t>
          </a:r>
        </a:p>
      </dsp:txBody>
      <dsp:txXfrm>
        <a:off x="2444784" y="1239088"/>
        <a:ext cx="1879183" cy="1399714"/>
      </dsp:txXfrm>
    </dsp:sp>
    <dsp:sp modelId="{347FC33A-9577-4832-A6ED-9DC5EA3433A4}">
      <dsp:nvSpPr>
        <dsp:cNvPr id="0" name=""/>
        <dsp:cNvSpPr/>
      </dsp:nvSpPr>
      <dsp:spPr>
        <a:xfrm>
          <a:off x="4508755" y="1163367"/>
          <a:ext cx="2030625" cy="1551156"/>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Establish a common good</a:t>
          </a:r>
        </a:p>
      </dsp:txBody>
      <dsp:txXfrm>
        <a:off x="4584476" y="1239088"/>
        <a:ext cx="1879183" cy="1399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21AE6-26A0-4FC5-959A-5C7C35BC712E}">
      <dsp:nvSpPr>
        <dsp:cNvPr id="0" name=""/>
        <dsp:cNvSpPr/>
      </dsp:nvSpPr>
      <dsp:spPr>
        <a:xfrm>
          <a:off x="-5736383" y="-878029"/>
          <a:ext cx="6829485" cy="6829485"/>
        </a:xfrm>
        <a:prstGeom prst="blockArc">
          <a:avLst>
            <a:gd name="adj1" fmla="val 18900000"/>
            <a:gd name="adj2" fmla="val 2700000"/>
            <a:gd name="adj3" fmla="val 316"/>
          </a:avLst>
        </a:prstGeom>
        <a:noFill/>
        <a:ln w="25400" cap="flat"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D16826D-3CA8-4B01-8865-46785B0D5DBF}">
      <dsp:nvSpPr>
        <dsp:cNvPr id="0" name=""/>
        <dsp:cNvSpPr/>
      </dsp:nvSpPr>
      <dsp:spPr>
        <a:xfrm>
          <a:off x="407294" y="267166"/>
          <a:ext cx="8183223" cy="53413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1. Claim</a:t>
          </a:r>
          <a:r>
            <a:rPr lang="en-GB" sz="2800" kern="1200" dirty="0"/>
            <a:t>: there is a specific problem</a:t>
          </a:r>
        </a:p>
      </dsp:txBody>
      <dsp:txXfrm>
        <a:off x="407294" y="267166"/>
        <a:ext cx="8183223" cy="534130"/>
      </dsp:txXfrm>
    </dsp:sp>
    <dsp:sp modelId="{6D070F58-EAA7-47A1-B088-FA0189E3650A}">
      <dsp:nvSpPr>
        <dsp:cNvPr id="0" name=""/>
        <dsp:cNvSpPr/>
      </dsp:nvSpPr>
      <dsp:spPr>
        <a:xfrm>
          <a:off x="73463" y="200400"/>
          <a:ext cx="667662" cy="667662"/>
        </a:xfrm>
        <a:prstGeom prst="ellipse">
          <a:avLst/>
        </a:prstGeom>
        <a:blipFill rotWithShape="0">
          <a:blip xmlns:r="http://schemas.openxmlformats.org/officeDocument/2006/relationships" r:embed="rId1"/>
          <a:stretch>
            <a:fillRect/>
          </a:stretch>
        </a:blip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C012C2FB-BC7C-43EB-BCB5-823A789373AD}">
      <dsp:nvSpPr>
        <dsp:cNvPr id="0" name=""/>
        <dsp:cNvSpPr/>
      </dsp:nvSpPr>
      <dsp:spPr>
        <a:xfrm>
          <a:off x="846653" y="1068260"/>
          <a:ext cx="7743865" cy="53413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2. Media reports</a:t>
          </a:r>
          <a:r>
            <a:rPr lang="en-GB" sz="2800" kern="1200" dirty="0"/>
            <a:t>: bring a wide audience</a:t>
          </a:r>
        </a:p>
      </dsp:txBody>
      <dsp:txXfrm>
        <a:off x="846653" y="1068260"/>
        <a:ext cx="7743865" cy="534130"/>
      </dsp:txXfrm>
    </dsp:sp>
    <dsp:sp modelId="{BCB056A9-0A58-4DA5-9A67-D80C2A804F75}">
      <dsp:nvSpPr>
        <dsp:cNvPr id="0" name=""/>
        <dsp:cNvSpPr/>
      </dsp:nvSpPr>
      <dsp:spPr>
        <a:xfrm>
          <a:off x="512822" y="1001494"/>
          <a:ext cx="667662" cy="667662"/>
        </a:xfrm>
        <a:prstGeom prst="ellipse">
          <a:avLst/>
        </a:prstGeom>
        <a:blipFill rotWithShape="0">
          <a:blip xmlns:r="http://schemas.openxmlformats.org/officeDocument/2006/relationships" r:embed="rId2"/>
          <a:stretch>
            <a:fillRect/>
          </a:stretch>
        </a:blip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896B2A3-73BD-4601-A7E8-B0DE0CD49905}">
      <dsp:nvSpPr>
        <dsp:cNvPr id="0" name=""/>
        <dsp:cNvSpPr/>
      </dsp:nvSpPr>
      <dsp:spPr>
        <a:xfrm>
          <a:off x="1047561" y="1869354"/>
          <a:ext cx="7542957" cy="534130"/>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3. Public opinion</a:t>
          </a:r>
          <a:r>
            <a:rPr lang="en-GB" sz="2800" b="0" kern="1200" dirty="0"/>
            <a:t>: </a:t>
          </a:r>
          <a:r>
            <a:rPr lang="en-GB" sz="2800" kern="1200" dirty="0"/>
            <a:t>shapes itself</a:t>
          </a:r>
        </a:p>
      </dsp:txBody>
      <dsp:txXfrm>
        <a:off x="1047561" y="1869354"/>
        <a:ext cx="7542957" cy="534130"/>
      </dsp:txXfrm>
    </dsp:sp>
    <dsp:sp modelId="{CBF22745-81B1-4481-82DC-5035DAC31198}">
      <dsp:nvSpPr>
        <dsp:cNvPr id="0" name=""/>
        <dsp:cNvSpPr/>
      </dsp:nvSpPr>
      <dsp:spPr>
        <a:xfrm>
          <a:off x="713729" y="1802588"/>
          <a:ext cx="667662" cy="667662"/>
        </a:xfrm>
        <a:prstGeom prst="ellipse">
          <a:avLst/>
        </a:prstGeom>
        <a:blipFill rotWithShape="0">
          <a:blip xmlns:r="http://schemas.openxmlformats.org/officeDocument/2006/relationships" r:embed="rId3"/>
          <a:stretch>
            <a:fillRect/>
          </a:stretch>
        </a:blip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9AEBB2B-D983-4DF3-84B7-8C2CDDB00849}">
      <dsp:nvSpPr>
        <dsp:cNvPr id="0" name=""/>
        <dsp:cNvSpPr/>
      </dsp:nvSpPr>
      <dsp:spPr>
        <a:xfrm>
          <a:off x="1047561" y="2669941"/>
          <a:ext cx="7542957" cy="534130"/>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4. Law/policy makers</a:t>
          </a:r>
          <a:r>
            <a:rPr lang="en-GB" sz="2800" kern="1200" dirty="0"/>
            <a:t>: </a:t>
          </a:r>
          <a:r>
            <a:rPr lang="en-GB" sz="2400" kern="1200" dirty="0"/>
            <a:t>new ways of addressing</a:t>
          </a:r>
        </a:p>
      </dsp:txBody>
      <dsp:txXfrm>
        <a:off x="1047561" y="2669941"/>
        <a:ext cx="7542957" cy="534130"/>
      </dsp:txXfrm>
    </dsp:sp>
    <dsp:sp modelId="{1BCD84F2-23A8-404F-82D2-1138FC231757}">
      <dsp:nvSpPr>
        <dsp:cNvPr id="0" name=""/>
        <dsp:cNvSpPr/>
      </dsp:nvSpPr>
      <dsp:spPr>
        <a:xfrm>
          <a:off x="713729" y="2603175"/>
          <a:ext cx="667662" cy="667662"/>
        </a:xfrm>
        <a:prstGeom prst="ellipse">
          <a:avLst/>
        </a:prstGeom>
        <a:blipFill rotWithShape="0">
          <a:blip xmlns:r="http://schemas.openxmlformats.org/officeDocument/2006/relationships" r:embed="rId4"/>
          <a:stretch>
            <a:fillRect/>
          </a:stretch>
        </a:blip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C5A03557-9E06-4A50-B0EA-1F293D827DE4}">
      <dsp:nvSpPr>
        <dsp:cNvPr id="0" name=""/>
        <dsp:cNvSpPr/>
      </dsp:nvSpPr>
      <dsp:spPr>
        <a:xfrm>
          <a:off x="846653" y="3471035"/>
          <a:ext cx="7743865" cy="534130"/>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5. Public agencies</a:t>
          </a:r>
          <a:r>
            <a:rPr lang="en-GB" sz="2800" kern="1200" dirty="0"/>
            <a:t>: implement new policies</a:t>
          </a:r>
        </a:p>
      </dsp:txBody>
      <dsp:txXfrm>
        <a:off x="846653" y="3471035"/>
        <a:ext cx="7743865" cy="534130"/>
      </dsp:txXfrm>
    </dsp:sp>
    <dsp:sp modelId="{4E23B790-A90C-4FC5-A323-1286EC60B995}">
      <dsp:nvSpPr>
        <dsp:cNvPr id="0" name=""/>
        <dsp:cNvSpPr/>
      </dsp:nvSpPr>
      <dsp:spPr>
        <a:xfrm>
          <a:off x="512822" y="3404269"/>
          <a:ext cx="667662" cy="667662"/>
        </a:xfrm>
        <a:prstGeom prst="ellipse">
          <a:avLst/>
        </a:prstGeom>
        <a:blipFill rotWithShape="0">
          <a:blip xmlns:r="http://schemas.openxmlformats.org/officeDocument/2006/relationships" r:embed="rId5"/>
          <a:stretch>
            <a:fillRect/>
          </a:stretch>
        </a:blip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F89C9B19-85F7-41EE-BB78-F9070B87F8F0}">
      <dsp:nvSpPr>
        <dsp:cNvPr id="0" name=""/>
        <dsp:cNvSpPr/>
      </dsp:nvSpPr>
      <dsp:spPr>
        <a:xfrm>
          <a:off x="407294" y="4272129"/>
          <a:ext cx="8183223" cy="534130"/>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23966" tIns="81280" rIns="81280" bIns="81280" numCol="1" spcCol="1270" anchor="ctr" anchorCtr="0">
          <a:noAutofit/>
        </a:bodyPr>
        <a:lstStyle/>
        <a:p>
          <a:pPr lvl="0" algn="l" defTabSz="1422400">
            <a:lnSpc>
              <a:spcPct val="90000"/>
            </a:lnSpc>
            <a:spcBef>
              <a:spcPct val="0"/>
            </a:spcBef>
            <a:spcAft>
              <a:spcPct val="35000"/>
            </a:spcAft>
          </a:pPr>
          <a:r>
            <a:rPr lang="en-GB" sz="3200" b="1" kern="1200" dirty="0"/>
            <a:t>6. Effective</a:t>
          </a:r>
          <a:r>
            <a:rPr lang="en-GB" sz="2800" kern="1200" dirty="0"/>
            <a:t>: problem is solved or transformed</a:t>
          </a:r>
        </a:p>
      </dsp:txBody>
      <dsp:txXfrm>
        <a:off x="407294" y="4272129"/>
        <a:ext cx="8183223" cy="534130"/>
      </dsp:txXfrm>
    </dsp:sp>
    <dsp:sp modelId="{09D6CFBB-F264-4B68-AF0F-7922BC5C6F71}">
      <dsp:nvSpPr>
        <dsp:cNvPr id="0" name=""/>
        <dsp:cNvSpPr/>
      </dsp:nvSpPr>
      <dsp:spPr>
        <a:xfrm>
          <a:off x="72007" y="4179638"/>
          <a:ext cx="667662" cy="667662"/>
        </a:xfrm>
        <a:prstGeom prst="ellipse">
          <a:avLst/>
        </a:prstGeom>
        <a:blipFill rotWithShape="0">
          <a:blip xmlns:r="http://schemas.openxmlformats.org/officeDocument/2006/relationships" r:embed="rId6"/>
          <a:stretch>
            <a:fillRect/>
          </a:stretch>
        </a:blip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30E66-2184-4966-B0B0-338470986433}">
      <dsp:nvSpPr>
        <dsp:cNvPr id="0" name=""/>
        <dsp:cNvSpPr/>
      </dsp:nvSpPr>
      <dsp:spPr>
        <a:xfrm>
          <a:off x="0" y="0"/>
          <a:ext cx="7108781" cy="1435417"/>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GB" sz="3600" b="1" kern="1200" dirty="0"/>
            <a:t>Victorian London: </a:t>
          </a:r>
          <a:r>
            <a:rPr lang="en-GB" sz="2800" kern="1200" dirty="0"/>
            <a:t>church and lay organisations, administration of the Poor Law. St Paul’s vestry</a:t>
          </a:r>
        </a:p>
      </dsp:txBody>
      <dsp:txXfrm>
        <a:off x="42042" y="42042"/>
        <a:ext cx="5559853" cy="1351333"/>
      </dsp:txXfrm>
    </dsp:sp>
    <dsp:sp modelId="{D5481BFF-3888-4E01-A9EA-AC88394A6782}">
      <dsp:nvSpPr>
        <dsp:cNvPr id="0" name=""/>
        <dsp:cNvSpPr/>
      </dsp:nvSpPr>
      <dsp:spPr>
        <a:xfrm>
          <a:off x="627245" y="1674653"/>
          <a:ext cx="7108781" cy="1435417"/>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GB" sz="3600" b="1" kern="1200" dirty="0"/>
            <a:t>End of 19</a:t>
          </a:r>
          <a:r>
            <a:rPr lang="en-GB" sz="3600" b="1" kern="1200" baseline="30000" dirty="0"/>
            <a:t>th</a:t>
          </a:r>
          <a:r>
            <a:rPr lang="en-GB" sz="3600" b="1" kern="1200" dirty="0"/>
            <a:t> Century: </a:t>
          </a:r>
          <a:r>
            <a:rPr lang="en-GB" sz="2800" kern="1200" dirty="0"/>
            <a:t>new local Boroughs. Deptford Borough Council</a:t>
          </a:r>
        </a:p>
      </dsp:txBody>
      <dsp:txXfrm>
        <a:off x="669287" y="1716695"/>
        <a:ext cx="5464430" cy="1351333"/>
      </dsp:txXfrm>
    </dsp:sp>
    <dsp:sp modelId="{F93596FB-F79D-42B4-8719-C1E10D9FB2A1}">
      <dsp:nvSpPr>
        <dsp:cNvPr id="0" name=""/>
        <dsp:cNvSpPr/>
      </dsp:nvSpPr>
      <dsp:spPr>
        <a:xfrm>
          <a:off x="1254490" y="3349307"/>
          <a:ext cx="7108781" cy="1435417"/>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r>
            <a:rPr lang="en-GB" sz="3600" b="1" kern="1200" dirty="0"/>
            <a:t>1960s Re-organisation: </a:t>
          </a:r>
          <a:r>
            <a:rPr lang="en-GB" sz="2800" b="0" kern="1200" dirty="0"/>
            <a:t>sanitation transformed. </a:t>
          </a:r>
          <a:r>
            <a:rPr lang="en-GB" sz="2800" kern="1200" dirty="0"/>
            <a:t>London Borough of Lewisham. Closure</a:t>
          </a:r>
        </a:p>
      </dsp:txBody>
      <dsp:txXfrm>
        <a:off x="1296532" y="3391349"/>
        <a:ext cx="5464430" cy="1351333"/>
      </dsp:txXfrm>
    </dsp:sp>
    <dsp:sp modelId="{929ED262-BF7B-411C-9228-0E6B5A836678}">
      <dsp:nvSpPr>
        <dsp:cNvPr id="0" name=""/>
        <dsp:cNvSpPr/>
      </dsp:nvSpPr>
      <dsp:spPr>
        <a:xfrm>
          <a:off x="6175759" y="1088524"/>
          <a:ext cx="933021" cy="933021"/>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385689" y="1088524"/>
        <a:ext cx="513161" cy="702098"/>
      </dsp:txXfrm>
    </dsp:sp>
    <dsp:sp modelId="{4156153E-60C1-4C8F-AD05-86C3ACED80CB}">
      <dsp:nvSpPr>
        <dsp:cNvPr id="0" name=""/>
        <dsp:cNvSpPr/>
      </dsp:nvSpPr>
      <dsp:spPr>
        <a:xfrm>
          <a:off x="6803005" y="2753609"/>
          <a:ext cx="933021" cy="933021"/>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7012935" y="2753609"/>
        <a:ext cx="513161" cy="7020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238DB-9433-45AC-8516-E673EA6EF153}">
      <dsp:nvSpPr>
        <dsp:cNvPr id="0" name=""/>
        <dsp:cNvSpPr/>
      </dsp:nvSpPr>
      <dsp:spPr>
        <a:xfrm>
          <a:off x="0" y="690648"/>
          <a:ext cx="8568952" cy="277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DE65F2A6-60CF-45E0-8624-D6407D3FF975}">
      <dsp:nvSpPr>
        <dsp:cNvPr id="0" name=""/>
        <dsp:cNvSpPr/>
      </dsp:nvSpPr>
      <dsp:spPr>
        <a:xfrm>
          <a:off x="407945" y="1355"/>
          <a:ext cx="8158906" cy="851652"/>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6720" tIns="0" rIns="226720" bIns="0" numCol="1" spcCol="1270" anchor="ctr" anchorCtr="0">
          <a:noAutofit/>
        </a:bodyPr>
        <a:lstStyle/>
        <a:p>
          <a:pPr lvl="0" algn="l" defTabSz="1066800">
            <a:lnSpc>
              <a:spcPct val="90000"/>
            </a:lnSpc>
            <a:spcBef>
              <a:spcPct val="0"/>
            </a:spcBef>
            <a:spcAft>
              <a:spcPct val="35000"/>
            </a:spcAft>
          </a:pPr>
          <a:r>
            <a:rPr lang="en-GB" sz="2400" kern="1200" dirty="0"/>
            <a:t>1. Principle of treating others as ends not means</a:t>
          </a:r>
        </a:p>
      </dsp:txBody>
      <dsp:txXfrm>
        <a:off x="449519" y="42929"/>
        <a:ext cx="8075758" cy="768504"/>
      </dsp:txXfrm>
    </dsp:sp>
    <dsp:sp modelId="{5D413671-5218-45E9-B076-F166A449E00A}">
      <dsp:nvSpPr>
        <dsp:cNvPr id="0" name=""/>
        <dsp:cNvSpPr/>
      </dsp:nvSpPr>
      <dsp:spPr>
        <a:xfrm>
          <a:off x="0" y="1853865"/>
          <a:ext cx="8568952" cy="277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EF25CCC2-8D3B-41BF-8BFD-3BFDBA046BE7}">
      <dsp:nvSpPr>
        <dsp:cNvPr id="0" name=""/>
        <dsp:cNvSpPr/>
      </dsp:nvSpPr>
      <dsp:spPr>
        <a:xfrm>
          <a:off x="407945" y="1027248"/>
          <a:ext cx="8158906" cy="988976"/>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6720" tIns="0" rIns="226720" bIns="0" numCol="1" spcCol="1270" anchor="ctr" anchorCtr="0">
          <a:noAutofit/>
        </a:bodyPr>
        <a:lstStyle/>
        <a:p>
          <a:pPr lvl="0" algn="l" defTabSz="1066800">
            <a:lnSpc>
              <a:spcPct val="90000"/>
            </a:lnSpc>
            <a:spcBef>
              <a:spcPct val="0"/>
            </a:spcBef>
            <a:spcAft>
              <a:spcPct val="35000"/>
            </a:spcAft>
          </a:pPr>
          <a:r>
            <a:rPr lang="en-GB" sz="2400" kern="1200" dirty="0"/>
            <a:t>2. Principle of autonomy: let people choose for themselves unless you are 100% certain that you know better</a:t>
          </a:r>
        </a:p>
      </dsp:txBody>
      <dsp:txXfrm>
        <a:off x="456223" y="1075526"/>
        <a:ext cx="8062350" cy="892420"/>
      </dsp:txXfrm>
    </dsp:sp>
    <dsp:sp modelId="{81AB6723-3F0E-4CA9-A2CE-3635E7093989}">
      <dsp:nvSpPr>
        <dsp:cNvPr id="0" name=""/>
        <dsp:cNvSpPr/>
      </dsp:nvSpPr>
      <dsp:spPr>
        <a:xfrm>
          <a:off x="0" y="2892935"/>
          <a:ext cx="8568952" cy="2772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53D6A32-5DB5-452D-A2C8-7290CA2922E9}">
      <dsp:nvSpPr>
        <dsp:cNvPr id="0" name=""/>
        <dsp:cNvSpPr/>
      </dsp:nvSpPr>
      <dsp:spPr>
        <a:xfrm>
          <a:off x="407945" y="2190465"/>
          <a:ext cx="8158906" cy="86483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6720" tIns="0" rIns="226720" bIns="0" numCol="1" spcCol="1270" anchor="ctr" anchorCtr="0">
          <a:noAutofit/>
        </a:bodyPr>
        <a:lstStyle/>
        <a:p>
          <a:pPr lvl="0" algn="l" defTabSz="1066800">
            <a:lnSpc>
              <a:spcPct val="90000"/>
            </a:lnSpc>
            <a:spcBef>
              <a:spcPct val="0"/>
            </a:spcBef>
            <a:spcAft>
              <a:spcPct val="35000"/>
            </a:spcAft>
          </a:pPr>
          <a:r>
            <a:rPr lang="en-GB" sz="2400" kern="1200" dirty="0"/>
            <a:t>3. Principle of selflessness and service: empathise</a:t>
          </a:r>
        </a:p>
      </dsp:txBody>
      <dsp:txXfrm>
        <a:off x="450163" y="2232683"/>
        <a:ext cx="8074470" cy="780394"/>
      </dsp:txXfrm>
    </dsp:sp>
    <dsp:sp modelId="{7EABB18D-5652-4074-B182-85C07F77EBF8}">
      <dsp:nvSpPr>
        <dsp:cNvPr id="0" name=""/>
        <dsp:cNvSpPr/>
      </dsp:nvSpPr>
      <dsp:spPr>
        <a:xfrm>
          <a:off x="0" y="3879734"/>
          <a:ext cx="8568952" cy="2772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36D755DB-18DB-4700-A229-15B73F4E0813}">
      <dsp:nvSpPr>
        <dsp:cNvPr id="0" name=""/>
        <dsp:cNvSpPr/>
      </dsp:nvSpPr>
      <dsp:spPr>
        <a:xfrm>
          <a:off x="407945" y="3229535"/>
          <a:ext cx="8158906" cy="81255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6720" tIns="0" rIns="226720" bIns="0" numCol="1" spcCol="1270" anchor="ctr" anchorCtr="0">
          <a:noAutofit/>
        </a:bodyPr>
        <a:lstStyle/>
        <a:p>
          <a:pPr lvl="0" algn="l" defTabSz="1066800">
            <a:lnSpc>
              <a:spcPct val="90000"/>
            </a:lnSpc>
            <a:spcBef>
              <a:spcPct val="0"/>
            </a:spcBef>
            <a:spcAft>
              <a:spcPct val="35000"/>
            </a:spcAft>
          </a:pPr>
          <a:r>
            <a:rPr lang="en-GB" sz="2400" kern="1200" dirty="0"/>
            <a:t>4. Principle of help where it is needed but not wasted</a:t>
          </a:r>
        </a:p>
      </dsp:txBody>
      <dsp:txXfrm>
        <a:off x="447611" y="3269201"/>
        <a:ext cx="8079574" cy="733227"/>
      </dsp:txXfrm>
    </dsp:sp>
    <dsp:sp modelId="{B7F40DC9-E0D7-4E2A-A82B-06AE8C2369C0}">
      <dsp:nvSpPr>
        <dsp:cNvPr id="0" name=""/>
        <dsp:cNvSpPr/>
      </dsp:nvSpPr>
      <dsp:spPr>
        <a:xfrm>
          <a:off x="0" y="4906020"/>
          <a:ext cx="8568952" cy="2772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180235C7-427A-451B-B858-76BCE6263A8B}">
      <dsp:nvSpPr>
        <dsp:cNvPr id="0" name=""/>
        <dsp:cNvSpPr/>
      </dsp:nvSpPr>
      <dsp:spPr>
        <a:xfrm>
          <a:off x="407945" y="4216334"/>
          <a:ext cx="8158906" cy="852045"/>
        </a:xfrm>
        <a:prstGeom prst="round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6720" tIns="0" rIns="226720" bIns="0" numCol="1" spcCol="1270" anchor="ctr" anchorCtr="0">
          <a:noAutofit/>
        </a:bodyPr>
        <a:lstStyle/>
        <a:p>
          <a:pPr lvl="0" algn="l" defTabSz="1066800">
            <a:lnSpc>
              <a:spcPct val="90000"/>
            </a:lnSpc>
            <a:spcBef>
              <a:spcPct val="0"/>
            </a:spcBef>
            <a:spcAft>
              <a:spcPct val="35000"/>
            </a:spcAft>
          </a:pPr>
          <a:r>
            <a:rPr lang="en-GB" sz="2400" kern="1200" dirty="0"/>
            <a:t>5. Principle of community: encourage people to help others</a:t>
          </a:r>
        </a:p>
      </dsp:txBody>
      <dsp:txXfrm>
        <a:off x="449538" y="4257927"/>
        <a:ext cx="8075720" cy="7688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9E0AE-ECEC-41C9-99AE-D0E8E2DBAC59}">
      <dsp:nvSpPr>
        <dsp:cNvPr id="0" name=""/>
        <dsp:cNvSpPr/>
      </dsp:nvSpPr>
      <dsp:spPr>
        <a:xfrm>
          <a:off x="4528772" y="539"/>
          <a:ext cx="2868431" cy="1297345"/>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t>Users</a:t>
          </a:r>
        </a:p>
      </dsp:txBody>
      <dsp:txXfrm>
        <a:off x="4528772" y="539"/>
        <a:ext cx="2868431" cy="1297345"/>
      </dsp:txXfrm>
    </dsp:sp>
    <dsp:sp modelId="{0790673A-C5A7-4200-B977-CB6D80DC3F99}">
      <dsp:nvSpPr>
        <dsp:cNvPr id="0" name=""/>
        <dsp:cNvSpPr/>
      </dsp:nvSpPr>
      <dsp:spPr>
        <a:xfrm>
          <a:off x="3115963" y="539"/>
          <a:ext cx="1284372" cy="1297345"/>
        </a:xfrm>
        <a:prstGeom prst="rect">
          <a:avLst/>
        </a:prstGeom>
        <a:blipFill rotWithShape="1">
          <a:blip xmlns:r="http://schemas.openxmlformats.org/officeDocument/2006/relationships" r:embed="rId1"/>
          <a:stretch>
            <a:fillRect/>
          </a:stretch>
        </a:blip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D83F830B-B066-44F8-B213-5714B6F10452}">
      <dsp:nvSpPr>
        <dsp:cNvPr id="0" name=""/>
        <dsp:cNvSpPr/>
      </dsp:nvSpPr>
      <dsp:spPr>
        <a:xfrm>
          <a:off x="3115963" y="1511947"/>
          <a:ext cx="2868431" cy="1297345"/>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t>Experts</a:t>
          </a:r>
        </a:p>
      </dsp:txBody>
      <dsp:txXfrm>
        <a:off x="3115963" y="1511947"/>
        <a:ext cx="2868431" cy="1297345"/>
      </dsp:txXfrm>
    </dsp:sp>
    <dsp:sp modelId="{B49FC7CD-FB02-456C-9EA8-9FFDBDE01B90}">
      <dsp:nvSpPr>
        <dsp:cNvPr id="0" name=""/>
        <dsp:cNvSpPr/>
      </dsp:nvSpPr>
      <dsp:spPr>
        <a:xfrm>
          <a:off x="6112831" y="1511947"/>
          <a:ext cx="1284372" cy="1297345"/>
        </a:xfrm>
        <a:prstGeom prst="rect">
          <a:avLst/>
        </a:prstGeom>
        <a:blipFill rotWithShape="1">
          <a:blip xmlns:r="http://schemas.openxmlformats.org/officeDocument/2006/relationships" r:embed="rId2"/>
          <a:stretch>
            <a:fillRect/>
          </a:stretch>
        </a:blip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1AB2CD66-1E0D-4C29-B7AE-3399E83010A6}">
      <dsp:nvSpPr>
        <dsp:cNvPr id="0" name=""/>
        <dsp:cNvSpPr/>
      </dsp:nvSpPr>
      <dsp:spPr>
        <a:xfrm>
          <a:off x="4528772" y="3023355"/>
          <a:ext cx="2868431" cy="1297345"/>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t>Citizen/ Taxpayers</a:t>
          </a:r>
        </a:p>
      </dsp:txBody>
      <dsp:txXfrm>
        <a:off x="4528772" y="3023355"/>
        <a:ext cx="2868431" cy="1297345"/>
      </dsp:txXfrm>
    </dsp:sp>
    <dsp:sp modelId="{B8CE80D9-6A30-44E3-9652-DACB8A823BF4}">
      <dsp:nvSpPr>
        <dsp:cNvPr id="0" name=""/>
        <dsp:cNvSpPr/>
      </dsp:nvSpPr>
      <dsp:spPr>
        <a:xfrm>
          <a:off x="3115963" y="3023355"/>
          <a:ext cx="1284372" cy="1297345"/>
        </a:xfrm>
        <a:prstGeom prst="rect">
          <a:avLst/>
        </a:prstGeom>
        <a:blipFill rotWithShape="1">
          <a:blip xmlns:r="http://schemas.openxmlformats.org/officeDocument/2006/relationships" r:embed="rId3"/>
          <a:stretch>
            <a:fillRect/>
          </a:stretch>
        </a:blip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 modelId="{7EF9D1A1-C854-44B7-894D-F2CFCDD56E71}">
      <dsp:nvSpPr>
        <dsp:cNvPr id="0" name=""/>
        <dsp:cNvSpPr/>
      </dsp:nvSpPr>
      <dsp:spPr>
        <a:xfrm>
          <a:off x="3115963" y="4534762"/>
          <a:ext cx="2868431" cy="1297345"/>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t>Politicians</a:t>
          </a:r>
        </a:p>
      </dsp:txBody>
      <dsp:txXfrm>
        <a:off x="3115963" y="4534762"/>
        <a:ext cx="2868431" cy="1297345"/>
      </dsp:txXfrm>
    </dsp:sp>
    <dsp:sp modelId="{7D1636C1-A273-47F8-B78D-8827CD0B5355}">
      <dsp:nvSpPr>
        <dsp:cNvPr id="0" name=""/>
        <dsp:cNvSpPr/>
      </dsp:nvSpPr>
      <dsp:spPr>
        <a:xfrm>
          <a:off x="6112831" y="4534762"/>
          <a:ext cx="1284372" cy="1297345"/>
        </a:xfrm>
        <a:prstGeom prst="rect">
          <a:avLst/>
        </a:prstGeom>
        <a:blipFill rotWithShape="1">
          <a:blip xmlns:r="http://schemas.openxmlformats.org/officeDocument/2006/relationships" r:embed="rId4"/>
          <a:stretch>
            <a:fillRect/>
          </a:stretch>
        </a:blipFill>
        <a:ln>
          <a:noFill/>
        </a:ln>
        <a:effectLst>
          <a:outerShdw blurRad="40000" dist="20000" dir="5400000" rotWithShape="0">
            <a:srgbClr val="000000">
              <a:alpha val="3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23CD7-3868-4F27-AE5E-51171CFEFA9F}">
      <dsp:nvSpPr>
        <dsp:cNvPr id="0" name=""/>
        <dsp:cNvSpPr/>
      </dsp:nvSpPr>
      <dsp:spPr>
        <a:xfrm rot="16200000">
          <a:off x="861218" y="-861218"/>
          <a:ext cx="2392362" cy="4114800"/>
        </a:xfrm>
        <a:prstGeom prst="round1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a:t>Elected politicians decide</a:t>
          </a:r>
        </a:p>
        <a:p>
          <a:pPr lvl="0" algn="ctr" defTabSz="1333500">
            <a:lnSpc>
              <a:spcPct val="90000"/>
            </a:lnSpc>
            <a:spcBef>
              <a:spcPct val="0"/>
            </a:spcBef>
            <a:spcAft>
              <a:spcPct val="35000"/>
            </a:spcAft>
          </a:pPr>
          <a:r>
            <a:rPr lang="en-GB" sz="2700" kern="1200" dirty="0"/>
            <a:t>The problem of machine politics</a:t>
          </a:r>
        </a:p>
      </dsp:txBody>
      <dsp:txXfrm rot="5400000">
        <a:off x="0" y="0"/>
        <a:ext cx="4114800" cy="1794271"/>
      </dsp:txXfrm>
    </dsp:sp>
    <dsp:sp modelId="{A5FCBB40-AE62-4807-A165-8DD2F6FF0EA4}">
      <dsp:nvSpPr>
        <dsp:cNvPr id="0" name=""/>
        <dsp:cNvSpPr/>
      </dsp:nvSpPr>
      <dsp:spPr>
        <a:xfrm>
          <a:off x="4114800" y="0"/>
          <a:ext cx="4114800" cy="2392362"/>
        </a:xfrm>
        <a:prstGeom prst="round1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a:t>Professionals decide</a:t>
          </a:r>
        </a:p>
        <a:p>
          <a:pPr lvl="0" algn="ctr" defTabSz="1333500">
            <a:lnSpc>
              <a:spcPct val="90000"/>
            </a:lnSpc>
            <a:spcBef>
              <a:spcPct val="0"/>
            </a:spcBef>
            <a:spcAft>
              <a:spcPct val="35000"/>
            </a:spcAft>
          </a:pPr>
          <a:r>
            <a:rPr lang="en-GB" sz="2600" kern="1200" dirty="0"/>
            <a:t>The problem of unaccountable bureaucrats</a:t>
          </a:r>
        </a:p>
      </dsp:txBody>
      <dsp:txXfrm>
        <a:off x="4114800" y="0"/>
        <a:ext cx="4114800" cy="1794271"/>
      </dsp:txXfrm>
    </dsp:sp>
    <dsp:sp modelId="{6386495A-B99E-4FC5-BD2A-8B797D7446AD}">
      <dsp:nvSpPr>
        <dsp:cNvPr id="0" name=""/>
        <dsp:cNvSpPr/>
      </dsp:nvSpPr>
      <dsp:spPr>
        <a:xfrm rot="10800000">
          <a:off x="0" y="2392362"/>
          <a:ext cx="4114800" cy="2392362"/>
        </a:xfrm>
        <a:prstGeom prst="round1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bodyPr>
        <a:lstStyle/>
        <a:p>
          <a:pPr lvl="0" algn="ctr" defTabSz="1289050">
            <a:lnSpc>
              <a:spcPct val="90000"/>
            </a:lnSpc>
            <a:spcBef>
              <a:spcPct val="0"/>
            </a:spcBef>
            <a:spcAft>
              <a:spcPct val="35000"/>
            </a:spcAft>
          </a:pPr>
          <a:r>
            <a:rPr lang="en-GB" sz="2900" b="1" kern="1200" dirty="0"/>
            <a:t>Service users decide</a:t>
          </a:r>
        </a:p>
        <a:p>
          <a:pPr lvl="0" algn="ctr" defTabSz="1289050">
            <a:lnSpc>
              <a:spcPct val="90000"/>
            </a:lnSpc>
            <a:spcBef>
              <a:spcPct val="0"/>
            </a:spcBef>
            <a:spcAft>
              <a:spcPct val="35000"/>
            </a:spcAft>
          </a:pPr>
          <a:r>
            <a:rPr lang="en-GB" sz="2900" kern="1200" dirty="0"/>
            <a:t>The problem of self-interested particularism</a:t>
          </a:r>
        </a:p>
      </dsp:txBody>
      <dsp:txXfrm rot="10800000">
        <a:off x="0" y="2990453"/>
        <a:ext cx="4114800" cy="1794271"/>
      </dsp:txXfrm>
    </dsp:sp>
    <dsp:sp modelId="{9C19BA6A-61E4-47EA-83E4-083418AA5390}">
      <dsp:nvSpPr>
        <dsp:cNvPr id="0" name=""/>
        <dsp:cNvSpPr/>
      </dsp:nvSpPr>
      <dsp:spPr>
        <a:xfrm rot="5400000">
          <a:off x="4976018" y="1531143"/>
          <a:ext cx="2392362" cy="4114800"/>
        </a:xfrm>
        <a:prstGeom prst="round1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1333500">
            <a:lnSpc>
              <a:spcPct val="90000"/>
            </a:lnSpc>
            <a:spcBef>
              <a:spcPct val="0"/>
            </a:spcBef>
            <a:spcAft>
              <a:spcPct val="35000"/>
            </a:spcAft>
          </a:pPr>
          <a:r>
            <a:rPr lang="en-GB" sz="3000" b="1" kern="1200" dirty="0"/>
            <a:t>All citizens decide</a:t>
          </a:r>
        </a:p>
        <a:p>
          <a:pPr lvl="0" algn="ctr" defTabSz="1333500">
            <a:lnSpc>
              <a:spcPct val="90000"/>
            </a:lnSpc>
            <a:spcBef>
              <a:spcPct val="0"/>
            </a:spcBef>
            <a:spcAft>
              <a:spcPct val="35000"/>
            </a:spcAft>
          </a:pPr>
          <a:r>
            <a:rPr lang="en-GB" sz="2900" kern="1200" dirty="0"/>
            <a:t>The problem of the tyranny of the majority</a:t>
          </a:r>
        </a:p>
      </dsp:txBody>
      <dsp:txXfrm rot="-5400000">
        <a:off x="4114800" y="2990453"/>
        <a:ext cx="4114800" cy="1794271"/>
      </dsp:txXfrm>
    </dsp:sp>
    <dsp:sp modelId="{AD77695D-0093-4AF8-A07C-3388AADDD12D}">
      <dsp:nvSpPr>
        <dsp:cNvPr id="0" name=""/>
        <dsp:cNvSpPr/>
      </dsp:nvSpPr>
      <dsp:spPr>
        <a:xfrm>
          <a:off x="2880359" y="1794271"/>
          <a:ext cx="2468880" cy="1196181"/>
        </a:xfrm>
        <a:prstGeom prst="roundRect">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In the ‘public interest’</a:t>
          </a:r>
        </a:p>
      </dsp:txBody>
      <dsp:txXfrm>
        <a:off x="2938752" y="1852664"/>
        <a:ext cx="2352094" cy="10793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BB082-300A-4672-B9CA-9694BA43F05E}">
      <dsp:nvSpPr>
        <dsp:cNvPr id="0" name=""/>
        <dsp:cNvSpPr/>
      </dsp:nvSpPr>
      <dsp:spPr>
        <a:xfrm rot="5400000">
          <a:off x="4979347" y="-1860159"/>
          <a:ext cx="1233561" cy="5266944"/>
        </a:xfrm>
        <a:prstGeom prst="round2Same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Population 1.2 billion</a:t>
          </a:r>
        </a:p>
        <a:p>
          <a:pPr marL="285750" lvl="1" indent="-285750" algn="l" defTabSz="1289050">
            <a:lnSpc>
              <a:spcPct val="90000"/>
            </a:lnSpc>
            <a:spcBef>
              <a:spcPct val="0"/>
            </a:spcBef>
            <a:spcAft>
              <a:spcPct val="15000"/>
            </a:spcAft>
            <a:buChar char="••"/>
          </a:pPr>
          <a:r>
            <a:rPr lang="en-GB" sz="2900" kern="1200" dirty="0"/>
            <a:t>355 people per sq mile (</a:t>
          </a:r>
          <a:r>
            <a:rPr lang="en-GB" sz="2900" kern="1200" dirty="0" err="1"/>
            <a:t>ppsm</a:t>
          </a:r>
          <a:r>
            <a:rPr lang="en-GB" sz="2900" kern="1200" dirty="0"/>
            <a:t>)</a:t>
          </a:r>
        </a:p>
      </dsp:txBody>
      <dsp:txXfrm rot="-5400000">
        <a:off x="2962656" y="216749"/>
        <a:ext cx="5206727" cy="1113127"/>
      </dsp:txXfrm>
    </dsp:sp>
    <dsp:sp modelId="{E4FA88C0-6FBA-46DB-9F42-F84AB1D91937}">
      <dsp:nvSpPr>
        <dsp:cNvPr id="0" name=""/>
        <dsp:cNvSpPr/>
      </dsp:nvSpPr>
      <dsp:spPr>
        <a:xfrm>
          <a:off x="0" y="2336"/>
          <a:ext cx="2962656" cy="1541952"/>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43840" tIns="121920" rIns="243840" bIns="121920" numCol="1" spcCol="1270" anchor="ctr" anchorCtr="0">
          <a:noAutofit/>
        </a:bodyPr>
        <a:lstStyle/>
        <a:p>
          <a:pPr lvl="0" algn="ctr" defTabSz="2844800">
            <a:lnSpc>
              <a:spcPct val="90000"/>
            </a:lnSpc>
            <a:spcBef>
              <a:spcPct val="0"/>
            </a:spcBef>
            <a:spcAft>
              <a:spcPct val="35000"/>
            </a:spcAft>
          </a:pPr>
          <a:r>
            <a:rPr lang="en-GB" sz="6400" kern="1200" dirty="0"/>
            <a:t>India</a:t>
          </a:r>
        </a:p>
      </dsp:txBody>
      <dsp:txXfrm>
        <a:off x="75272" y="77608"/>
        <a:ext cx="2812112" cy="1391408"/>
      </dsp:txXfrm>
    </dsp:sp>
    <dsp:sp modelId="{ED91B9D6-B4D0-4891-85A7-2BAB2490735B}">
      <dsp:nvSpPr>
        <dsp:cNvPr id="0" name=""/>
        <dsp:cNvSpPr/>
      </dsp:nvSpPr>
      <dsp:spPr>
        <a:xfrm rot="5400000">
          <a:off x="4979347" y="-241109"/>
          <a:ext cx="1233561" cy="5266944"/>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127 million people</a:t>
          </a:r>
        </a:p>
        <a:p>
          <a:pPr marL="285750" lvl="1" indent="-285750" algn="l" defTabSz="1289050">
            <a:lnSpc>
              <a:spcPct val="90000"/>
            </a:lnSpc>
            <a:spcBef>
              <a:spcPct val="0"/>
            </a:spcBef>
            <a:spcAft>
              <a:spcPct val="15000"/>
            </a:spcAft>
            <a:buChar char="••"/>
          </a:pPr>
          <a:r>
            <a:rPr lang="en-GB" sz="2900" kern="1200" dirty="0"/>
            <a:t>345 </a:t>
          </a:r>
          <a:r>
            <a:rPr lang="en-GB" sz="2900" kern="1200" dirty="0" err="1"/>
            <a:t>ppsm</a:t>
          </a:r>
          <a:endParaRPr lang="en-GB" sz="2900" kern="1200" dirty="0"/>
        </a:p>
      </dsp:txBody>
      <dsp:txXfrm rot="-5400000">
        <a:off x="2962656" y="1835799"/>
        <a:ext cx="5206727" cy="1113127"/>
      </dsp:txXfrm>
    </dsp:sp>
    <dsp:sp modelId="{4FEFD8FA-5624-46F7-9D11-C12859E93110}">
      <dsp:nvSpPr>
        <dsp:cNvPr id="0" name=""/>
        <dsp:cNvSpPr/>
      </dsp:nvSpPr>
      <dsp:spPr>
        <a:xfrm>
          <a:off x="0" y="1621386"/>
          <a:ext cx="2962656" cy="1541952"/>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43840" tIns="121920" rIns="243840" bIns="121920" numCol="1" spcCol="1270" anchor="ctr" anchorCtr="0">
          <a:noAutofit/>
        </a:bodyPr>
        <a:lstStyle/>
        <a:p>
          <a:pPr lvl="0" algn="ctr" defTabSz="2844800">
            <a:lnSpc>
              <a:spcPct val="90000"/>
            </a:lnSpc>
            <a:spcBef>
              <a:spcPct val="0"/>
            </a:spcBef>
            <a:spcAft>
              <a:spcPct val="35000"/>
            </a:spcAft>
          </a:pPr>
          <a:r>
            <a:rPr lang="en-GB" sz="6400" kern="1200" dirty="0"/>
            <a:t>Japan</a:t>
          </a:r>
        </a:p>
      </dsp:txBody>
      <dsp:txXfrm>
        <a:off x="75272" y="1696658"/>
        <a:ext cx="2812112" cy="1391408"/>
      </dsp:txXfrm>
    </dsp:sp>
    <dsp:sp modelId="{0E3E6380-22FD-49AC-80F8-47524AC5D143}">
      <dsp:nvSpPr>
        <dsp:cNvPr id="0" name=""/>
        <dsp:cNvSpPr/>
      </dsp:nvSpPr>
      <dsp:spPr>
        <a:xfrm rot="5400000">
          <a:off x="4979347" y="1377940"/>
          <a:ext cx="1233561" cy="5266944"/>
        </a:xfrm>
        <a:prstGeom prst="round2Same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a:t>64 million people</a:t>
          </a:r>
        </a:p>
        <a:p>
          <a:pPr marL="285750" lvl="1" indent="-285750" algn="l" defTabSz="1289050">
            <a:lnSpc>
              <a:spcPct val="90000"/>
            </a:lnSpc>
            <a:spcBef>
              <a:spcPct val="0"/>
            </a:spcBef>
            <a:spcAft>
              <a:spcPct val="15000"/>
            </a:spcAft>
            <a:buChar char="••"/>
          </a:pPr>
          <a:r>
            <a:rPr lang="en-GB" sz="2900" kern="1200" dirty="0"/>
            <a:t>255 </a:t>
          </a:r>
          <a:r>
            <a:rPr lang="en-GB" sz="2900" kern="1200" dirty="0" err="1"/>
            <a:t>ppsm</a:t>
          </a:r>
          <a:endParaRPr lang="en-GB" sz="2900" kern="1200" dirty="0"/>
        </a:p>
      </dsp:txBody>
      <dsp:txXfrm rot="-5400000">
        <a:off x="2962656" y="3454849"/>
        <a:ext cx="5206727" cy="1113127"/>
      </dsp:txXfrm>
    </dsp:sp>
    <dsp:sp modelId="{7F9DA1A7-B7A3-40D2-AED6-8B2613255C47}">
      <dsp:nvSpPr>
        <dsp:cNvPr id="0" name=""/>
        <dsp:cNvSpPr/>
      </dsp:nvSpPr>
      <dsp:spPr>
        <a:xfrm>
          <a:off x="0" y="3240436"/>
          <a:ext cx="2962656" cy="1541952"/>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43840" tIns="121920" rIns="243840" bIns="121920" numCol="1" spcCol="1270" anchor="ctr" anchorCtr="0">
          <a:noAutofit/>
        </a:bodyPr>
        <a:lstStyle/>
        <a:p>
          <a:pPr lvl="0" algn="ctr" defTabSz="2844800">
            <a:lnSpc>
              <a:spcPct val="90000"/>
            </a:lnSpc>
            <a:spcBef>
              <a:spcPct val="0"/>
            </a:spcBef>
            <a:spcAft>
              <a:spcPct val="35000"/>
            </a:spcAft>
          </a:pPr>
          <a:r>
            <a:rPr lang="en-GB" sz="6400" kern="1200" dirty="0"/>
            <a:t>Britain</a:t>
          </a:r>
        </a:p>
      </dsp:txBody>
      <dsp:txXfrm>
        <a:off x="75272" y="3315708"/>
        <a:ext cx="2812112" cy="13914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C9994-FFE8-4AB2-8A4B-0560E8E1B0A9}">
      <dsp:nvSpPr>
        <dsp:cNvPr id="0" name=""/>
        <dsp:cNvSpPr/>
      </dsp:nvSpPr>
      <dsp:spPr>
        <a:xfrm>
          <a:off x="0" y="0"/>
          <a:ext cx="7192650" cy="832032"/>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a:lnSpc>
              <a:spcPct val="90000"/>
            </a:lnSpc>
            <a:spcBef>
              <a:spcPct val="0"/>
            </a:spcBef>
            <a:spcAft>
              <a:spcPct val="35000"/>
            </a:spcAft>
          </a:pPr>
          <a:r>
            <a:rPr lang="en-GB" sz="3800" kern="1200" dirty="0"/>
            <a:t>Europe </a:t>
          </a:r>
        </a:p>
      </dsp:txBody>
      <dsp:txXfrm>
        <a:off x="1521733" y="0"/>
        <a:ext cx="5670916" cy="832032"/>
      </dsp:txXfrm>
    </dsp:sp>
    <dsp:sp modelId="{499003E5-6465-4099-801F-BA8E0BB1EBEF}">
      <dsp:nvSpPr>
        <dsp:cNvPr id="0" name=""/>
        <dsp:cNvSpPr/>
      </dsp:nvSpPr>
      <dsp:spPr>
        <a:xfrm>
          <a:off x="83203" y="83203"/>
          <a:ext cx="1438530" cy="665625"/>
        </a:xfrm>
        <a:prstGeom prst="roundRect">
          <a:avLst>
            <a:gd name="adj" fmla="val 10000"/>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10C170D-D72C-481D-AF03-CF7EC57B7385}">
      <dsp:nvSpPr>
        <dsp:cNvPr id="0" name=""/>
        <dsp:cNvSpPr/>
      </dsp:nvSpPr>
      <dsp:spPr>
        <a:xfrm>
          <a:off x="0" y="915235"/>
          <a:ext cx="7192650" cy="832032"/>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a:lnSpc>
              <a:spcPct val="90000"/>
            </a:lnSpc>
            <a:spcBef>
              <a:spcPct val="0"/>
            </a:spcBef>
            <a:spcAft>
              <a:spcPct val="35000"/>
            </a:spcAft>
          </a:pPr>
          <a:r>
            <a:rPr lang="en-GB" sz="3800" kern="1200" dirty="0"/>
            <a:t>United Kingdom</a:t>
          </a:r>
        </a:p>
      </dsp:txBody>
      <dsp:txXfrm>
        <a:off x="1521733" y="915235"/>
        <a:ext cx="5670916" cy="832032"/>
      </dsp:txXfrm>
    </dsp:sp>
    <dsp:sp modelId="{44A5EE7C-2338-4C0C-97CE-6C4633E9E396}">
      <dsp:nvSpPr>
        <dsp:cNvPr id="0" name=""/>
        <dsp:cNvSpPr/>
      </dsp:nvSpPr>
      <dsp:spPr>
        <a:xfrm>
          <a:off x="83203" y="998438"/>
          <a:ext cx="1438530" cy="665625"/>
        </a:xfrm>
        <a:prstGeom prst="roundRect">
          <a:avLst>
            <a:gd name="adj" fmla="val 10000"/>
          </a:avLst>
        </a:prstGeom>
        <a:blipFill rotWithShape="1">
          <a:blip xmlns:r="http://schemas.openxmlformats.org/officeDocument/2006/relationships" r:embed="rId2"/>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AED711A5-80E3-49B0-A4DD-F162BBA4AFA7}">
      <dsp:nvSpPr>
        <dsp:cNvPr id="0" name=""/>
        <dsp:cNvSpPr/>
      </dsp:nvSpPr>
      <dsp:spPr>
        <a:xfrm>
          <a:off x="0" y="1830471"/>
          <a:ext cx="7192650" cy="832032"/>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a:lnSpc>
              <a:spcPct val="90000"/>
            </a:lnSpc>
            <a:spcBef>
              <a:spcPct val="0"/>
            </a:spcBef>
            <a:spcAft>
              <a:spcPct val="35000"/>
            </a:spcAft>
          </a:pPr>
          <a:r>
            <a:rPr lang="en-GB" sz="3800" kern="1200" dirty="0"/>
            <a:t>Wales</a:t>
          </a:r>
        </a:p>
      </dsp:txBody>
      <dsp:txXfrm>
        <a:off x="1521733" y="1830471"/>
        <a:ext cx="5670916" cy="832032"/>
      </dsp:txXfrm>
    </dsp:sp>
    <dsp:sp modelId="{C0834291-A224-4370-BBE5-014F77E8058C}">
      <dsp:nvSpPr>
        <dsp:cNvPr id="0" name=""/>
        <dsp:cNvSpPr/>
      </dsp:nvSpPr>
      <dsp:spPr>
        <a:xfrm>
          <a:off x="83203" y="1913674"/>
          <a:ext cx="1438530" cy="665625"/>
        </a:xfrm>
        <a:prstGeom prst="roundRect">
          <a:avLst>
            <a:gd name="adj" fmla="val 10000"/>
          </a:avLst>
        </a:prstGeom>
        <a:blipFill rotWithShape="1">
          <a:blip xmlns:r="http://schemas.openxmlformats.org/officeDocument/2006/relationships" r:embed="rId3"/>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84DFDDF8-260E-4988-A491-6F6A0B2A5A25}">
      <dsp:nvSpPr>
        <dsp:cNvPr id="0" name=""/>
        <dsp:cNvSpPr/>
      </dsp:nvSpPr>
      <dsp:spPr>
        <a:xfrm>
          <a:off x="0" y="2745706"/>
          <a:ext cx="7192650" cy="832032"/>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a:lnSpc>
              <a:spcPct val="90000"/>
            </a:lnSpc>
            <a:spcBef>
              <a:spcPct val="0"/>
            </a:spcBef>
            <a:spcAft>
              <a:spcPct val="35000"/>
            </a:spcAft>
          </a:pPr>
          <a:r>
            <a:rPr lang="en-GB" sz="3800" kern="1200" dirty="0"/>
            <a:t>Swansea</a:t>
          </a:r>
        </a:p>
      </dsp:txBody>
      <dsp:txXfrm>
        <a:off x="1521733" y="2745706"/>
        <a:ext cx="5670916" cy="832032"/>
      </dsp:txXfrm>
    </dsp:sp>
    <dsp:sp modelId="{76367841-105C-4CAE-83FD-227ED2045C79}">
      <dsp:nvSpPr>
        <dsp:cNvPr id="0" name=""/>
        <dsp:cNvSpPr/>
      </dsp:nvSpPr>
      <dsp:spPr>
        <a:xfrm>
          <a:off x="83203" y="2828909"/>
          <a:ext cx="1438530" cy="665625"/>
        </a:xfrm>
        <a:prstGeom prst="roundRect">
          <a:avLst>
            <a:gd name="adj" fmla="val 10000"/>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DD2C76CA-3B00-47A9-9927-1E85F4B65E9F}">
      <dsp:nvSpPr>
        <dsp:cNvPr id="0" name=""/>
        <dsp:cNvSpPr/>
      </dsp:nvSpPr>
      <dsp:spPr>
        <a:xfrm>
          <a:off x="0" y="3660942"/>
          <a:ext cx="7192650" cy="832032"/>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l" defTabSz="1689100">
            <a:lnSpc>
              <a:spcPct val="90000"/>
            </a:lnSpc>
            <a:spcBef>
              <a:spcPct val="0"/>
            </a:spcBef>
            <a:spcAft>
              <a:spcPct val="35000"/>
            </a:spcAft>
          </a:pPr>
          <a:r>
            <a:rPr lang="en-GB" sz="3800" kern="1200" dirty="0"/>
            <a:t>Community-level</a:t>
          </a:r>
        </a:p>
      </dsp:txBody>
      <dsp:txXfrm>
        <a:off x="1521733" y="3660942"/>
        <a:ext cx="5670916" cy="832032"/>
      </dsp:txXfrm>
    </dsp:sp>
    <dsp:sp modelId="{25178C08-BE54-4187-BDF1-FE9BECEF224E}">
      <dsp:nvSpPr>
        <dsp:cNvPr id="0" name=""/>
        <dsp:cNvSpPr/>
      </dsp:nvSpPr>
      <dsp:spPr>
        <a:xfrm>
          <a:off x="83203" y="3744145"/>
          <a:ext cx="1438530" cy="665625"/>
        </a:xfrm>
        <a:prstGeom prst="roundRect">
          <a:avLst>
            <a:gd name="adj" fmla="val 10000"/>
          </a:avLst>
        </a:prstGeom>
        <a:blipFill rotWithShape="1">
          <a:blip xmlns:r="http://schemas.openxmlformats.org/officeDocument/2006/relationships" r:embed="rId5"/>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D2E76EE-37D2-4E53-B868-C855B11A23FE}" type="datetimeFigureOut">
              <a:rPr lang="en-GB" smtClean="0"/>
              <a:t>26/10/2018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3F3B89-05F8-45EB-887B-9BBB5E786F90}" type="slidenum">
              <a:rPr lang="en-GB" smtClean="0"/>
              <a:t>‹#›</a:t>
            </a:fld>
            <a:endParaRPr lang="en-GB"/>
          </a:p>
        </p:txBody>
      </p:sp>
    </p:spTree>
    <p:extLst>
      <p:ext uri="{BB962C8B-B14F-4D97-AF65-F5344CB8AC3E}">
        <p14:creationId xmlns:p14="http://schemas.microsoft.com/office/powerpoint/2010/main" val="3710753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2E3D9B-C51B-4D30-934D-C1543ABB2FFA}" type="datetime1">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919915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6249C7-875D-4BB6-B7A8-E4F1A239AF25}" type="datetime1">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315820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7C5371-0F01-4F29-A56C-E6AD881A3415}" type="datetime1">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146474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9BCB1BD-C599-403A-B041-75514B36872A}" type="datetime1">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50814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8872DC8-A171-4E99-BBB9-A8EE6DF9C512}" type="datetime1">
              <a:rPr lang="en-GB" smtClean="0"/>
              <a:t>26/10/2018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72027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E37ABC6-D8C1-4A70-A0C0-4751615F8697}" type="datetime1">
              <a:rPr lang="en-GB" smtClean="0"/>
              <a:t>26/10/2018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74397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670AE6-0B2E-438E-B033-B917EE0CCA5D}" type="datetime1">
              <a:rPr lang="en-GB" smtClean="0"/>
              <a:t>26/10/2018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1070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F81284-308D-4153-91FD-A42AD265F5B0}" type="datetime1">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80815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5F66CF-8437-4043-AC85-24ED4A84B63B}" type="datetime1">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93219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FDFB70-79AF-4121-A98F-613490C91CCA}" type="datetime1">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048826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ECF60C-7035-4A31-B377-E51534CF0C42}" type="datetime1">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75132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67469D-E164-42FB-97BF-D1BB2BFA31F2}" type="datetime1">
              <a:rPr lang="en-GB" smtClean="0"/>
              <a:t>26/10/2018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C02FD-F513-4C01-8E82-24CCD5E3281F}" type="slidenum">
              <a:rPr lang="en-GB" smtClean="0"/>
              <a:pPr/>
              <a:t>‹#›</a:t>
            </a:fld>
            <a:endParaRPr lang="en-GB"/>
          </a:p>
        </p:txBody>
      </p:sp>
    </p:spTree>
    <p:extLst>
      <p:ext uri="{BB962C8B-B14F-4D97-AF65-F5344CB8AC3E}">
        <p14:creationId xmlns:p14="http://schemas.microsoft.com/office/powerpoint/2010/main" val="2941632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parliament.uk/about/living-heritage/transformingsociety/electionsvoting/womenvot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3bBajcR5fE" TargetMode="External"/><Relationship Id="rId2" Type="http://schemas.openxmlformats.org/officeDocument/2006/relationships/hyperlink" Target="https://www.youtube.com/watch?v=-Bm93gN1zJg"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burtonstreet.co.uk/"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www.parliament.uk/about/living-heritage/transformingsociety/towncountry/towns/tyne-and-wear-case-study/about-the-group/baths-and-washhouses/"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ebarchive.nationalarchives.gov.uk/20130129110402/http:/www.hm-treasury.gov.uk/d/sr2004_forecontents.pdf"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bbc.co.uk/news/magazine-31503875"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www.bbc.co.uk/news/magazine-31503875"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www.bbc.co.uk/news/magazine-31503875"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Re-imagining Government</a:t>
            </a:r>
          </a:p>
        </p:txBody>
      </p:sp>
      <p:sp>
        <p:nvSpPr>
          <p:cNvPr id="3" name="Subtitle 2"/>
          <p:cNvSpPr>
            <a:spLocks noGrp="1"/>
          </p:cNvSpPr>
          <p:nvPr>
            <p:ph type="subTitle" idx="1"/>
          </p:nvPr>
        </p:nvSpPr>
        <p:spPr/>
        <p:txBody>
          <a:bodyPr>
            <a:normAutofit fontScale="92500" lnSpcReduction="10000"/>
          </a:bodyPr>
          <a:lstStyle/>
          <a:p>
            <a:r>
              <a:rPr lang="en-GB" dirty="0"/>
              <a:t>Quirk B (2011) Re-imagining Government: public leadership and management in challenging times. Basingstoke: Palgrave Macmillan</a:t>
            </a:r>
          </a:p>
        </p:txBody>
      </p:sp>
    </p:spTree>
    <p:extLst>
      <p:ext uri="{BB962C8B-B14F-4D97-AF65-F5344CB8AC3E}">
        <p14:creationId xmlns:p14="http://schemas.microsoft.com/office/powerpoint/2010/main" val="3367925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p:txBody>
          <a:bodyPr/>
          <a:lstStyle/>
          <a:p>
            <a:r>
              <a:rPr lang="en-GB" dirty="0"/>
              <a:t>Detailed examination from an academic with 30 years of experience in government, half of which as a Chief Executive Officer</a:t>
            </a:r>
          </a:p>
          <a:p>
            <a:r>
              <a:rPr lang="en-GB" dirty="0"/>
              <a:t>Covers many key ideas</a:t>
            </a:r>
          </a:p>
          <a:p>
            <a:r>
              <a:rPr lang="en-GB" dirty="0"/>
              <a:t>Moral, political and managerial issues connected with improving the overall quality of life within a community or across a nation</a:t>
            </a:r>
          </a:p>
        </p:txBody>
      </p:sp>
      <p:sp>
        <p:nvSpPr>
          <p:cNvPr id="4" name="Slide Number Placeholder 3"/>
          <p:cNvSpPr>
            <a:spLocks noGrp="1"/>
          </p:cNvSpPr>
          <p:nvPr>
            <p:ph type="sldNum" sz="quarter" idx="12"/>
          </p:nvPr>
        </p:nvSpPr>
        <p:spPr/>
        <p:txBody>
          <a:bodyPr/>
          <a:lstStyle/>
          <a:p>
            <a:fld id="{E7DC02FD-F513-4C01-8E82-24CCD5E3281F}" type="slidenum">
              <a:rPr lang="en-GB" smtClean="0"/>
              <a:pPr/>
              <a:t>2</a:t>
            </a:fld>
            <a:endParaRPr lang="en-GB"/>
          </a:p>
        </p:txBody>
      </p:sp>
    </p:spTree>
    <p:extLst>
      <p:ext uri="{BB962C8B-B14F-4D97-AF65-F5344CB8AC3E}">
        <p14:creationId xmlns:p14="http://schemas.microsoft.com/office/powerpoint/2010/main" val="1461055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Quirk’s approach</a:t>
            </a:r>
          </a:p>
        </p:txBody>
      </p:sp>
      <p:sp>
        <p:nvSpPr>
          <p:cNvPr id="3" name="Content Placeholder 2"/>
          <p:cNvSpPr>
            <a:spLocks noGrp="1"/>
          </p:cNvSpPr>
          <p:nvPr>
            <p:ph idx="1"/>
          </p:nvPr>
        </p:nvSpPr>
        <p:spPr/>
        <p:txBody>
          <a:bodyPr/>
          <a:lstStyle/>
          <a:p>
            <a:r>
              <a:rPr lang="en-GB" dirty="0"/>
              <a:t>How democracies determine ‘public interest’, build ‘public value’, and respond to the demands of ‘public reason’</a:t>
            </a:r>
          </a:p>
          <a:p>
            <a:r>
              <a:rPr lang="en-GB" dirty="0"/>
              <a:t>How public decisions are made</a:t>
            </a:r>
          </a:p>
          <a:p>
            <a:r>
              <a:rPr lang="en-GB" dirty="0"/>
              <a:t>How common causes are discovered and developed</a:t>
            </a:r>
          </a:p>
          <a:p>
            <a:r>
              <a:rPr lang="en-GB" dirty="0"/>
              <a:t>Geographical differences</a:t>
            </a:r>
          </a:p>
          <a:p>
            <a:r>
              <a:rPr lang="en-GB" dirty="0"/>
              <a:t>Reducing the cost of government</a:t>
            </a:r>
          </a:p>
        </p:txBody>
      </p:sp>
      <p:sp>
        <p:nvSpPr>
          <p:cNvPr id="4" name="Slide Number Placeholder 3"/>
          <p:cNvSpPr>
            <a:spLocks noGrp="1"/>
          </p:cNvSpPr>
          <p:nvPr>
            <p:ph type="sldNum" sz="quarter" idx="12"/>
          </p:nvPr>
        </p:nvSpPr>
        <p:spPr/>
        <p:txBody>
          <a:bodyPr/>
          <a:lstStyle/>
          <a:p>
            <a:fld id="{E7DC02FD-F513-4C01-8E82-24CCD5E3281F}" type="slidenum">
              <a:rPr lang="en-GB" smtClean="0"/>
              <a:pPr/>
              <a:t>3</a:t>
            </a:fld>
            <a:endParaRPr lang="en-GB"/>
          </a:p>
        </p:txBody>
      </p:sp>
    </p:spTree>
    <p:extLst>
      <p:ext uri="{BB962C8B-B14F-4D97-AF65-F5344CB8AC3E}">
        <p14:creationId xmlns:p14="http://schemas.microsoft.com/office/powerpoint/2010/main" val="3218704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Three Challenges [1]</a:t>
            </a:r>
          </a:p>
        </p:txBody>
      </p:sp>
      <p:sp>
        <p:nvSpPr>
          <p:cNvPr id="3" name="Content Placeholder 2"/>
          <p:cNvSpPr>
            <a:spLocks noGrp="1"/>
          </p:cNvSpPr>
          <p:nvPr>
            <p:ph idx="1"/>
          </p:nvPr>
        </p:nvSpPr>
        <p:spPr>
          <a:xfrm>
            <a:off x="457200" y="1268760"/>
            <a:ext cx="8229600" cy="4857403"/>
          </a:xfrm>
        </p:spPr>
        <p:txBody>
          <a:bodyPr/>
          <a:lstStyle/>
          <a:p>
            <a:pPr marL="0" indent="0">
              <a:buNone/>
            </a:pPr>
            <a:r>
              <a:rPr lang="en-GB" dirty="0"/>
              <a:t>Liberal democratic government’s are ‘exploding from within’:</a:t>
            </a:r>
          </a:p>
          <a:p>
            <a:pPr marL="514350" indent="-514350">
              <a:buFont typeface="+mj-lt"/>
              <a:buAutoNum type="arabicPeriod"/>
            </a:pPr>
            <a:r>
              <a:rPr lang="en-GB" b="1" dirty="0"/>
              <a:t>Fiscal</a:t>
            </a:r>
            <a:r>
              <a:rPr lang="en-GB" dirty="0"/>
              <a:t>: 2008 financial crash and impact on public revenues</a:t>
            </a:r>
          </a:p>
          <a:p>
            <a:pPr marL="514350" indent="-514350">
              <a:buFont typeface="+mj-lt"/>
              <a:buAutoNum type="arabicPeriod"/>
            </a:pPr>
            <a:r>
              <a:rPr lang="en-GB" b="1" dirty="0"/>
              <a:t>Political</a:t>
            </a:r>
            <a:r>
              <a:rPr lang="en-GB" dirty="0"/>
              <a:t>: public and media demands for transparency and accountability. Cynical suspicion</a:t>
            </a:r>
          </a:p>
          <a:p>
            <a:pPr marL="514350" indent="-514350">
              <a:buFont typeface="+mj-lt"/>
              <a:buAutoNum type="arabicPeriod"/>
            </a:pPr>
            <a:r>
              <a:rPr lang="en-GB" b="1" dirty="0"/>
              <a:t>Social</a:t>
            </a:r>
            <a:r>
              <a:rPr lang="en-GB" dirty="0"/>
              <a:t>: impact of ageing, concern about fair outcomes, greater connectedness</a:t>
            </a:r>
          </a:p>
          <a:p>
            <a:pPr marL="0" indent="0">
              <a:buNone/>
            </a:pPr>
            <a:endParaRPr lang="en-GB" dirty="0"/>
          </a:p>
        </p:txBody>
      </p:sp>
      <p:sp>
        <p:nvSpPr>
          <p:cNvPr id="4" name="TextBox 3"/>
          <p:cNvSpPr txBox="1"/>
          <p:nvPr/>
        </p:nvSpPr>
        <p:spPr>
          <a:xfrm>
            <a:off x="6732240" y="5998639"/>
            <a:ext cx="1728192" cy="369332"/>
          </a:xfrm>
          <a:prstGeom prst="rect">
            <a:avLst/>
          </a:prstGeom>
          <a:noFill/>
        </p:spPr>
        <p:txBody>
          <a:bodyPr wrap="square" rtlCol="0">
            <a:spAutoFit/>
          </a:bodyPr>
          <a:lstStyle/>
          <a:p>
            <a:r>
              <a:rPr lang="en-GB" dirty="0"/>
              <a:t>Quirk (2011:1)</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a:t>
            </a:fld>
            <a:endParaRPr lang="en-GB"/>
          </a:p>
        </p:txBody>
      </p:sp>
    </p:spTree>
    <p:extLst>
      <p:ext uri="{BB962C8B-B14F-4D97-AF65-F5344CB8AC3E}">
        <p14:creationId xmlns:p14="http://schemas.microsoft.com/office/powerpoint/2010/main" val="132467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a:t>
            </a:r>
            <a:r>
              <a:rPr lang="en-GB" baseline="30000" dirty="0"/>
              <a:t>st</a:t>
            </a:r>
            <a:r>
              <a:rPr lang="en-GB" dirty="0"/>
              <a:t> Century</a:t>
            </a:r>
          </a:p>
        </p:txBody>
      </p:sp>
      <p:sp>
        <p:nvSpPr>
          <p:cNvPr id="3" name="Content Placeholder 2"/>
          <p:cNvSpPr>
            <a:spLocks noGrp="1"/>
          </p:cNvSpPr>
          <p:nvPr>
            <p:ph idx="1"/>
          </p:nvPr>
        </p:nvSpPr>
        <p:spPr/>
        <p:txBody>
          <a:bodyPr/>
          <a:lstStyle/>
          <a:p>
            <a:r>
              <a:rPr lang="en-GB" dirty="0"/>
              <a:t>We do not have ideal forms of democracy: our systems are flawed</a:t>
            </a:r>
          </a:p>
          <a:p>
            <a:r>
              <a:rPr lang="en-GB" dirty="0"/>
              <a:t>Demands for democratic discussion intensifying as the character of public discussion is coarsening</a:t>
            </a:r>
          </a:p>
          <a:p>
            <a:r>
              <a:rPr lang="en-GB" dirty="0"/>
              <a:t>Adversarial politics and cynical polemics bring a reduction in the quality of debate</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(2011:2)</a:t>
            </a:r>
          </a:p>
        </p:txBody>
      </p:sp>
      <p:sp>
        <p:nvSpPr>
          <p:cNvPr id="4" name="Slide Number Placeholder 3"/>
          <p:cNvSpPr>
            <a:spLocks noGrp="1"/>
          </p:cNvSpPr>
          <p:nvPr>
            <p:ph type="sldNum" sz="quarter" idx="12"/>
          </p:nvPr>
        </p:nvSpPr>
        <p:spPr/>
        <p:txBody>
          <a:bodyPr/>
          <a:lstStyle/>
          <a:p>
            <a:fld id="{E7DC02FD-F513-4C01-8E82-24CCD5E3281F}" type="slidenum">
              <a:rPr lang="en-GB" smtClean="0"/>
              <a:pPr/>
              <a:t>5</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 and Care</a:t>
            </a:r>
          </a:p>
        </p:txBody>
      </p:sp>
      <p:sp>
        <p:nvSpPr>
          <p:cNvPr id="3" name="Content Placeholder 2"/>
          <p:cNvSpPr>
            <a:spLocks noGrp="1"/>
          </p:cNvSpPr>
          <p:nvPr>
            <p:ph idx="1"/>
          </p:nvPr>
        </p:nvSpPr>
        <p:spPr/>
        <p:txBody>
          <a:bodyPr/>
          <a:lstStyle/>
          <a:p>
            <a:r>
              <a:rPr lang="en-GB" dirty="0"/>
              <a:t>Be cautious in judging other countries which aren’t liberal and democratic</a:t>
            </a:r>
          </a:p>
          <a:p>
            <a:r>
              <a:rPr lang="en-GB" dirty="0"/>
              <a:t>Humility is important because our democracy is only ‘three generation deep’</a:t>
            </a:r>
          </a:p>
          <a:p>
            <a:r>
              <a:rPr lang="en-GB" dirty="0"/>
              <a:t>Before the Reform Act of 1832 fewer than 1 in 50 adults were allowed to vote; and women have only been allowed to vote for 80 years</a:t>
            </a:r>
          </a:p>
          <a:p>
            <a:pPr marL="0" indent="0">
              <a:buNone/>
            </a:pPr>
            <a:r>
              <a:rPr lang="en-GB" sz="1600" dirty="0"/>
              <a:t>For ‘Women and the Vote’ see </a:t>
            </a:r>
            <a:r>
              <a:rPr lang="en-GB" sz="1600" dirty="0">
                <a:hlinkClick r:id="rId2"/>
              </a:rPr>
              <a:t>http://www.parliament.uk/about/living-heritage/transformingsociety/electionsvoting/womenvote/</a:t>
            </a:r>
            <a:endParaRPr lang="en-GB" sz="1600" dirty="0"/>
          </a:p>
          <a:p>
            <a:pPr marL="0" indent="0">
              <a:buNone/>
            </a:pPr>
            <a:endParaRPr lang="en-GB" sz="1600" dirty="0"/>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(2011:2)</a:t>
            </a:r>
          </a:p>
        </p:txBody>
      </p:sp>
      <p:sp>
        <p:nvSpPr>
          <p:cNvPr id="4" name="Slide Number Placeholder 3"/>
          <p:cNvSpPr>
            <a:spLocks noGrp="1"/>
          </p:cNvSpPr>
          <p:nvPr>
            <p:ph type="sldNum" sz="quarter" idx="12"/>
          </p:nvPr>
        </p:nvSpPr>
        <p:spPr/>
        <p:txBody>
          <a:bodyPr/>
          <a:lstStyle/>
          <a:p>
            <a:fld id="{E7DC02FD-F513-4C01-8E82-24CCD5E3281F}" type="slidenum">
              <a:rPr lang="en-GB" smtClean="0"/>
              <a:pPr/>
              <a:t>6</a:t>
            </a:fld>
            <a:endParaRPr lang="en-GB"/>
          </a:p>
        </p:txBody>
      </p:sp>
    </p:spTree>
    <p:extLst>
      <p:ext uri="{BB962C8B-B14F-4D97-AF65-F5344CB8AC3E}">
        <p14:creationId xmlns:p14="http://schemas.microsoft.com/office/powerpoint/2010/main" val="396322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Aims</a:t>
            </a:r>
          </a:p>
        </p:txBody>
      </p:sp>
      <p:sp>
        <p:nvSpPr>
          <p:cNvPr id="3" name="Content Placeholder 2"/>
          <p:cNvSpPr>
            <a:spLocks noGrp="1"/>
          </p:cNvSpPr>
          <p:nvPr>
            <p:ph idx="1"/>
          </p:nvPr>
        </p:nvSpPr>
        <p:spPr>
          <a:xfrm>
            <a:off x="457200" y="1268760"/>
            <a:ext cx="8229600" cy="4857403"/>
          </a:xfrm>
        </p:spPr>
        <p:txBody>
          <a:bodyPr>
            <a:normAutofit/>
          </a:bodyPr>
          <a:lstStyle/>
          <a:p>
            <a:r>
              <a:rPr lang="en-GB" dirty="0"/>
              <a:t>Community government</a:t>
            </a:r>
          </a:p>
          <a:p>
            <a:r>
              <a:rPr lang="en-GB" dirty="0"/>
              <a:t>Quirk’s Big Questions</a:t>
            </a:r>
          </a:p>
          <a:p>
            <a:r>
              <a:rPr lang="en-GB" dirty="0"/>
              <a:t>Involvement with public services</a:t>
            </a:r>
          </a:p>
          <a:p>
            <a:r>
              <a:rPr lang="en-GB" dirty="0"/>
              <a:t>Corruption and public concern</a:t>
            </a:r>
          </a:p>
          <a:p>
            <a:r>
              <a:rPr lang="en-GB" dirty="0"/>
              <a:t>Changes in the context of leadership</a:t>
            </a:r>
          </a:p>
          <a:p>
            <a:r>
              <a:rPr lang="en-GB" dirty="0"/>
              <a:t>Good governance</a:t>
            </a:r>
          </a:p>
          <a:p>
            <a:r>
              <a:rPr lang="en-GB" dirty="0"/>
              <a:t>The purpose of public services</a:t>
            </a:r>
          </a:p>
          <a:p>
            <a:r>
              <a:rPr lang="en-GB" dirty="0"/>
              <a:t>The ‘strength of weak ties’</a:t>
            </a:r>
          </a:p>
          <a:p>
            <a:endParaRPr lang="en-GB" dirty="0"/>
          </a:p>
          <a:p>
            <a:endParaRPr lang="en-GB" dirty="0"/>
          </a:p>
        </p:txBody>
      </p:sp>
      <p:sp>
        <p:nvSpPr>
          <p:cNvPr id="4" name="Slide Number Placeholder 3"/>
          <p:cNvSpPr>
            <a:spLocks noGrp="1"/>
          </p:cNvSpPr>
          <p:nvPr>
            <p:ph type="sldNum" sz="quarter" idx="12"/>
          </p:nvPr>
        </p:nvSpPr>
        <p:spPr/>
        <p:txBody>
          <a:bodyPr/>
          <a:lstStyle/>
          <a:p>
            <a:fld id="{E7DC02FD-F513-4C01-8E82-24CCD5E3281F}" type="slidenum">
              <a:rPr lang="en-GB" smtClean="0"/>
              <a:pPr/>
              <a:t>7</a:t>
            </a:fld>
            <a:endParaRPr lang="en-GB"/>
          </a:p>
        </p:txBody>
      </p:sp>
    </p:spTree>
    <p:extLst>
      <p:ext uri="{BB962C8B-B14F-4D97-AF65-F5344CB8AC3E}">
        <p14:creationId xmlns:p14="http://schemas.microsoft.com/office/powerpoint/2010/main" val="13372648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Origins of Democracy</a:t>
            </a:r>
          </a:p>
        </p:txBody>
      </p:sp>
      <p:sp>
        <p:nvSpPr>
          <p:cNvPr id="3" name="Content Placeholder 2"/>
          <p:cNvSpPr>
            <a:spLocks noGrp="1"/>
          </p:cNvSpPr>
          <p:nvPr>
            <p:ph idx="1"/>
          </p:nvPr>
        </p:nvSpPr>
        <p:spPr>
          <a:xfrm>
            <a:off x="457200" y="1412776"/>
            <a:ext cx="8229600" cy="4713387"/>
          </a:xfrm>
        </p:spPr>
        <p:txBody>
          <a:bodyPr>
            <a:normAutofit/>
          </a:bodyPr>
          <a:lstStyle/>
          <a:p>
            <a:r>
              <a:rPr lang="en-GB" dirty="0"/>
              <a:t>Ancient Greek assemblies where a community could govern itself</a:t>
            </a:r>
          </a:p>
          <a:p>
            <a:r>
              <a:rPr lang="en-GB" dirty="0"/>
              <a:t>Romans limited the powers of those who govern, claimed their ‘Republic’ as a ‘public possession’ (</a:t>
            </a:r>
            <a:r>
              <a:rPr lang="en-GB" i="1" dirty="0"/>
              <a:t>res </a:t>
            </a:r>
            <a:r>
              <a:rPr lang="en-GB" i="1" dirty="0" err="1"/>
              <a:t>publica</a:t>
            </a:r>
            <a:r>
              <a:rPr lang="en-GB" dirty="0"/>
              <a:t>) and introduced the rule of law</a:t>
            </a:r>
          </a:p>
          <a:p>
            <a:r>
              <a:rPr lang="en-GB" dirty="0"/>
              <a:t>Ideas of self-government through elected representation and equality before the law are the foundations of democracy</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(2011:3)</a:t>
            </a:r>
          </a:p>
        </p:txBody>
      </p:sp>
      <p:sp>
        <p:nvSpPr>
          <p:cNvPr id="4" name="Slide Number Placeholder 3"/>
          <p:cNvSpPr>
            <a:spLocks noGrp="1"/>
          </p:cNvSpPr>
          <p:nvPr>
            <p:ph type="sldNum" sz="quarter" idx="12"/>
          </p:nvPr>
        </p:nvSpPr>
        <p:spPr/>
        <p:txBody>
          <a:bodyPr/>
          <a:lstStyle/>
          <a:p>
            <a:fld id="{E7DC02FD-F513-4C01-8E82-24CCD5E3281F}" type="slidenum">
              <a:rPr lang="en-GB" smtClean="0"/>
              <a:pPr/>
              <a:t>8</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Questions!</a:t>
            </a:r>
          </a:p>
        </p:txBody>
      </p:sp>
      <p:sp>
        <p:nvSpPr>
          <p:cNvPr id="3" name="Content Placeholder 2"/>
          <p:cNvSpPr>
            <a:spLocks noGrp="1"/>
          </p:cNvSpPr>
          <p:nvPr>
            <p:ph idx="1"/>
          </p:nvPr>
        </p:nvSpPr>
        <p:spPr>
          <a:xfrm>
            <a:off x="457200" y="1844824"/>
            <a:ext cx="8363272" cy="4281339"/>
          </a:xfrm>
        </p:spPr>
        <p:txBody>
          <a:bodyPr>
            <a:normAutofit/>
          </a:bodyPr>
          <a:lstStyle/>
          <a:p>
            <a:pPr marL="0" indent="0">
              <a:buNone/>
            </a:pPr>
            <a:endParaRPr lang="en-GB" dirty="0"/>
          </a:p>
          <a:p>
            <a:r>
              <a:rPr lang="en-GB" dirty="0"/>
              <a:t>Does ‘government’ do too much?</a:t>
            </a:r>
          </a:p>
          <a:p>
            <a:r>
              <a:rPr lang="en-GB" dirty="0"/>
              <a:t>Why do government agencies do what they do?</a:t>
            </a:r>
          </a:p>
          <a:p>
            <a:r>
              <a:rPr lang="en-GB" dirty="0"/>
              <a:t>How can we lower the cost of government?</a:t>
            </a:r>
          </a:p>
          <a:p>
            <a:r>
              <a:rPr lang="en-GB" dirty="0"/>
              <a:t>What sense can citizens make of international, national, regional and local government?</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(2011:5)</a:t>
            </a:r>
          </a:p>
        </p:txBody>
      </p:sp>
      <p:sp>
        <p:nvSpPr>
          <p:cNvPr id="4" name="Slide Number Placeholder 3"/>
          <p:cNvSpPr>
            <a:spLocks noGrp="1"/>
          </p:cNvSpPr>
          <p:nvPr>
            <p:ph type="sldNum" sz="quarter" idx="12"/>
          </p:nvPr>
        </p:nvSpPr>
        <p:spPr/>
        <p:txBody>
          <a:bodyPr/>
          <a:lstStyle/>
          <a:p>
            <a:fld id="{E7DC02FD-F513-4C01-8E82-24CCD5E3281F}" type="slidenum">
              <a:rPr lang="en-GB" smtClean="0"/>
              <a:pPr/>
              <a:t>9</a:t>
            </a:fld>
            <a:endParaRPr lang="en-GB"/>
          </a:p>
        </p:txBody>
      </p:sp>
      <p:sp>
        <p:nvSpPr>
          <p:cNvPr id="6" name="Rectangle 5"/>
          <p:cNvSpPr/>
          <p:nvPr/>
        </p:nvSpPr>
        <p:spPr>
          <a:xfrm>
            <a:off x="457200" y="1306215"/>
            <a:ext cx="8147248" cy="1077218"/>
          </a:xfrm>
          <a:prstGeom prst="rect">
            <a:avLst/>
          </a:prstGeom>
          <a:solidFill>
            <a:srgbClr val="FFFF00"/>
          </a:solidFill>
          <a:ln w="25400">
            <a:solidFill>
              <a:schemeClr val="accent1"/>
            </a:solidFill>
          </a:ln>
        </p:spPr>
        <p:txBody>
          <a:bodyPr wrap="square">
            <a:spAutoFit/>
          </a:bodyPr>
          <a:lstStyle/>
          <a:p>
            <a:pPr algn="ctr"/>
            <a:r>
              <a:rPr lang="en-GB" sz="3200" b="1" dirty="0"/>
              <a:t>‘Grappling with the very purpose of government itself</a:t>
            </a:r>
            <a:r>
              <a:rPr lang="en-GB" sz="3200" dirty="0"/>
              <a:t>’</a:t>
            </a:r>
          </a:p>
        </p:txBody>
      </p:sp>
    </p:spTree>
    <p:extLst>
      <p:ext uri="{BB962C8B-B14F-4D97-AF65-F5344CB8AC3E}">
        <p14:creationId xmlns:p14="http://schemas.microsoft.com/office/powerpoint/2010/main" val="2400337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Involvement with public issues</a:t>
            </a:r>
          </a:p>
        </p:txBody>
      </p:sp>
      <p:sp>
        <p:nvSpPr>
          <p:cNvPr id="3" name="Content Placeholder 2"/>
          <p:cNvSpPr>
            <a:spLocks noGrp="1"/>
          </p:cNvSpPr>
          <p:nvPr>
            <p:ph idx="1"/>
          </p:nvPr>
        </p:nvSpPr>
        <p:spPr>
          <a:xfrm>
            <a:off x="457200" y="1268760"/>
            <a:ext cx="8229600" cy="4857403"/>
          </a:xfrm>
        </p:spPr>
        <p:txBody>
          <a:bodyPr>
            <a:normAutofit lnSpcReduction="10000"/>
          </a:bodyPr>
          <a:lstStyle/>
          <a:p>
            <a:r>
              <a:rPr lang="en-GB" dirty="0"/>
              <a:t>Are public utilities (water, energy, roads, public transport) cost effective?</a:t>
            </a:r>
          </a:p>
          <a:p>
            <a:r>
              <a:rPr lang="en-GB" dirty="0"/>
              <a:t>Are the streets clean and safe?</a:t>
            </a:r>
          </a:p>
          <a:p>
            <a:r>
              <a:rPr lang="en-GB" dirty="0"/>
              <a:t>Do schools educate our children well?</a:t>
            </a:r>
          </a:p>
          <a:p>
            <a:r>
              <a:rPr lang="en-GB" dirty="0"/>
              <a:t>Do health services prevent ill health?</a:t>
            </a:r>
          </a:p>
          <a:p>
            <a:r>
              <a:rPr lang="en-GB" dirty="0"/>
              <a:t>Do local agencies give sufficient care to older people?</a:t>
            </a:r>
          </a:p>
          <a:p>
            <a:r>
              <a:rPr lang="en-GB" dirty="0"/>
              <a:t>Do the police prevent crime and catch criminals?</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(2011:6)</a:t>
            </a:r>
          </a:p>
        </p:txBody>
      </p:sp>
      <p:sp>
        <p:nvSpPr>
          <p:cNvPr id="4" name="Slide Number Placeholder 3"/>
          <p:cNvSpPr>
            <a:spLocks noGrp="1"/>
          </p:cNvSpPr>
          <p:nvPr>
            <p:ph type="sldNum" sz="quarter" idx="12"/>
          </p:nvPr>
        </p:nvSpPr>
        <p:spPr/>
        <p:txBody>
          <a:bodyPr/>
          <a:lstStyle/>
          <a:p>
            <a:fld id="{E7DC02FD-F513-4C01-8E82-24CCD5E3281F}" type="slidenum">
              <a:rPr lang="en-GB" smtClean="0"/>
              <a:pPr/>
              <a:t>10</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Concern about corruption</a:t>
            </a:r>
          </a:p>
        </p:txBody>
      </p:sp>
      <p:sp>
        <p:nvSpPr>
          <p:cNvPr id="3" name="Content Placeholder 2"/>
          <p:cNvSpPr>
            <a:spLocks noGrp="1"/>
          </p:cNvSpPr>
          <p:nvPr>
            <p:ph idx="1"/>
          </p:nvPr>
        </p:nvSpPr>
        <p:spPr>
          <a:xfrm>
            <a:off x="457200" y="1196752"/>
            <a:ext cx="8229600" cy="4929411"/>
          </a:xfrm>
        </p:spPr>
        <p:txBody>
          <a:bodyPr>
            <a:normAutofit lnSpcReduction="10000"/>
          </a:bodyPr>
          <a:lstStyle/>
          <a:p>
            <a:pPr marL="0" indent="0">
              <a:buNone/>
            </a:pPr>
            <a:r>
              <a:rPr lang="en-GB" dirty="0"/>
              <a:t>Behaviours considered extremely important for public office holders:</a:t>
            </a:r>
          </a:p>
          <a:p>
            <a:pPr marL="0" indent="0">
              <a:buNone/>
            </a:pPr>
            <a:r>
              <a:rPr lang="en-GB" dirty="0"/>
              <a:t>61% - competence</a:t>
            </a:r>
          </a:p>
          <a:p>
            <a:pPr marL="0" indent="0">
              <a:buNone/>
            </a:pPr>
            <a:r>
              <a:rPr lang="en-GB" dirty="0"/>
              <a:t>85% - not taking bribes</a:t>
            </a:r>
          </a:p>
          <a:p>
            <a:pPr marL="0" indent="0">
              <a:buNone/>
            </a:pPr>
            <a:r>
              <a:rPr lang="en-GB" dirty="0"/>
              <a:t>76% - telling the truth</a:t>
            </a:r>
          </a:p>
          <a:p>
            <a:pPr marL="0" indent="0">
              <a:buNone/>
            </a:pPr>
            <a:r>
              <a:rPr lang="en-GB" dirty="0"/>
              <a:t>74% - use public money wisely</a:t>
            </a:r>
          </a:p>
          <a:p>
            <a:pPr marL="0" indent="0">
              <a:buNone/>
            </a:pPr>
            <a:r>
              <a:rPr lang="en-GB" dirty="0"/>
              <a:t>73% - do not use power for personal gain</a:t>
            </a:r>
          </a:p>
          <a:p>
            <a:pPr marL="0" indent="0">
              <a:buNone/>
            </a:pPr>
            <a:r>
              <a:rPr lang="en-GB" dirty="0"/>
              <a:t>66% - be dedicated to doing a good job for the public</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(2011:6)</a:t>
            </a:r>
          </a:p>
        </p:txBody>
      </p:sp>
      <p:sp>
        <p:nvSpPr>
          <p:cNvPr id="4" name="TextBox 3"/>
          <p:cNvSpPr txBox="1"/>
          <p:nvPr/>
        </p:nvSpPr>
        <p:spPr>
          <a:xfrm>
            <a:off x="389421" y="5862463"/>
            <a:ext cx="6048672" cy="830997"/>
          </a:xfrm>
          <a:prstGeom prst="rect">
            <a:avLst/>
          </a:prstGeom>
          <a:noFill/>
        </p:spPr>
        <p:txBody>
          <a:bodyPr wrap="square" rtlCol="0">
            <a:spAutoFit/>
          </a:bodyPr>
          <a:lstStyle/>
          <a:p>
            <a:r>
              <a:rPr lang="en-GB" sz="1600" dirty="0"/>
              <a:t>Haywood B et al (2008) Survey of Public Attitudes Towards Conduct in Public Life. Committee on Standards in Public Life. UK House of Commons</a:t>
            </a:r>
          </a:p>
        </p:txBody>
      </p:sp>
      <p:sp>
        <p:nvSpPr>
          <p:cNvPr id="6" name="Slide Number Placeholder 5"/>
          <p:cNvSpPr>
            <a:spLocks noGrp="1"/>
          </p:cNvSpPr>
          <p:nvPr>
            <p:ph type="sldNum" sz="quarter" idx="12"/>
          </p:nvPr>
        </p:nvSpPr>
        <p:spPr/>
        <p:txBody>
          <a:bodyPr/>
          <a:lstStyle/>
          <a:p>
            <a:fld id="{E7DC02FD-F513-4C01-8E82-24CCD5E3281F}" type="slidenum">
              <a:rPr lang="en-GB" smtClean="0"/>
              <a:pPr/>
              <a:t>11</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General Lesson</a:t>
            </a:r>
          </a:p>
        </p:txBody>
      </p:sp>
      <p:sp>
        <p:nvSpPr>
          <p:cNvPr id="3" name="Content Placeholder 2"/>
          <p:cNvSpPr>
            <a:spLocks noGrp="1"/>
          </p:cNvSpPr>
          <p:nvPr>
            <p:ph idx="1"/>
          </p:nvPr>
        </p:nvSpPr>
        <p:spPr>
          <a:xfrm>
            <a:off x="457200" y="1600201"/>
            <a:ext cx="8229600" cy="3412976"/>
          </a:xfrm>
          <a:solidFill>
            <a:srgbClr val="FFFF00"/>
          </a:solidFill>
          <a:ln w="25400">
            <a:solidFill>
              <a:schemeClr val="tx1"/>
            </a:solidFill>
          </a:ln>
          <a:scene3d>
            <a:camera prst="orthographicFront"/>
            <a:lightRig rig="threePt" dir="t"/>
          </a:scene3d>
        </p:spPr>
        <p:txBody>
          <a:bodyPr>
            <a:normAutofit/>
          </a:bodyPr>
          <a:lstStyle/>
          <a:p>
            <a:pPr marL="0" indent="0" algn="ctr">
              <a:buNone/>
            </a:pPr>
            <a:r>
              <a:rPr lang="en-GB" sz="4000" dirty="0"/>
              <a:t>‘The overall quality of political, professional and managerial leadership is central to the success of government at all levels. Leadership matters.’</a:t>
            </a:r>
          </a:p>
        </p:txBody>
      </p:sp>
      <p:sp>
        <p:nvSpPr>
          <p:cNvPr id="4" name="TextBox 3"/>
          <p:cNvSpPr txBox="1"/>
          <p:nvPr/>
        </p:nvSpPr>
        <p:spPr>
          <a:xfrm>
            <a:off x="6948264" y="5445224"/>
            <a:ext cx="1728192" cy="369332"/>
          </a:xfrm>
          <a:prstGeom prst="rect">
            <a:avLst/>
          </a:prstGeom>
          <a:noFill/>
        </p:spPr>
        <p:txBody>
          <a:bodyPr wrap="square" rtlCol="0">
            <a:spAutoFit/>
          </a:bodyPr>
          <a:lstStyle/>
          <a:p>
            <a:r>
              <a:rPr lang="en-GB" dirty="0"/>
              <a:t>Quirk (2011:7)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12</a:t>
            </a:fld>
            <a:endParaRPr lang="en-GB"/>
          </a:p>
        </p:txBody>
      </p:sp>
    </p:spTree>
    <p:extLst>
      <p:ext uri="{BB962C8B-B14F-4D97-AF65-F5344CB8AC3E}">
        <p14:creationId xmlns:p14="http://schemas.microsoft.com/office/powerpoint/2010/main" val="2799550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Context of Leadership</a:t>
            </a:r>
          </a:p>
        </p:txBody>
      </p:sp>
      <p:sp>
        <p:nvSpPr>
          <p:cNvPr id="3" name="Content Placeholder 2"/>
          <p:cNvSpPr>
            <a:spLocks noGrp="1"/>
          </p:cNvSpPr>
          <p:nvPr>
            <p:ph idx="1"/>
          </p:nvPr>
        </p:nvSpPr>
        <p:spPr/>
        <p:txBody>
          <a:bodyPr/>
          <a:lstStyle/>
          <a:p>
            <a:r>
              <a:rPr lang="en-GB" dirty="0"/>
              <a:t>Away from the landscape of military conflict</a:t>
            </a:r>
          </a:p>
          <a:p>
            <a:endParaRPr lang="en-GB" dirty="0"/>
          </a:p>
          <a:p>
            <a:r>
              <a:rPr lang="en-GB" dirty="0"/>
              <a:t>To the softer landscape of shaping cultural objectives for communities and for the public institutions that serve them</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(2011:9)</a:t>
            </a:r>
          </a:p>
        </p:txBody>
      </p:sp>
      <p:sp>
        <p:nvSpPr>
          <p:cNvPr id="4" name="Slide Number Placeholder 3"/>
          <p:cNvSpPr>
            <a:spLocks noGrp="1"/>
          </p:cNvSpPr>
          <p:nvPr>
            <p:ph type="sldNum" sz="quarter" idx="12"/>
          </p:nvPr>
        </p:nvSpPr>
        <p:spPr/>
        <p:txBody>
          <a:bodyPr/>
          <a:lstStyle/>
          <a:p>
            <a:fld id="{E7DC02FD-F513-4C01-8E82-24CCD5E3281F}" type="slidenum">
              <a:rPr lang="en-GB" smtClean="0"/>
              <a:pPr/>
              <a:t>13</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Governance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95404464"/>
              </p:ext>
            </p:extLst>
          </p:nvPr>
        </p:nvGraphicFramePr>
        <p:xfrm>
          <a:off x="467544" y="134076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(2011:12)</a:t>
            </a:r>
          </a:p>
        </p:txBody>
      </p:sp>
      <p:sp>
        <p:nvSpPr>
          <p:cNvPr id="3" name="Slide Number Placeholder 2"/>
          <p:cNvSpPr>
            <a:spLocks noGrp="1"/>
          </p:cNvSpPr>
          <p:nvPr>
            <p:ph type="sldNum" sz="quarter" idx="12"/>
          </p:nvPr>
        </p:nvSpPr>
        <p:spPr/>
        <p:txBody>
          <a:bodyPr/>
          <a:lstStyle/>
          <a:p>
            <a:fld id="{E7DC02FD-F513-4C01-8E82-24CCD5E3281F}" type="slidenum">
              <a:rPr lang="en-GB" smtClean="0"/>
              <a:pPr/>
              <a:t>14</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73D802F-F274-4D14-95BD-303599DD2CA3}"/>
                                            </p:graphicEl>
                                          </p:spTgt>
                                        </p:tgtEl>
                                        <p:attrNameLst>
                                          <p:attrName>style.visibility</p:attrName>
                                        </p:attrNameLst>
                                      </p:cBhvr>
                                      <p:to>
                                        <p:strVal val="visible"/>
                                      </p:to>
                                    </p:set>
                                    <p:animEffect transition="in" filter="fade">
                                      <p:cBhvr>
                                        <p:cTn id="7" dur="500"/>
                                        <p:tgtEl>
                                          <p:spTgt spid="4">
                                            <p:graphicEl>
                                              <a:dgm id="{573D802F-F274-4D14-95BD-303599DD2C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215667F-10B9-4AA6-87D8-92285D7BA577}"/>
                                            </p:graphicEl>
                                          </p:spTgt>
                                        </p:tgtEl>
                                        <p:attrNameLst>
                                          <p:attrName>style.visibility</p:attrName>
                                        </p:attrNameLst>
                                      </p:cBhvr>
                                      <p:to>
                                        <p:strVal val="visible"/>
                                      </p:to>
                                    </p:set>
                                    <p:animEffect transition="in" filter="fade">
                                      <p:cBhvr>
                                        <p:cTn id="12" dur="500"/>
                                        <p:tgtEl>
                                          <p:spTgt spid="4">
                                            <p:graphicEl>
                                              <a:dgm id="{3215667F-10B9-4AA6-87D8-92285D7BA5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E622707-1810-4BE2-AEDD-331AE1FD3DE5}"/>
                                            </p:graphicEl>
                                          </p:spTgt>
                                        </p:tgtEl>
                                        <p:attrNameLst>
                                          <p:attrName>style.visibility</p:attrName>
                                        </p:attrNameLst>
                                      </p:cBhvr>
                                      <p:to>
                                        <p:strVal val="visible"/>
                                      </p:to>
                                    </p:set>
                                    <p:animEffect transition="in" filter="fade">
                                      <p:cBhvr>
                                        <p:cTn id="17" dur="500"/>
                                        <p:tgtEl>
                                          <p:spTgt spid="4">
                                            <p:graphicEl>
                                              <a:dgm id="{AE622707-1810-4BE2-AEDD-331AE1FD3D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812CC8E-7C21-4C79-8E7A-AD1B31E07B21}"/>
                                            </p:graphicEl>
                                          </p:spTgt>
                                        </p:tgtEl>
                                        <p:attrNameLst>
                                          <p:attrName>style.visibility</p:attrName>
                                        </p:attrNameLst>
                                      </p:cBhvr>
                                      <p:to>
                                        <p:strVal val="visible"/>
                                      </p:to>
                                    </p:set>
                                    <p:animEffect transition="in" filter="fade">
                                      <p:cBhvr>
                                        <p:cTn id="22" dur="500"/>
                                        <p:tgtEl>
                                          <p:spTgt spid="4">
                                            <p:graphicEl>
                                              <a:dgm id="{2812CC8E-7C21-4C79-8E7A-AD1B31E07B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48072"/>
          </a:xfrm>
        </p:spPr>
        <p:txBody>
          <a:bodyPr>
            <a:normAutofit fontScale="90000"/>
          </a:bodyPr>
          <a:lstStyle/>
          <a:p>
            <a:r>
              <a:rPr lang="en-GB" dirty="0"/>
              <a:t>Essential Purposes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6366109"/>
              </p:ext>
            </p:extLst>
          </p:nvPr>
        </p:nvGraphicFramePr>
        <p:xfrm>
          <a:off x="1187624" y="764704"/>
          <a:ext cx="6768752" cy="3877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940152" y="6283191"/>
            <a:ext cx="2592288" cy="369332"/>
          </a:xfrm>
          <a:prstGeom prst="rect">
            <a:avLst/>
          </a:prstGeom>
          <a:noFill/>
        </p:spPr>
        <p:txBody>
          <a:bodyPr wrap="square" rtlCol="0">
            <a:spAutoFit/>
          </a:bodyPr>
          <a:lstStyle/>
          <a:p>
            <a:r>
              <a:rPr lang="en-GB" dirty="0"/>
              <a:t>Quirk (2011:22/3)</a:t>
            </a:r>
          </a:p>
        </p:txBody>
      </p:sp>
      <p:sp>
        <p:nvSpPr>
          <p:cNvPr id="7" name="TextBox 6"/>
          <p:cNvSpPr txBox="1"/>
          <p:nvPr/>
        </p:nvSpPr>
        <p:spPr>
          <a:xfrm>
            <a:off x="395536" y="4221088"/>
            <a:ext cx="3672408" cy="2062103"/>
          </a:xfrm>
          <a:prstGeom prst="rect">
            <a:avLst/>
          </a:prstGeom>
          <a:solidFill>
            <a:srgbClr val="FFFF00"/>
          </a:solidFill>
          <a:ln w="25400">
            <a:solidFill>
              <a:schemeClr val="tx1"/>
            </a:solidFill>
          </a:ln>
        </p:spPr>
        <p:txBody>
          <a:bodyPr wrap="square" rtlCol="0">
            <a:spAutoFit/>
          </a:bodyPr>
          <a:lstStyle/>
          <a:p>
            <a:pPr algn="ctr"/>
            <a:r>
              <a:rPr lang="en-GB" sz="3200" b="1" i="1" dirty="0"/>
              <a:t>‘</a:t>
            </a:r>
            <a:r>
              <a:rPr lang="en-GB" sz="3200" b="1" i="1" dirty="0" err="1"/>
              <a:t>Salus</a:t>
            </a:r>
            <a:r>
              <a:rPr lang="en-GB" sz="3200" b="1" i="1" dirty="0"/>
              <a:t> </a:t>
            </a:r>
            <a:r>
              <a:rPr lang="en-GB" sz="3200" b="1" i="1" dirty="0" err="1"/>
              <a:t>populi</a:t>
            </a:r>
            <a:r>
              <a:rPr lang="en-GB" sz="3200" b="1" i="1" dirty="0"/>
              <a:t> suprema </a:t>
            </a:r>
            <a:r>
              <a:rPr lang="en-GB" sz="3200" b="1" i="1" dirty="0" err="1"/>
              <a:t>lex</a:t>
            </a:r>
            <a:r>
              <a:rPr lang="en-GB" sz="3200" b="1" i="1" dirty="0"/>
              <a:t> </a:t>
            </a:r>
            <a:r>
              <a:rPr lang="en-GB" sz="3200" b="1" i="1" dirty="0" err="1"/>
              <a:t>esto</a:t>
            </a:r>
            <a:r>
              <a:rPr lang="en-GB" sz="3200" b="1" i="1" dirty="0"/>
              <a:t>’ </a:t>
            </a:r>
            <a:r>
              <a:rPr lang="en-GB" sz="3200" dirty="0"/>
              <a:t>– the welfare of the people above all</a:t>
            </a:r>
          </a:p>
        </p:txBody>
      </p:sp>
      <p:sp>
        <p:nvSpPr>
          <p:cNvPr id="8" name="Right Arrow 7"/>
          <p:cNvSpPr/>
          <p:nvPr/>
        </p:nvSpPr>
        <p:spPr>
          <a:xfrm>
            <a:off x="4139952" y="4909235"/>
            <a:ext cx="2160240" cy="6971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300192" y="4472975"/>
            <a:ext cx="2592288" cy="1569660"/>
          </a:xfrm>
          <a:prstGeom prst="rect">
            <a:avLst/>
          </a:prstGeom>
          <a:solidFill>
            <a:srgbClr val="FFFF00"/>
          </a:solidFill>
          <a:ln w="25400">
            <a:solidFill>
              <a:schemeClr val="tx1"/>
            </a:solidFill>
          </a:ln>
        </p:spPr>
        <p:txBody>
          <a:bodyPr wrap="square" rtlCol="0">
            <a:spAutoFit/>
          </a:bodyPr>
          <a:lstStyle/>
          <a:p>
            <a:pPr algn="ctr"/>
            <a:r>
              <a:rPr lang="en-GB" sz="3200" dirty="0"/>
              <a:t>The highest goal of government</a:t>
            </a:r>
          </a:p>
        </p:txBody>
      </p:sp>
      <p:sp>
        <p:nvSpPr>
          <p:cNvPr id="3" name="Slide Number Placeholder 2"/>
          <p:cNvSpPr>
            <a:spLocks noGrp="1"/>
          </p:cNvSpPr>
          <p:nvPr>
            <p:ph type="sldNum" sz="quarter" idx="12"/>
          </p:nvPr>
        </p:nvSpPr>
        <p:spPr/>
        <p:txBody>
          <a:bodyPr/>
          <a:lstStyle/>
          <a:p>
            <a:fld id="{E7DC02FD-F513-4C01-8E82-24CCD5E3281F}" type="slidenum">
              <a:rPr lang="en-GB" smtClean="0"/>
              <a:pPr/>
              <a:t>15</a:t>
            </a:fld>
            <a:endParaRPr lang="en-GB"/>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2224D36-C60B-4FFA-8334-C91FAAD75ED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EB1002B-0BEA-4E19-92BE-288C9C727C8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5D2A7F01-31E3-44BB-A737-212D3B2C9B0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47FC33A-9577-4832-A6ED-9DC5EA3433A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6958-EC71-44BB-A544-1496C8FD3E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9E7A2C-25A1-4015-A2B2-F6DFAA502FA0}"/>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F0B7252E-9771-433D-BCE8-B28A6909522F}"/>
              </a:ext>
            </a:extLst>
          </p:cNvPr>
          <p:cNvSpPr>
            <a:spLocks noGrp="1"/>
          </p:cNvSpPr>
          <p:nvPr>
            <p:ph type="sldNum" sz="quarter" idx="12"/>
          </p:nvPr>
        </p:nvSpPr>
        <p:spPr/>
        <p:txBody>
          <a:bodyPr/>
          <a:lstStyle/>
          <a:p>
            <a:fld id="{E7DC02FD-F513-4C01-8E82-24CCD5E3281F}" type="slidenum">
              <a:rPr lang="en-GB" smtClean="0"/>
              <a:pPr/>
              <a:t>16</a:t>
            </a:fld>
            <a:endParaRPr lang="en-GB"/>
          </a:p>
        </p:txBody>
      </p:sp>
    </p:spTree>
    <p:extLst>
      <p:ext uri="{BB962C8B-B14F-4D97-AF65-F5344CB8AC3E}">
        <p14:creationId xmlns:p14="http://schemas.microsoft.com/office/powerpoint/2010/main" val="16217934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connected, freer world</a:t>
            </a:r>
          </a:p>
        </p:txBody>
      </p:sp>
      <p:sp>
        <p:nvSpPr>
          <p:cNvPr id="3" name="Content Placeholder 2"/>
          <p:cNvSpPr>
            <a:spLocks noGrp="1"/>
          </p:cNvSpPr>
          <p:nvPr>
            <p:ph idx="1"/>
          </p:nvPr>
        </p:nvSpPr>
        <p:spPr>
          <a:xfrm>
            <a:off x="457200" y="1412776"/>
            <a:ext cx="8229600" cy="4713387"/>
          </a:xfrm>
        </p:spPr>
        <p:txBody>
          <a:bodyPr>
            <a:normAutofit lnSpcReduction="10000"/>
          </a:bodyPr>
          <a:lstStyle/>
          <a:p>
            <a:pPr marL="0" indent="0">
              <a:buNone/>
            </a:pPr>
            <a:r>
              <a:rPr lang="en-GB" dirty="0" err="1"/>
              <a:t>Granovetter</a:t>
            </a:r>
            <a:r>
              <a:rPr lang="en-GB" dirty="0"/>
              <a:t> (1973 and 1983):</a:t>
            </a:r>
          </a:p>
          <a:p>
            <a:r>
              <a:rPr lang="en-GB" dirty="0"/>
              <a:t>People with few close friends but lots of acquaintances use their social networks to become more socially mobile than people with fewer social networks but a closer knit group of friends</a:t>
            </a:r>
          </a:p>
          <a:p>
            <a:r>
              <a:rPr lang="en-GB" b="1" dirty="0"/>
              <a:t>‘The strength of weak ties’</a:t>
            </a:r>
          </a:p>
          <a:p>
            <a:r>
              <a:rPr lang="en-GB" dirty="0"/>
              <a:t>Opportunities for us but profoundly challenging for government</a:t>
            </a:r>
          </a:p>
        </p:txBody>
      </p:sp>
      <p:sp>
        <p:nvSpPr>
          <p:cNvPr id="4" name="TextBox 3"/>
          <p:cNvSpPr txBox="1"/>
          <p:nvPr/>
        </p:nvSpPr>
        <p:spPr>
          <a:xfrm>
            <a:off x="755576" y="5949280"/>
            <a:ext cx="7957333" cy="646331"/>
          </a:xfrm>
          <a:prstGeom prst="rect">
            <a:avLst/>
          </a:prstGeom>
          <a:noFill/>
        </p:spPr>
        <p:txBody>
          <a:bodyPr wrap="square" rtlCol="0">
            <a:spAutoFit/>
          </a:bodyPr>
          <a:lstStyle/>
          <a:p>
            <a:r>
              <a:rPr lang="en-GB" dirty="0" err="1"/>
              <a:t>Granovetter</a:t>
            </a:r>
            <a:r>
              <a:rPr lang="en-GB" dirty="0"/>
              <a:t> M (1983) ‘The strength of weak ties: a network theory revisited’, </a:t>
            </a:r>
            <a:r>
              <a:rPr lang="en-GB" i="1" dirty="0"/>
              <a:t>Sociological Theory</a:t>
            </a:r>
            <a:r>
              <a:rPr lang="en-GB" dirty="0"/>
              <a:t>, 1: 201-30 cited in Quirk 2011:33</a:t>
            </a:r>
          </a:p>
        </p:txBody>
      </p:sp>
      <p:sp>
        <p:nvSpPr>
          <p:cNvPr id="5" name="Slide Number Placeholder 4"/>
          <p:cNvSpPr>
            <a:spLocks noGrp="1"/>
          </p:cNvSpPr>
          <p:nvPr>
            <p:ph type="sldNum" sz="quarter" idx="12"/>
          </p:nvPr>
        </p:nvSpPr>
        <p:spPr/>
        <p:txBody>
          <a:bodyPr/>
          <a:lstStyle/>
          <a:p>
            <a:fld id="{E7DC02FD-F513-4C01-8E82-24CCD5E3281F}" type="slidenum">
              <a:rPr lang="en-GB" smtClean="0"/>
              <a:pPr/>
              <a:t>17</a:t>
            </a:fld>
            <a:endParaRPr lang="en-GB"/>
          </a:p>
        </p:txBody>
      </p:sp>
    </p:spTree>
    <p:extLst>
      <p:ext uri="{BB962C8B-B14F-4D97-AF65-F5344CB8AC3E}">
        <p14:creationId xmlns:p14="http://schemas.microsoft.com/office/powerpoint/2010/main" val="275829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endParaRPr lang="en-GB" dirty="0"/>
          </a:p>
        </p:txBody>
      </p:sp>
      <p:sp>
        <p:nvSpPr>
          <p:cNvPr id="3" name="Content Placeholder 2"/>
          <p:cNvSpPr>
            <a:spLocks noGrp="1"/>
          </p:cNvSpPr>
          <p:nvPr>
            <p:ph idx="1"/>
          </p:nvPr>
        </p:nvSpPr>
        <p:spPr>
          <a:xfrm>
            <a:off x="457200" y="620688"/>
            <a:ext cx="8229600" cy="5505475"/>
          </a:xfrm>
        </p:spPr>
        <p:txBody>
          <a:bodyPr>
            <a:normAutofit/>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sz="2400" dirty="0">
              <a:hlinkClick r:id="rId2"/>
            </a:endParaRPr>
          </a:p>
          <a:p>
            <a:pPr marL="0" indent="0">
              <a:buNone/>
            </a:pPr>
            <a:endParaRPr lang="en-GB" dirty="0"/>
          </a:p>
        </p:txBody>
      </p:sp>
      <p:sp>
        <p:nvSpPr>
          <p:cNvPr id="4" name="Slide Number Placeholder 3"/>
          <p:cNvSpPr>
            <a:spLocks noGrp="1"/>
          </p:cNvSpPr>
          <p:nvPr>
            <p:ph type="sldNum" sz="quarter" idx="12"/>
          </p:nvPr>
        </p:nvSpPr>
        <p:spPr/>
        <p:txBody>
          <a:bodyPr/>
          <a:lstStyle/>
          <a:p>
            <a:fld id="{E7DC02FD-F513-4C01-8E82-24CCD5E3281F}" type="slidenum">
              <a:rPr lang="en-GB" smtClean="0"/>
              <a:pPr/>
              <a:t>18</a:t>
            </a:fld>
            <a:endParaRPr lang="en-GB"/>
          </a:p>
        </p:txBody>
      </p:sp>
      <p:sp>
        <p:nvSpPr>
          <p:cNvPr id="5" name="Rectangle 4"/>
          <p:cNvSpPr/>
          <p:nvPr/>
        </p:nvSpPr>
        <p:spPr>
          <a:xfrm>
            <a:off x="1828800" y="5871925"/>
            <a:ext cx="6858000" cy="369332"/>
          </a:xfrm>
          <a:prstGeom prst="rect">
            <a:avLst/>
          </a:prstGeom>
        </p:spPr>
        <p:txBody>
          <a:bodyPr wrap="square">
            <a:spAutoFit/>
          </a:bodyPr>
          <a:lstStyle/>
          <a:p>
            <a:r>
              <a:rPr lang="en-GB" dirty="0">
                <a:hlinkClick r:id="rId3"/>
              </a:rPr>
              <a:t>https://</a:t>
            </a:r>
            <a:r>
              <a:rPr lang="en-GB" dirty="0" smtClean="0">
                <a:hlinkClick r:id="rId3"/>
              </a:rPr>
              <a:t>www.youtube.com/watch?v=g3bBajcR5fE</a:t>
            </a:r>
            <a:r>
              <a:rPr lang="en-GB" dirty="0" smtClean="0"/>
              <a:t> </a:t>
            </a:r>
            <a:endParaRPr lang="en-GB" dirty="0"/>
          </a:p>
        </p:txBody>
      </p:sp>
      <p:pic>
        <p:nvPicPr>
          <p:cNvPr id="6" name="Picture 5">
            <a:hlinkClick r:id="rId3"/>
          </p:cNvPr>
          <p:cNvPicPr>
            <a:picLocks noChangeAspect="1"/>
          </p:cNvPicPr>
          <p:nvPr/>
        </p:nvPicPr>
        <p:blipFill>
          <a:blip r:embed="rId4"/>
          <a:stretch>
            <a:fillRect/>
          </a:stretch>
        </p:blipFill>
        <p:spPr>
          <a:xfrm>
            <a:off x="1509712" y="1681162"/>
            <a:ext cx="6124575" cy="3495675"/>
          </a:xfrm>
          <a:prstGeom prst="rect">
            <a:avLst/>
          </a:prstGeom>
        </p:spPr>
      </p:pic>
    </p:spTree>
    <p:extLst>
      <p:ext uri="{BB962C8B-B14F-4D97-AF65-F5344CB8AC3E}">
        <p14:creationId xmlns:p14="http://schemas.microsoft.com/office/powerpoint/2010/main" val="18152618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Planning Limits</a:t>
            </a:r>
          </a:p>
        </p:txBody>
      </p:sp>
      <p:sp>
        <p:nvSpPr>
          <p:cNvPr id="3" name="Content Placeholder 2"/>
          <p:cNvSpPr>
            <a:spLocks noGrp="1"/>
          </p:cNvSpPr>
          <p:nvPr>
            <p:ph idx="1"/>
          </p:nvPr>
        </p:nvSpPr>
        <p:spPr/>
        <p:txBody>
          <a:bodyPr>
            <a:normAutofit/>
          </a:bodyPr>
          <a:lstStyle/>
          <a:p>
            <a:r>
              <a:rPr lang="en-GB" dirty="0"/>
              <a:t>The challenges for governments are so vast that single solutions won’t work</a:t>
            </a:r>
          </a:p>
          <a:p>
            <a:r>
              <a:rPr lang="en-GB" dirty="0"/>
              <a:t>‘Emergence’ characterises the world in which those with responsibility for public services operate</a:t>
            </a:r>
          </a:p>
          <a:p>
            <a:r>
              <a:rPr lang="en-GB" dirty="0"/>
              <a:t>A disciplined, intuitive approach is demanded</a:t>
            </a:r>
          </a:p>
          <a:p>
            <a:r>
              <a:rPr lang="en-GB" dirty="0"/>
              <a:t>Avoid reliance on well-oiled strategic plans</a:t>
            </a:r>
          </a:p>
          <a:p>
            <a:pPr marL="0" indent="0">
              <a:buNone/>
            </a:pPr>
            <a:endParaRPr lang="en-GB" sz="1800" dirty="0"/>
          </a:p>
          <a:p>
            <a:pPr marL="0" indent="0">
              <a:buNone/>
            </a:pPr>
            <a:r>
              <a:rPr lang="en-GB" sz="1800" dirty="0"/>
              <a:t>(Ref. </a:t>
            </a:r>
            <a:r>
              <a:rPr lang="en-GB" sz="1800" dirty="0" err="1"/>
              <a:t>Mintzberg</a:t>
            </a:r>
            <a:r>
              <a:rPr lang="en-GB" sz="1800" dirty="0"/>
              <a:t> (1994) The Rise and Fall of Strategic Planning. New York: Free Press)</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(2011:35)</a:t>
            </a:r>
          </a:p>
        </p:txBody>
      </p:sp>
      <p:sp>
        <p:nvSpPr>
          <p:cNvPr id="4" name="Slide Number Placeholder 3"/>
          <p:cNvSpPr>
            <a:spLocks noGrp="1"/>
          </p:cNvSpPr>
          <p:nvPr>
            <p:ph type="sldNum" sz="quarter" idx="12"/>
          </p:nvPr>
        </p:nvSpPr>
        <p:spPr/>
        <p:txBody>
          <a:bodyPr/>
          <a:lstStyle/>
          <a:p>
            <a:fld id="{E7DC02FD-F513-4C01-8E82-24CCD5E3281F}" type="slidenum">
              <a:rPr lang="en-GB" smtClean="0"/>
              <a:pPr/>
              <a:t>19</a:t>
            </a:fld>
            <a:endParaRPr lang="en-GB"/>
          </a:p>
        </p:txBody>
      </p:sp>
    </p:spTree>
    <p:extLst>
      <p:ext uri="{BB962C8B-B14F-4D97-AF65-F5344CB8AC3E}">
        <p14:creationId xmlns:p14="http://schemas.microsoft.com/office/powerpoint/2010/main" val="368364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Construction</a:t>
            </a:r>
          </a:p>
        </p:txBody>
      </p:sp>
      <p:sp>
        <p:nvSpPr>
          <p:cNvPr id="3" name="Content Placeholder 2"/>
          <p:cNvSpPr>
            <a:spLocks noGrp="1"/>
          </p:cNvSpPr>
          <p:nvPr>
            <p:ph idx="1"/>
          </p:nvPr>
        </p:nvSpPr>
        <p:spPr/>
        <p:txBody>
          <a:bodyPr/>
          <a:lstStyle/>
          <a:p>
            <a:r>
              <a:rPr lang="en-GB" dirty="0"/>
              <a:t>Not about physical buildings but how society constructs problems</a:t>
            </a:r>
          </a:p>
          <a:p>
            <a:r>
              <a:rPr lang="en-GB" dirty="0"/>
              <a:t>Best (2008) – social problems are built by ‘claim-makers’ … something is wrong and needs fixing</a:t>
            </a:r>
          </a:p>
          <a:p>
            <a:r>
              <a:rPr lang="en-GB" dirty="0"/>
              <a:t>Best says the </a:t>
            </a:r>
            <a:r>
              <a:rPr lang="en-GB" b="1" dirty="0"/>
              <a:t>‘natural history of a social problem’ </a:t>
            </a:r>
            <a:r>
              <a:rPr lang="en-GB" dirty="0"/>
              <a:t>has 6 stages</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(2011:43)</a:t>
            </a:r>
          </a:p>
        </p:txBody>
      </p:sp>
      <p:sp>
        <p:nvSpPr>
          <p:cNvPr id="4" name="Slide Number Placeholder 3"/>
          <p:cNvSpPr>
            <a:spLocks noGrp="1"/>
          </p:cNvSpPr>
          <p:nvPr>
            <p:ph type="sldNum" sz="quarter" idx="12"/>
          </p:nvPr>
        </p:nvSpPr>
        <p:spPr/>
        <p:txBody>
          <a:bodyPr/>
          <a:lstStyle/>
          <a:p>
            <a:fld id="{E7DC02FD-F513-4C01-8E82-24CCD5E3281F}" type="slidenum">
              <a:rPr lang="en-GB" smtClean="0"/>
              <a:pPr/>
              <a:t>20</a:t>
            </a:fld>
            <a:endParaRPr lang="en-GB"/>
          </a:p>
        </p:txBody>
      </p:sp>
    </p:spTree>
    <p:extLst>
      <p:ext uri="{BB962C8B-B14F-4D97-AF65-F5344CB8AC3E}">
        <p14:creationId xmlns:p14="http://schemas.microsoft.com/office/powerpoint/2010/main" val="368364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85CB2-9670-4E34-88F0-67563FA056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1EB834-B948-490E-8C18-F4FA86F1BA29}"/>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B8FCB43-156D-4DCE-AB64-4092867B67B9}"/>
              </a:ext>
            </a:extLst>
          </p:cNvPr>
          <p:cNvSpPr>
            <a:spLocks noGrp="1"/>
          </p:cNvSpPr>
          <p:nvPr>
            <p:ph type="sldNum" sz="quarter" idx="12"/>
          </p:nvPr>
        </p:nvSpPr>
        <p:spPr/>
        <p:txBody>
          <a:bodyPr/>
          <a:lstStyle/>
          <a:p>
            <a:fld id="{E7DC02FD-F513-4C01-8E82-24CCD5E3281F}" type="slidenum">
              <a:rPr lang="en-GB" smtClean="0"/>
              <a:pPr/>
              <a:t>21</a:t>
            </a:fld>
            <a:endParaRPr lang="en-GB"/>
          </a:p>
        </p:txBody>
      </p:sp>
    </p:spTree>
    <p:extLst>
      <p:ext uri="{BB962C8B-B14F-4D97-AF65-F5344CB8AC3E}">
        <p14:creationId xmlns:p14="http://schemas.microsoft.com/office/powerpoint/2010/main" val="2988126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sp>
        <p:nvSpPr>
          <p:cNvPr id="3" name="Content Placeholder 2"/>
          <p:cNvSpPr>
            <a:spLocks noGrp="1"/>
          </p:cNvSpPr>
          <p:nvPr>
            <p:ph idx="1"/>
          </p:nvPr>
        </p:nvSpPr>
        <p:spPr/>
        <p:txBody>
          <a:bodyPr/>
          <a:lstStyle/>
          <a:p>
            <a:r>
              <a:rPr lang="en-GB" dirty="0"/>
              <a:t>Life cycle of social problems</a:t>
            </a:r>
          </a:p>
          <a:p>
            <a:r>
              <a:rPr lang="en-GB" dirty="0"/>
              <a:t>Issues with single purpose agencies</a:t>
            </a:r>
          </a:p>
          <a:p>
            <a:r>
              <a:rPr lang="en-GB" dirty="0"/>
              <a:t>Complex social problems</a:t>
            </a:r>
          </a:p>
          <a:p>
            <a:r>
              <a:rPr lang="en-GB" dirty="0"/>
              <a:t>Community anchors/hubs</a:t>
            </a:r>
          </a:p>
          <a:p>
            <a:r>
              <a:rPr lang="en-GB" dirty="0"/>
              <a:t>Localised social action</a:t>
            </a:r>
          </a:p>
          <a:p>
            <a:endParaRPr lang="en-GB" b="1" dirty="0"/>
          </a:p>
        </p:txBody>
      </p:sp>
      <p:sp>
        <p:nvSpPr>
          <p:cNvPr id="4" name="Slide Number Placeholder 3"/>
          <p:cNvSpPr>
            <a:spLocks noGrp="1"/>
          </p:cNvSpPr>
          <p:nvPr>
            <p:ph type="sldNum" sz="quarter" idx="12"/>
          </p:nvPr>
        </p:nvSpPr>
        <p:spPr/>
        <p:txBody>
          <a:bodyPr/>
          <a:lstStyle/>
          <a:p>
            <a:fld id="{E7DC02FD-F513-4C01-8E82-24CCD5E3281F}" type="slidenum">
              <a:rPr lang="en-GB" smtClean="0"/>
              <a:pPr/>
              <a:t>22</a:t>
            </a:fld>
            <a:endParaRPr lang="en-GB"/>
          </a:p>
        </p:txBody>
      </p:sp>
    </p:spTree>
    <p:extLst>
      <p:ext uri="{BB962C8B-B14F-4D97-AF65-F5344CB8AC3E}">
        <p14:creationId xmlns:p14="http://schemas.microsoft.com/office/powerpoint/2010/main" val="17247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Best’s 6 Stages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5375138"/>
              </p:ext>
            </p:extLst>
          </p:nvPr>
        </p:nvGraphicFramePr>
        <p:xfrm>
          <a:off x="251520" y="1049563"/>
          <a:ext cx="8661648" cy="5073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126588" y="6098812"/>
            <a:ext cx="7488832" cy="369332"/>
          </a:xfrm>
          <a:prstGeom prst="rect">
            <a:avLst/>
          </a:prstGeom>
          <a:noFill/>
        </p:spPr>
        <p:txBody>
          <a:bodyPr wrap="square" rtlCol="0">
            <a:spAutoFit/>
          </a:bodyPr>
          <a:lstStyle/>
          <a:p>
            <a:r>
              <a:rPr lang="en-GB" dirty="0"/>
              <a:t>Best J (2008) Social Problems, New York: Norton cited in Quirk (2011:43/4)</a:t>
            </a:r>
          </a:p>
        </p:txBody>
      </p:sp>
      <p:sp>
        <p:nvSpPr>
          <p:cNvPr id="3" name="Slide Number Placeholder 2"/>
          <p:cNvSpPr>
            <a:spLocks noGrp="1"/>
          </p:cNvSpPr>
          <p:nvPr>
            <p:ph type="sldNum" sz="quarter" idx="12"/>
          </p:nvPr>
        </p:nvSpPr>
        <p:spPr/>
        <p:txBody>
          <a:bodyPr/>
          <a:lstStyle/>
          <a:p>
            <a:fld id="{E7DC02FD-F513-4C01-8E82-24CCD5E3281F}" type="slidenum">
              <a:rPr lang="en-GB" smtClean="0"/>
              <a:pPr/>
              <a:t>23</a:t>
            </a:fld>
            <a:endParaRPr lang="en-GB"/>
          </a:p>
        </p:txBody>
      </p:sp>
    </p:spTree>
    <p:extLst>
      <p:ext uri="{BB962C8B-B14F-4D97-AF65-F5344CB8AC3E}">
        <p14:creationId xmlns:p14="http://schemas.microsoft.com/office/powerpoint/2010/main" val="368364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F921AE6-26A0-4FC5-959A-5C7C35BC712E}"/>
                                            </p:graphicEl>
                                          </p:spTgt>
                                        </p:tgtEl>
                                        <p:attrNameLst>
                                          <p:attrName>style.visibility</p:attrName>
                                        </p:attrNameLst>
                                      </p:cBhvr>
                                      <p:to>
                                        <p:strVal val="visible"/>
                                      </p:to>
                                    </p:set>
                                    <p:animEffect transition="in" filter="fade">
                                      <p:cBhvr>
                                        <p:cTn id="7" dur="500"/>
                                        <p:tgtEl>
                                          <p:spTgt spid="4">
                                            <p:graphicEl>
                                              <a:dgm id="{4F921AE6-26A0-4FC5-959A-5C7C35BC712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D070F58-EAA7-47A1-B088-FA0189E3650A}"/>
                                            </p:graphicEl>
                                          </p:spTgt>
                                        </p:tgtEl>
                                        <p:attrNameLst>
                                          <p:attrName>style.visibility</p:attrName>
                                        </p:attrNameLst>
                                      </p:cBhvr>
                                      <p:to>
                                        <p:strVal val="visible"/>
                                      </p:to>
                                    </p:set>
                                    <p:animEffect transition="in" filter="fade">
                                      <p:cBhvr>
                                        <p:cTn id="10" dur="500"/>
                                        <p:tgtEl>
                                          <p:spTgt spid="4">
                                            <p:graphicEl>
                                              <a:dgm id="{6D070F58-EAA7-47A1-B088-FA0189E3650A}"/>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graphicEl>
                                              <a:dgm id="{7D16826D-3CA8-4B01-8865-46785B0D5DBF}"/>
                                            </p:graphicEl>
                                          </p:spTgt>
                                        </p:tgtEl>
                                        <p:attrNameLst>
                                          <p:attrName>style.visibility</p:attrName>
                                        </p:attrNameLst>
                                      </p:cBhvr>
                                      <p:to>
                                        <p:strVal val="visible"/>
                                      </p:to>
                                    </p:set>
                                    <p:animEffect transition="in" filter="fade">
                                      <p:cBhvr>
                                        <p:cTn id="13" dur="500"/>
                                        <p:tgtEl>
                                          <p:spTgt spid="4">
                                            <p:graphicEl>
                                              <a:dgm id="{7D16826D-3CA8-4B01-8865-46785B0D5DBF}"/>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graphicEl>
                                              <a:dgm id="{BCB056A9-0A58-4DA5-9A67-D80C2A804F75}"/>
                                            </p:graphicEl>
                                          </p:spTgt>
                                        </p:tgtEl>
                                        <p:attrNameLst>
                                          <p:attrName>style.visibility</p:attrName>
                                        </p:attrNameLst>
                                      </p:cBhvr>
                                      <p:to>
                                        <p:strVal val="visible"/>
                                      </p:to>
                                    </p:set>
                                    <p:animEffect transition="in" filter="fade">
                                      <p:cBhvr>
                                        <p:cTn id="18" dur="500"/>
                                        <p:tgtEl>
                                          <p:spTgt spid="4">
                                            <p:graphicEl>
                                              <a:dgm id="{BCB056A9-0A58-4DA5-9A67-D80C2A804F75}"/>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C012C2FB-BC7C-43EB-BCB5-823A789373AD}"/>
                                            </p:graphicEl>
                                          </p:spTgt>
                                        </p:tgtEl>
                                        <p:attrNameLst>
                                          <p:attrName>style.visibility</p:attrName>
                                        </p:attrNameLst>
                                      </p:cBhvr>
                                      <p:to>
                                        <p:strVal val="visible"/>
                                      </p:to>
                                    </p:set>
                                    <p:animEffect transition="in" filter="fade">
                                      <p:cBhvr>
                                        <p:cTn id="21" dur="500"/>
                                        <p:tgtEl>
                                          <p:spTgt spid="4">
                                            <p:graphicEl>
                                              <a:dgm id="{C012C2FB-BC7C-43EB-BCB5-823A789373A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CBF22745-81B1-4481-82DC-5035DAC31198}"/>
                                            </p:graphicEl>
                                          </p:spTgt>
                                        </p:tgtEl>
                                        <p:attrNameLst>
                                          <p:attrName>style.visibility</p:attrName>
                                        </p:attrNameLst>
                                      </p:cBhvr>
                                      <p:to>
                                        <p:strVal val="visible"/>
                                      </p:to>
                                    </p:set>
                                    <p:animEffect transition="in" filter="fade">
                                      <p:cBhvr>
                                        <p:cTn id="26" dur="500"/>
                                        <p:tgtEl>
                                          <p:spTgt spid="4">
                                            <p:graphicEl>
                                              <a:dgm id="{CBF22745-81B1-4481-82DC-5035DAC31198}"/>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5896B2A3-73BD-4601-A7E8-B0DE0CD49905}"/>
                                            </p:graphicEl>
                                          </p:spTgt>
                                        </p:tgtEl>
                                        <p:attrNameLst>
                                          <p:attrName>style.visibility</p:attrName>
                                        </p:attrNameLst>
                                      </p:cBhvr>
                                      <p:to>
                                        <p:strVal val="visible"/>
                                      </p:to>
                                    </p:set>
                                    <p:animEffect transition="in" filter="fade">
                                      <p:cBhvr>
                                        <p:cTn id="29" dur="500"/>
                                        <p:tgtEl>
                                          <p:spTgt spid="4">
                                            <p:graphicEl>
                                              <a:dgm id="{5896B2A3-73BD-4601-A7E8-B0DE0CD49905}"/>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
                                            <p:graphicEl>
                                              <a:dgm id="{1BCD84F2-23A8-404F-82D2-1138FC231757}"/>
                                            </p:graphicEl>
                                          </p:spTgt>
                                        </p:tgtEl>
                                        <p:attrNameLst>
                                          <p:attrName>style.visibility</p:attrName>
                                        </p:attrNameLst>
                                      </p:cBhvr>
                                      <p:to>
                                        <p:strVal val="visible"/>
                                      </p:to>
                                    </p:set>
                                    <p:animEffect transition="in" filter="fade">
                                      <p:cBhvr>
                                        <p:cTn id="34" dur="500"/>
                                        <p:tgtEl>
                                          <p:spTgt spid="4">
                                            <p:graphicEl>
                                              <a:dgm id="{1BCD84F2-23A8-404F-82D2-1138FC231757}"/>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
                                            <p:graphicEl>
                                              <a:dgm id="{59AEBB2B-D983-4DF3-84B7-8C2CDDB00849}"/>
                                            </p:graphicEl>
                                          </p:spTgt>
                                        </p:tgtEl>
                                        <p:attrNameLst>
                                          <p:attrName>style.visibility</p:attrName>
                                        </p:attrNameLst>
                                      </p:cBhvr>
                                      <p:to>
                                        <p:strVal val="visible"/>
                                      </p:to>
                                    </p:set>
                                    <p:animEffect transition="in" filter="fade">
                                      <p:cBhvr>
                                        <p:cTn id="37" dur="500"/>
                                        <p:tgtEl>
                                          <p:spTgt spid="4">
                                            <p:graphicEl>
                                              <a:dgm id="{59AEBB2B-D983-4DF3-84B7-8C2CDDB00849}"/>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4E23B790-A90C-4FC5-A323-1286EC60B995}"/>
                                            </p:graphicEl>
                                          </p:spTgt>
                                        </p:tgtEl>
                                        <p:attrNameLst>
                                          <p:attrName>style.visibility</p:attrName>
                                        </p:attrNameLst>
                                      </p:cBhvr>
                                      <p:to>
                                        <p:strVal val="visible"/>
                                      </p:to>
                                    </p:set>
                                    <p:animEffect transition="in" filter="fade">
                                      <p:cBhvr>
                                        <p:cTn id="42" dur="500"/>
                                        <p:tgtEl>
                                          <p:spTgt spid="4">
                                            <p:graphicEl>
                                              <a:dgm id="{4E23B790-A90C-4FC5-A323-1286EC60B995}"/>
                                            </p:graphic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4">
                                            <p:graphicEl>
                                              <a:dgm id="{C5A03557-9E06-4A50-B0EA-1F293D827DE4}"/>
                                            </p:graphicEl>
                                          </p:spTgt>
                                        </p:tgtEl>
                                        <p:attrNameLst>
                                          <p:attrName>style.visibility</p:attrName>
                                        </p:attrNameLst>
                                      </p:cBhvr>
                                      <p:to>
                                        <p:strVal val="visible"/>
                                      </p:to>
                                    </p:set>
                                    <p:animEffect transition="in" filter="fade">
                                      <p:cBhvr>
                                        <p:cTn id="45" dur="500"/>
                                        <p:tgtEl>
                                          <p:spTgt spid="4">
                                            <p:graphicEl>
                                              <a:dgm id="{C5A03557-9E06-4A50-B0EA-1F293D827DE4}"/>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
                                            <p:graphicEl>
                                              <a:dgm id="{09D6CFBB-F264-4B68-AF0F-7922BC5C6F71}"/>
                                            </p:graphicEl>
                                          </p:spTgt>
                                        </p:tgtEl>
                                        <p:attrNameLst>
                                          <p:attrName>style.visibility</p:attrName>
                                        </p:attrNameLst>
                                      </p:cBhvr>
                                      <p:to>
                                        <p:strVal val="visible"/>
                                      </p:to>
                                    </p:set>
                                    <p:animEffect transition="in" filter="fade">
                                      <p:cBhvr>
                                        <p:cTn id="50" dur="500"/>
                                        <p:tgtEl>
                                          <p:spTgt spid="4">
                                            <p:graphicEl>
                                              <a:dgm id="{09D6CFBB-F264-4B68-AF0F-7922BC5C6F71}"/>
                                            </p:graphic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
                                            <p:graphicEl>
                                              <a:dgm id="{F89C9B19-85F7-41EE-BB78-F9070B87F8F0}"/>
                                            </p:graphicEl>
                                          </p:spTgt>
                                        </p:tgtEl>
                                        <p:attrNameLst>
                                          <p:attrName>style.visibility</p:attrName>
                                        </p:attrNameLst>
                                      </p:cBhvr>
                                      <p:to>
                                        <p:strVal val="visible"/>
                                      </p:to>
                                    </p:set>
                                    <p:animEffect transition="in" filter="fade">
                                      <p:cBhvr>
                                        <p:cTn id="53" dur="500"/>
                                        <p:tgtEl>
                                          <p:spTgt spid="4">
                                            <p:graphicEl>
                                              <a:dgm id="{F89C9B19-85F7-41EE-BB78-F9070B87F8F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Single Purpose Agencies</a:t>
            </a:r>
          </a:p>
        </p:txBody>
      </p:sp>
      <p:sp>
        <p:nvSpPr>
          <p:cNvPr id="3" name="Content Placeholder 2"/>
          <p:cNvSpPr>
            <a:spLocks noGrp="1"/>
          </p:cNvSpPr>
          <p:nvPr>
            <p:ph idx="1"/>
          </p:nvPr>
        </p:nvSpPr>
        <p:spPr/>
        <p:txBody>
          <a:bodyPr/>
          <a:lstStyle/>
          <a:p>
            <a:r>
              <a:rPr lang="en-GB" dirty="0"/>
              <a:t>Struggle to solve problems outside their immediate domain</a:t>
            </a:r>
          </a:p>
          <a:p>
            <a:r>
              <a:rPr lang="en-GB" dirty="0"/>
              <a:t>Police solve crimes but cannot reduce crime by targeting the cause and motivation</a:t>
            </a:r>
          </a:p>
          <a:p>
            <a:r>
              <a:rPr lang="en-GB" dirty="0"/>
              <a:t>Employment agencies can help some people into work but they cannot create jobs for everyone</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(2011:45)</a:t>
            </a:r>
          </a:p>
        </p:txBody>
      </p:sp>
      <p:sp>
        <p:nvSpPr>
          <p:cNvPr id="4" name="Slide Number Placeholder 3"/>
          <p:cNvSpPr>
            <a:spLocks noGrp="1"/>
          </p:cNvSpPr>
          <p:nvPr>
            <p:ph type="sldNum" sz="quarter" idx="12"/>
          </p:nvPr>
        </p:nvSpPr>
        <p:spPr/>
        <p:txBody>
          <a:bodyPr/>
          <a:lstStyle/>
          <a:p>
            <a:fld id="{E7DC02FD-F513-4C01-8E82-24CCD5E3281F}" type="slidenum">
              <a:rPr lang="en-GB" smtClean="0"/>
              <a:pPr/>
              <a:t>24</a:t>
            </a:fld>
            <a:endParaRPr lang="en-GB"/>
          </a:p>
        </p:txBody>
      </p:sp>
    </p:spTree>
    <p:extLst>
      <p:ext uri="{BB962C8B-B14F-4D97-AF65-F5344CB8AC3E}">
        <p14:creationId xmlns:p14="http://schemas.microsoft.com/office/powerpoint/2010/main" val="368364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Single Purpose Agencies</a:t>
            </a:r>
          </a:p>
        </p:txBody>
      </p:sp>
      <p:sp>
        <p:nvSpPr>
          <p:cNvPr id="3" name="Content Placeholder 2"/>
          <p:cNvSpPr>
            <a:spLocks noGrp="1"/>
          </p:cNvSpPr>
          <p:nvPr>
            <p:ph idx="1"/>
          </p:nvPr>
        </p:nvSpPr>
        <p:spPr>
          <a:xfrm>
            <a:off x="457200" y="1600201"/>
            <a:ext cx="8229600" cy="4205064"/>
          </a:xfrm>
        </p:spPr>
        <p:txBody>
          <a:bodyPr>
            <a:normAutofit lnSpcReduction="10000"/>
          </a:bodyPr>
          <a:lstStyle/>
          <a:p>
            <a:r>
              <a:rPr lang="en-GB" dirty="0"/>
              <a:t>We live in a </a:t>
            </a:r>
            <a:r>
              <a:rPr lang="en-GB" b="1" dirty="0"/>
              <a:t>‘shared power world’</a:t>
            </a:r>
          </a:p>
          <a:p>
            <a:r>
              <a:rPr lang="en-GB" dirty="0"/>
              <a:t>Social problems are interconnected</a:t>
            </a:r>
          </a:p>
          <a:p>
            <a:r>
              <a:rPr lang="en-GB" b="1" dirty="0"/>
              <a:t>‘Wicked problems’* </a:t>
            </a:r>
            <a:r>
              <a:rPr lang="en-GB" dirty="0"/>
              <a:t>involve many interconnected issues and demand the adoption of shared solutions</a:t>
            </a:r>
          </a:p>
          <a:p>
            <a:r>
              <a:rPr lang="en-GB" dirty="0"/>
              <a:t>There is a need to widen the sphere of influence and broaden the network of stakeholders</a:t>
            </a:r>
          </a:p>
        </p:txBody>
      </p:sp>
      <p:sp>
        <p:nvSpPr>
          <p:cNvPr id="5" name="TextBox 4"/>
          <p:cNvSpPr txBox="1"/>
          <p:nvPr/>
        </p:nvSpPr>
        <p:spPr>
          <a:xfrm>
            <a:off x="495783" y="5877272"/>
            <a:ext cx="8568952" cy="646331"/>
          </a:xfrm>
          <a:prstGeom prst="rect">
            <a:avLst/>
          </a:prstGeom>
          <a:noFill/>
        </p:spPr>
        <p:txBody>
          <a:bodyPr wrap="square" rtlCol="0">
            <a:spAutoFit/>
          </a:bodyPr>
          <a:lstStyle/>
          <a:p>
            <a:r>
              <a:rPr lang="en-GB" dirty="0"/>
              <a:t>* </a:t>
            </a:r>
            <a:r>
              <a:rPr lang="en-GB" dirty="0" err="1"/>
              <a:t>Rittel</a:t>
            </a:r>
            <a:r>
              <a:rPr lang="en-GB" dirty="0"/>
              <a:t> &amp; Webber (1973) ‘Dilemmas in a General Theory of Planning’, Policy Sciences, 4: 155-169, Elsevier Scientific Publishing Company, Amsterdam cited in Quirk (2011:45)</a:t>
            </a:r>
          </a:p>
        </p:txBody>
      </p:sp>
      <p:sp>
        <p:nvSpPr>
          <p:cNvPr id="4" name="Slide Number Placeholder 3"/>
          <p:cNvSpPr>
            <a:spLocks noGrp="1"/>
          </p:cNvSpPr>
          <p:nvPr>
            <p:ph type="sldNum" sz="quarter" idx="12"/>
          </p:nvPr>
        </p:nvSpPr>
        <p:spPr/>
        <p:txBody>
          <a:bodyPr/>
          <a:lstStyle/>
          <a:p>
            <a:fld id="{E7DC02FD-F513-4C01-8E82-24CCD5E3281F}" type="slidenum">
              <a:rPr lang="en-GB" smtClean="0"/>
              <a:pPr/>
              <a:t>25</a:t>
            </a:fld>
            <a:endParaRPr lang="en-GB"/>
          </a:p>
        </p:txBody>
      </p:sp>
    </p:spTree>
    <p:extLst>
      <p:ext uri="{BB962C8B-B14F-4D97-AF65-F5344CB8AC3E}">
        <p14:creationId xmlns:p14="http://schemas.microsoft.com/office/powerpoint/2010/main" val="3140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634082"/>
          </a:xfrm>
        </p:spPr>
        <p:txBody>
          <a:bodyPr>
            <a:noAutofit/>
          </a:bodyPr>
          <a:lstStyle/>
          <a:p>
            <a:r>
              <a:rPr lang="en-GB" sz="3600" dirty="0"/>
              <a:t>Approaching complex social problems [48]</a:t>
            </a:r>
          </a:p>
        </p:txBody>
      </p:sp>
      <p:sp>
        <p:nvSpPr>
          <p:cNvPr id="5" name="Isosceles Triangle 4"/>
          <p:cNvSpPr/>
          <p:nvPr/>
        </p:nvSpPr>
        <p:spPr>
          <a:xfrm>
            <a:off x="3041304" y="2445859"/>
            <a:ext cx="2664297" cy="2173014"/>
          </a:xfrm>
          <a:prstGeom prst="triangl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6" name="TextBox 5"/>
          <p:cNvSpPr txBox="1"/>
          <p:nvPr/>
        </p:nvSpPr>
        <p:spPr>
          <a:xfrm>
            <a:off x="827584" y="1268760"/>
            <a:ext cx="7200800" cy="1138773"/>
          </a:xfrm>
          <a:prstGeom prst="rect">
            <a:avLst/>
          </a:prstGeom>
          <a:noFill/>
          <a:ln>
            <a:solidFill>
              <a:schemeClr val="accent1">
                <a:shade val="50000"/>
              </a:schemeClr>
            </a:solidFill>
          </a:ln>
        </p:spPr>
        <p:txBody>
          <a:bodyPr wrap="square" rtlCol="0">
            <a:spAutoFit/>
          </a:bodyPr>
          <a:lstStyle/>
          <a:p>
            <a:pPr algn="ctr"/>
            <a:r>
              <a:rPr lang="en-GB" sz="3200" b="1" dirty="0"/>
              <a:t>Public reason:</a:t>
            </a:r>
          </a:p>
          <a:p>
            <a:pPr algn="ctr"/>
            <a:r>
              <a:rPr lang="en-GB" dirty="0"/>
              <a:t>Requirement to deliberate publicly on a reasoned basis and also to explain reasons for considerations, decision and actions</a:t>
            </a:r>
          </a:p>
        </p:txBody>
      </p:sp>
      <p:sp>
        <p:nvSpPr>
          <p:cNvPr id="7" name="TextBox 6"/>
          <p:cNvSpPr txBox="1"/>
          <p:nvPr/>
        </p:nvSpPr>
        <p:spPr>
          <a:xfrm>
            <a:off x="827584" y="4753289"/>
            <a:ext cx="3545868" cy="1415772"/>
          </a:xfrm>
          <a:prstGeom prst="rect">
            <a:avLst/>
          </a:prstGeom>
          <a:noFill/>
          <a:ln>
            <a:solidFill>
              <a:schemeClr val="accent1">
                <a:shade val="50000"/>
              </a:schemeClr>
            </a:solidFill>
          </a:ln>
        </p:spPr>
        <p:txBody>
          <a:bodyPr wrap="square" rtlCol="0">
            <a:spAutoFit/>
          </a:bodyPr>
          <a:lstStyle/>
          <a:p>
            <a:pPr algn="ctr"/>
            <a:r>
              <a:rPr lang="en-GB" sz="3200" b="1" dirty="0"/>
              <a:t>Public interest:</a:t>
            </a:r>
          </a:p>
          <a:p>
            <a:pPr algn="ctr"/>
            <a:r>
              <a:rPr lang="en-GB" dirty="0"/>
              <a:t>Identifying, articulating. Disclosing and choosing actions in the public interest</a:t>
            </a:r>
          </a:p>
        </p:txBody>
      </p:sp>
      <p:sp>
        <p:nvSpPr>
          <p:cNvPr id="8" name="TextBox 7"/>
          <p:cNvSpPr txBox="1"/>
          <p:nvPr/>
        </p:nvSpPr>
        <p:spPr>
          <a:xfrm>
            <a:off x="4499992" y="4753289"/>
            <a:ext cx="3528392" cy="1415772"/>
          </a:xfrm>
          <a:prstGeom prst="rect">
            <a:avLst/>
          </a:prstGeom>
          <a:noFill/>
          <a:ln>
            <a:solidFill>
              <a:schemeClr val="accent1">
                <a:shade val="50000"/>
              </a:schemeClr>
            </a:solidFill>
          </a:ln>
        </p:spPr>
        <p:txBody>
          <a:bodyPr wrap="square" rtlCol="0">
            <a:spAutoFit/>
          </a:bodyPr>
          <a:lstStyle/>
          <a:p>
            <a:pPr algn="ctr"/>
            <a:r>
              <a:rPr lang="en-GB" sz="3200" b="1" dirty="0"/>
              <a:t>Public value:</a:t>
            </a:r>
          </a:p>
          <a:p>
            <a:pPr algn="ctr"/>
            <a:r>
              <a:rPr lang="en-GB" dirty="0"/>
              <a:t>Seeking to expand civic and public value in contrast to the capture of private or social value</a:t>
            </a:r>
          </a:p>
        </p:txBody>
      </p:sp>
      <p:sp>
        <p:nvSpPr>
          <p:cNvPr id="2" name="Slide Number Placeholder 1"/>
          <p:cNvSpPr>
            <a:spLocks noGrp="1"/>
          </p:cNvSpPr>
          <p:nvPr>
            <p:ph type="sldNum" sz="quarter" idx="12"/>
          </p:nvPr>
        </p:nvSpPr>
        <p:spPr/>
        <p:txBody>
          <a:bodyPr/>
          <a:lstStyle/>
          <a:p>
            <a:fld id="{E7DC02FD-F513-4C01-8E82-24CCD5E3281F}" type="slidenum">
              <a:rPr lang="en-GB" smtClean="0"/>
              <a:pPr/>
              <a:t>26</a:t>
            </a:fld>
            <a:endParaRPr lang="en-GB"/>
          </a:p>
        </p:txBody>
      </p:sp>
    </p:spTree>
    <p:extLst>
      <p:ext uri="{BB962C8B-B14F-4D97-AF65-F5344CB8AC3E}">
        <p14:creationId xmlns:p14="http://schemas.microsoft.com/office/powerpoint/2010/main" val="4153275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Anchors or Hubs</a:t>
            </a:r>
          </a:p>
        </p:txBody>
      </p:sp>
      <p:sp>
        <p:nvSpPr>
          <p:cNvPr id="3" name="Content Placeholder 2"/>
          <p:cNvSpPr>
            <a:spLocks noGrp="1"/>
          </p:cNvSpPr>
          <p:nvPr>
            <p:ph idx="1"/>
          </p:nvPr>
        </p:nvSpPr>
        <p:spPr/>
        <p:txBody>
          <a:bodyPr>
            <a:normAutofit fontScale="92500" lnSpcReduction="10000"/>
          </a:bodyPr>
          <a:lstStyle/>
          <a:p>
            <a:r>
              <a:rPr lang="en-GB" dirty="0"/>
              <a:t>Former Victorian School in Hillsborough houses the Burton Street Foundation</a:t>
            </a:r>
          </a:p>
          <a:p>
            <a:r>
              <a:rPr lang="en-GB" dirty="0"/>
              <a:t>Specialises in services for adults and older children with learning difficulties</a:t>
            </a:r>
          </a:p>
          <a:p>
            <a:r>
              <a:rPr lang="en-GB" dirty="0"/>
              <a:t>Plus other community services: dance, music sessions, drama, art, health and education and training support</a:t>
            </a:r>
          </a:p>
          <a:p>
            <a:r>
              <a:rPr lang="en-GB" dirty="0"/>
              <a:t>Sheffield Council transferred the building at low cost to a community group rather than sell to the highest bidder</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(2011:57)</a:t>
            </a:r>
          </a:p>
        </p:txBody>
      </p:sp>
      <p:sp>
        <p:nvSpPr>
          <p:cNvPr id="4" name="Slide Number Placeholder 3"/>
          <p:cNvSpPr>
            <a:spLocks noGrp="1"/>
          </p:cNvSpPr>
          <p:nvPr>
            <p:ph type="sldNum" sz="quarter" idx="12"/>
          </p:nvPr>
        </p:nvSpPr>
        <p:spPr/>
        <p:txBody>
          <a:bodyPr/>
          <a:lstStyle/>
          <a:p>
            <a:fld id="{E7DC02FD-F513-4C01-8E82-24CCD5E3281F}" type="slidenum">
              <a:rPr lang="en-GB" smtClean="0"/>
              <a:pPr/>
              <a:t>27</a:t>
            </a:fld>
            <a:endParaRPr lang="en-GB"/>
          </a:p>
        </p:txBody>
      </p:sp>
    </p:spTree>
    <p:extLst>
      <p:ext uri="{BB962C8B-B14F-4D97-AF65-F5344CB8AC3E}">
        <p14:creationId xmlns:p14="http://schemas.microsoft.com/office/powerpoint/2010/main" val="368364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93" y="908720"/>
            <a:ext cx="9089007"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5536" y="260648"/>
            <a:ext cx="3197863" cy="646331"/>
          </a:xfrm>
          <a:prstGeom prst="rect">
            <a:avLst/>
          </a:prstGeom>
        </p:spPr>
        <p:txBody>
          <a:bodyPr wrap="none">
            <a:spAutoFit/>
          </a:bodyPr>
          <a:lstStyle/>
          <a:p>
            <a:r>
              <a:rPr lang="en-GB" dirty="0">
                <a:hlinkClick r:id="rId3"/>
              </a:rPr>
              <a:t>http://www.burtonstreet.co.uk/</a:t>
            </a:r>
            <a:endParaRPr lang="en-GB" dirty="0"/>
          </a:p>
          <a:p>
            <a:endParaRPr lang="en-GB" dirty="0"/>
          </a:p>
        </p:txBody>
      </p:sp>
      <p:sp>
        <p:nvSpPr>
          <p:cNvPr id="2" name="Slide Number Placeholder 1"/>
          <p:cNvSpPr>
            <a:spLocks noGrp="1"/>
          </p:cNvSpPr>
          <p:nvPr>
            <p:ph type="sldNum" sz="quarter" idx="12"/>
          </p:nvPr>
        </p:nvSpPr>
        <p:spPr/>
        <p:txBody>
          <a:bodyPr/>
          <a:lstStyle/>
          <a:p>
            <a:fld id="{E7DC02FD-F513-4C01-8E82-24CCD5E3281F}" type="slidenum">
              <a:rPr lang="en-GB" smtClean="0"/>
              <a:pPr/>
              <a:t>28</a:t>
            </a:fld>
            <a:endParaRPr lang="en-GB"/>
          </a:p>
        </p:txBody>
      </p:sp>
    </p:spTree>
    <p:extLst>
      <p:ext uri="{BB962C8B-B14F-4D97-AF65-F5344CB8AC3E}">
        <p14:creationId xmlns:p14="http://schemas.microsoft.com/office/powerpoint/2010/main" val="3448864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Localised social action</a:t>
            </a:r>
          </a:p>
        </p:txBody>
      </p:sp>
      <p:sp>
        <p:nvSpPr>
          <p:cNvPr id="3" name="Content Placeholder 2"/>
          <p:cNvSpPr>
            <a:spLocks noGrp="1"/>
          </p:cNvSpPr>
          <p:nvPr>
            <p:ph idx="1"/>
          </p:nvPr>
        </p:nvSpPr>
        <p:spPr/>
        <p:txBody>
          <a:bodyPr>
            <a:normAutofit/>
          </a:bodyPr>
          <a:lstStyle/>
          <a:p>
            <a:r>
              <a:rPr lang="en-GB" sz="3600" dirty="0"/>
              <a:t>Powerful co-operative force</a:t>
            </a:r>
          </a:p>
          <a:p>
            <a:endParaRPr lang="en-GB" sz="3600" dirty="0"/>
          </a:p>
          <a:p>
            <a:r>
              <a:rPr lang="en-GB" sz="3600" dirty="0"/>
              <a:t>Community enterprise and mutualism</a:t>
            </a:r>
          </a:p>
          <a:p>
            <a:endParaRPr lang="en-GB" sz="3600" dirty="0"/>
          </a:p>
          <a:p>
            <a:r>
              <a:rPr lang="en-GB" sz="3600" dirty="0"/>
              <a:t>Potential to design more responsive, lower cost options for service delivery</a:t>
            </a:r>
          </a:p>
        </p:txBody>
      </p:sp>
      <p:sp>
        <p:nvSpPr>
          <p:cNvPr id="4" name="TextBox 3"/>
          <p:cNvSpPr txBox="1"/>
          <p:nvPr/>
        </p:nvSpPr>
        <p:spPr>
          <a:xfrm>
            <a:off x="6876256" y="6093296"/>
            <a:ext cx="1728192" cy="369332"/>
          </a:xfrm>
          <a:prstGeom prst="rect">
            <a:avLst/>
          </a:prstGeom>
          <a:noFill/>
        </p:spPr>
        <p:txBody>
          <a:bodyPr wrap="square" rtlCol="0">
            <a:spAutoFit/>
          </a:bodyPr>
          <a:lstStyle/>
          <a:p>
            <a:r>
              <a:rPr lang="en-GB" dirty="0"/>
              <a:t>Quirk (2011:77)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29</a:t>
            </a:fld>
            <a:endParaRPr lang="en-GB"/>
          </a:p>
        </p:txBody>
      </p:sp>
    </p:spTree>
    <p:extLst>
      <p:ext uri="{BB962C8B-B14F-4D97-AF65-F5344CB8AC3E}">
        <p14:creationId xmlns:p14="http://schemas.microsoft.com/office/powerpoint/2010/main" val="42323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Cohesive not separate</a:t>
            </a:r>
          </a:p>
        </p:txBody>
      </p:sp>
      <p:sp>
        <p:nvSpPr>
          <p:cNvPr id="3" name="Content Placeholder 2"/>
          <p:cNvSpPr>
            <a:spLocks noGrp="1"/>
          </p:cNvSpPr>
          <p:nvPr>
            <p:ph idx="1"/>
          </p:nvPr>
        </p:nvSpPr>
        <p:spPr>
          <a:xfrm>
            <a:off x="457200" y="1412776"/>
            <a:ext cx="8229600" cy="4713387"/>
          </a:xfrm>
        </p:spPr>
        <p:txBody>
          <a:bodyPr>
            <a:normAutofit lnSpcReduction="10000"/>
          </a:bodyPr>
          <a:lstStyle/>
          <a:p>
            <a:r>
              <a:rPr lang="en-GB" sz="3600" b="1" dirty="0"/>
              <a:t>Dangers of sectionalism</a:t>
            </a:r>
            <a:r>
              <a:rPr lang="en-GB" sz="3600" dirty="0"/>
              <a:t>: duty of all branches of civil society to support one another and the whole community </a:t>
            </a:r>
            <a:r>
              <a:rPr lang="en-GB" sz="2400" dirty="0"/>
              <a:t>(American Founding Father Alexander Hamilton)</a:t>
            </a:r>
          </a:p>
          <a:p>
            <a:r>
              <a:rPr lang="en-GB" sz="3600" dirty="0"/>
              <a:t>Chief Rabbi Jonathan Sacks: we need to identify shared interests across groups with conflicting values</a:t>
            </a:r>
          </a:p>
          <a:p>
            <a:r>
              <a:rPr lang="en-GB" sz="3600" dirty="0"/>
              <a:t>Less about individual rights and more about responsibilities to wider society</a:t>
            </a:r>
          </a:p>
        </p:txBody>
      </p:sp>
      <p:sp>
        <p:nvSpPr>
          <p:cNvPr id="4" name="TextBox 3"/>
          <p:cNvSpPr txBox="1"/>
          <p:nvPr/>
        </p:nvSpPr>
        <p:spPr>
          <a:xfrm>
            <a:off x="6876256" y="6093296"/>
            <a:ext cx="1728192" cy="369332"/>
          </a:xfrm>
          <a:prstGeom prst="rect">
            <a:avLst/>
          </a:prstGeom>
          <a:noFill/>
        </p:spPr>
        <p:txBody>
          <a:bodyPr wrap="square" rtlCol="0">
            <a:spAutoFit/>
          </a:bodyPr>
          <a:lstStyle/>
          <a:p>
            <a:r>
              <a:rPr lang="en-GB" dirty="0"/>
              <a:t>Quirk (2011:77)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30</a:t>
            </a:fld>
            <a:endParaRPr lang="en-GB"/>
          </a:p>
        </p:txBody>
      </p:sp>
    </p:spTree>
    <p:extLst>
      <p:ext uri="{BB962C8B-B14F-4D97-AF65-F5344CB8AC3E}">
        <p14:creationId xmlns:p14="http://schemas.microsoft.com/office/powerpoint/2010/main" val="206332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Needs</a:t>
            </a:r>
          </a:p>
        </p:txBody>
      </p:sp>
      <p:sp>
        <p:nvSpPr>
          <p:cNvPr id="3" name="Content Placeholder 2"/>
          <p:cNvSpPr>
            <a:spLocks noGrp="1"/>
          </p:cNvSpPr>
          <p:nvPr>
            <p:ph idx="1"/>
          </p:nvPr>
        </p:nvSpPr>
        <p:spPr>
          <a:xfrm>
            <a:off x="457200" y="1340768"/>
            <a:ext cx="8229600" cy="4785395"/>
          </a:xfrm>
        </p:spPr>
        <p:txBody>
          <a:bodyPr>
            <a:normAutofit lnSpcReduction="10000"/>
          </a:bodyPr>
          <a:lstStyle/>
          <a:p>
            <a:r>
              <a:rPr lang="en-GB" dirty="0" err="1"/>
              <a:t>Newcross</a:t>
            </a:r>
            <a:r>
              <a:rPr lang="en-GB" dirty="0"/>
              <a:t> baths, London, opened in 1895</a:t>
            </a:r>
          </a:p>
          <a:p>
            <a:r>
              <a:rPr lang="en-GB" dirty="0"/>
              <a:t>The Glasshouse Yard wash-house in the City of London 1846 and proved very popular</a:t>
            </a:r>
          </a:p>
          <a:p>
            <a:r>
              <a:rPr lang="en-GB" dirty="0"/>
              <a:t>The Baths and Wash-Houses Act on 1846 gave powers for local boards to build these facilities to promote cleanliness amongst London’s growing working-class </a:t>
            </a:r>
          </a:p>
          <a:p>
            <a:r>
              <a:rPr lang="en-GB" dirty="0"/>
              <a:t>An insanitary city where the population rocketed from 1 million in 1800 to 7 million in 1900</a:t>
            </a:r>
          </a:p>
        </p:txBody>
      </p:sp>
      <p:sp>
        <p:nvSpPr>
          <p:cNvPr id="5" name="TextBox 4"/>
          <p:cNvSpPr txBox="1"/>
          <p:nvPr/>
        </p:nvSpPr>
        <p:spPr>
          <a:xfrm>
            <a:off x="6876256" y="6093296"/>
            <a:ext cx="1728192" cy="369332"/>
          </a:xfrm>
          <a:prstGeom prst="rect">
            <a:avLst/>
          </a:prstGeom>
          <a:noFill/>
        </p:spPr>
        <p:txBody>
          <a:bodyPr wrap="square" rtlCol="0">
            <a:spAutoFit/>
          </a:bodyPr>
          <a:lstStyle/>
          <a:p>
            <a:r>
              <a:rPr lang="en-GB" dirty="0"/>
              <a:t>Quirk (2011:78)</a:t>
            </a:r>
          </a:p>
        </p:txBody>
      </p:sp>
      <p:sp>
        <p:nvSpPr>
          <p:cNvPr id="4" name="Slide Number Placeholder 3"/>
          <p:cNvSpPr>
            <a:spLocks noGrp="1"/>
          </p:cNvSpPr>
          <p:nvPr>
            <p:ph type="sldNum" sz="quarter" idx="12"/>
          </p:nvPr>
        </p:nvSpPr>
        <p:spPr/>
        <p:txBody>
          <a:bodyPr/>
          <a:lstStyle/>
          <a:p>
            <a:fld id="{E7DC02FD-F513-4C01-8E82-24CCD5E3281F}" type="slidenum">
              <a:rPr lang="en-GB" smtClean="0"/>
              <a:pPr/>
              <a:t>31</a:t>
            </a:fld>
            <a:endParaRPr lang="en-GB"/>
          </a:p>
        </p:txBody>
      </p:sp>
    </p:spTree>
    <p:extLst>
      <p:ext uri="{BB962C8B-B14F-4D97-AF65-F5344CB8AC3E}">
        <p14:creationId xmlns:p14="http://schemas.microsoft.com/office/powerpoint/2010/main" val="3168987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4970"/>
            <a:ext cx="6782280" cy="38150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descr="http://assets3.parliament.uk/iv/original/ImageVault/Images/id_13261/scope_0/ImageVaultHandler.aspx.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2972" y="167497"/>
            <a:ext cx="4214839" cy="669050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1520" y="2780928"/>
            <a:ext cx="4572000" cy="3970318"/>
          </a:xfrm>
          <a:prstGeom prst="rect">
            <a:avLst/>
          </a:prstGeom>
          <a:solidFill>
            <a:srgbClr val="FFFF00"/>
          </a:solidFill>
        </p:spPr>
        <p:txBody>
          <a:bodyPr>
            <a:spAutoFit/>
          </a:bodyPr>
          <a:lstStyle/>
          <a:p>
            <a:r>
              <a:rPr lang="en-GB" sz="2400" dirty="0"/>
              <a:t>During the early and mid-nineteenth century, many in the medical profession believed that disease was caused by miasma, or bad air.  A prime cause of this was filth and therefore anything which encouraged cleanliness was considered to be an important part of disease prevention.</a:t>
            </a:r>
          </a:p>
          <a:p>
            <a:r>
              <a:rPr lang="en-GB" sz="1200" dirty="0">
                <a:hlinkClick r:id="rId4"/>
              </a:rPr>
              <a:t>http://www.parliament.uk/about/living-heritage/transformingsociety/towncountry/towns/tyne-and-wear-case-study/about-the-group/baths-and-washhouses/</a:t>
            </a:r>
            <a:r>
              <a:rPr lang="en-GB" sz="1200" dirty="0"/>
              <a:t> </a:t>
            </a:r>
          </a:p>
        </p:txBody>
      </p:sp>
      <p:sp>
        <p:nvSpPr>
          <p:cNvPr id="2" name="Slide Number Placeholder 1"/>
          <p:cNvSpPr>
            <a:spLocks noGrp="1"/>
          </p:cNvSpPr>
          <p:nvPr>
            <p:ph type="sldNum" sz="quarter" idx="12"/>
          </p:nvPr>
        </p:nvSpPr>
        <p:spPr/>
        <p:txBody>
          <a:bodyPr/>
          <a:lstStyle/>
          <a:p>
            <a:fld id="{E7DC02FD-F513-4C01-8E82-24CCD5E3281F}" type="slidenum">
              <a:rPr lang="en-GB" smtClean="0"/>
              <a:pPr/>
              <a:t>32</a:t>
            </a:fld>
            <a:endParaRPr lang="en-GB"/>
          </a:p>
        </p:txBody>
      </p:sp>
    </p:spTree>
    <p:extLst>
      <p:ext uri="{BB962C8B-B14F-4D97-AF65-F5344CB8AC3E}">
        <p14:creationId xmlns:p14="http://schemas.microsoft.com/office/powerpoint/2010/main" val="298586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Evolution of services</a:t>
            </a:r>
          </a:p>
          <a:p>
            <a:endParaRPr lang="en-GB" dirty="0"/>
          </a:p>
          <a:p>
            <a:r>
              <a:rPr lang="en-GB" dirty="0"/>
              <a:t>Ethical principles of decision makers</a:t>
            </a:r>
          </a:p>
          <a:p>
            <a:endParaRPr lang="en-GB" dirty="0"/>
          </a:p>
          <a:p>
            <a:r>
              <a:rPr lang="en-GB" dirty="0"/>
              <a:t>Public choice</a:t>
            </a:r>
          </a:p>
          <a:p>
            <a:endParaRPr lang="en-GB" dirty="0"/>
          </a:p>
          <a:p>
            <a:r>
              <a:rPr lang="en-GB" dirty="0"/>
              <a:t>Self governance</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E7DC02FD-F513-4C01-8E82-24CCD5E3281F}" type="slidenum">
              <a:rPr lang="en-GB" smtClean="0"/>
              <a:pPr/>
              <a:t>33</a:t>
            </a:fld>
            <a:endParaRPr lang="en-GB"/>
          </a:p>
        </p:txBody>
      </p:sp>
    </p:spTree>
    <p:extLst>
      <p:ext uri="{BB962C8B-B14F-4D97-AF65-F5344CB8AC3E}">
        <p14:creationId xmlns:p14="http://schemas.microsoft.com/office/powerpoint/2010/main" val="7397291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80120"/>
          </a:xfrm>
        </p:spPr>
        <p:txBody>
          <a:bodyPr>
            <a:normAutofit fontScale="90000"/>
          </a:bodyPr>
          <a:lstStyle/>
          <a:p>
            <a:r>
              <a:rPr lang="en-GB" dirty="0"/>
              <a:t>Wash-House Governance: </a:t>
            </a:r>
            <a:br>
              <a:rPr lang="en-GB" dirty="0"/>
            </a:br>
            <a:r>
              <a:rPr lang="en-GB" sz="3600" dirty="0"/>
              <a:t>from cleanliness to recreation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8286845"/>
              </p:ext>
            </p:extLst>
          </p:nvPr>
        </p:nvGraphicFramePr>
        <p:xfrm>
          <a:off x="457200" y="1341438"/>
          <a:ext cx="8363272" cy="4784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300192" y="6277962"/>
            <a:ext cx="2304256" cy="369332"/>
          </a:xfrm>
          <a:prstGeom prst="rect">
            <a:avLst/>
          </a:prstGeom>
          <a:noFill/>
        </p:spPr>
        <p:txBody>
          <a:bodyPr wrap="square" rtlCol="0">
            <a:spAutoFit/>
          </a:bodyPr>
          <a:lstStyle/>
          <a:p>
            <a:r>
              <a:rPr lang="en-GB" dirty="0"/>
              <a:t>Quirk (2011:78/79)</a:t>
            </a:r>
          </a:p>
        </p:txBody>
      </p:sp>
      <p:sp>
        <p:nvSpPr>
          <p:cNvPr id="3" name="Slide Number Placeholder 2"/>
          <p:cNvSpPr>
            <a:spLocks noGrp="1"/>
          </p:cNvSpPr>
          <p:nvPr>
            <p:ph type="sldNum" sz="quarter" idx="12"/>
          </p:nvPr>
        </p:nvSpPr>
        <p:spPr/>
        <p:txBody>
          <a:bodyPr/>
          <a:lstStyle/>
          <a:p>
            <a:fld id="{E7DC02FD-F513-4C01-8E82-24CCD5E3281F}" type="slidenum">
              <a:rPr lang="en-GB" smtClean="0"/>
              <a:pPr/>
              <a:t>34</a:t>
            </a:fld>
            <a:endParaRPr lang="en-GB"/>
          </a:p>
        </p:txBody>
      </p:sp>
    </p:spTree>
    <p:extLst>
      <p:ext uri="{BB962C8B-B14F-4D97-AF65-F5344CB8AC3E}">
        <p14:creationId xmlns:p14="http://schemas.microsoft.com/office/powerpoint/2010/main" val="183791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A9C30E66-2184-4966-B0B0-338470986433}"/>
                                            </p:graphicEl>
                                          </p:spTgt>
                                        </p:tgtEl>
                                        <p:attrNameLst>
                                          <p:attrName>style.visibility</p:attrName>
                                        </p:attrNameLst>
                                      </p:cBhvr>
                                      <p:to>
                                        <p:strVal val="visible"/>
                                      </p:to>
                                    </p:set>
                                    <p:animEffect transition="in" filter="fade">
                                      <p:cBhvr>
                                        <p:cTn id="7" dur="500"/>
                                        <p:tgtEl>
                                          <p:spTgt spid="4">
                                            <p:graphicEl>
                                              <a:dgm id="{A9C30E66-2184-4966-B0B0-3384709864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29ED262-BF7B-411C-9228-0E6B5A836678}"/>
                                            </p:graphicEl>
                                          </p:spTgt>
                                        </p:tgtEl>
                                        <p:attrNameLst>
                                          <p:attrName>style.visibility</p:attrName>
                                        </p:attrNameLst>
                                      </p:cBhvr>
                                      <p:to>
                                        <p:strVal val="visible"/>
                                      </p:to>
                                    </p:set>
                                    <p:animEffect transition="in" filter="fade">
                                      <p:cBhvr>
                                        <p:cTn id="12" dur="500"/>
                                        <p:tgtEl>
                                          <p:spTgt spid="4">
                                            <p:graphicEl>
                                              <a:dgm id="{929ED262-BF7B-411C-9228-0E6B5A8366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5481BFF-3888-4E01-A9EA-AC88394A6782}"/>
                                            </p:graphicEl>
                                          </p:spTgt>
                                        </p:tgtEl>
                                        <p:attrNameLst>
                                          <p:attrName>style.visibility</p:attrName>
                                        </p:attrNameLst>
                                      </p:cBhvr>
                                      <p:to>
                                        <p:strVal val="visible"/>
                                      </p:to>
                                    </p:set>
                                    <p:animEffect transition="in" filter="fade">
                                      <p:cBhvr>
                                        <p:cTn id="15" dur="500"/>
                                        <p:tgtEl>
                                          <p:spTgt spid="4">
                                            <p:graphicEl>
                                              <a:dgm id="{D5481BFF-3888-4E01-A9EA-AC88394A678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4156153E-60C1-4C8F-AD05-86C3ACED80CB}"/>
                                            </p:graphicEl>
                                          </p:spTgt>
                                        </p:tgtEl>
                                        <p:attrNameLst>
                                          <p:attrName>style.visibility</p:attrName>
                                        </p:attrNameLst>
                                      </p:cBhvr>
                                      <p:to>
                                        <p:strVal val="visible"/>
                                      </p:to>
                                    </p:set>
                                    <p:animEffect transition="in" filter="fade">
                                      <p:cBhvr>
                                        <p:cTn id="20" dur="500"/>
                                        <p:tgtEl>
                                          <p:spTgt spid="4">
                                            <p:graphicEl>
                                              <a:dgm id="{4156153E-60C1-4C8F-AD05-86C3ACED80C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93596FB-F79D-42B4-8719-C1E10D9FB2A1}"/>
                                            </p:graphicEl>
                                          </p:spTgt>
                                        </p:tgtEl>
                                        <p:attrNameLst>
                                          <p:attrName>style.visibility</p:attrName>
                                        </p:attrNameLst>
                                      </p:cBhvr>
                                      <p:to>
                                        <p:strVal val="visible"/>
                                      </p:to>
                                    </p:set>
                                    <p:animEffect transition="in" filter="fade">
                                      <p:cBhvr>
                                        <p:cTn id="23" dur="500"/>
                                        <p:tgtEl>
                                          <p:spTgt spid="4">
                                            <p:graphicEl>
                                              <a:dgm id="{F93596FB-F79D-42B4-8719-C1E10D9FB2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5 Ethical Principles for Decision-makers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62864132"/>
              </p:ext>
            </p:extLst>
          </p:nvPr>
        </p:nvGraphicFramePr>
        <p:xfrm>
          <a:off x="467544" y="98072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27584" y="6093296"/>
            <a:ext cx="7776864" cy="646331"/>
          </a:xfrm>
          <a:prstGeom prst="rect">
            <a:avLst/>
          </a:prstGeom>
          <a:noFill/>
        </p:spPr>
        <p:txBody>
          <a:bodyPr wrap="square" rtlCol="0">
            <a:spAutoFit/>
          </a:bodyPr>
          <a:lstStyle/>
          <a:p>
            <a:r>
              <a:rPr lang="en-GB" dirty="0"/>
              <a:t>After King I (2008) How to Make Good Decisions and Be Right All the Time Quirk (2011:78/79), London: Continuum</a:t>
            </a:r>
          </a:p>
        </p:txBody>
      </p:sp>
      <p:sp>
        <p:nvSpPr>
          <p:cNvPr id="3" name="Slide Number Placeholder 2"/>
          <p:cNvSpPr>
            <a:spLocks noGrp="1"/>
          </p:cNvSpPr>
          <p:nvPr>
            <p:ph type="sldNum" sz="quarter" idx="12"/>
          </p:nvPr>
        </p:nvSpPr>
        <p:spPr/>
        <p:txBody>
          <a:bodyPr/>
          <a:lstStyle/>
          <a:p>
            <a:fld id="{E7DC02FD-F513-4C01-8E82-24CCD5E3281F}" type="slidenum">
              <a:rPr lang="en-GB" smtClean="0"/>
              <a:pPr/>
              <a:t>35</a:t>
            </a:fld>
            <a:endParaRPr lang="en-GB"/>
          </a:p>
        </p:txBody>
      </p:sp>
    </p:spTree>
    <p:extLst>
      <p:ext uri="{BB962C8B-B14F-4D97-AF65-F5344CB8AC3E}">
        <p14:creationId xmlns:p14="http://schemas.microsoft.com/office/powerpoint/2010/main" val="110207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E65F2A6-60CF-45E0-8624-D6407D3FF97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6FC238DB-9433-45AC-8516-E673EA6EF15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EF25CCC2-8D3B-41BF-8BFD-3BFDBA046BE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5D413671-5218-45E9-B076-F166A449E00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F53D6A32-5DB5-452D-A2C8-7290CA2922E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81AB6723-3F0E-4CA9-A2CE-3635E70939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36D755DB-18DB-4700-A229-15B73F4E0813}"/>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7EABB18D-5652-4074-B182-85C07F77EBF8}"/>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graphicEl>
                                              <a:dgm id="{180235C7-427A-451B-B858-76BCE6263A8B}"/>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graphicEl>
                                              <a:dgm id="{B7F40DC9-E0D7-4E2A-A82B-06AE8C2369C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8229600" cy="706090"/>
          </a:xfrm>
        </p:spPr>
        <p:txBody>
          <a:bodyPr>
            <a:normAutofit fontScale="90000"/>
          </a:bodyPr>
          <a:lstStyle/>
          <a:p>
            <a:r>
              <a:rPr lang="en-GB" dirty="0"/>
              <a:t>Perspectives on public choice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33095039"/>
              </p:ext>
            </p:extLst>
          </p:nvPr>
        </p:nvGraphicFramePr>
        <p:xfrm>
          <a:off x="-756592" y="764704"/>
          <a:ext cx="10513167"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p:cNvSpPr txBox="1"/>
          <p:nvPr/>
        </p:nvSpPr>
        <p:spPr>
          <a:xfrm>
            <a:off x="6839744" y="6093296"/>
            <a:ext cx="2304256" cy="369332"/>
          </a:xfrm>
          <a:prstGeom prst="rect">
            <a:avLst/>
          </a:prstGeom>
          <a:noFill/>
        </p:spPr>
        <p:txBody>
          <a:bodyPr wrap="square" rtlCol="0">
            <a:spAutoFit/>
          </a:bodyPr>
          <a:lstStyle/>
          <a:p>
            <a:r>
              <a:rPr lang="en-GB" dirty="0"/>
              <a:t>Quirk (2011: 95)</a:t>
            </a:r>
          </a:p>
        </p:txBody>
      </p:sp>
      <p:sp>
        <p:nvSpPr>
          <p:cNvPr id="3" name="Slide Number Placeholder 2"/>
          <p:cNvSpPr>
            <a:spLocks noGrp="1"/>
          </p:cNvSpPr>
          <p:nvPr>
            <p:ph type="sldNum" sz="quarter" idx="12"/>
          </p:nvPr>
        </p:nvSpPr>
        <p:spPr/>
        <p:txBody>
          <a:bodyPr/>
          <a:lstStyle/>
          <a:p>
            <a:fld id="{E7DC02FD-F513-4C01-8E82-24CCD5E3281F}" type="slidenum">
              <a:rPr lang="en-GB" smtClean="0"/>
              <a:pPr/>
              <a:t>36</a:t>
            </a:fld>
            <a:endParaRPr lang="en-GB"/>
          </a:p>
        </p:txBody>
      </p:sp>
    </p:spTree>
    <p:extLst>
      <p:ext uri="{BB962C8B-B14F-4D97-AF65-F5344CB8AC3E}">
        <p14:creationId xmlns:p14="http://schemas.microsoft.com/office/powerpoint/2010/main" val="181452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0790673A-C5A7-4200-B977-CB6D80DC3F99}"/>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5859E0AE-ECEC-41C9-99AE-D0E8E2DBAC59}"/>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graphicEl>
                                              <a:dgm id="{B49FC7CD-FB02-456C-9EA8-9FFDBDE01B90}"/>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graphicEl>
                                              <a:dgm id="{D83F830B-B066-44F8-B213-5714B6F1045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B8CE80D9-6A30-44E3-9652-DACB8A823BF4}"/>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graphicEl>
                                              <a:dgm id="{1AB2CD66-1E0D-4C29-B7AE-3399E83010A6}"/>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graphicEl>
                                              <a:dgm id="{7D1636C1-A273-47F8-B78D-8827CD0B5355}"/>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graphicEl>
                                              <a:dgm id="{7EF9D1A1-C854-44B7-894D-F2CFCDD56E7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interest and the 4 forces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8087798"/>
              </p:ext>
            </p:extLst>
          </p:nvPr>
        </p:nvGraphicFramePr>
        <p:xfrm>
          <a:off x="457200" y="1341438"/>
          <a:ext cx="8229600" cy="4784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300192" y="6249255"/>
            <a:ext cx="2304256" cy="369332"/>
          </a:xfrm>
          <a:prstGeom prst="rect">
            <a:avLst/>
          </a:prstGeom>
          <a:noFill/>
        </p:spPr>
        <p:txBody>
          <a:bodyPr wrap="square" rtlCol="0">
            <a:spAutoFit/>
          </a:bodyPr>
          <a:lstStyle/>
          <a:p>
            <a:r>
              <a:rPr lang="en-GB" dirty="0"/>
              <a:t>Quirk (2011:96)</a:t>
            </a:r>
          </a:p>
        </p:txBody>
      </p:sp>
      <p:sp>
        <p:nvSpPr>
          <p:cNvPr id="3" name="Slide Number Placeholder 2"/>
          <p:cNvSpPr>
            <a:spLocks noGrp="1"/>
          </p:cNvSpPr>
          <p:nvPr>
            <p:ph type="sldNum" sz="quarter" idx="12"/>
          </p:nvPr>
        </p:nvSpPr>
        <p:spPr/>
        <p:txBody>
          <a:bodyPr/>
          <a:lstStyle/>
          <a:p>
            <a:fld id="{E7DC02FD-F513-4C01-8E82-24CCD5E3281F}" type="slidenum">
              <a:rPr lang="en-GB" smtClean="0"/>
              <a:pPr/>
              <a:t>37</a:t>
            </a:fld>
            <a:endParaRPr lang="en-GB"/>
          </a:p>
        </p:txBody>
      </p:sp>
    </p:spTree>
    <p:extLst>
      <p:ext uri="{BB962C8B-B14F-4D97-AF65-F5344CB8AC3E}">
        <p14:creationId xmlns:p14="http://schemas.microsoft.com/office/powerpoint/2010/main" val="110207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AD77695D-0093-4AF8-A07C-3388AADDD12D}"/>
                                            </p:graphicEl>
                                          </p:spTgt>
                                        </p:tgtEl>
                                        <p:attrNameLst>
                                          <p:attrName>style.visibility</p:attrName>
                                        </p:attrNameLst>
                                      </p:cBhvr>
                                      <p:to>
                                        <p:strVal val="visible"/>
                                      </p:to>
                                    </p:set>
                                    <p:animEffect transition="in" filter="fade">
                                      <p:cBhvr>
                                        <p:cTn id="7" dur="500"/>
                                        <p:tgtEl>
                                          <p:spTgt spid="4">
                                            <p:graphicEl>
                                              <a:dgm id="{AD77695D-0093-4AF8-A07C-3388AADDD12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B23CD7-3868-4F27-AE5E-51171CFEFA9F}"/>
                                            </p:graphicEl>
                                          </p:spTgt>
                                        </p:tgtEl>
                                        <p:attrNameLst>
                                          <p:attrName>style.visibility</p:attrName>
                                        </p:attrNameLst>
                                      </p:cBhvr>
                                      <p:to>
                                        <p:strVal val="visible"/>
                                      </p:to>
                                    </p:set>
                                    <p:animEffect transition="in" filter="fade">
                                      <p:cBhvr>
                                        <p:cTn id="12" dur="500"/>
                                        <p:tgtEl>
                                          <p:spTgt spid="4">
                                            <p:graphicEl>
                                              <a:dgm id="{18B23CD7-3868-4F27-AE5E-51171CFEFA9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5FCBB40-AE62-4807-A165-8DD2F6FF0EA4}"/>
                                            </p:graphicEl>
                                          </p:spTgt>
                                        </p:tgtEl>
                                        <p:attrNameLst>
                                          <p:attrName>style.visibility</p:attrName>
                                        </p:attrNameLst>
                                      </p:cBhvr>
                                      <p:to>
                                        <p:strVal val="visible"/>
                                      </p:to>
                                    </p:set>
                                    <p:animEffect transition="in" filter="fade">
                                      <p:cBhvr>
                                        <p:cTn id="17" dur="500"/>
                                        <p:tgtEl>
                                          <p:spTgt spid="4">
                                            <p:graphicEl>
                                              <a:dgm id="{A5FCBB40-AE62-4807-A165-8DD2F6FF0E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6386495A-B99E-4FC5-BD2A-8B797D7446AD}"/>
                                            </p:graphicEl>
                                          </p:spTgt>
                                        </p:tgtEl>
                                        <p:attrNameLst>
                                          <p:attrName>style.visibility</p:attrName>
                                        </p:attrNameLst>
                                      </p:cBhvr>
                                      <p:to>
                                        <p:strVal val="visible"/>
                                      </p:to>
                                    </p:set>
                                    <p:animEffect transition="in" filter="fade">
                                      <p:cBhvr>
                                        <p:cTn id="22" dur="500"/>
                                        <p:tgtEl>
                                          <p:spTgt spid="4">
                                            <p:graphicEl>
                                              <a:dgm id="{6386495A-B99E-4FC5-BD2A-8B797D7446A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9C19BA6A-61E4-47EA-83E4-083418AA5390}"/>
                                            </p:graphicEl>
                                          </p:spTgt>
                                        </p:tgtEl>
                                        <p:attrNameLst>
                                          <p:attrName>style.visibility</p:attrName>
                                        </p:attrNameLst>
                                      </p:cBhvr>
                                      <p:to>
                                        <p:strVal val="visible"/>
                                      </p:to>
                                    </p:set>
                                    <p:animEffect transition="in" filter="fade">
                                      <p:cBhvr>
                                        <p:cTn id="27" dur="500"/>
                                        <p:tgtEl>
                                          <p:spTgt spid="4">
                                            <p:graphicEl>
                                              <a:dgm id="{9C19BA6A-61E4-47EA-83E4-083418AA53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normAutofit/>
          </a:bodyPr>
          <a:lstStyle/>
          <a:p>
            <a:r>
              <a:rPr lang="en-GB" dirty="0"/>
              <a:t>Population Density</a:t>
            </a:r>
          </a:p>
        </p:txBody>
      </p:sp>
      <p:graphicFrame>
        <p:nvGraphicFramePr>
          <p:cNvPr id="6" name="Content Placeholder 5"/>
          <p:cNvGraphicFramePr>
            <a:graphicFrameLocks noGrp="1"/>
          </p:cNvGraphicFramePr>
          <p:nvPr>
            <p:ph idx="1"/>
          </p:nvPr>
        </p:nvGraphicFramePr>
        <p:xfrm>
          <a:off x="500034" y="785794"/>
          <a:ext cx="8229600" cy="4784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643702" y="6286520"/>
            <a:ext cx="2304256" cy="369332"/>
          </a:xfrm>
          <a:prstGeom prst="rect">
            <a:avLst/>
          </a:prstGeom>
          <a:noFill/>
        </p:spPr>
        <p:txBody>
          <a:bodyPr wrap="square" rtlCol="0">
            <a:spAutoFit/>
          </a:bodyPr>
          <a:lstStyle/>
          <a:p>
            <a:r>
              <a:rPr lang="en-GB" dirty="0"/>
              <a:t>Quirk (2011:102)</a:t>
            </a:r>
          </a:p>
        </p:txBody>
      </p:sp>
      <p:sp>
        <p:nvSpPr>
          <p:cNvPr id="7" name="TextBox 6"/>
          <p:cNvSpPr txBox="1"/>
          <p:nvPr/>
        </p:nvSpPr>
        <p:spPr>
          <a:xfrm>
            <a:off x="500034" y="5715016"/>
            <a:ext cx="5786478" cy="923330"/>
          </a:xfrm>
          <a:prstGeom prst="rect">
            <a:avLst/>
          </a:prstGeom>
          <a:noFill/>
        </p:spPr>
        <p:txBody>
          <a:bodyPr wrap="square" rtlCol="0">
            <a:spAutoFit/>
          </a:bodyPr>
          <a:lstStyle/>
          <a:p>
            <a:r>
              <a:rPr lang="en-GB" dirty="0"/>
              <a:t>Germany &amp; Italy comparable to GB</a:t>
            </a:r>
          </a:p>
          <a:p>
            <a:r>
              <a:rPr lang="en-GB" dirty="0"/>
              <a:t>Large populations of US, Canada &amp; Australia have low </a:t>
            </a:r>
            <a:r>
              <a:rPr lang="en-GB" dirty="0" err="1"/>
              <a:t>ppsm</a:t>
            </a:r>
            <a:r>
              <a:rPr lang="en-GB" dirty="0"/>
              <a:t> of 31, 3.5 and 3 respectively</a:t>
            </a:r>
          </a:p>
        </p:txBody>
      </p:sp>
      <p:sp>
        <p:nvSpPr>
          <p:cNvPr id="3" name="Slide Number Placeholder 2"/>
          <p:cNvSpPr>
            <a:spLocks noGrp="1"/>
          </p:cNvSpPr>
          <p:nvPr>
            <p:ph type="sldNum" sz="quarter" idx="12"/>
          </p:nvPr>
        </p:nvSpPr>
        <p:spPr/>
        <p:txBody>
          <a:bodyPr/>
          <a:lstStyle/>
          <a:p>
            <a:fld id="{E7DC02FD-F513-4C01-8E82-24CCD5E3281F}" type="slidenum">
              <a:rPr lang="en-GB" smtClean="0"/>
              <a:pPr/>
              <a:t>38</a:t>
            </a:fld>
            <a:endParaRPr lang="en-GB"/>
          </a:p>
        </p:txBody>
      </p:sp>
    </p:spTree>
    <p:extLst>
      <p:ext uri="{BB962C8B-B14F-4D97-AF65-F5344CB8AC3E}">
        <p14:creationId xmlns:p14="http://schemas.microsoft.com/office/powerpoint/2010/main" val="50810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E4FA88C0-6FBA-46DB-9F42-F84AB1D91937}"/>
                                            </p:graphicEl>
                                          </p:spTgt>
                                        </p:tgtEl>
                                        <p:attrNameLst>
                                          <p:attrName>style.visibility</p:attrName>
                                        </p:attrNameLst>
                                      </p:cBhvr>
                                      <p:to>
                                        <p:strVal val="visible"/>
                                      </p:to>
                                    </p:set>
                                    <p:animEffect transition="in" filter="fade">
                                      <p:cBhvr>
                                        <p:cTn id="7" dur="2000"/>
                                        <p:tgtEl>
                                          <p:spTgt spid="6">
                                            <p:graphicEl>
                                              <a:dgm id="{E4FA88C0-6FBA-46DB-9F42-F84AB1D9193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00BB082-300A-4672-B9CA-9694BA43F05E}"/>
                                            </p:graphicEl>
                                          </p:spTgt>
                                        </p:tgtEl>
                                        <p:attrNameLst>
                                          <p:attrName>style.visibility</p:attrName>
                                        </p:attrNameLst>
                                      </p:cBhvr>
                                      <p:to>
                                        <p:strVal val="visible"/>
                                      </p:to>
                                    </p:set>
                                    <p:animEffect transition="in" filter="fade">
                                      <p:cBhvr>
                                        <p:cTn id="12" dur="2000"/>
                                        <p:tgtEl>
                                          <p:spTgt spid="6">
                                            <p:graphicEl>
                                              <a:dgm id="{C00BB082-300A-4672-B9CA-9694BA43F0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FEFD8FA-5624-46F7-9D11-C12859E93110}"/>
                                            </p:graphicEl>
                                          </p:spTgt>
                                        </p:tgtEl>
                                        <p:attrNameLst>
                                          <p:attrName>style.visibility</p:attrName>
                                        </p:attrNameLst>
                                      </p:cBhvr>
                                      <p:to>
                                        <p:strVal val="visible"/>
                                      </p:to>
                                    </p:set>
                                    <p:animEffect transition="in" filter="fade">
                                      <p:cBhvr>
                                        <p:cTn id="17" dur="2000"/>
                                        <p:tgtEl>
                                          <p:spTgt spid="6">
                                            <p:graphicEl>
                                              <a:dgm id="{4FEFD8FA-5624-46F7-9D11-C12859E9311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ED91B9D6-B4D0-4891-85A7-2BAB2490735B}"/>
                                            </p:graphicEl>
                                          </p:spTgt>
                                        </p:tgtEl>
                                        <p:attrNameLst>
                                          <p:attrName>style.visibility</p:attrName>
                                        </p:attrNameLst>
                                      </p:cBhvr>
                                      <p:to>
                                        <p:strVal val="visible"/>
                                      </p:to>
                                    </p:set>
                                    <p:animEffect transition="in" filter="fade">
                                      <p:cBhvr>
                                        <p:cTn id="22" dur="2000"/>
                                        <p:tgtEl>
                                          <p:spTgt spid="6">
                                            <p:graphicEl>
                                              <a:dgm id="{ED91B9D6-B4D0-4891-85A7-2BAB2490735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7F9DA1A7-B7A3-40D2-AED6-8B2613255C47}"/>
                                            </p:graphicEl>
                                          </p:spTgt>
                                        </p:tgtEl>
                                        <p:attrNameLst>
                                          <p:attrName>style.visibility</p:attrName>
                                        </p:attrNameLst>
                                      </p:cBhvr>
                                      <p:to>
                                        <p:strVal val="visible"/>
                                      </p:to>
                                    </p:set>
                                    <p:animEffect transition="in" filter="fade">
                                      <p:cBhvr>
                                        <p:cTn id="27" dur="2000"/>
                                        <p:tgtEl>
                                          <p:spTgt spid="6">
                                            <p:graphicEl>
                                              <a:dgm id="{7F9DA1A7-B7A3-40D2-AED6-8B2613255C4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0E3E6380-22FD-49AC-80F8-47524AC5D143}"/>
                                            </p:graphicEl>
                                          </p:spTgt>
                                        </p:tgtEl>
                                        <p:attrNameLst>
                                          <p:attrName>style.visibility</p:attrName>
                                        </p:attrNameLst>
                                      </p:cBhvr>
                                      <p:to>
                                        <p:strVal val="visible"/>
                                      </p:to>
                                    </p:set>
                                    <p:animEffect transition="in" filter="fade">
                                      <p:cBhvr>
                                        <p:cTn id="32" dur="2000"/>
                                        <p:tgtEl>
                                          <p:spTgt spid="6">
                                            <p:graphicEl>
                                              <a:dgm id="{0E3E6380-22FD-49AC-80F8-47524AC5D14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animEffect transition="in" filter="fade">
                                      <p:cBhvr>
                                        <p:cTn id="37" dur="2000"/>
                                        <p:tgtEl>
                                          <p:spTgt spid="7">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7">
                                            <p:txEl>
                                              <p:pRg st="1" end="1"/>
                                            </p:txEl>
                                          </p:spTgt>
                                        </p:tgtEl>
                                        <p:attrNameLst>
                                          <p:attrName>style.visibility</p:attrName>
                                        </p:attrNameLst>
                                      </p:cBhvr>
                                      <p:to>
                                        <p:strVal val="visible"/>
                                      </p:to>
                                    </p:set>
                                    <p:animEffect transition="in" filter="fade">
                                      <p:cBhvr>
                                        <p:cTn id="40" dur="2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build="allAtOnce"/>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214282" y="0"/>
            <a:ext cx="8643998" cy="1077218"/>
          </a:xfrm>
          <a:prstGeom prst="rect">
            <a:avLst/>
          </a:prstGeom>
          <a:noFill/>
        </p:spPr>
        <p:txBody>
          <a:bodyPr wrap="square" rtlCol="0">
            <a:spAutoFit/>
          </a:bodyPr>
          <a:lstStyle/>
          <a:p>
            <a:pPr algn="ctr"/>
            <a:r>
              <a:rPr lang="en-GB" sz="3200" b="1" dirty="0">
                <a:solidFill>
                  <a:schemeClr val="bg1"/>
                </a:solidFill>
              </a:rPr>
              <a:t>Community self governance &amp; building identity with nation or locality (Quirk 2011:155)</a:t>
            </a:r>
          </a:p>
        </p:txBody>
      </p:sp>
      <p:sp>
        <p:nvSpPr>
          <p:cNvPr id="5" name="TextBox 4"/>
          <p:cNvSpPr txBox="1"/>
          <p:nvPr/>
        </p:nvSpPr>
        <p:spPr>
          <a:xfrm>
            <a:off x="0" y="5500703"/>
            <a:ext cx="9144000" cy="1384995"/>
          </a:xfrm>
          <a:prstGeom prst="rect">
            <a:avLst/>
          </a:prstGeom>
          <a:noFill/>
        </p:spPr>
        <p:txBody>
          <a:bodyPr wrap="square" rtlCol="0">
            <a:spAutoFit/>
          </a:bodyPr>
          <a:lstStyle/>
          <a:p>
            <a:pPr algn="ctr"/>
            <a:r>
              <a:rPr lang="en-GB" sz="2800" b="1" dirty="0">
                <a:solidFill>
                  <a:schemeClr val="bg1"/>
                </a:solidFill>
              </a:rPr>
              <a:t>PUBLIC INTEREST PRINCIPLES:</a:t>
            </a:r>
          </a:p>
          <a:p>
            <a:pPr algn="ctr"/>
            <a:r>
              <a:rPr lang="en-GB" sz="2800" dirty="0">
                <a:solidFill>
                  <a:schemeClr val="bg1"/>
                </a:solidFill>
              </a:rPr>
              <a:t>Assuring fair outcomes and procedural justice in balancing different interests and competing claims</a:t>
            </a:r>
          </a:p>
        </p:txBody>
      </p:sp>
      <p:sp>
        <p:nvSpPr>
          <p:cNvPr id="6" name="Rectangle 5"/>
          <p:cNvSpPr/>
          <p:nvPr/>
        </p:nvSpPr>
        <p:spPr>
          <a:xfrm>
            <a:off x="142844" y="1071546"/>
            <a:ext cx="1714512" cy="442915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Designing and delivering public services</a:t>
            </a:r>
          </a:p>
        </p:txBody>
      </p:sp>
      <p:sp>
        <p:nvSpPr>
          <p:cNvPr id="7" name="Rectangle 6"/>
          <p:cNvSpPr/>
          <p:nvPr/>
        </p:nvSpPr>
        <p:spPr>
          <a:xfrm>
            <a:off x="1857356" y="1071546"/>
            <a:ext cx="1714512" cy="44291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Allocating public goods</a:t>
            </a:r>
          </a:p>
        </p:txBody>
      </p:sp>
      <p:sp>
        <p:nvSpPr>
          <p:cNvPr id="8" name="Rectangle 7"/>
          <p:cNvSpPr/>
          <p:nvPr/>
        </p:nvSpPr>
        <p:spPr>
          <a:xfrm>
            <a:off x="3571868" y="1071546"/>
            <a:ext cx="1714512" cy="44291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Regulating public </a:t>
            </a:r>
            <a:r>
              <a:rPr lang="en-GB" sz="2800" dirty="0" err="1"/>
              <a:t>bads</a:t>
            </a:r>
            <a:endParaRPr lang="en-GB" sz="2800" dirty="0"/>
          </a:p>
        </p:txBody>
      </p:sp>
      <p:sp>
        <p:nvSpPr>
          <p:cNvPr id="9" name="Rectangle 8"/>
          <p:cNvSpPr/>
          <p:nvPr/>
        </p:nvSpPr>
        <p:spPr>
          <a:xfrm>
            <a:off x="5286380" y="1071546"/>
            <a:ext cx="1714512" cy="442915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a:t>Minimi</a:t>
            </a:r>
            <a:r>
              <a:rPr lang="en-GB" sz="2800" dirty="0"/>
              <a:t>-</a:t>
            </a:r>
          </a:p>
          <a:p>
            <a:pPr algn="ctr"/>
            <a:r>
              <a:rPr lang="en-GB" sz="2800" dirty="0"/>
              <a:t>sing public risks</a:t>
            </a:r>
          </a:p>
        </p:txBody>
      </p:sp>
      <p:sp>
        <p:nvSpPr>
          <p:cNvPr id="10" name="Rectangle 9"/>
          <p:cNvSpPr/>
          <p:nvPr/>
        </p:nvSpPr>
        <p:spPr>
          <a:xfrm>
            <a:off x="7000892" y="1071546"/>
            <a:ext cx="1714512" cy="442915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Fostering civic spirit and promoting the common good</a:t>
            </a:r>
          </a:p>
        </p:txBody>
      </p:sp>
      <p:sp>
        <p:nvSpPr>
          <p:cNvPr id="11" name="TextBox 10"/>
          <p:cNvSpPr txBox="1"/>
          <p:nvPr/>
        </p:nvSpPr>
        <p:spPr>
          <a:xfrm>
            <a:off x="214282" y="4714884"/>
            <a:ext cx="8501122" cy="523220"/>
          </a:xfrm>
          <a:prstGeom prst="rect">
            <a:avLst/>
          </a:prstGeom>
          <a:solidFill>
            <a:srgbClr val="FFFF00"/>
          </a:solidFill>
          <a:ln w="25400">
            <a:solidFill>
              <a:schemeClr val="tx1"/>
            </a:solidFill>
          </a:ln>
        </p:spPr>
        <p:txBody>
          <a:bodyPr wrap="square" rtlCol="0">
            <a:spAutoFit/>
          </a:bodyPr>
          <a:lstStyle/>
          <a:p>
            <a:pPr algn="ctr"/>
            <a:r>
              <a:rPr lang="en-GB" sz="2800" dirty="0"/>
              <a:t>EFFICIENTLY, EFFECTIVELY AND SUSTAINABLY</a:t>
            </a:r>
          </a:p>
        </p:txBody>
      </p:sp>
      <p:sp>
        <p:nvSpPr>
          <p:cNvPr id="2" name="Slide Number Placeholder 1"/>
          <p:cNvSpPr>
            <a:spLocks noGrp="1"/>
          </p:cNvSpPr>
          <p:nvPr>
            <p:ph type="sldNum" sz="quarter" idx="12"/>
          </p:nvPr>
        </p:nvSpPr>
        <p:spPr/>
        <p:txBody>
          <a:bodyPr/>
          <a:lstStyle/>
          <a:p>
            <a:fld id="{E7DC02FD-F513-4C01-8E82-24CCD5E3281F}" type="slidenum">
              <a:rPr lang="en-GB" smtClean="0"/>
              <a:pPr/>
              <a:t>39</a:t>
            </a:fld>
            <a:endParaRPr lang="en-GB"/>
          </a:p>
        </p:txBody>
      </p:sp>
    </p:spTree>
    <p:extLst>
      <p:ext uri="{BB962C8B-B14F-4D97-AF65-F5344CB8AC3E}">
        <p14:creationId xmlns:p14="http://schemas.microsoft.com/office/powerpoint/2010/main" val="11581003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20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P spid="6" grpId="0" animBg="1"/>
      <p:bldP spid="7" grpId="0" animBg="1"/>
      <p:bldP spid="8" grpId="0" animBg="1"/>
      <p:bldP spid="9" grpId="0" animBg="1"/>
      <p:bldP spid="10" grpId="0" animBg="1"/>
      <p:bldP spid="1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43702" y="6286520"/>
            <a:ext cx="2304256" cy="369332"/>
          </a:xfrm>
          <a:prstGeom prst="rect">
            <a:avLst/>
          </a:prstGeom>
          <a:noFill/>
        </p:spPr>
        <p:txBody>
          <a:bodyPr wrap="square" rtlCol="0">
            <a:spAutoFit/>
          </a:bodyPr>
          <a:lstStyle/>
          <a:p>
            <a:r>
              <a:rPr lang="en-GB" dirty="0"/>
              <a:t>Quirk (2011:156)</a:t>
            </a:r>
          </a:p>
        </p:txBody>
      </p:sp>
      <p:sp>
        <p:nvSpPr>
          <p:cNvPr id="3" name="Title 2"/>
          <p:cNvSpPr>
            <a:spLocks noGrp="1"/>
          </p:cNvSpPr>
          <p:nvPr>
            <p:ph type="title"/>
          </p:nvPr>
        </p:nvSpPr>
        <p:spPr/>
        <p:txBody>
          <a:bodyPr/>
          <a:lstStyle/>
          <a:p>
            <a:r>
              <a:rPr lang="en-GB" dirty="0"/>
              <a:t>Strategic intuition</a:t>
            </a:r>
          </a:p>
        </p:txBody>
      </p:sp>
      <p:sp>
        <p:nvSpPr>
          <p:cNvPr id="4" name="Content Placeholder 3"/>
          <p:cNvSpPr>
            <a:spLocks noGrp="1"/>
          </p:cNvSpPr>
          <p:nvPr>
            <p:ph idx="1"/>
          </p:nvPr>
        </p:nvSpPr>
        <p:spPr/>
        <p:txBody>
          <a:bodyPr/>
          <a:lstStyle/>
          <a:p>
            <a:r>
              <a:rPr lang="en-GB" b="1" dirty="0"/>
              <a:t>Strategic planning </a:t>
            </a:r>
            <a:r>
              <a:rPr lang="en-GB" dirty="0"/>
              <a:t>has dominated public organisations</a:t>
            </a:r>
          </a:p>
          <a:p>
            <a:r>
              <a:rPr lang="en-GB" dirty="0"/>
              <a:t>Arguably – too much reliance on this and not enough on </a:t>
            </a:r>
            <a:r>
              <a:rPr lang="en-GB" b="1" dirty="0"/>
              <a:t>strategic intuition</a:t>
            </a:r>
          </a:p>
          <a:p>
            <a:r>
              <a:rPr lang="en-GB" b="1" dirty="0"/>
              <a:t>‘Strategy’ </a:t>
            </a:r>
            <a:r>
              <a:rPr lang="en-GB" dirty="0"/>
              <a:t>entered the English language 200 years ago following the study of the military successes of Napoleon Bonaparte up to 1810</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40</a:t>
            </a:fld>
            <a:endParaRPr lang="en-GB"/>
          </a:p>
        </p:txBody>
      </p:sp>
    </p:spTree>
    <p:extLst>
      <p:ext uri="{BB962C8B-B14F-4D97-AF65-F5344CB8AC3E}">
        <p14:creationId xmlns:p14="http://schemas.microsoft.com/office/powerpoint/2010/main" val="99133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43702" y="6286520"/>
            <a:ext cx="2304256" cy="369332"/>
          </a:xfrm>
          <a:prstGeom prst="rect">
            <a:avLst/>
          </a:prstGeom>
          <a:noFill/>
        </p:spPr>
        <p:txBody>
          <a:bodyPr wrap="square" rtlCol="0">
            <a:spAutoFit/>
          </a:bodyPr>
          <a:lstStyle/>
          <a:p>
            <a:r>
              <a:rPr lang="en-GB" dirty="0"/>
              <a:t>Quirk (2011:156)</a:t>
            </a:r>
          </a:p>
        </p:txBody>
      </p:sp>
      <p:sp>
        <p:nvSpPr>
          <p:cNvPr id="3" name="Title 2"/>
          <p:cNvSpPr>
            <a:spLocks noGrp="1"/>
          </p:cNvSpPr>
          <p:nvPr>
            <p:ph type="title"/>
          </p:nvPr>
        </p:nvSpPr>
        <p:spPr/>
        <p:txBody>
          <a:bodyPr/>
          <a:lstStyle/>
          <a:p>
            <a:r>
              <a:rPr lang="en-GB" dirty="0"/>
              <a:t>Strategic intuition</a:t>
            </a:r>
          </a:p>
        </p:txBody>
      </p:sp>
      <p:sp>
        <p:nvSpPr>
          <p:cNvPr id="4" name="Content Placeholder 3"/>
          <p:cNvSpPr>
            <a:spLocks noGrp="1"/>
          </p:cNvSpPr>
          <p:nvPr>
            <p:ph idx="1"/>
          </p:nvPr>
        </p:nvSpPr>
        <p:spPr>
          <a:xfrm>
            <a:off x="457200" y="1268760"/>
            <a:ext cx="8229600" cy="4857403"/>
          </a:xfrm>
        </p:spPr>
        <p:txBody>
          <a:bodyPr/>
          <a:lstStyle/>
          <a:p>
            <a:r>
              <a:rPr lang="en-GB" dirty="0"/>
              <a:t>Carl von </a:t>
            </a:r>
            <a:r>
              <a:rPr lang="en-GB" dirty="0" err="1"/>
              <a:t>Clauswitz</a:t>
            </a:r>
            <a:r>
              <a:rPr lang="en-GB" dirty="0"/>
              <a:t> (1832 ‘On War’), student of military strategy, placed emphasis on ‘the flash of insight’, with 4 elements to a successful strategy:</a:t>
            </a:r>
          </a:p>
          <a:p>
            <a:pPr marL="514350" indent="-514350">
              <a:buFont typeface="+mj-lt"/>
              <a:buAutoNum type="arabicPeriod"/>
            </a:pPr>
            <a:r>
              <a:rPr lang="en-GB" b="1" dirty="0"/>
              <a:t>Study and learn the lessons of history</a:t>
            </a:r>
          </a:p>
          <a:p>
            <a:pPr marL="514350" indent="-514350">
              <a:buFont typeface="+mj-lt"/>
              <a:buAutoNum type="arabicPeriod"/>
            </a:pPr>
            <a:r>
              <a:rPr lang="en-GB" b="1" dirty="0"/>
              <a:t>Have a presence of mind</a:t>
            </a:r>
          </a:p>
          <a:p>
            <a:pPr marL="514350" indent="-514350">
              <a:buFont typeface="+mj-lt"/>
              <a:buAutoNum type="arabicPeriod"/>
            </a:pPr>
            <a:r>
              <a:rPr lang="en-GB" b="1" dirty="0"/>
              <a:t>Develop a flash of insight</a:t>
            </a:r>
          </a:p>
          <a:p>
            <a:pPr marL="514350" indent="-514350">
              <a:buFont typeface="+mj-lt"/>
              <a:buAutoNum type="arabicPeriod"/>
            </a:pPr>
            <a:r>
              <a:rPr lang="en-GB" b="1" dirty="0"/>
              <a:t>Possess a strong resolution</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41</a:t>
            </a:fld>
            <a:endParaRPr lang="en-GB"/>
          </a:p>
        </p:txBody>
      </p:sp>
    </p:spTree>
    <p:extLst>
      <p:ext uri="{BB962C8B-B14F-4D97-AF65-F5344CB8AC3E}">
        <p14:creationId xmlns:p14="http://schemas.microsoft.com/office/powerpoint/2010/main" val="289302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27784" y="6286520"/>
            <a:ext cx="2304256" cy="369332"/>
          </a:xfrm>
          <a:prstGeom prst="rect">
            <a:avLst/>
          </a:prstGeom>
          <a:noFill/>
        </p:spPr>
        <p:txBody>
          <a:bodyPr wrap="square" rtlCol="0">
            <a:spAutoFit/>
          </a:bodyPr>
          <a:lstStyle/>
          <a:p>
            <a:r>
              <a:rPr lang="en-GB" dirty="0"/>
              <a:t>Quirk (2011:157)</a:t>
            </a:r>
          </a:p>
        </p:txBody>
      </p:sp>
      <p:sp>
        <p:nvSpPr>
          <p:cNvPr id="3" name="Title 2"/>
          <p:cNvSpPr>
            <a:spLocks noGrp="1"/>
          </p:cNvSpPr>
          <p:nvPr>
            <p:ph type="title"/>
          </p:nvPr>
        </p:nvSpPr>
        <p:spPr>
          <a:xfrm>
            <a:off x="6183794" y="188640"/>
            <a:ext cx="2647766" cy="1296144"/>
          </a:xfrm>
          <a:ln w="25400">
            <a:solidFill>
              <a:schemeClr val="accent1"/>
            </a:solidFill>
          </a:ln>
        </p:spPr>
        <p:txBody>
          <a:bodyPr>
            <a:normAutofit fontScale="90000"/>
          </a:bodyPr>
          <a:lstStyle/>
          <a:p>
            <a:r>
              <a:rPr lang="en-GB" dirty="0"/>
              <a:t>Strategic planning</a:t>
            </a:r>
          </a:p>
        </p:txBody>
      </p:sp>
      <p:sp>
        <p:nvSpPr>
          <p:cNvPr id="4" name="Content Placeholder 3"/>
          <p:cNvSpPr>
            <a:spLocks noGrp="1"/>
          </p:cNvSpPr>
          <p:nvPr>
            <p:ph idx="1"/>
          </p:nvPr>
        </p:nvSpPr>
        <p:spPr>
          <a:xfrm>
            <a:off x="179512" y="404664"/>
            <a:ext cx="5760640" cy="6120680"/>
          </a:xfrm>
        </p:spPr>
        <p:txBody>
          <a:bodyPr>
            <a:noAutofit/>
          </a:bodyPr>
          <a:lstStyle/>
          <a:p>
            <a:r>
              <a:rPr lang="en-GB" dirty="0"/>
              <a:t>Baron Antoine </a:t>
            </a:r>
            <a:r>
              <a:rPr lang="en-GB" dirty="0" err="1"/>
              <a:t>Jomini</a:t>
            </a:r>
            <a:r>
              <a:rPr lang="en-GB" dirty="0"/>
              <a:t> (The Art of War 1836) argued for strategic planning</a:t>
            </a:r>
          </a:p>
          <a:p>
            <a:r>
              <a:rPr lang="en-GB" dirty="0"/>
              <a:t>In strategic planning, you choose your objective point in battle and then plan to reach it</a:t>
            </a:r>
          </a:p>
          <a:p>
            <a:r>
              <a:rPr lang="en-GB" dirty="0"/>
              <a:t>In strategic intuition, the decisive point arises as part of an overall picture of the battle scene that comes together in your mind</a:t>
            </a:r>
          </a:p>
        </p:txBody>
      </p:sp>
      <p:pic>
        <p:nvPicPr>
          <p:cNvPr id="1026" name="Picture 2" descr="http://ts1.mm.bing.net/th?id=JN.sodSjN%2b9bg5rISRw4LMJXw&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9067" y="3798352"/>
            <a:ext cx="28194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latinotownhall.files.wordpress.com/2013/04/strategic-plann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9067" y="1809497"/>
            <a:ext cx="2819400" cy="197963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E7DC02FD-F513-4C01-8E82-24CCD5E3281F}" type="slidenum">
              <a:rPr lang="en-GB" smtClean="0"/>
              <a:pPr/>
              <a:t>42</a:t>
            </a:fld>
            <a:endParaRPr lang="en-GB"/>
          </a:p>
        </p:txBody>
      </p:sp>
    </p:spTree>
    <p:extLst>
      <p:ext uri="{BB962C8B-B14F-4D97-AF65-F5344CB8AC3E}">
        <p14:creationId xmlns:p14="http://schemas.microsoft.com/office/powerpoint/2010/main" val="407905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8"/>
                                        </p:tgtEl>
                                        <p:attrNameLst>
                                          <p:attrName>style.visibility</p:attrName>
                                        </p:attrNameLst>
                                      </p:cBhvr>
                                      <p:to>
                                        <p:strVal val="visible"/>
                                      </p:to>
                                    </p:set>
                                    <p:animEffect transition="in" filter="fade">
                                      <p:cBhvr>
                                        <p:cTn id="22" dur="500"/>
                                        <p:tgtEl>
                                          <p:spTgt spid="10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43702" y="6286520"/>
            <a:ext cx="2304256" cy="369332"/>
          </a:xfrm>
          <a:prstGeom prst="rect">
            <a:avLst/>
          </a:prstGeom>
          <a:noFill/>
        </p:spPr>
        <p:txBody>
          <a:bodyPr wrap="square" rtlCol="0">
            <a:spAutoFit/>
          </a:bodyPr>
          <a:lstStyle/>
          <a:p>
            <a:r>
              <a:rPr lang="en-GB" dirty="0"/>
              <a:t>Quirk (2011:157)</a:t>
            </a:r>
          </a:p>
        </p:txBody>
      </p:sp>
      <p:sp>
        <p:nvSpPr>
          <p:cNvPr id="3" name="Title 2"/>
          <p:cNvSpPr>
            <a:spLocks noGrp="1"/>
          </p:cNvSpPr>
          <p:nvPr>
            <p:ph type="title"/>
          </p:nvPr>
        </p:nvSpPr>
        <p:spPr/>
        <p:txBody>
          <a:bodyPr/>
          <a:lstStyle/>
          <a:p>
            <a:r>
              <a:rPr lang="en-GB" dirty="0"/>
              <a:t>Planning took precedence</a:t>
            </a:r>
          </a:p>
        </p:txBody>
      </p:sp>
      <p:sp>
        <p:nvSpPr>
          <p:cNvPr id="4" name="Content Placeholder 3"/>
          <p:cNvSpPr>
            <a:spLocks noGrp="1"/>
          </p:cNvSpPr>
          <p:nvPr>
            <p:ph idx="1"/>
          </p:nvPr>
        </p:nvSpPr>
        <p:spPr>
          <a:xfrm>
            <a:off x="539552" y="1700808"/>
            <a:ext cx="8229600" cy="3960439"/>
          </a:xfrm>
          <a:solidFill>
            <a:srgbClr val="FFFF00"/>
          </a:solidFill>
          <a:ln w="25400">
            <a:solidFill>
              <a:schemeClr val="accent1"/>
            </a:solidFill>
          </a:ln>
        </p:spPr>
        <p:txBody>
          <a:bodyPr>
            <a:noAutofit/>
          </a:bodyPr>
          <a:lstStyle/>
          <a:p>
            <a:pPr marL="0" indent="0" algn="ctr">
              <a:buNone/>
            </a:pPr>
            <a:r>
              <a:rPr lang="en-GB" sz="3600" dirty="0"/>
              <a:t>“For the next 200 years we seem only to have followed </a:t>
            </a:r>
            <a:r>
              <a:rPr lang="en-GB" sz="3600" dirty="0" err="1"/>
              <a:t>Jomini</a:t>
            </a:r>
            <a:r>
              <a:rPr lang="en-GB" sz="3600" dirty="0"/>
              <a:t>. We have worshipped at the altar of strategic planning, even though we know that many plans fail and that half of all successes arise emergently rather than deliberately.”</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43</a:t>
            </a:fld>
            <a:endParaRPr lang="en-GB"/>
          </a:p>
        </p:txBody>
      </p:sp>
    </p:spTree>
    <p:extLst>
      <p:ext uri="{BB962C8B-B14F-4D97-AF65-F5344CB8AC3E}">
        <p14:creationId xmlns:p14="http://schemas.microsoft.com/office/powerpoint/2010/main" val="3469454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836712"/>
          </a:xfrm>
        </p:spPr>
        <p:txBody>
          <a:bodyPr>
            <a:normAutofit/>
          </a:bodyPr>
          <a:lstStyle/>
          <a:p>
            <a:r>
              <a:rPr lang="en-GB" dirty="0"/>
              <a:t>People and Taxes </a:t>
            </a:r>
            <a:r>
              <a:rPr lang="en-GB" sz="3100" dirty="0"/>
              <a:t>(Quirk 2011:173/4)</a:t>
            </a:r>
          </a:p>
        </p:txBody>
      </p:sp>
      <p:sp>
        <p:nvSpPr>
          <p:cNvPr id="3" name="Content Placeholder 2"/>
          <p:cNvSpPr>
            <a:spLocks noGrp="1"/>
          </p:cNvSpPr>
          <p:nvPr>
            <p:ph idx="1"/>
          </p:nvPr>
        </p:nvSpPr>
        <p:spPr>
          <a:xfrm>
            <a:off x="323528" y="5301208"/>
            <a:ext cx="8568952" cy="1463026"/>
          </a:xfrm>
        </p:spPr>
        <p:txBody>
          <a:bodyPr>
            <a:normAutofit/>
          </a:bodyPr>
          <a:lstStyle/>
          <a:p>
            <a:r>
              <a:rPr lang="en-GB" sz="2800" dirty="0"/>
              <a:t>Each government has citizens and each citizen is subject to a number of governments</a:t>
            </a:r>
          </a:p>
          <a:p>
            <a:r>
              <a:rPr lang="en-GB" sz="2800" dirty="0"/>
              <a:t>European, national, regional, local and very local</a:t>
            </a:r>
          </a:p>
        </p:txBody>
      </p:sp>
      <p:graphicFrame>
        <p:nvGraphicFramePr>
          <p:cNvPr id="5" name="Diagram 4"/>
          <p:cNvGraphicFramePr/>
          <p:nvPr>
            <p:extLst>
              <p:ext uri="{D42A27DB-BD31-4B8C-83A1-F6EECF244321}">
                <p14:modId xmlns:p14="http://schemas.microsoft.com/office/powerpoint/2010/main" val="3234099957"/>
              </p:ext>
            </p:extLst>
          </p:nvPr>
        </p:nvGraphicFramePr>
        <p:xfrm>
          <a:off x="1187624" y="764704"/>
          <a:ext cx="7192650" cy="4496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E7DC02FD-F513-4C01-8E82-24CCD5E3281F}" type="slidenum">
              <a:rPr lang="en-GB" smtClean="0"/>
              <a:pPr/>
              <a:t>44</a:t>
            </a:fld>
            <a:endParaRPr lang="en-GB"/>
          </a:p>
        </p:txBody>
      </p:sp>
    </p:spTree>
    <p:extLst>
      <p:ext uri="{BB962C8B-B14F-4D97-AF65-F5344CB8AC3E}">
        <p14:creationId xmlns:p14="http://schemas.microsoft.com/office/powerpoint/2010/main" val="370251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99003E5-6465-4099-801F-BA8E0BB1EBEF}"/>
                                            </p:graphicEl>
                                          </p:spTgt>
                                        </p:tgtEl>
                                        <p:attrNameLst>
                                          <p:attrName>style.visibility</p:attrName>
                                        </p:attrNameLst>
                                      </p:cBhvr>
                                      <p:to>
                                        <p:strVal val="visible"/>
                                      </p:to>
                                    </p:set>
                                    <p:animEffect transition="in" filter="fade">
                                      <p:cBhvr>
                                        <p:cTn id="7" dur="500"/>
                                        <p:tgtEl>
                                          <p:spTgt spid="5">
                                            <p:graphicEl>
                                              <a:dgm id="{499003E5-6465-4099-801F-BA8E0BB1EBE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33EC9994-FFE8-4AB2-8A4B-0560E8E1B0A9}"/>
                                            </p:graphicEl>
                                          </p:spTgt>
                                        </p:tgtEl>
                                        <p:attrNameLst>
                                          <p:attrName>style.visibility</p:attrName>
                                        </p:attrNameLst>
                                      </p:cBhvr>
                                      <p:to>
                                        <p:strVal val="visible"/>
                                      </p:to>
                                    </p:set>
                                    <p:animEffect transition="in" filter="fade">
                                      <p:cBhvr>
                                        <p:cTn id="10" dur="500"/>
                                        <p:tgtEl>
                                          <p:spTgt spid="5">
                                            <p:graphicEl>
                                              <a:dgm id="{33EC9994-FFE8-4AB2-8A4B-0560E8E1B0A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44A5EE7C-2338-4C0C-97CE-6C4633E9E396}"/>
                                            </p:graphicEl>
                                          </p:spTgt>
                                        </p:tgtEl>
                                        <p:attrNameLst>
                                          <p:attrName>style.visibility</p:attrName>
                                        </p:attrNameLst>
                                      </p:cBhvr>
                                      <p:to>
                                        <p:strVal val="visible"/>
                                      </p:to>
                                    </p:set>
                                    <p:animEffect transition="in" filter="fade">
                                      <p:cBhvr>
                                        <p:cTn id="15" dur="500"/>
                                        <p:tgtEl>
                                          <p:spTgt spid="5">
                                            <p:graphicEl>
                                              <a:dgm id="{44A5EE7C-2338-4C0C-97CE-6C4633E9E39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10C170D-D72C-481D-AF03-CF7EC57B7385}"/>
                                            </p:graphicEl>
                                          </p:spTgt>
                                        </p:tgtEl>
                                        <p:attrNameLst>
                                          <p:attrName>style.visibility</p:attrName>
                                        </p:attrNameLst>
                                      </p:cBhvr>
                                      <p:to>
                                        <p:strVal val="visible"/>
                                      </p:to>
                                    </p:set>
                                    <p:animEffect transition="in" filter="fade">
                                      <p:cBhvr>
                                        <p:cTn id="18" dur="500"/>
                                        <p:tgtEl>
                                          <p:spTgt spid="5">
                                            <p:graphicEl>
                                              <a:dgm id="{110C170D-D72C-481D-AF03-CF7EC57B738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C0834291-A224-4370-BBE5-014F77E8058C}"/>
                                            </p:graphicEl>
                                          </p:spTgt>
                                        </p:tgtEl>
                                        <p:attrNameLst>
                                          <p:attrName>style.visibility</p:attrName>
                                        </p:attrNameLst>
                                      </p:cBhvr>
                                      <p:to>
                                        <p:strVal val="visible"/>
                                      </p:to>
                                    </p:set>
                                    <p:animEffect transition="in" filter="fade">
                                      <p:cBhvr>
                                        <p:cTn id="23" dur="500"/>
                                        <p:tgtEl>
                                          <p:spTgt spid="5">
                                            <p:graphicEl>
                                              <a:dgm id="{C0834291-A224-4370-BBE5-014F77E8058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ED711A5-80E3-49B0-A4DD-F162BBA4AFA7}"/>
                                            </p:graphicEl>
                                          </p:spTgt>
                                        </p:tgtEl>
                                        <p:attrNameLst>
                                          <p:attrName>style.visibility</p:attrName>
                                        </p:attrNameLst>
                                      </p:cBhvr>
                                      <p:to>
                                        <p:strVal val="visible"/>
                                      </p:to>
                                    </p:set>
                                    <p:animEffect transition="in" filter="fade">
                                      <p:cBhvr>
                                        <p:cTn id="26" dur="500"/>
                                        <p:tgtEl>
                                          <p:spTgt spid="5">
                                            <p:graphicEl>
                                              <a:dgm id="{AED711A5-80E3-49B0-A4DD-F162BBA4AFA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6367841-105C-4CAE-83FD-227ED2045C79}"/>
                                            </p:graphicEl>
                                          </p:spTgt>
                                        </p:tgtEl>
                                        <p:attrNameLst>
                                          <p:attrName>style.visibility</p:attrName>
                                        </p:attrNameLst>
                                      </p:cBhvr>
                                      <p:to>
                                        <p:strVal val="visible"/>
                                      </p:to>
                                    </p:set>
                                    <p:animEffect transition="in" filter="fade">
                                      <p:cBhvr>
                                        <p:cTn id="31" dur="500"/>
                                        <p:tgtEl>
                                          <p:spTgt spid="5">
                                            <p:graphicEl>
                                              <a:dgm id="{76367841-105C-4CAE-83FD-227ED2045C7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84DFDDF8-260E-4988-A491-6F6A0B2A5A25}"/>
                                            </p:graphicEl>
                                          </p:spTgt>
                                        </p:tgtEl>
                                        <p:attrNameLst>
                                          <p:attrName>style.visibility</p:attrName>
                                        </p:attrNameLst>
                                      </p:cBhvr>
                                      <p:to>
                                        <p:strVal val="visible"/>
                                      </p:to>
                                    </p:set>
                                    <p:animEffect transition="in" filter="fade">
                                      <p:cBhvr>
                                        <p:cTn id="34" dur="500"/>
                                        <p:tgtEl>
                                          <p:spTgt spid="5">
                                            <p:graphicEl>
                                              <a:dgm id="{84DFDDF8-260E-4988-A491-6F6A0B2A5A2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25178C08-BE54-4187-BDF1-FE9BECEF224E}"/>
                                            </p:graphicEl>
                                          </p:spTgt>
                                        </p:tgtEl>
                                        <p:attrNameLst>
                                          <p:attrName>style.visibility</p:attrName>
                                        </p:attrNameLst>
                                      </p:cBhvr>
                                      <p:to>
                                        <p:strVal val="visible"/>
                                      </p:to>
                                    </p:set>
                                    <p:animEffect transition="in" filter="fade">
                                      <p:cBhvr>
                                        <p:cTn id="39" dur="500"/>
                                        <p:tgtEl>
                                          <p:spTgt spid="5">
                                            <p:graphicEl>
                                              <a:dgm id="{25178C08-BE54-4187-BDF1-FE9BECEF224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DD2C76CA-3B00-47A9-9927-1E85F4B65E9F}"/>
                                            </p:graphicEl>
                                          </p:spTgt>
                                        </p:tgtEl>
                                        <p:attrNameLst>
                                          <p:attrName>style.visibility</p:attrName>
                                        </p:attrNameLst>
                                      </p:cBhvr>
                                      <p:to>
                                        <p:strVal val="visible"/>
                                      </p:to>
                                    </p:set>
                                    <p:animEffect transition="in" filter="fade">
                                      <p:cBhvr>
                                        <p:cTn id="42" dur="500"/>
                                        <p:tgtEl>
                                          <p:spTgt spid="5">
                                            <p:graphicEl>
                                              <a:dgm id="{DD2C76CA-3B00-47A9-9927-1E85F4B65E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43702" y="6286520"/>
            <a:ext cx="2304256" cy="369332"/>
          </a:xfrm>
          <a:prstGeom prst="rect">
            <a:avLst/>
          </a:prstGeom>
          <a:noFill/>
        </p:spPr>
        <p:txBody>
          <a:bodyPr wrap="square" rtlCol="0">
            <a:spAutoFit/>
          </a:bodyPr>
          <a:lstStyle/>
          <a:p>
            <a:r>
              <a:rPr lang="en-GB" dirty="0"/>
              <a:t>Quirk (2011:173/4)</a:t>
            </a:r>
          </a:p>
        </p:txBody>
      </p:sp>
      <p:sp>
        <p:nvSpPr>
          <p:cNvPr id="3" name="Title 2"/>
          <p:cNvSpPr>
            <a:spLocks noGrp="1"/>
          </p:cNvSpPr>
          <p:nvPr>
            <p:ph type="title"/>
          </p:nvPr>
        </p:nvSpPr>
        <p:spPr/>
        <p:txBody>
          <a:bodyPr/>
          <a:lstStyle/>
          <a:p>
            <a:r>
              <a:rPr lang="en-GB" dirty="0"/>
              <a:t>People and Taxes</a:t>
            </a:r>
          </a:p>
        </p:txBody>
      </p:sp>
      <p:sp>
        <p:nvSpPr>
          <p:cNvPr id="4" name="Content Placeholder 3"/>
          <p:cNvSpPr>
            <a:spLocks noGrp="1"/>
          </p:cNvSpPr>
          <p:nvPr>
            <p:ph idx="1"/>
          </p:nvPr>
        </p:nvSpPr>
        <p:spPr/>
        <p:txBody>
          <a:bodyPr>
            <a:normAutofit lnSpcReduction="10000"/>
          </a:bodyPr>
          <a:lstStyle/>
          <a:p>
            <a:r>
              <a:rPr lang="en-GB" dirty="0"/>
              <a:t>We pay different taxes at different levels of government</a:t>
            </a:r>
          </a:p>
          <a:p>
            <a:r>
              <a:rPr lang="en-GB" dirty="0"/>
              <a:t>Council tax (property), income, inheritance, corporation, Value Added Tax (VAT), National Insurance Contribution (NIC) etc.</a:t>
            </a:r>
          </a:p>
          <a:p>
            <a:r>
              <a:rPr lang="en-GB" dirty="0"/>
              <a:t>For most democratic countries people pay approx. 40% tax on their income</a:t>
            </a:r>
          </a:p>
          <a:p>
            <a:r>
              <a:rPr lang="en-GB" dirty="0"/>
              <a:t>There’s no right price</a:t>
            </a:r>
          </a:p>
          <a:p>
            <a:r>
              <a:rPr lang="en-GB" dirty="0"/>
              <a:t>What is ‘acceptable’ varies between countries</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45</a:t>
            </a:fld>
            <a:endParaRPr lang="en-GB"/>
          </a:p>
        </p:txBody>
      </p:sp>
    </p:spTree>
    <p:extLst>
      <p:ext uri="{BB962C8B-B14F-4D97-AF65-F5344CB8AC3E}">
        <p14:creationId xmlns:p14="http://schemas.microsoft.com/office/powerpoint/2010/main" val="117210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Efficiency, value and cost</a:t>
            </a:r>
          </a:p>
        </p:txBody>
      </p:sp>
      <p:sp>
        <p:nvSpPr>
          <p:cNvPr id="3" name="Content Placeholder 2"/>
          <p:cNvSpPr>
            <a:spLocks noGrp="1"/>
          </p:cNvSpPr>
          <p:nvPr>
            <p:ph idx="1"/>
          </p:nvPr>
        </p:nvSpPr>
        <p:spPr/>
        <p:txBody>
          <a:bodyPr>
            <a:normAutofit lnSpcReduction="10000"/>
          </a:bodyPr>
          <a:lstStyle/>
          <a:p>
            <a:r>
              <a:rPr lang="en-GB" sz="3600" b="1" dirty="0"/>
              <a:t>‘Value for money’ </a:t>
            </a:r>
            <a:r>
              <a:rPr lang="en-GB" sz="3600" dirty="0"/>
              <a:t>is a key (and ambiguous) phrase</a:t>
            </a:r>
          </a:p>
          <a:p>
            <a:r>
              <a:rPr lang="en-GB" sz="3600" dirty="0"/>
              <a:t>We can be more efficient without lowering costs</a:t>
            </a:r>
          </a:p>
          <a:p>
            <a:r>
              <a:rPr lang="en-GB" sz="3600" dirty="0"/>
              <a:t>… more efficient whilst increasing costs</a:t>
            </a:r>
          </a:p>
          <a:p>
            <a:r>
              <a:rPr lang="en-GB" sz="3600" dirty="0"/>
              <a:t>But the big challenge is to be more efficient and improve VFM whilst reducing costs</a:t>
            </a:r>
          </a:p>
        </p:txBody>
      </p:sp>
      <p:sp>
        <p:nvSpPr>
          <p:cNvPr id="4" name="TextBox 3"/>
          <p:cNvSpPr txBox="1"/>
          <p:nvPr/>
        </p:nvSpPr>
        <p:spPr>
          <a:xfrm>
            <a:off x="6643702" y="6286520"/>
            <a:ext cx="2304256" cy="369332"/>
          </a:xfrm>
          <a:prstGeom prst="rect">
            <a:avLst/>
          </a:prstGeom>
          <a:noFill/>
        </p:spPr>
        <p:txBody>
          <a:bodyPr wrap="square" rtlCol="0">
            <a:spAutoFit/>
          </a:bodyPr>
          <a:lstStyle/>
          <a:p>
            <a:r>
              <a:rPr lang="en-GB" dirty="0"/>
              <a:t>Quirk (2011:176)</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46</a:t>
            </a:fld>
            <a:endParaRPr lang="en-GB"/>
          </a:p>
        </p:txBody>
      </p:sp>
    </p:spTree>
    <p:extLst>
      <p:ext uri="{BB962C8B-B14F-4D97-AF65-F5344CB8AC3E}">
        <p14:creationId xmlns:p14="http://schemas.microsoft.com/office/powerpoint/2010/main" val="3658028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business principles</a:t>
            </a:r>
          </a:p>
        </p:txBody>
      </p:sp>
      <p:sp>
        <p:nvSpPr>
          <p:cNvPr id="3" name="Content Placeholder 2"/>
          <p:cNvSpPr>
            <a:spLocks noGrp="1"/>
          </p:cNvSpPr>
          <p:nvPr>
            <p:ph idx="1"/>
          </p:nvPr>
        </p:nvSpPr>
        <p:spPr/>
        <p:txBody>
          <a:bodyPr>
            <a:normAutofit/>
          </a:bodyPr>
          <a:lstStyle/>
          <a:p>
            <a:r>
              <a:rPr lang="en-GB" dirty="0"/>
              <a:t>Thatcher government (from 1979):</a:t>
            </a:r>
          </a:p>
          <a:p>
            <a:pPr>
              <a:buFont typeface="Wingdings" panose="05000000000000000000" pitchFamily="2" charset="2"/>
              <a:buChar char="Ø"/>
            </a:pPr>
            <a:r>
              <a:rPr lang="en-GB" sz="2800" dirty="0"/>
              <a:t>1982 - Derek Rayner, former CEO of Marks and Spencer: Whitehall’s first efficiency expert: not enough funding targeted at delivery; senior civil service spent too much time on policy advice, not enough on managerial efficiency</a:t>
            </a:r>
          </a:p>
          <a:p>
            <a:pPr>
              <a:buFont typeface="Wingdings" panose="05000000000000000000" pitchFamily="2" charset="2"/>
              <a:buChar char="Ø"/>
            </a:pPr>
            <a:r>
              <a:rPr lang="en-GB" sz="2800" dirty="0"/>
              <a:t>1988 - Robin </a:t>
            </a:r>
            <a:r>
              <a:rPr lang="en-GB" sz="2800" dirty="0" err="1"/>
              <a:t>Ibbs</a:t>
            </a:r>
            <a:r>
              <a:rPr lang="en-GB" sz="2800" dirty="0"/>
              <a:t>, former CEO of ICI: service delivery should </a:t>
            </a:r>
            <a:r>
              <a:rPr lang="en-GB" sz="2800" dirty="0" err="1"/>
              <a:t>eb</a:t>
            </a:r>
            <a:r>
              <a:rPr lang="en-GB" sz="2800" dirty="0"/>
              <a:t> the responsibility of Next Steps agencies; over 10 </a:t>
            </a:r>
            <a:r>
              <a:rPr lang="en-GB" sz="2800" dirty="0" err="1"/>
              <a:t>yrs</a:t>
            </a:r>
            <a:r>
              <a:rPr lang="en-GB" sz="2800" dirty="0"/>
              <a:t> 375,000 employees transferred</a:t>
            </a:r>
          </a:p>
          <a:p>
            <a:pPr marL="0" indent="0">
              <a:buNone/>
            </a:pPr>
            <a:endParaRPr lang="en-GB" dirty="0"/>
          </a:p>
          <a:p>
            <a:pPr>
              <a:buFont typeface="Wingdings" panose="05000000000000000000" pitchFamily="2" charset="2"/>
              <a:buChar char="Ø"/>
            </a:pPr>
            <a:endParaRPr lang="en-GB" dirty="0"/>
          </a:p>
        </p:txBody>
      </p:sp>
      <p:sp>
        <p:nvSpPr>
          <p:cNvPr id="4" name="TextBox 3"/>
          <p:cNvSpPr txBox="1"/>
          <p:nvPr/>
        </p:nvSpPr>
        <p:spPr>
          <a:xfrm>
            <a:off x="6643702" y="6286520"/>
            <a:ext cx="2304256" cy="369332"/>
          </a:xfrm>
          <a:prstGeom prst="rect">
            <a:avLst/>
          </a:prstGeom>
          <a:noFill/>
        </p:spPr>
        <p:txBody>
          <a:bodyPr wrap="square" rtlCol="0">
            <a:spAutoFit/>
          </a:bodyPr>
          <a:lstStyle/>
          <a:p>
            <a:r>
              <a:rPr lang="en-GB" dirty="0"/>
              <a:t>Quirk (2011:177)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47</a:t>
            </a:fld>
            <a:endParaRPr lang="en-GB"/>
          </a:p>
        </p:txBody>
      </p:sp>
    </p:spTree>
    <p:extLst>
      <p:ext uri="{BB962C8B-B14F-4D97-AF65-F5344CB8AC3E}">
        <p14:creationId xmlns:p14="http://schemas.microsoft.com/office/powerpoint/2010/main" val="3555051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business principles</a:t>
            </a:r>
          </a:p>
        </p:txBody>
      </p:sp>
      <p:sp>
        <p:nvSpPr>
          <p:cNvPr id="3" name="Content Placeholder 2"/>
          <p:cNvSpPr>
            <a:spLocks noGrp="1"/>
          </p:cNvSpPr>
          <p:nvPr>
            <p:ph idx="1"/>
          </p:nvPr>
        </p:nvSpPr>
        <p:spPr/>
        <p:txBody>
          <a:bodyPr/>
          <a:lstStyle/>
          <a:p>
            <a:r>
              <a:rPr lang="en-GB" dirty="0"/>
              <a:t>Blair government (from 1997):</a:t>
            </a:r>
          </a:p>
          <a:p>
            <a:pPr>
              <a:buFont typeface="Wingdings" panose="05000000000000000000" pitchFamily="2" charset="2"/>
              <a:buChar char="Ø"/>
            </a:pPr>
            <a:r>
              <a:rPr lang="en-GB" dirty="0"/>
              <a:t>Built on the previous approach and introduced managerial reforms; national policy priorities to be delivered through more detailed targets</a:t>
            </a:r>
          </a:p>
          <a:p>
            <a:pPr>
              <a:buFont typeface="Wingdings" panose="05000000000000000000" pitchFamily="2" charset="2"/>
              <a:buChar char="Ø"/>
            </a:pPr>
            <a:r>
              <a:rPr lang="en-GB" dirty="0"/>
              <a:t>2000 – Peter </a:t>
            </a:r>
            <a:r>
              <a:rPr lang="en-GB" dirty="0" err="1"/>
              <a:t>Gershon</a:t>
            </a:r>
            <a:r>
              <a:rPr lang="en-GB" dirty="0"/>
              <a:t>, former director at GEC, ran the Office of Government Commerce</a:t>
            </a:r>
          </a:p>
          <a:p>
            <a:pPr>
              <a:buFont typeface="Wingdings" panose="05000000000000000000" pitchFamily="2" charset="2"/>
              <a:buChar char="Ø"/>
            </a:pPr>
            <a:r>
              <a:rPr lang="en-GB" dirty="0"/>
              <a:t>2004 – ‘Releasing Resources to the Front Line’ set the tone for the next 6 years</a:t>
            </a:r>
          </a:p>
          <a:p>
            <a:pPr>
              <a:buFont typeface="Wingdings" panose="05000000000000000000" pitchFamily="2" charset="2"/>
              <a:buChar char="Ø"/>
            </a:pPr>
            <a:endParaRPr lang="en-GB" dirty="0"/>
          </a:p>
          <a:p>
            <a:endParaRPr lang="en-GB" dirty="0"/>
          </a:p>
        </p:txBody>
      </p:sp>
      <p:sp>
        <p:nvSpPr>
          <p:cNvPr id="4" name="TextBox 3"/>
          <p:cNvSpPr txBox="1"/>
          <p:nvPr/>
        </p:nvSpPr>
        <p:spPr>
          <a:xfrm>
            <a:off x="6643702" y="6286520"/>
            <a:ext cx="2304256" cy="369332"/>
          </a:xfrm>
          <a:prstGeom prst="rect">
            <a:avLst/>
          </a:prstGeom>
          <a:noFill/>
        </p:spPr>
        <p:txBody>
          <a:bodyPr wrap="square" rtlCol="0">
            <a:spAutoFit/>
          </a:bodyPr>
          <a:lstStyle/>
          <a:p>
            <a:r>
              <a:rPr lang="en-GB" dirty="0"/>
              <a:t>Quirk (2011:177)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48</a:t>
            </a:fld>
            <a:endParaRPr lang="en-GB"/>
          </a:p>
        </p:txBody>
      </p:sp>
    </p:spTree>
    <p:extLst>
      <p:ext uri="{BB962C8B-B14F-4D97-AF65-F5344CB8AC3E}">
        <p14:creationId xmlns:p14="http://schemas.microsoft.com/office/powerpoint/2010/main" val="186421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business principles</a:t>
            </a:r>
          </a:p>
        </p:txBody>
      </p:sp>
      <p:sp>
        <p:nvSpPr>
          <p:cNvPr id="3" name="Content Placeholder 2"/>
          <p:cNvSpPr>
            <a:spLocks noGrp="1"/>
          </p:cNvSpPr>
          <p:nvPr>
            <p:ph idx="1"/>
          </p:nvPr>
        </p:nvSpPr>
        <p:spPr>
          <a:xfrm>
            <a:off x="457200" y="1600200"/>
            <a:ext cx="8229600" cy="3268959"/>
          </a:xfrm>
        </p:spPr>
        <p:txBody>
          <a:bodyPr>
            <a:normAutofit lnSpcReduction="10000"/>
          </a:bodyPr>
          <a:lstStyle/>
          <a:p>
            <a:r>
              <a:rPr lang="en-GB" dirty="0" err="1"/>
              <a:t>Gershon</a:t>
            </a:r>
            <a:r>
              <a:rPr lang="en-GB" dirty="0"/>
              <a:t>: £20 billion to be saved via efficiency measures:</a:t>
            </a:r>
          </a:p>
          <a:p>
            <a:pPr marL="0" indent="0">
              <a:buNone/>
            </a:pPr>
            <a:endParaRPr lang="en-GB" dirty="0"/>
          </a:p>
          <a:p>
            <a:pPr>
              <a:buFont typeface="Wingdings" panose="05000000000000000000" pitchFamily="2" charset="2"/>
              <a:buChar char="Ø"/>
            </a:pPr>
            <a:r>
              <a:rPr lang="en-GB" dirty="0"/>
              <a:t>Less people and assets</a:t>
            </a:r>
          </a:p>
          <a:p>
            <a:pPr>
              <a:buFont typeface="Wingdings" panose="05000000000000000000" pitchFamily="2" charset="2"/>
              <a:buChar char="Ø"/>
            </a:pPr>
            <a:r>
              <a:rPr lang="en-GB" dirty="0"/>
              <a:t>Lower prices for public service resources</a:t>
            </a:r>
          </a:p>
          <a:p>
            <a:pPr>
              <a:buFont typeface="Wingdings" panose="05000000000000000000" pitchFamily="2" charset="2"/>
              <a:buChar char="Ø"/>
            </a:pPr>
            <a:r>
              <a:rPr lang="en-GB" dirty="0"/>
              <a:t>Do more with less</a:t>
            </a:r>
          </a:p>
          <a:p>
            <a:pPr marL="0" indent="0">
              <a:buNone/>
            </a:pPr>
            <a:endParaRPr lang="en-GB" dirty="0"/>
          </a:p>
        </p:txBody>
      </p:sp>
      <p:sp>
        <p:nvSpPr>
          <p:cNvPr id="4" name="TextBox 3"/>
          <p:cNvSpPr txBox="1"/>
          <p:nvPr/>
        </p:nvSpPr>
        <p:spPr>
          <a:xfrm>
            <a:off x="6643702" y="6286520"/>
            <a:ext cx="2304256" cy="369332"/>
          </a:xfrm>
          <a:prstGeom prst="rect">
            <a:avLst/>
          </a:prstGeom>
          <a:noFill/>
        </p:spPr>
        <p:txBody>
          <a:bodyPr wrap="square" rtlCol="0">
            <a:spAutoFit/>
          </a:bodyPr>
          <a:lstStyle/>
          <a:p>
            <a:r>
              <a:rPr lang="en-GB" dirty="0"/>
              <a:t>Quirk (2011:178)</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72855" y="4536154"/>
            <a:ext cx="3024336" cy="1701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835696" y="5529457"/>
            <a:ext cx="4237159" cy="553998"/>
          </a:xfrm>
          <a:prstGeom prst="rect">
            <a:avLst/>
          </a:prstGeom>
        </p:spPr>
        <p:txBody>
          <a:bodyPr wrap="square">
            <a:spAutoFit/>
          </a:bodyPr>
          <a:lstStyle/>
          <a:p>
            <a:r>
              <a:rPr lang="en-GB" sz="1000" dirty="0">
                <a:hlinkClick r:id="rId3"/>
              </a:rPr>
              <a:t>http://webarchive.nationalarchives.gov.uk/20130129110402/http://www.hm-treasury.gov.uk/d/sr2004_forecontents.pdf</a:t>
            </a:r>
            <a:endParaRPr lang="en-GB" sz="1000" dirty="0"/>
          </a:p>
          <a:p>
            <a:endParaRPr lang="en-GB" sz="1000" dirty="0"/>
          </a:p>
        </p:txBody>
      </p:sp>
      <p:sp>
        <p:nvSpPr>
          <p:cNvPr id="6" name="Slide Number Placeholder 5"/>
          <p:cNvSpPr>
            <a:spLocks noGrp="1"/>
          </p:cNvSpPr>
          <p:nvPr>
            <p:ph type="sldNum" sz="quarter" idx="12"/>
          </p:nvPr>
        </p:nvSpPr>
        <p:spPr/>
        <p:txBody>
          <a:bodyPr/>
          <a:lstStyle/>
          <a:p>
            <a:fld id="{E7DC02FD-F513-4C01-8E82-24CCD5E3281F}" type="slidenum">
              <a:rPr lang="en-GB" smtClean="0"/>
              <a:pPr/>
              <a:t>49</a:t>
            </a:fld>
            <a:endParaRPr lang="en-GB"/>
          </a:p>
        </p:txBody>
      </p:sp>
    </p:spTree>
    <p:extLst>
      <p:ext uri="{BB962C8B-B14F-4D97-AF65-F5344CB8AC3E}">
        <p14:creationId xmlns:p14="http://schemas.microsoft.com/office/powerpoint/2010/main" val="245362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Applying business principles</a:t>
            </a:r>
          </a:p>
        </p:txBody>
      </p:sp>
      <p:sp>
        <p:nvSpPr>
          <p:cNvPr id="3" name="Content Placeholder 2"/>
          <p:cNvSpPr>
            <a:spLocks noGrp="1"/>
          </p:cNvSpPr>
          <p:nvPr>
            <p:ph idx="1"/>
          </p:nvPr>
        </p:nvSpPr>
        <p:spPr>
          <a:xfrm>
            <a:off x="457200" y="1124744"/>
            <a:ext cx="8229600" cy="5001419"/>
          </a:xfrm>
        </p:spPr>
        <p:txBody>
          <a:bodyPr/>
          <a:lstStyle/>
          <a:p>
            <a:r>
              <a:rPr lang="en-GB" dirty="0"/>
              <a:t>Coalition government (2010)</a:t>
            </a:r>
          </a:p>
          <a:p>
            <a:pPr>
              <a:buFont typeface="Wingdings" panose="05000000000000000000" pitchFamily="2" charset="2"/>
              <a:buChar char="Ø"/>
            </a:pPr>
            <a:r>
              <a:rPr lang="en-GB" dirty="0"/>
              <a:t>New Office of Budget Responsibility</a:t>
            </a:r>
          </a:p>
          <a:p>
            <a:pPr>
              <a:buFont typeface="Wingdings" panose="05000000000000000000" pitchFamily="2" charset="2"/>
              <a:buChar char="Ø"/>
            </a:pPr>
            <a:r>
              <a:rPr lang="en-GB" dirty="0"/>
              <a:t>Abolished many arms-length bodies</a:t>
            </a:r>
          </a:p>
          <a:p>
            <a:pPr>
              <a:buFont typeface="Wingdings" panose="05000000000000000000" pitchFamily="2" charset="2"/>
              <a:buChar char="Ø"/>
            </a:pPr>
            <a:r>
              <a:rPr lang="en-GB" dirty="0"/>
              <a:t>New efficiency and reform group within Cabinet Office</a:t>
            </a:r>
          </a:p>
          <a:p>
            <a:r>
              <a:rPr lang="en-GB" dirty="0"/>
              <a:t>Sir Phillip Green, of the Arcadia Group, examined government costs: sensible procurement would bring significant savings</a:t>
            </a:r>
          </a:p>
        </p:txBody>
      </p:sp>
      <p:sp>
        <p:nvSpPr>
          <p:cNvPr id="4" name="TextBox 3"/>
          <p:cNvSpPr txBox="1"/>
          <p:nvPr/>
        </p:nvSpPr>
        <p:spPr>
          <a:xfrm>
            <a:off x="6643702" y="6286520"/>
            <a:ext cx="2304256" cy="369332"/>
          </a:xfrm>
          <a:prstGeom prst="rect">
            <a:avLst/>
          </a:prstGeom>
          <a:noFill/>
        </p:spPr>
        <p:txBody>
          <a:bodyPr wrap="square" rtlCol="0">
            <a:spAutoFit/>
          </a:bodyPr>
          <a:lstStyle/>
          <a:p>
            <a:r>
              <a:rPr lang="en-GB" dirty="0"/>
              <a:t>Quirk (2011:178)</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647740"/>
            <a:ext cx="5171865" cy="1008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Slide Number Placeholder 4"/>
          <p:cNvSpPr>
            <a:spLocks noGrp="1"/>
          </p:cNvSpPr>
          <p:nvPr>
            <p:ph type="sldNum" sz="quarter" idx="12"/>
          </p:nvPr>
        </p:nvSpPr>
        <p:spPr/>
        <p:txBody>
          <a:bodyPr/>
          <a:lstStyle/>
          <a:p>
            <a:fld id="{E7DC02FD-F513-4C01-8E82-24CCD5E3281F}" type="slidenum">
              <a:rPr lang="en-GB" smtClean="0"/>
              <a:pPr/>
              <a:t>50</a:t>
            </a:fld>
            <a:endParaRPr lang="en-GB"/>
          </a:p>
        </p:txBody>
      </p:sp>
    </p:spTree>
    <p:extLst>
      <p:ext uri="{BB962C8B-B14F-4D97-AF65-F5344CB8AC3E}">
        <p14:creationId xmlns:p14="http://schemas.microsoft.com/office/powerpoint/2010/main" val="8267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Levels of Cost Analysis</a:t>
            </a:r>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b="1" dirty="0"/>
              <a:t>The system</a:t>
            </a:r>
            <a:r>
              <a:rPr lang="en-GB" dirty="0"/>
              <a:t>: </a:t>
            </a:r>
            <a:r>
              <a:rPr lang="en-GB" sz="2400" dirty="0"/>
              <a:t>large city (1m) might have 80 senior schools. Includes transport, SEN, insurance, audit, health and safety (H&amp;S) etc. Duplication of service?</a:t>
            </a:r>
          </a:p>
          <a:p>
            <a:pPr marL="514350" indent="-514350">
              <a:buFont typeface="+mj-lt"/>
              <a:buAutoNum type="arabicPeriod"/>
            </a:pPr>
            <a:r>
              <a:rPr lang="en-GB" b="1" dirty="0"/>
              <a:t>The institution or public agency</a:t>
            </a:r>
            <a:r>
              <a:rPr lang="en-GB" dirty="0"/>
              <a:t>: </a:t>
            </a:r>
            <a:r>
              <a:rPr lang="en-GB" sz="2400" dirty="0"/>
              <a:t>cost of individual schools; repairs; utility bills, ICT, staffing (salaries and ‘on costs’), suppliers etc.</a:t>
            </a:r>
            <a:endParaRPr lang="en-GB" dirty="0"/>
          </a:p>
          <a:p>
            <a:pPr marL="514350" indent="-514350">
              <a:buFont typeface="+mj-lt"/>
              <a:buAutoNum type="arabicPeriod"/>
            </a:pPr>
            <a:r>
              <a:rPr lang="en-GB" b="1" dirty="0"/>
              <a:t>The service activity</a:t>
            </a:r>
            <a:r>
              <a:rPr lang="en-GB" dirty="0"/>
              <a:t>: </a:t>
            </a:r>
            <a:r>
              <a:rPr lang="en-GB" sz="2400" dirty="0"/>
              <a:t>sports including gyms and pitches; transport, insurance, H&amp;S, specialist hire etc.</a:t>
            </a:r>
          </a:p>
          <a:p>
            <a:pPr marL="514350" indent="-514350">
              <a:buFont typeface="+mj-lt"/>
              <a:buAutoNum type="arabicPeriod"/>
            </a:pPr>
            <a:r>
              <a:rPr lang="en-GB" b="1" dirty="0"/>
              <a:t>The individual transaction between the customer and service</a:t>
            </a:r>
            <a:r>
              <a:rPr lang="en-GB" dirty="0"/>
              <a:t>: </a:t>
            </a:r>
            <a:r>
              <a:rPr lang="en-GB" sz="2400" dirty="0"/>
              <a:t>per pupil costs like staff-student ratios;  additional challenges; Free School Meals etc.</a:t>
            </a:r>
          </a:p>
        </p:txBody>
      </p:sp>
      <p:sp>
        <p:nvSpPr>
          <p:cNvPr id="5" name="TextBox 4"/>
          <p:cNvSpPr txBox="1"/>
          <p:nvPr/>
        </p:nvSpPr>
        <p:spPr>
          <a:xfrm>
            <a:off x="6516216" y="6096216"/>
            <a:ext cx="2304256" cy="369332"/>
          </a:xfrm>
          <a:prstGeom prst="rect">
            <a:avLst/>
          </a:prstGeom>
          <a:noFill/>
        </p:spPr>
        <p:txBody>
          <a:bodyPr wrap="square" rtlCol="0">
            <a:spAutoFit/>
          </a:bodyPr>
          <a:lstStyle/>
          <a:p>
            <a:r>
              <a:rPr lang="en-GB" dirty="0"/>
              <a:t>Quirk (2011:182/3)</a:t>
            </a:r>
          </a:p>
        </p:txBody>
      </p:sp>
      <p:sp>
        <p:nvSpPr>
          <p:cNvPr id="4" name="Slide Number Placeholder 3"/>
          <p:cNvSpPr>
            <a:spLocks noGrp="1"/>
          </p:cNvSpPr>
          <p:nvPr>
            <p:ph type="sldNum" sz="quarter" idx="12"/>
          </p:nvPr>
        </p:nvSpPr>
        <p:spPr/>
        <p:txBody>
          <a:bodyPr/>
          <a:lstStyle/>
          <a:p>
            <a:fld id="{E7DC02FD-F513-4C01-8E82-24CCD5E3281F}" type="slidenum">
              <a:rPr lang="en-GB" smtClean="0"/>
              <a:pPr/>
              <a:t>51</a:t>
            </a:fld>
            <a:endParaRPr lang="en-GB"/>
          </a:p>
        </p:txBody>
      </p:sp>
    </p:spTree>
    <p:extLst>
      <p:ext uri="{BB962C8B-B14F-4D97-AF65-F5344CB8AC3E}">
        <p14:creationId xmlns:p14="http://schemas.microsoft.com/office/powerpoint/2010/main" val="1512719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95536" y="116632"/>
            <a:ext cx="8229600" cy="1143000"/>
          </a:xfrm>
        </p:spPr>
        <p:txBody>
          <a:bodyPr>
            <a:normAutofit/>
          </a:bodyPr>
          <a:lstStyle/>
          <a:p>
            <a:r>
              <a:rPr lang="en-GB" sz="3200" dirty="0"/>
              <a:t>How public services are designed, organised and supplied is crucial to their costs</a:t>
            </a:r>
          </a:p>
        </p:txBody>
      </p:sp>
      <p:sp>
        <p:nvSpPr>
          <p:cNvPr id="4" name="Rectangle 3"/>
          <p:cNvSpPr/>
          <p:nvPr/>
        </p:nvSpPr>
        <p:spPr>
          <a:xfrm>
            <a:off x="395536" y="1340768"/>
            <a:ext cx="1440160"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Step 1</a:t>
            </a:r>
          </a:p>
          <a:p>
            <a:pPr algn="ctr"/>
            <a:r>
              <a:rPr lang="en-GB" dirty="0"/>
              <a:t>Service Design Strategy</a:t>
            </a:r>
          </a:p>
        </p:txBody>
      </p:sp>
      <p:sp>
        <p:nvSpPr>
          <p:cNvPr id="5" name="Rectangle 4"/>
          <p:cNvSpPr/>
          <p:nvPr/>
        </p:nvSpPr>
        <p:spPr>
          <a:xfrm>
            <a:off x="395536" y="2996952"/>
            <a:ext cx="1440160"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Step 2</a:t>
            </a:r>
          </a:p>
          <a:p>
            <a:pPr algn="ctr"/>
            <a:r>
              <a:rPr lang="en-GB" dirty="0"/>
              <a:t>Work organisation strategy</a:t>
            </a:r>
          </a:p>
        </p:txBody>
      </p:sp>
      <p:sp>
        <p:nvSpPr>
          <p:cNvPr id="6" name="Rectangle 5"/>
          <p:cNvSpPr/>
          <p:nvPr/>
        </p:nvSpPr>
        <p:spPr>
          <a:xfrm>
            <a:off x="395536" y="4809548"/>
            <a:ext cx="1440160" cy="14997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Step 3</a:t>
            </a:r>
          </a:p>
          <a:p>
            <a:pPr algn="ctr"/>
            <a:r>
              <a:rPr lang="en-GB" dirty="0"/>
              <a:t>Sourcing strategy and organisational reform</a:t>
            </a:r>
          </a:p>
        </p:txBody>
      </p:sp>
      <p:sp>
        <p:nvSpPr>
          <p:cNvPr id="7" name="Rectangle 6"/>
          <p:cNvSpPr/>
          <p:nvPr/>
        </p:nvSpPr>
        <p:spPr>
          <a:xfrm>
            <a:off x="2483768" y="1340768"/>
            <a:ext cx="2088232" cy="136815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Overall structure of cost depends on how it is designed</a:t>
            </a:r>
          </a:p>
        </p:txBody>
      </p:sp>
      <p:sp>
        <p:nvSpPr>
          <p:cNvPr id="8" name="Rectangle 7"/>
          <p:cNvSpPr/>
          <p:nvPr/>
        </p:nvSpPr>
        <p:spPr>
          <a:xfrm>
            <a:off x="2483768" y="3068960"/>
            <a:ext cx="2088232" cy="136815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Labour costs (66%) arise from how work is organised</a:t>
            </a:r>
          </a:p>
        </p:txBody>
      </p:sp>
      <p:sp>
        <p:nvSpPr>
          <p:cNvPr id="9" name="Rectangle 8"/>
          <p:cNvSpPr/>
          <p:nvPr/>
        </p:nvSpPr>
        <p:spPr>
          <a:xfrm>
            <a:off x="2483768" y="4875358"/>
            <a:ext cx="2088232" cy="136815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Competitive rivalry and how revenue streams maximise opportunities</a:t>
            </a:r>
          </a:p>
        </p:txBody>
      </p:sp>
      <p:sp>
        <p:nvSpPr>
          <p:cNvPr id="10" name="Rectangle 9"/>
          <p:cNvSpPr/>
          <p:nvPr/>
        </p:nvSpPr>
        <p:spPr>
          <a:xfrm>
            <a:off x="5572796" y="1304764"/>
            <a:ext cx="3312368" cy="144016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Service design</a:t>
            </a:r>
          </a:p>
          <a:p>
            <a:pPr marL="285750" indent="-285750">
              <a:buFont typeface="Arial" panose="020B0604020202020204" pitchFamily="34" charset="0"/>
              <a:buChar char="•"/>
            </a:pPr>
            <a:r>
              <a:rPr lang="en-GB" dirty="0">
                <a:solidFill>
                  <a:schemeClr val="tx1"/>
                </a:solidFill>
              </a:rPr>
              <a:t>Facility-based services</a:t>
            </a:r>
          </a:p>
          <a:p>
            <a:pPr marL="285750" indent="-285750">
              <a:buFont typeface="Arial" panose="020B0604020202020204" pitchFamily="34" charset="0"/>
              <a:buChar char="•"/>
            </a:pPr>
            <a:r>
              <a:rPr lang="en-GB" dirty="0">
                <a:solidFill>
                  <a:schemeClr val="tx1"/>
                </a:solidFill>
              </a:rPr>
              <a:t>Home-based services</a:t>
            </a:r>
          </a:p>
          <a:p>
            <a:pPr marL="285750" indent="-285750">
              <a:buFont typeface="Arial" panose="020B0604020202020204" pitchFamily="34" charset="0"/>
              <a:buChar char="•"/>
            </a:pPr>
            <a:r>
              <a:rPr lang="en-GB" dirty="0">
                <a:solidFill>
                  <a:schemeClr val="tx1"/>
                </a:solidFill>
              </a:rPr>
              <a:t>DIY and menu-based offerings</a:t>
            </a:r>
          </a:p>
        </p:txBody>
      </p:sp>
      <p:sp>
        <p:nvSpPr>
          <p:cNvPr id="11" name="Rectangle 10"/>
          <p:cNvSpPr/>
          <p:nvPr/>
        </p:nvSpPr>
        <p:spPr>
          <a:xfrm>
            <a:off x="5572796" y="3068960"/>
            <a:ext cx="3312368" cy="144016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Comparative pay and pensions</a:t>
            </a:r>
          </a:p>
          <a:p>
            <a:pPr marL="285750" indent="-285750">
              <a:buFont typeface="Arial" panose="020B0604020202020204" pitchFamily="34" charset="0"/>
              <a:buChar char="•"/>
            </a:pPr>
            <a:r>
              <a:rPr lang="en-GB" dirty="0">
                <a:solidFill>
                  <a:schemeClr val="tx1"/>
                </a:solidFill>
              </a:rPr>
              <a:t>Terms and conditions</a:t>
            </a:r>
          </a:p>
          <a:p>
            <a:pPr marL="285750" indent="-285750">
              <a:buFont typeface="Arial" panose="020B0604020202020204" pitchFamily="34" charset="0"/>
              <a:buChar char="•"/>
            </a:pPr>
            <a:r>
              <a:rPr lang="en-GB" dirty="0">
                <a:solidFill>
                  <a:schemeClr val="tx1"/>
                </a:solidFill>
              </a:rPr>
              <a:t>Steep/ flat structures</a:t>
            </a:r>
          </a:p>
          <a:p>
            <a:pPr marL="285750" indent="-285750">
              <a:buFont typeface="Arial" panose="020B0604020202020204" pitchFamily="34" charset="0"/>
              <a:buChar char="•"/>
            </a:pPr>
            <a:r>
              <a:rPr lang="en-GB" dirty="0">
                <a:solidFill>
                  <a:schemeClr val="tx1"/>
                </a:solidFill>
              </a:rPr>
              <a:t>Management costs</a:t>
            </a:r>
          </a:p>
        </p:txBody>
      </p:sp>
      <p:sp>
        <p:nvSpPr>
          <p:cNvPr id="12" name="Rectangle 11"/>
          <p:cNvSpPr/>
          <p:nvPr/>
        </p:nvSpPr>
        <p:spPr>
          <a:xfrm>
            <a:off x="5508104" y="4803350"/>
            <a:ext cx="3312368" cy="144016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Council-owned companies</a:t>
            </a:r>
          </a:p>
          <a:p>
            <a:pPr marL="285750" indent="-285750">
              <a:buFont typeface="Arial" panose="020B0604020202020204" pitchFamily="34" charset="0"/>
              <a:buChar char="•"/>
            </a:pPr>
            <a:r>
              <a:rPr lang="en-GB" dirty="0">
                <a:solidFill>
                  <a:schemeClr val="tx1"/>
                </a:solidFill>
              </a:rPr>
              <a:t>Joint ventures and special purpose vehicles</a:t>
            </a:r>
          </a:p>
          <a:p>
            <a:pPr marL="285750" indent="-285750">
              <a:buFont typeface="Arial" panose="020B0604020202020204" pitchFamily="34" charset="0"/>
              <a:buChar char="•"/>
            </a:pPr>
            <a:r>
              <a:rPr lang="en-GB" dirty="0">
                <a:solidFill>
                  <a:schemeClr val="tx1"/>
                </a:solidFill>
              </a:rPr>
              <a:t>3</a:t>
            </a:r>
            <a:r>
              <a:rPr lang="en-GB" baseline="30000" dirty="0">
                <a:solidFill>
                  <a:schemeClr val="tx1"/>
                </a:solidFill>
              </a:rPr>
              <a:t>rd</a:t>
            </a:r>
            <a:r>
              <a:rPr lang="en-GB" dirty="0">
                <a:solidFill>
                  <a:schemeClr val="tx1"/>
                </a:solidFill>
              </a:rPr>
              <a:t> sector and social enterprise</a:t>
            </a:r>
          </a:p>
        </p:txBody>
      </p:sp>
      <p:sp>
        <p:nvSpPr>
          <p:cNvPr id="13" name="Left Arrow 12"/>
          <p:cNvSpPr/>
          <p:nvPr/>
        </p:nvSpPr>
        <p:spPr>
          <a:xfrm>
            <a:off x="4720872" y="1790818"/>
            <a:ext cx="792088" cy="4680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 Arrow 13"/>
          <p:cNvSpPr/>
          <p:nvPr/>
        </p:nvSpPr>
        <p:spPr>
          <a:xfrm>
            <a:off x="4782336" y="3555014"/>
            <a:ext cx="792088" cy="4680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 Arrow 14"/>
          <p:cNvSpPr/>
          <p:nvPr/>
        </p:nvSpPr>
        <p:spPr>
          <a:xfrm>
            <a:off x="4710509" y="5289404"/>
            <a:ext cx="792088" cy="4680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a:off x="1907704" y="1907831"/>
            <a:ext cx="360040" cy="2340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1907704" y="3636023"/>
            <a:ext cx="360040" cy="2340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7"/>
          <p:cNvSpPr/>
          <p:nvPr/>
        </p:nvSpPr>
        <p:spPr>
          <a:xfrm>
            <a:off x="1907704" y="5406417"/>
            <a:ext cx="360040" cy="2340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156176" y="6309320"/>
            <a:ext cx="2304256" cy="369332"/>
          </a:xfrm>
          <a:prstGeom prst="rect">
            <a:avLst/>
          </a:prstGeom>
          <a:noFill/>
        </p:spPr>
        <p:txBody>
          <a:bodyPr wrap="square" rtlCol="0">
            <a:spAutoFit/>
          </a:bodyPr>
          <a:lstStyle/>
          <a:p>
            <a:r>
              <a:rPr lang="en-GB" dirty="0"/>
              <a:t>Quirk (2011:192)</a:t>
            </a:r>
          </a:p>
        </p:txBody>
      </p:sp>
      <p:sp>
        <p:nvSpPr>
          <p:cNvPr id="3" name="Slide Number Placeholder 2"/>
          <p:cNvSpPr>
            <a:spLocks noGrp="1"/>
          </p:cNvSpPr>
          <p:nvPr>
            <p:ph type="sldNum" sz="quarter" idx="12"/>
          </p:nvPr>
        </p:nvSpPr>
        <p:spPr/>
        <p:txBody>
          <a:bodyPr/>
          <a:lstStyle/>
          <a:p>
            <a:fld id="{E7DC02FD-F513-4C01-8E82-24CCD5E3281F}" type="slidenum">
              <a:rPr lang="en-GB" smtClean="0"/>
              <a:pPr/>
              <a:t>52</a:t>
            </a:fld>
            <a:endParaRPr lang="en-GB"/>
          </a:p>
        </p:txBody>
      </p:sp>
    </p:spTree>
    <p:extLst>
      <p:ext uri="{BB962C8B-B14F-4D97-AF65-F5344CB8AC3E}">
        <p14:creationId xmlns:p14="http://schemas.microsoft.com/office/powerpoint/2010/main" val="1633566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9"/>
                                        </p:tgtEl>
                                        <p:attrNameLst>
                                          <p:attrName>style.visibility</p:attrName>
                                        </p:attrNameLst>
                                      </p:cBhvr>
                                      <p:to>
                                        <p:strVal val="visible"/>
                                      </p:to>
                                    </p:set>
                                    <p:animEffect transition="in" filter="fade">
                                      <p:cBhvr>
                                        <p:cTn id="67" dur="500"/>
                                        <p:tgtEl>
                                          <p:spTgt spid="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animEffect transition="in" filter="fade">
                                      <p:cBhvr>
                                        <p:cTn id="72" dur="500"/>
                                        <p:tgtEl>
                                          <p:spTgt spid="1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5"/>
                                        </p:tgtEl>
                                        <p:attrNameLst>
                                          <p:attrName>style.visibility</p:attrName>
                                        </p:attrNameLst>
                                      </p:cBhvr>
                                      <p:to>
                                        <p:strVal val="visible"/>
                                      </p:to>
                                    </p:set>
                                    <p:animEffect transition="in" filter="fade">
                                      <p:cBhvr>
                                        <p:cTn id="7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yui_3_16_0_1_1435665050588_5648" descr="Inlin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5930" y="188640"/>
            <a:ext cx="5631963" cy="5690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3905911" y="6021288"/>
            <a:ext cx="4572000" cy="738664"/>
          </a:xfrm>
          <a:prstGeom prst="rect">
            <a:avLst/>
          </a:prstGeom>
        </p:spPr>
        <p:txBody>
          <a:bodyPr>
            <a:spAutoFit/>
          </a:bodyPr>
          <a:lstStyle/>
          <a:p>
            <a:r>
              <a:rPr lang="en-GB" sz="1400" dirty="0"/>
              <a:t>http://www.thisismoney.co.uk/money/news/article-2584244/Budget-2014-brief-Key-points-Osbornes-speech-glance.html</a:t>
            </a:r>
          </a:p>
        </p:txBody>
      </p:sp>
      <p:sp>
        <p:nvSpPr>
          <p:cNvPr id="2" name="Slide Number Placeholder 1"/>
          <p:cNvSpPr>
            <a:spLocks noGrp="1"/>
          </p:cNvSpPr>
          <p:nvPr>
            <p:ph type="sldNum" sz="quarter" idx="12"/>
          </p:nvPr>
        </p:nvSpPr>
        <p:spPr/>
        <p:txBody>
          <a:bodyPr/>
          <a:lstStyle/>
          <a:p>
            <a:fld id="{E7DC02FD-F513-4C01-8E82-24CCD5E3281F}" type="slidenum">
              <a:rPr lang="en-GB" smtClean="0"/>
              <a:pPr/>
              <a:t>53</a:t>
            </a:fld>
            <a:endParaRPr lang="en-GB"/>
          </a:p>
        </p:txBody>
      </p:sp>
    </p:spTree>
    <p:extLst>
      <p:ext uri="{BB962C8B-B14F-4D97-AF65-F5344CB8AC3E}">
        <p14:creationId xmlns:p14="http://schemas.microsoft.com/office/powerpoint/2010/main" val="34694545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yui_3_16_0_1_1435665050588_6527" descr="Inlin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116632"/>
            <a:ext cx="5503912" cy="5731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885828" y="5848623"/>
            <a:ext cx="4572000" cy="738664"/>
          </a:xfrm>
          <a:prstGeom prst="rect">
            <a:avLst/>
          </a:prstGeom>
        </p:spPr>
        <p:txBody>
          <a:bodyPr>
            <a:spAutoFit/>
          </a:bodyPr>
          <a:lstStyle/>
          <a:p>
            <a:r>
              <a:rPr lang="en-GB" sz="1400" dirty="0"/>
              <a:t>http://www.thisismoney.co.uk/money/news/article-2584244/Budget-2014-brief-Key-points-Osbornes-speech-glance.html</a:t>
            </a:r>
          </a:p>
        </p:txBody>
      </p:sp>
      <p:sp>
        <p:nvSpPr>
          <p:cNvPr id="3" name="Slide Number Placeholder 2"/>
          <p:cNvSpPr>
            <a:spLocks noGrp="1"/>
          </p:cNvSpPr>
          <p:nvPr>
            <p:ph type="sldNum" sz="quarter" idx="12"/>
          </p:nvPr>
        </p:nvSpPr>
        <p:spPr/>
        <p:txBody>
          <a:bodyPr/>
          <a:lstStyle/>
          <a:p>
            <a:fld id="{E7DC02FD-F513-4C01-8E82-24CCD5E3281F}" type="slidenum">
              <a:rPr lang="en-GB" smtClean="0"/>
              <a:pPr/>
              <a:t>54</a:t>
            </a:fld>
            <a:endParaRPr lang="en-GB"/>
          </a:p>
        </p:txBody>
      </p:sp>
    </p:spTree>
    <p:extLst>
      <p:ext uri="{BB962C8B-B14F-4D97-AF65-F5344CB8AC3E}">
        <p14:creationId xmlns:p14="http://schemas.microsoft.com/office/powerpoint/2010/main" val="15304256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reduction</a:t>
            </a:r>
          </a:p>
        </p:txBody>
      </p:sp>
      <p:sp>
        <p:nvSpPr>
          <p:cNvPr id="3" name="Content Placeholder 2"/>
          <p:cNvSpPr>
            <a:spLocks noGrp="1"/>
          </p:cNvSpPr>
          <p:nvPr>
            <p:ph idx="1"/>
          </p:nvPr>
        </p:nvSpPr>
        <p:spPr>
          <a:xfrm>
            <a:off x="457200" y="1340768"/>
            <a:ext cx="8229600" cy="4785395"/>
          </a:xfrm>
        </p:spPr>
        <p:txBody>
          <a:bodyPr/>
          <a:lstStyle/>
          <a:p>
            <a:r>
              <a:rPr lang="en-GB" dirty="0"/>
              <a:t>Make it concrete and simple: libraries and crime prevention</a:t>
            </a:r>
          </a:p>
          <a:p>
            <a:r>
              <a:rPr lang="en-GB" dirty="0"/>
              <a:t>We use libraries more at particular stages of life, not so with crime prevention</a:t>
            </a:r>
          </a:p>
          <a:p>
            <a:r>
              <a:rPr lang="en-GB" dirty="0"/>
              <a:t>Not just the police – CPS, youth work, probation, community wardens etc.</a:t>
            </a:r>
          </a:p>
          <a:p>
            <a:endParaRPr lang="en-GB" dirty="0"/>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(2011:187)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55</a:t>
            </a:fld>
            <a:endParaRPr lang="en-GB"/>
          </a:p>
        </p:txBody>
      </p:sp>
    </p:spTree>
    <p:extLst>
      <p:ext uri="{BB962C8B-B14F-4D97-AF65-F5344CB8AC3E}">
        <p14:creationId xmlns:p14="http://schemas.microsoft.com/office/powerpoint/2010/main" val="421706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reduction</a:t>
            </a:r>
          </a:p>
        </p:txBody>
      </p:sp>
      <p:sp>
        <p:nvSpPr>
          <p:cNvPr id="3" name="Content Placeholder 2"/>
          <p:cNvSpPr>
            <a:spLocks noGrp="1"/>
          </p:cNvSpPr>
          <p:nvPr>
            <p:ph idx="1"/>
          </p:nvPr>
        </p:nvSpPr>
        <p:spPr>
          <a:xfrm>
            <a:off x="457200" y="1340768"/>
            <a:ext cx="8229600" cy="4785395"/>
          </a:xfrm>
        </p:spPr>
        <p:txBody>
          <a:bodyPr>
            <a:normAutofit fontScale="92500" lnSpcReduction="10000"/>
          </a:bodyPr>
          <a:lstStyle/>
          <a:p>
            <a:pPr marL="0" indent="0">
              <a:buNone/>
            </a:pPr>
            <a:r>
              <a:rPr lang="en-GB" b="1" dirty="0"/>
              <a:t>In England</a:t>
            </a:r>
            <a:r>
              <a:rPr lang="en-GB" dirty="0"/>
              <a:t>:</a:t>
            </a:r>
          </a:p>
          <a:p>
            <a:r>
              <a:rPr lang="en-GB" dirty="0"/>
              <a:t>£970m spent on 3,500 public libraries, 21,000 staff, tax-payer cost of £91.50 per library user or £3.70 every time a book is borrowed</a:t>
            </a:r>
          </a:p>
          <a:p>
            <a:r>
              <a:rPr lang="en-GB" dirty="0"/>
              <a:t>Average local authority will spend approx. £5m on their public library service</a:t>
            </a:r>
          </a:p>
          <a:p>
            <a:r>
              <a:rPr lang="en-GB" dirty="0"/>
              <a:t>Other libraries are available for specific users</a:t>
            </a:r>
          </a:p>
          <a:p>
            <a:r>
              <a:rPr lang="en-GB" dirty="0"/>
              <a:t>Average cost of books and materials is 12% of the total budget</a:t>
            </a:r>
          </a:p>
          <a:p>
            <a:r>
              <a:rPr lang="en-GB" dirty="0"/>
              <a:t>If books were free they would save 8%</a:t>
            </a:r>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(2011:187)</a:t>
            </a:r>
          </a:p>
        </p:txBody>
      </p:sp>
      <p:sp>
        <p:nvSpPr>
          <p:cNvPr id="5" name="Slide Number Placeholder 4"/>
          <p:cNvSpPr>
            <a:spLocks noGrp="1"/>
          </p:cNvSpPr>
          <p:nvPr>
            <p:ph type="sldNum" sz="quarter" idx="12"/>
          </p:nvPr>
        </p:nvSpPr>
        <p:spPr/>
        <p:txBody>
          <a:bodyPr/>
          <a:lstStyle/>
          <a:p>
            <a:fld id="{E7DC02FD-F513-4C01-8E82-24CCD5E3281F}" type="slidenum">
              <a:rPr lang="en-GB" smtClean="0"/>
              <a:pPr/>
              <a:t>56</a:t>
            </a:fld>
            <a:endParaRPr lang="en-GB"/>
          </a:p>
        </p:txBody>
      </p:sp>
    </p:spTree>
    <p:extLst>
      <p:ext uri="{BB962C8B-B14F-4D97-AF65-F5344CB8AC3E}">
        <p14:creationId xmlns:p14="http://schemas.microsoft.com/office/powerpoint/2010/main" val="322935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reduction</a:t>
            </a:r>
          </a:p>
        </p:txBody>
      </p:sp>
      <p:sp>
        <p:nvSpPr>
          <p:cNvPr id="3" name="Content Placeholder 2"/>
          <p:cNvSpPr>
            <a:spLocks noGrp="1"/>
          </p:cNvSpPr>
          <p:nvPr>
            <p:ph idx="1"/>
          </p:nvPr>
        </p:nvSpPr>
        <p:spPr>
          <a:xfrm>
            <a:off x="457200" y="1340768"/>
            <a:ext cx="8229600" cy="4785395"/>
          </a:xfrm>
        </p:spPr>
        <p:txBody>
          <a:bodyPr>
            <a:normAutofit fontScale="92500" lnSpcReduction="10000"/>
          </a:bodyPr>
          <a:lstStyle/>
          <a:p>
            <a:pPr marL="0" indent="0">
              <a:buNone/>
            </a:pPr>
            <a:r>
              <a:rPr lang="en-GB" b="1" dirty="0"/>
              <a:t>In England (and Wales):</a:t>
            </a:r>
          </a:p>
          <a:p>
            <a:r>
              <a:rPr lang="en-GB" dirty="0"/>
              <a:t>43 police forces employing 228,000 people including 141,000 police officers, 76,000 staff, 14,000 specials and 15,000 PCSOs</a:t>
            </a:r>
          </a:p>
          <a:p>
            <a:r>
              <a:rPr lang="en-GB" dirty="0"/>
              <a:t>Crime is prevented in many ways and can be designed out (cars, phones, buildings </a:t>
            </a:r>
            <a:r>
              <a:rPr lang="en-GB" dirty="0" err="1"/>
              <a:t>etc</a:t>
            </a:r>
            <a:r>
              <a:rPr lang="en-GB" dirty="0"/>
              <a:t>)</a:t>
            </a:r>
          </a:p>
          <a:p>
            <a:r>
              <a:rPr lang="en-GB" dirty="0"/>
              <a:t>65% recidivism rate, so targeted work with known offenders is key</a:t>
            </a:r>
          </a:p>
          <a:p>
            <a:r>
              <a:rPr lang="en-GB" dirty="0"/>
              <a:t>Many crimes are substance misuse related and so reducing levels of addiction has a knock-on effect</a:t>
            </a:r>
          </a:p>
          <a:p>
            <a:pPr marL="0" indent="0">
              <a:buNone/>
            </a:pPr>
            <a:endParaRPr lang="en-GB" dirty="0"/>
          </a:p>
          <a:p>
            <a:endParaRPr lang="en-GB" dirty="0"/>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(2011:189)</a:t>
            </a:r>
          </a:p>
        </p:txBody>
      </p:sp>
      <p:sp>
        <p:nvSpPr>
          <p:cNvPr id="5" name="Slide Number Placeholder 4"/>
          <p:cNvSpPr>
            <a:spLocks noGrp="1"/>
          </p:cNvSpPr>
          <p:nvPr>
            <p:ph type="sldNum" sz="quarter" idx="12"/>
          </p:nvPr>
        </p:nvSpPr>
        <p:spPr/>
        <p:txBody>
          <a:bodyPr/>
          <a:lstStyle/>
          <a:p>
            <a:fld id="{E7DC02FD-F513-4C01-8E82-24CCD5E3281F}" type="slidenum">
              <a:rPr lang="en-GB" smtClean="0"/>
              <a:pPr/>
              <a:t>57</a:t>
            </a:fld>
            <a:endParaRPr lang="en-GB"/>
          </a:p>
        </p:txBody>
      </p:sp>
    </p:spTree>
    <p:extLst>
      <p:ext uri="{BB962C8B-B14F-4D97-AF65-F5344CB8AC3E}">
        <p14:creationId xmlns:p14="http://schemas.microsoft.com/office/powerpoint/2010/main" val="322935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reduction</a:t>
            </a:r>
          </a:p>
        </p:txBody>
      </p:sp>
      <p:sp>
        <p:nvSpPr>
          <p:cNvPr id="3" name="Content Placeholder 2"/>
          <p:cNvSpPr>
            <a:spLocks noGrp="1"/>
          </p:cNvSpPr>
          <p:nvPr>
            <p:ph idx="1"/>
          </p:nvPr>
        </p:nvSpPr>
        <p:spPr>
          <a:xfrm>
            <a:off x="457200" y="1340768"/>
            <a:ext cx="8229600" cy="4785395"/>
          </a:xfrm>
        </p:spPr>
        <p:txBody>
          <a:bodyPr>
            <a:normAutofit/>
          </a:bodyPr>
          <a:lstStyle/>
          <a:p>
            <a:pPr marL="0" indent="0">
              <a:buNone/>
            </a:pPr>
            <a:r>
              <a:rPr lang="en-GB" b="1" dirty="0"/>
              <a:t>In England (and Wales):</a:t>
            </a:r>
          </a:p>
          <a:p>
            <a:r>
              <a:rPr lang="en-GB" dirty="0"/>
              <a:t>For every 20 police officers working to prevent crime there are 7 additional staff working with offenders</a:t>
            </a:r>
          </a:p>
          <a:p>
            <a:r>
              <a:rPr lang="en-GB" dirty="0"/>
              <a:t>2 probation staff, 1 community safety worker, 1 youth worker, 1 specialist drugs and alcohol worker, 1 mental health specialist and 1 member of the Crown Prosecution Service</a:t>
            </a:r>
          </a:p>
          <a:p>
            <a:endParaRPr lang="en-GB" dirty="0"/>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(2011:189)</a:t>
            </a:r>
          </a:p>
        </p:txBody>
      </p:sp>
      <p:sp>
        <p:nvSpPr>
          <p:cNvPr id="5" name="Slide Number Placeholder 4"/>
          <p:cNvSpPr>
            <a:spLocks noGrp="1"/>
          </p:cNvSpPr>
          <p:nvPr>
            <p:ph type="sldNum" sz="quarter" idx="12"/>
          </p:nvPr>
        </p:nvSpPr>
        <p:spPr/>
        <p:txBody>
          <a:bodyPr/>
          <a:lstStyle/>
          <a:p>
            <a:fld id="{E7DC02FD-F513-4C01-8E82-24CCD5E3281F}" type="slidenum">
              <a:rPr lang="en-GB" smtClean="0"/>
              <a:pPr/>
              <a:t>58</a:t>
            </a:fld>
            <a:endParaRPr lang="en-GB"/>
          </a:p>
        </p:txBody>
      </p:sp>
    </p:spTree>
    <p:extLst>
      <p:ext uri="{BB962C8B-B14F-4D97-AF65-F5344CB8AC3E}">
        <p14:creationId xmlns:p14="http://schemas.microsoft.com/office/powerpoint/2010/main" val="109192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Future Challenges</a:t>
            </a:r>
          </a:p>
        </p:txBody>
      </p:sp>
      <p:sp>
        <p:nvSpPr>
          <p:cNvPr id="3" name="Content Placeholder 2"/>
          <p:cNvSpPr>
            <a:spLocks noGrp="1"/>
          </p:cNvSpPr>
          <p:nvPr>
            <p:ph idx="1"/>
          </p:nvPr>
        </p:nvSpPr>
        <p:spPr>
          <a:xfrm>
            <a:off x="457200" y="1600200"/>
            <a:ext cx="8363272" cy="4349079"/>
          </a:xfrm>
          <a:solidFill>
            <a:srgbClr val="FFFF00"/>
          </a:solidFill>
          <a:ln w="25400" cap="rnd">
            <a:solidFill>
              <a:schemeClr val="tx1"/>
            </a:solidFill>
          </a:ln>
        </p:spPr>
        <p:txBody>
          <a:bodyPr>
            <a:normAutofit lnSpcReduction="10000"/>
          </a:bodyPr>
          <a:lstStyle/>
          <a:p>
            <a:pPr marL="0" indent="0" algn="ctr">
              <a:buNone/>
            </a:pPr>
            <a:r>
              <a:rPr lang="en-GB" sz="3600" dirty="0"/>
              <a:t>‘The coming period is a much more challenging test for political leaders and public managers. It is easy to improve services at greater cost. It is also easy to cut budgets and cut services. </a:t>
            </a:r>
          </a:p>
          <a:p>
            <a:pPr marL="0" indent="0" algn="ctr">
              <a:buNone/>
            </a:pPr>
            <a:r>
              <a:rPr lang="en-GB" sz="3600" dirty="0"/>
              <a:t>The difficult task is to reduce costs while not making the same commensurate cuts in service standards.’ </a:t>
            </a:r>
          </a:p>
          <a:p>
            <a:pPr marL="0" indent="0">
              <a:buNone/>
            </a:pPr>
            <a:endParaRPr lang="en-GB" dirty="0"/>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(2011:192)</a:t>
            </a:r>
          </a:p>
        </p:txBody>
      </p:sp>
      <p:sp>
        <p:nvSpPr>
          <p:cNvPr id="5" name="Slide Number Placeholder 4"/>
          <p:cNvSpPr>
            <a:spLocks noGrp="1"/>
          </p:cNvSpPr>
          <p:nvPr>
            <p:ph type="sldNum" sz="quarter" idx="12"/>
          </p:nvPr>
        </p:nvSpPr>
        <p:spPr/>
        <p:txBody>
          <a:bodyPr/>
          <a:lstStyle/>
          <a:p>
            <a:fld id="{E7DC02FD-F513-4C01-8E82-24CCD5E3281F}" type="slidenum">
              <a:rPr lang="en-GB" smtClean="0"/>
              <a:pPr/>
              <a:t>59</a:t>
            </a:fld>
            <a:endParaRPr lang="en-GB"/>
          </a:p>
        </p:txBody>
      </p:sp>
    </p:spTree>
    <p:extLst>
      <p:ext uri="{BB962C8B-B14F-4D97-AF65-F5344CB8AC3E}">
        <p14:creationId xmlns:p14="http://schemas.microsoft.com/office/powerpoint/2010/main" val="123251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Future expectations</a:t>
            </a:r>
          </a:p>
        </p:txBody>
      </p:sp>
      <p:sp>
        <p:nvSpPr>
          <p:cNvPr id="3" name="Content Placeholder 2"/>
          <p:cNvSpPr>
            <a:spLocks noGrp="1"/>
          </p:cNvSpPr>
          <p:nvPr>
            <p:ph idx="1"/>
          </p:nvPr>
        </p:nvSpPr>
        <p:spPr>
          <a:xfrm>
            <a:off x="457200" y="1340768"/>
            <a:ext cx="8229600" cy="4785395"/>
          </a:xfrm>
        </p:spPr>
        <p:txBody>
          <a:bodyPr>
            <a:normAutofit lnSpcReduction="10000"/>
          </a:bodyPr>
          <a:lstStyle/>
          <a:p>
            <a:r>
              <a:rPr lang="en-GB" dirty="0"/>
              <a:t>Vital to challenge public institutions</a:t>
            </a:r>
          </a:p>
          <a:p>
            <a:r>
              <a:rPr lang="en-GB" dirty="0"/>
              <a:t>‘New cultures of expectation, ambition and hope among citizens and across wider civil society’</a:t>
            </a:r>
          </a:p>
          <a:p>
            <a:r>
              <a:rPr lang="en-GB" dirty="0"/>
              <a:t>‘Service users are able to generate change on their own, citizens are able to self-organise solutions for themselves …</a:t>
            </a:r>
          </a:p>
          <a:p>
            <a:r>
              <a:rPr lang="en-GB" dirty="0"/>
              <a:t>… very many communities are willing to meet communal needs and are capable of fostering civic innovation locally.’</a:t>
            </a:r>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(2011:200)</a:t>
            </a:r>
          </a:p>
        </p:txBody>
      </p:sp>
      <p:sp>
        <p:nvSpPr>
          <p:cNvPr id="5" name="Slide Number Placeholder 4"/>
          <p:cNvSpPr>
            <a:spLocks noGrp="1"/>
          </p:cNvSpPr>
          <p:nvPr>
            <p:ph type="sldNum" sz="quarter" idx="12"/>
          </p:nvPr>
        </p:nvSpPr>
        <p:spPr/>
        <p:txBody>
          <a:bodyPr/>
          <a:lstStyle/>
          <a:p>
            <a:fld id="{E7DC02FD-F513-4C01-8E82-24CCD5E3281F}" type="slidenum">
              <a:rPr lang="en-GB" smtClean="0"/>
              <a:pPr/>
              <a:t>60</a:t>
            </a:fld>
            <a:endParaRPr lang="en-GB"/>
          </a:p>
        </p:txBody>
      </p:sp>
    </p:spTree>
    <p:extLst>
      <p:ext uri="{BB962C8B-B14F-4D97-AF65-F5344CB8AC3E}">
        <p14:creationId xmlns:p14="http://schemas.microsoft.com/office/powerpoint/2010/main" val="237779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84674"/>
            <a:ext cx="8229600" cy="936104"/>
          </a:xfrm>
        </p:spPr>
        <p:txBody>
          <a:bodyPr/>
          <a:lstStyle/>
          <a:p>
            <a:r>
              <a:rPr lang="en-GB" dirty="0"/>
              <a:t>Selfish or selfless?</a:t>
            </a:r>
          </a:p>
        </p:txBody>
      </p:sp>
      <p:sp>
        <p:nvSpPr>
          <p:cNvPr id="3" name="Content Placeholder 2"/>
          <p:cNvSpPr>
            <a:spLocks noGrp="1"/>
          </p:cNvSpPr>
          <p:nvPr>
            <p:ph idx="1"/>
          </p:nvPr>
        </p:nvSpPr>
        <p:spPr>
          <a:xfrm>
            <a:off x="457200" y="1556793"/>
            <a:ext cx="8229600" cy="3168352"/>
          </a:xfrm>
        </p:spPr>
        <p:txBody>
          <a:bodyPr>
            <a:normAutofit/>
          </a:bodyPr>
          <a:lstStyle/>
          <a:p>
            <a:r>
              <a:rPr lang="en-GB" dirty="0"/>
              <a:t>Traditional approaches presume ‘knightly’ behaviour but fail to recognise self interest</a:t>
            </a:r>
          </a:p>
          <a:p>
            <a:pPr marL="0" indent="0">
              <a:buNone/>
            </a:pPr>
            <a:endParaRPr lang="en-GB" dirty="0"/>
          </a:p>
          <a:p>
            <a:r>
              <a:rPr lang="en-GB" dirty="0"/>
              <a:t>Fourfold approach to public service reform:</a:t>
            </a:r>
          </a:p>
          <a:p>
            <a:pPr marL="0" indent="0">
              <a:buNone/>
            </a:pPr>
            <a:endParaRPr lang="en-GB" dirty="0"/>
          </a:p>
          <a:p>
            <a:endParaRPr lang="en-GB" dirty="0"/>
          </a:p>
        </p:txBody>
      </p:sp>
      <p:sp>
        <p:nvSpPr>
          <p:cNvPr id="4" name="TextBox 3"/>
          <p:cNvSpPr txBox="1"/>
          <p:nvPr/>
        </p:nvSpPr>
        <p:spPr>
          <a:xfrm>
            <a:off x="873932" y="5013176"/>
            <a:ext cx="7560840" cy="646331"/>
          </a:xfrm>
          <a:prstGeom prst="rect">
            <a:avLst/>
          </a:prstGeom>
          <a:noFill/>
        </p:spPr>
        <p:txBody>
          <a:bodyPr wrap="square" rtlCol="0">
            <a:spAutoFit/>
          </a:bodyPr>
          <a:lstStyle/>
          <a:p>
            <a:r>
              <a:rPr lang="en-GB" dirty="0"/>
              <a:t>Le Grand J (2003) Motivation, Agency and Public Policy: Of knights, knaves, pawns and queens, Oxford: OUP cited in Quirk (2011:202)</a:t>
            </a:r>
          </a:p>
        </p:txBody>
      </p:sp>
      <p:sp>
        <p:nvSpPr>
          <p:cNvPr id="5" name="Slide Number Placeholder 4"/>
          <p:cNvSpPr>
            <a:spLocks noGrp="1"/>
          </p:cNvSpPr>
          <p:nvPr>
            <p:ph type="sldNum" sz="quarter" idx="12"/>
          </p:nvPr>
        </p:nvSpPr>
        <p:spPr/>
        <p:txBody>
          <a:bodyPr/>
          <a:lstStyle/>
          <a:p>
            <a:fld id="{E7DC02FD-F513-4C01-8E82-24CCD5E3281F}" type="slidenum">
              <a:rPr lang="en-GB" smtClean="0"/>
              <a:pPr/>
              <a:t>61</a:t>
            </a:fld>
            <a:endParaRPr lang="en-GB"/>
          </a:p>
        </p:txBody>
      </p:sp>
    </p:spTree>
    <p:extLst>
      <p:ext uri="{BB962C8B-B14F-4D97-AF65-F5344CB8AC3E}">
        <p14:creationId xmlns:p14="http://schemas.microsoft.com/office/powerpoint/2010/main" val="44382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 y="116632"/>
            <a:ext cx="8229600" cy="936104"/>
          </a:xfrm>
        </p:spPr>
        <p:txBody>
          <a:bodyPr/>
          <a:lstStyle/>
          <a:p>
            <a:r>
              <a:rPr lang="en-GB" dirty="0"/>
              <a:t>Selfish or selfless?</a:t>
            </a:r>
          </a:p>
        </p:txBody>
      </p:sp>
      <p:sp>
        <p:nvSpPr>
          <p:cNvPr id="3" name="Content Placeholder 2"/>
          <p:cNvSpPr>
            <a:spLocks noGrp="1"/>
          </p:cNvSpPr>
          <p:nvPr>
            <p:ph idx="1"/>
          </p:nvPr>
        </p:nvSpPr>
        <p:spPr>
          <a:xfrm>
            <a:off x="457200" y="2348880"/>
            <a:ext cx="8337612" cy="3777283"/>
          </a:xfrm>
        </p:spPr>
        <p:txBody>
          <a:bodyPr>
            <a:normAutofit/>
          </a:bodyPr>
          <a:lstStyle/>
          <a:p>
            <a:pPr marL="514350" indent="-514350">
              <a:buFont typeface="+mj-lt"/>
              <a:buAutoNum type="arabicPeriod"/>
            </a:pPr>
            <a:endParaRPr lang="en-GB" dirty="0"/>
          </a:p>
          <a:p>
            <a:endParaRPr lang="en-GB" dirty="0"/>
          </a:p>
        </p:txBody>
      </p:sp>
      <p:sp>
        <p:nvSpPr>
          <p:cNvPr id="4" name="TextBox 3"/>
          <p:cNvSpPr txBox="1"/>
          <p:nvPr/>
        </p:nvSpPr>
        <p:spPr>
          <a:xfrm>
            <a:off x="899592" y="6083898"/>
            <a:ext cx="7560840" cy="646331"/>
          </a:xfrm>
          <a:prstGeom prst="rect">
            <a:avLst/>
          </a:prstGeom>
          <a:noFill/>
        </p:spPr>
        <p:txBody>
          <a:bodyPr wrap="square" rtlCol="0">
            <a:spAutoFit/>
          </a:bodyPr>
          <a:lstStyle/>
          <a:p>
            <a:r>
              <a:rPr lang="en-GB" dirty="0"/>
              <a:t>Le Grand J (2003) Motivation, Agency and Public Policy: Of knights, knaves, pawns and queens, Oxford: OUP cited in Quirk (2011:202)</a:t>
            </a:r>
          </a:p>
        </p:txBody>
      </p:sp>
      <p:sp>
        <p:nvSpPr>
          <p:cNvPr id="5" name="Slide Number Placeholder 4"/>
          <p:cNvSpPr>
            <a:spLocks noGrp="1"/>
          </p:cNvSpPr>
          <p:nvPr>
            <p:ph type="sldNum" sz="quarter" idx="12"/>
          </p:nvPr>
        </p:nvSpPr>
        <p:spPr/>
        <p:txBody>
          <a:bodyPr/>
          <a:lstStyle/>
          <a:p>
            <a:fld id="{E7DC02FD-F513-4C01-8E82-24CCD5E3281F}" type="slidenum">
              <a:rPr lang="en-GB" smtClean="0"/>
              <a:pPr/>
              <a:t>62</a:t>
            </a:fld>
            <a:endParaRPr lang="en-GB"/>
          </a:p>
        </p:txBody>
      </p:sp>
      <p:sp>
        <p:nvSpPr>
          <p:cNvPr id="8" name="Rectangle 7"/>
          <p:cNvSpPr/>
          <p:nvPr/>
        </p:nvSpPr>
        <p:spPr>
          <a:xfrm>
            <a:off x="457200" y="1196752"/>
            <a:ext cx="8229600"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1. Well-led</a:t>
            </a:r>
            <a:r>
              <a:rPr lang="en-GB" sz="2800" dirty="0"/>
              <a:t> professional networks and collaboration</a:t>
            </a:r>
          </a:p>
          <a:p>
            <a:pPr algn="ctr"/>
            <a:endParaRPr lang="en-GB" dirty="0"/>
          </a:p>
        </p:txBody>
      </p:sp>
      <p:sp>
        <p:nvSpPr>
          <p:cNvPr id="9" name="Rectangle 8"/>
          <p:cNvSpPr/>
          <p:nvPr/>
        </p:nvSpPr>
        <p:spPr>
          <a:xfrm>
            <a:off x="457200" y="2488100"/>
            <a:ext cx="8229600" cy="864096"/>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2. </a:t>
            </a:r>
            <a:r>
              <a:rPr lang="en-GB" sz="2800" b="1" dirty="0"/>
              <a:t>A selfish frontline</a:t>
            </a:r>
            <a:r>
              <a:rPr lang="en-GB" sz="2800" dirty="0"/>
              <a:t>, which needs to be led, is assumed</a:t>
            </a:r>
          </a:p>
          <a:p>
            <a:pPr algn="ctr"/>
            <a:endParaRPr lang="en-GB" dirty="0"/>
          </a:p>
        </p:txBody>
      </p:sp>
      <p:sp>
        <p:nvSpPr>
          <p:cNvPr id="10" name="Rectangle 9"/>
          <p:cNvSpPr/>
          <p:nvPr/>
        </p:nvSpPr>
        <p:spPr>
          <a:xfrm>
            <a:off x="457200" y="3739078"/>
            <a:ext cx="8229600" cy="86409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3. </a:t>
            </a:r>
            <a:r>
              <a:rPr lang="en-GB" sz="2800" b="1" dirty="0"/>
              <a:t>‘Voice’ </a:t>
            </a:r>
            <a:r>
              <a:rPr lang="en-GB" sz="2800" dirty="0"/>
              <a:t>– listen and be led</a:t>
            </a:r>
          </a:p>
          <a:p>
            <a:pPr algn="ctr"/>
            <a:endParaRPr lang="en-GB" dirty="0"/>
          </a:p>
        </p:txBody>
      </p:sp>
      <p:sp>
        <p:nvSpPr>
          <p:cNvPr id="11" name="Rectangle 10"/>
          <p:cNvSpPr/>
          <p:nvPr/>
        </p:nvSpPr>
        <p:spPr>
          <a:xfrm>
            <a:off x="457200" y="4908920"/>
            <a:ext cx="8229600" cy="86409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4. Greater </a:t>
            </a:r>
            <a:r>
              <a:rPr lang="en-GB" sz="2800" b="1" dirty="0"/>
              <a:t>‘choice’</a:t>
            </a:r>
          </a:p>
          <a:p>
            <a:pPr algn="ctr"/>
            <a:endParaRPr lang="en-GB" dirty="0"/>
          </a:p>
        </p:txBody>
      </p:sp>
    </p:spTree>
    <p:extLst>
      <p:ext uri="{BB962C8B-B14F-4D97-AF65-F5344CB8AC3E}">
        <p14:creationId xmlns:p14="http://schemas.microsoft.com/office/powerpoint/2010/main" val="1558372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Private v Public</a:t>
            </a:r>
          </a:p>
        </p:txBody>
      </p:sp>
      <p:sp>
        <p:nvSpPr>
          <p:cNvPr id="3" name="Content Placeholder 2"/>
          <p:cNvSpPr>
            <a:spLocks noGrp="1"/>
          </p:cNvSpPr>
          <p:nvPr>
            <p:ph idx="1"/>
          </p:nvPr>
        </p:nvSpPr>
        <p:spPr/>
        <p:txBody>
          <a:bodyPr>
            <a:normAutofit lnSpcReduction="10000"/>
          </a:bodyPr>
          <a:lstStyle/>
          <a:p>
            <a:r>
              <a:rPr lang="en-GB" dirty="0"/>
              <a:t>Competition is the discipline of the private sector</a:t>
            </a:r>
          </a:p>
          <a:p>
            <a:r>
              <a:rPr lang="en-GB" dirty="0"/>
              <a:t>In the public sector the key discipline is accountability</a:t>
            </a:r>
          </a:p>
          <a:p>
            <a:r>
              <a:rPr lang="en-GB" dirty="0"/>
              <a:t>Public servants must give an account of how they have spent public money</a:t>
            </a:r>
          </a:p>
          <a:p>
            <a:r>
              <a:rPr lang="en-GB" dirty="0"/>
              <a:t>Public servants are held to account for the overall performance of the public services they design and deliver</a:t>
            </a:r>
          </a:p>
        </p:txBody>
      </p:sp>
      <p:sp>
        <p:nvSpPr>
          <p:cNvPr id="4" name="TextBox 3"/>
          <p:cNvSpPr txBox="1"/>
          <p:nvPr/>
        </p:nvSpPr>
        <p:spPr>
          <a:xfrm>
            <a:off x="6156176" y="6124654"/>
            <a:ext cx="2304256" cy="369332"/>
          </a:xfrm>
          <a:prstGeom prst="rect">
            <a:avLst/>
          </a:prstGeom>
          <a:noFill/>
        </p:spPr>
        <p:txBody>
          <a:bodyPr wrap="square" rtlCol="0">
            <a:spAutoFit/>
          </a:bodyPr>
          <a:lstStyle/>
          <a:p>
            <a:r>
              <a:rPr lang="en-GB" dirty="0"/>
              <a:t>Quirk (2011:213)</a:t>
            </a:r>
          </a:p>
        </p:txBody>
      </p:sp>
      <p:sp>
        <p:nvSpPr>
          <p:cNvPr id="5" name="Slide Number Placeholder 4"/>
          <p:cNvSpPr>
            <a:spLocks noGrp="1"/>
          </p:cNvSpPr>
          <p:nvPr>
            <p:ph type="sldNum" sz="quarter" idx="12"/>
          </p:nvPr>
        </p:nvSpPr>
        <p:spPr/>
        <p:txBody>
          <a:bodyPr/>
          <a:lstStyle/>
          <a:p>
            <a:fld id="{E7DC02FD-F513-4C01-8E82-24CCD5E3281F}" type="slidenum">
              <a:rPr lang="en-GB" smtClean="0"/>
              <a:pPr/>
              <a:t>63</a:t>
            </a:fld>
            <a:endParaRPr lang="en-GB"/>
          </a:p>
        </p:txBody>
      </p:sp>
    </p:spTree>
    <p:extLst>
      <p:ext uri="{BB962C8B-B14F-4D97-AF65-F5344CB8AC3E}">
        <p14:creationId xmlns:p14="http://schemas.microsoft.com/office/powerpoint/2010/main" val="18856578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E7DC02FD-F513-4C01-8E82-24CCD5E3281F}" type="slidenum">
              <a:rPr lang="en-GB" smtClean="0"/>
              <a:pPr/>
              <a:t>64</a:t>
            </a:fld>
            <a:endParaRPr lang="en-GB"/>
          </a:p>
        </p:txBody>
      </p:sp>
    </p:spTree>
    <p:extLst>
      <p:ext uri="{BB962C8B-B14F-4D97-AF65-F5344CB8AC3E}">
        <p14:creationId xmlns:p14="http://schemas.microsoft.com/office/powerpoint/2010/main" val="10859265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Game Theory</a:t>
            </a:r>
          </a:p>
        </p:txBody>
      </p:sp>
      <p:sp>
        <p:nvSpPr>
          <p:cNvPr id="3" name="Content Placeholder 2"/>
          <p:cNvSpPr>
            <a:spLocks noGrp="1"/>
          </p:cNvSpPr>
          <p:nvPr>
            <p:ph idx="1"/>
          </p:nvPr>
        </p:nvSpPr>
        <p:spPr>
          <a:xfrm>
            <a:off x="457200" y="1340769"/>
            <a:ext cx="8229600" cy="4536504"/>
          </a:xfrm>
        </p:spPr>
        <p:txBody>
          <a:bodyPr>
            <a:normAutofit/>
          </a:bodyPr>
          <a:lstStyle/>
          <a:p>
            <a:r>
              <a:rPr lang="en-GB" dirty="0"/>
              <a:t>Game theory can be described as the mathematical study of decision-making, of conflict and strategy in social situations</a:t>
            </a:r>
          </a:p>
          <a:p>
            <a:r>
              <a:rPr lang="en-GB" dirty="0"/>
              <a:t>It helps explain how we interact in key decision-making processes</a:t>
            </a:r>
          </a:p>
          <a:p>
            <a:r>
              <a:rPr lang="en-GB" dirty="0"/>
              <a:t>The process of buying a car. Think about the logic of the process from your perspective v. that of the salesman</a:t>
            </a:r>
          </a:p>
        </p:txBody>
      </p:sp>
      <p:sp>
        <p:nvSpPr>
          <p:cNvPr id="5" name="TextBox 4"/>
          <p:cNvSpPr txBox="1"/>
          <p:nvPr/>
        </p:nvSpPr>
        <p:spPr>
          <a:xfrm>
            <a:off x="502977" y="5949280"/>
            <a:ext cx="8136904" cy="646331"/>
          </a:xfrm>
          <a:prstGeom prst="rect">
            <a:avLst/>
          </a:prstGeom>
          <a:noFill/>
        </p:spPr>
        <p:txBody>
          <a:bodyPr wrap="square" rtlCol="0">
            <a:spAutoFit/>
          </a:bodyPr>
          <a:lstStyle/>
          <a:p>
            <a:r>
              <a:rPr lang="en-GB" dirty="0" err="1"/>
              <a:t>Stokel</a:t>
            </a:r>
            <a:r>
              <a:rPr lang="en-GB" dirty="0"/>
              <a:t>-Walker (2015) ‘What exactly is 'game theory'?’ available at </a:t>
            </a:r>
            <a:r>
              <a:rPr lang="en-GB" dirty="0">
                <a:hlinkClick r:id="rId2"/>
              </a:rPr>
              <a:t>http://www.bbc.co.uk/news/magazine-31503875</a:t>
            </a:r>
            <a:r>
              <a:rPr lang="en-GB" dirty="0"/>
              <a:t> accessed on 29th June 2015. </a:t>
            </a:r>
          </a:p>
        </p:txBody>
      </p:sp>
      <p:sp>
        <p:nvSpPr>
          <p:cNvPr id="4" name="Slide Number Placeholder 3"/>
          <p:cNvSpPr>
            <a:spLocks noGrp="1"/>
          </p:cNvSpPr>
          <p:nvPr>
            <p:ph type="sldNum" sz="quarter" idx="12"/>
          </p:nvPr>
        </p:nvSpPr>
        <p:spPr/>
        <p:txBody>
          <a:bodyPr/>
          <a:lstStyle/>
          <a:p>
            <a:fld id="{E7DC02FD-F513-4C01-8E82-24CCD5E3281F}" type="slidenum">
              <a:rPr lang="en-GB" smtClean="0"/>
              <a:pPr/>
              <a:t>65</a:t>
            </a:fld>
            <a:endParaRPr lang="en-GB"/>
          </a:p>
        </p:txBody>
      </p:sp>
    </p:spTree>
    <p:extLst>
      <p:ext uri="{BB962C8B-B14F-4D97-AF65-F5344CB8AC3E}">
        <p14:creationId xmlns:p14="http://schemas.microsoft.com/office/powerpoint/2010/main" val="34772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dirty="0"/>
              <a:t>Prisoners’ Dilemma</a:t>
            </a:r>
          </a:p>
        </p:txBody>
      </p:sp>
      <p:sp>
        <p:nvSpPr>
          <p:cNvPr id="3" name="Content Placeholder 2"/>
          <p:cNvSpPr>
            <a:spLocks noGrp="1"/>
          </p:cNvSpPr>
          <p:nvPr>
            <p:ph idx="1"/>
          </p:nvPr>
        </p:nvSpPr>
        <p:spPr>
          <a:xfrm>
            <a:off x="502977" y="980728"/>
            <a:ext cx="8389503" cy="5291717"/>
          </a:xfrm>
        </p:spPr>
        <p:txBody>
          <a:bodyPr>
            <a:noAutofit/>
          </a:bodyPr>
          <a:lstStyle/>
          <a:p>
            <a:r>
              <a:rPr lang="en-GB" sz="2600" dirty="0"/>
              <a:t>Two people are arrested, imprisoned and given a date for a trial.</a:t>
            </a:r>
          </a:p>
          <a:p>
            <a:r>
              <a:rPr lang="en-GB" sz="2600" dirty="0"/>
              <a:t>The prosecutor of the case approaches each prisoner in turn and presents them with an offer - if you confess against your partner in crime, all charges will be dropped against you and used as evidence to convict the other. He would get 20 years.</a:t>
            </a:r>
          </a:p>
          <a:p>
            <a:r>
              <a:rPr lang="en-GB" sz="2600" dirty="0"/>
              <a:t> If you stay silent and your partner confesses, you'll be convicted and get 20 years and he'll be freed. If both of you confess, you'll be convicted but only get five years in prison. If you both stay silent, you'll both be convicted and get one year in prison</a:t>
            </a:r>
          </a:p>
        </p:txBody>
      </p:sp>
      <p:sp>
        <p:nvSpPr>
          <p:cNvPr id="5" name="TextBox 4"/>
          <p:cNvSpPr txBox="1"/>
          <p:nvPr/>
        </p:nvSpPr>
        <p:spPr>
          <a:xfrm>
            <a:off x="611560" y="6093296"/>
            <a:ext cx="8389503" cy="646331"/>
          </a:xfrm>
          <a:prstGeom prst="rect">
            <a:avLst/>
          </a:prstGeom>
          <a:noFill/>
        </p:spPr>
        <p:txBody>
          <a:bodyPr wrap="square" rtlCol="0">
            <a:spAutoFit/>
          </a:bodyPr>
          <a:lstStyle/>
          <a:p>
            <a:r>
              <a:rPr lang="en-GB" dirty="0" err="1"/>
              <a:t>Stokel</a:t>
            </a:r>
            <a:r>
              <a:rPr lang="en-GB" dirty="0"/>
              <a:t>-Walker (2015) ‘What exactly is 'game theory'?’ available at </a:t>
            </a:r>
            <a:r>
              <a:rPr lang="en-GB" dirty="0">
                <a:hlinkClick r:id="rId2"/>
              </a:rPr>
              <a:t>http://www.bbc.co.uk/news/magazine-31503875</a:t>
            </a:r>
            <a:r>
              <a:rPr lang="en-GB" dirty="0"/>
              <a:t> accessed on 29th June 2015. </a:t>
            </a:r>
          </a:p>
        </p:txBody>
      </p:sp>
      <p:sp>
        <p:nvSpPr>
          <p:cNvPr id="4" name="Slide Number Placeholder 3"/>
          <p:cNvSpPr>
            <a:spLocks noGrp="1"/>
          </p:cNvSpPr>
          <p:nvPr>
            <p:ph type="sldNum" sz="quarter" idx="12"/>
          </p:nvPr>
        </p:nvSpPr>
        <p:spPr/>
        <p:txBody>
          <a:bodyPr/>
          <a:lstStyle/>
          <a:p>
            <a:fld id="{E7DC02FD-F513-4C01-8E82-24CCD5E3281F}" type="slidenum">
              <a:rPr lang="en-GB" smtClean="0"/>
              <a:pPr/>
              <a:t>66</a:t>
            </a:fld>
            <a:endParaRPr lang="en-GB"/>
          </a:p>
        </p:txBody>
      </p:sp>
    </p:spTree>
    <p:extLst>
      <p:ext uri="{BB962C8B-B14F-4D97-AF65-F5344CB8AC3E}">
        <p14:creationId xmlns:p14="http://schemas.microsoft.com/office/powerpoint/2010/main" val="226746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Game Theory</a:t>
            </a:r>
          </a:p>
        </p:txBody>
      </p:sp>
      <p:sp>
        <p:nvSpPr>
          <p:cNvPr id="5" name="TextBox 4"/>
          <p:cNvSpPr txBox="1"/>
          <p:nvPr/>
        </p:nvSpPr>
        <p:spPr>
          <a:xfrm>
            <a:off x="502977" y="5949280"/>
            <a:ext cx="8136904" cy="646331"/>
          </a:xfrm>
          <a:prstGeom prst="rect">
            <a:avLst/>
          </a:prstGeom>
          <a:noFill/>
        </p:spPr>
        <p:txBody>
          <a:bodyPr wrap="square" rtlCol="0">
            <a:spAutoFit/>
          </a:bodyPr>
          <a:lstStyle/>
          <a:p>
            <a:r>
              <a:rPr lang="en-GB" dirty="0" err="1"/>
              <a:t>Stokel</a:t>
            </a:r>
            <a:r>
              <a:rPr lang="en-GB" dirty="0"/>
              <a:t>-Walker (2015) ‘What exactly is 'game theory'?’ available at </a:t>
            </a:r>
            <a:r>
              <a:rPr lang="en-GB" dirty="0">
                <a:hlinkClick r:id="rId2"/>
              </a:rPr>
              <a:t>http://www.bbc.co.uk/news/magazine-31503875</a:t>
            </a:r>
            <a:r>
              <a:rPr lang="en-GB" dirty="0"/>
              <a:t> accessed on 29th June 2015. </a:t>
            </a:r>
          </a:p>
        </p:txBody>
      </p:sp>
      <p:pic>
        <p:nvPicPr>
          <p:cNvPr id="3074" name="Picture 2" descr="C:\Users\bus-md2\AppData\Local\Microsoft\Windows\Temporary Internet Files\Content.Outlook\GLXXHCXF\blo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1036457"/>
            <a:ext cx="7488832" cy="4878909"/>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E7DC02FD-F513-4C01-8E82-24CCD5E3281F}" type="slidenum">
              <a:rPr lang="en-GB" smtClean="0"/>
              <a:pPr/>
              <a:t>67</a:t>
            </a:fld>
            <a:endParaRPr lang="en-GB"/>
          </a:p>
        </p:txBody>
      </p:sp>
    </p:spTree>
    <p:extLst>
      <p:ext uri="{BB962C8B-B14F-4D97-AF65-F5344CB8AC3E}">
        <p14:creationId xmlns:p14="http://schemas.microsoft.com/office/powerpoint/2010/main" val="833445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1402</TotalTime>
  <Words>3516</Words>
  <Application>Microsoft Office PowerPoint</Application>
  <PresentationFormat>On-screen Show (4:3)</PresentationFormat>
  <Paragraphs>465</Paragraphs>
  <Slides>67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67</vt:i4>
      </vt:variant>
    </vt:vector>
  </HeadingPairs>
  <TitlesOfParts>
    <vt:vector size="71" baseType="lpstr">
      <vt:lpstr>Arial</vt:lpstr>
      <vt:lpstr>Calibri</vt:lpstr>
      <vt:lpstr>Wingdings</vt:lpstr>
      <vt:lpstr>Office Theme</vt:lpstr>
      <vt:lpstr>Re-imagining Government</vt:lpstr>
      <vt:lpstr>Background</vt:lpstr>
      <vt:lpstr>Quirk’s approach</vt:lpstr>
      <vt:lpstr>Three Challenges [1]</vt:lpstr>
      <vt:lpstr>21st Century</vt:lpstr>
      <vt:lpstr>Caution and Care</vt:lpstr>
      <vt:lpstr>Aims</vt:lpstr>
      <vt:lpstr>Origins of Democracy</vt:lpstr>
      <vt:lpstr>Big Questions!</vt:lpstr>
      <vt:lpstr>Involvement with public issues</vt:lpstr>
      <vt:lpstr>Concern about corruption</vt:lpstr>
      <vt:lpstr>A General Lesson</vt:lpstr>
      <vt:lpstr>Changing Context of Leadership</vt:lpstr>
      <vt:lpstr>Good Governance</vt:lpstr>
      <vt:lpstr>Essential Purposes</vt:lpstr>
      <vt:lpstr>PowerPoint Presentation</vt:lpstr>
      <vt:lpstr>A connected, freer world</vt:lpstr>
      <vt:lpstr>PowerPoint Presentation</vt:lpstr>
      <vt:lpstr>Strategic Planning Limits</vt:lpstr>
      <vt:lpstr>Social Construction</vt:lpstr>
      <vt:lpstr>PowerPoint Presentation</vt:lpstr>
      <vt:lpstr>Aims </vt:lpstr>
      <vt:lpstr>Best’s 6 Stages</vt:lpstr>
      <vt:lpstr>Single Purpose Agencies</vt:lpstr>
      <vt:lpstr>Single Purpose Agencies</vt:lpstr>
      <vt:lpstr>Approaching complex social problems [48]</vt:lpstr>
      <vt:lpstr>Community Anchors or Hubs</vt:lpstr>
      <vt:lpstr>PowerPoint Presentation</vt:lpstr>
      <vt:lpstr>Localised social action</vt:lpstr>
      <vt:lpstr>Cohesive not separate</vt:lpstr>
      <vt:lpstr>Community Needs</vt:lpstr>
      <vt:lpstr>PowerPoint Presentation</vt:lpstr>
      <vt:lpstr>PowerPoint Presentation</vt:lpstr>
      <vt:lpstr>Wash-House Governance:  from cleanliness to recreation</vt:lpstr>
      <vt:lpstr>5 Ethical Principles for Decision-makers</vt:lpstr>
      <vt:lpstr>Perspectives on public choice</vt:lpstr>
      <vt:lpstr>Public interest and the 4 forces</vt:lpstr>
      <vt:lpstr>Population Density</vt:lpstr>
      <vt:lpstr>PowerPoint Presentation</vt:lpstr>
      <vt:lpstr>Strategic intuition</vt:lpstr>
      <vt:lpstr>Strategic intuition</vt:lpstr>
      <vt:lpstr>Strategic planning</vt:lpstr>
      <vt:lpstr>Planning took precedence</vt:lpstr>
      <vt:lpstr>People and Taxes (Quirk 2011:173/4)</vt:lpstr>
      <vt:lpstr>People and Taxes</vt:lpstr>
      <vt:lpstr>Efficiency, value and cost</vt:lpstr>
      <vt:lpstr>Applying business principles</vt:lpstr>
      <vt:lpstr>Applying business principles</vt:lpstr>
      <vt:lpstr>Applying business principles</vt:lpstr>
      <vt:lpstr>Applying business principles</vt:lpstr>
      <vt:lpstr>Four Levels of Cost Analysis</vt:lpstr>
      <vt:lpstr>How public services are designed, organised and supplied is crucial to their costs</vt:lpstr>
      <vt:lpstr>PowerPoint Presentation</vt:lpstr>
      <vt:lpstr>PowerPoint Presentation</vt:lpstr>
      <vt:lpstr>Cost reduction</vt:lpstr>
      <vt:lpstr>Cost reduction</vt:lpstr>
      <vt:lpstr>Cost reduction</vt:lpstr>
      <vt:lpstr>Cost reduction</vt:lpstr>
      <vt:lpstr>Future Challenges</vt:lpstr>
      <vt:lpstr>Future expectations</vt:lpstr>
      <vt:lpstr>Selfish or selfless?</vt:lpstr>
      <vt:lpstr>Selfish or selfless?</vt:lpstr>
      <vt:lpstr>Private v Public</vt:lpstr>
      <vt:lpstr>PowerPoint Presentation</vt:lpstr>
      <vt:lpstr>Game Theory</vt:lpstr>
      <vt:lpstr>Prisoners’ Dilemma</vt:lpstr>
      <vt:lpstr>Game Theory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Quirk (2011)</dc:title>
  <dc:creator>Administrator</dc:creator>
  <cp:lastModifiedBy>Mike Durke</cp:lastModifiedBy>
  <cp:revision>82</cp:revision>
  <dcterms:created xsi:type="dcterms:W3CDTF">2015-06-19T13:50:24Z</dcterms:created>
  <dcterms:modified xsi:type="dcterms:W3CDTF">2018-10-26T13:52:50Z</dcterms:modified>
</cp:coreProperties>
</file>