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23"/>
  </p:notesMasterIdLst>
  <p:sldIdLst>
    <p:sldId id="257" r:id="rId2"/>
    <p:sldId id="256" r:id="rId3"/>
    <p:sldId id="258" r:id="rId4"/>
    <p:sldId id="267" r:id="rId5"/>
    <p:sldId id="268" r:id="rId6"/>
    <p:sldId id="259" r:id="rId7"/>
    <p:sldId id="269" r:id="rId8"/>
    <p:sldId id="270" r:id="rId9"/>
    <p:sldId id="271" r:id="rId10"/>
    <p:sldId id="272" r:id="rId11"/>
    <p:sldId id="273" r:id="rId12"/>
    <p:sldId id="274" r:id="rId13"/>
    <p:sldId id="263" r:id="rId14"/>
    <p:sldId id="275" r:id="rId15"/>
    <p:sldId id="276" r:id="rId16"/>
    <p:sldId id="277" r:id="rId17"/>
    <p:sldId id="278" r:id="rId18"/>
    <p:sldId id="279" r:id="rId19"/>
    <p:sldId id="280" r:id="rId20"/>
    <p:sldId id="265" r:id="rId21"/>
    <p:sldId id="266" r:id="rId22"/>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3B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30" autoAdjust="0"/>
    <p:restoredTop sz="82416" autoAdjust="0"/>
  </p:normalViewPr>
  <p:slideViewPr>
    <p:cSldViewPr snapToGrid="0">
      <p:cViewPr varScale="1">
        <p:scale>
          <a:sx n="92" d="100"/>
          <a:sy n="92" d="100"/>
        </p:scale>
        <p:origin x="107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gs" Target="tags/tag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80FBED-D371-43B1-83A5-C87A28D79C02}" type="datetimeFigureOut">
              <a:rPr lang="en-GB" smtClean="0"/>
              <a:t>15/10/2023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692BCC-7914-406A-B442-74042A0E1F70}" type="slidenum">
              <a:rPr lang="en-GB" smtClean="0"/>
              <a:t>‹#›</a:t>
            </a:fld>
            <a:endParaRPr lang="en-GB"/>
          </a:p>
        </p:txBody>
      </p:sp>
    </p:spTree>
    <p:extLst>
      <p:ext uri="{BB962C8B-B14F-4D97-AF65-F5344CB8AC3E}">
        <p14:creationId xmlns:p14="http://schemas.microsoft.com/office/powerpoint/2010/main" val="2535700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Introduction</a:t>
            </a:r>
          </a:p>
          <a:p>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In the centre of London, the JW Marriott Grosvenor House Hotel is a prestigious location renowned for its extravagance and top-notch service. This legendary hotel has raised the standard for elegance and hospitality in the UK ever since it opened its doors in 1929. Its lengthy history and constant dedication to providing unmatched guest experiences are proof of the lasting importance of first-rate service in the hospitality sector. The values of quality service, hospitality, and guest services are crucial in the constantly changing world of hospitality. These elements serve as the cornerstone on which every establishment's success is constructed (Social Tables, 2021). Every encounter with a visitor must be characterised by effectiveness, friendliness, and a commitment to going above and beyond expectations in order to provide quality service. At its heart, hospitality embodies the skill of not just welcoming visitors but also showing them real care. It includes anticipating needs, giving individualised attention, and being culturally conscious. In turn, guest services provide a broad range of facilities and support meant to improve the entire visitor experience, ranging from lodging services to event planning and recreational options.</a:t>
            </a:r>
          </a:p>
        </p:txBody>
      </p:sp>
      <p:sp>
        <p:nvSpPr>
          <p:cNvPr id="4" name="Slide Number Placeholder 3"/>
          <p:cNvSpPr>
            <a:spLocks noGrp="1"/>
          </p:cNvSpPr>
          <p:nvPr>
            <p:ph type="sldNum" sz="quarter" idx="10"/>
          </p:nvPr>
        </p:nvSpPr>
        <p:spPr/>
        <p:txBody>
          <a:bodyPr/>
          <a:lstStyle/>
          <a:p>
            <a:fld id="{F7021451-1387-4CA6-816F-3879F97B5CBC}" type="slidenum">
              <a:rPr lang="en-US" smtClean="0"/>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Brief Introduction: JW Marriott Grosvenor House Hotel</a:t>
            </a:r>
          </a:p>
          <a:p>
            <a:pPr marL="0" marR="0" algn="just">
              <a:lnSpc>
                <a:spcPct val="150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JW Marriott Grosvenor House Hotel is a picture of luxurious pleasure and timelessness, and it is located in London's famed Mayfair neighbourhood. This prestigious hotel has retained its stellar reputation for first-rate service, opulent suites, and first-rate facilities ever since it opened in 1929. The hotel emanates a sense of refinement that mesmerises visitors as soon as they enter, from its imposing facade to its opulent interiors. A superb location for business and conventions, the JW Marriott Grosvenor House is also a paradise for vacationers (Raghubalan &amp; Raghubalan, 2015). The hotel is in the ideal location for visitors who enjoy browsing the shops on Oxford Street or luxuriating in the glamour of the West End. There are 31 conference rooms available, an elegant cocktail bar and a well-equipped fitness facility. Additionally, visitors may benefit from free Wi-Fi in public places for one hour.</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Brief Introduction: JW Marriott Grosvenor House Hotel</a:t>
            </a:r>
          </a:p>
          <a:p>
            <a:pPr marL="0" marR="0" algn="just">
              <a:lnSpc>
                <a:spcPct val="150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With cutting-edge technology and the assistance of a team of committed specialists, the hotel offers a variety of customizable meeting and event rooms. The hotel's event venues are created to exceed even the most exacting hosts' standards, whether for private boardroom meetings or lavish social parties (Walker, 2017). Visitors are greeted in the magnificent lobby by a fusion of classical and cutting-edge aspects, creating a setting that skilfully melds the hotel's storied heritage with current taste. From the meticulously crafted chandeliers to the soft furniture gracing the public rooms, the hotel's careful attention to quality is apparent in every element. The JW Marriott Grosvenor House offers genuinely outstanding lodgings. The hotel has an excellent selection of accommodation options, all of which have been carefully created to satisfy the requirements and preferences of discriminating visitors (Portee, 2023). Whether a person prefers an opulent suite with panoramic views of Hyde Park or a warm, nicely decorated room, every accommodation offers a refuge of comfort and refinement. A seamless fusion of contemporary comforts, such as internet access at high speeds and innovative entertainment systems, with traditional touches, such as plush linens and custom-made furniture, is what visitors can anticipate.</a:t>
            </a:r>
          </a:p>
          <a:p>
            <a:pPr marL="0" marR="0" algn="just">
              <a:lnSpc>
                <a:spcPct val="150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JW Marriott Grosvenor House offers an exquisite selection of dining alternatives, each of which offers a special gourmet experience, for those with a passion for culinary delicacies. With its magnificent views of Hyde Park, The Park Room provides a lavish afternoon tea service that merges tradition and modernity (Johnson, 2020). JW Steakhouse offers excellent pieces of meat that are masterfully cooked and paired with a wide variety of great wines for guests looking for a gourmet adventure. With its vibrant ambience and talented mixologists, The Red Bar is the perfect location for pre-dinner drinks or a nightcap. A recognisable building with a rich history is the JW Marriott Grosvenor House London. It has a lengthy history of being linked to celebrities, nobility, and prestigious worldwide personalities. The JW Marriott Grosvenor House London guarantees a luxurious stay that is unmatched by any other, whether for business or pleasure.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4</a:t>
            </a:fld>
            <a:endParaRPr lang="en-US"/>
          </a:p>
        </p:txBody>
      </p:sp>
    </p:spTree>
    <p:extLst>
      <p:ext uri="{BB962C8B-B14F-4D97-AF65-F5344CB8AC3E}">
        <p14:creationId xmlns:p14="http://schemas.microsoft.com/office/powerpoint/2010/main" val="39547551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Brief Introduction: JW Marriott Grosvenor House Hotel</a:t>
            </a:r>
          </a:p>
          <a:p>
            <a:pPr marL="0" marR="0" algn="just">
              <a:lnSpc>
                <a:spcPct val="150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JW Marriott Grosvenor House offers an exquisite selection of dining alternatives, each of which offers a special gourmet experience, for those with a passion for culinary delicacies. With its magnificent views of Hyde Park, The Park Room provides a lavish afternoon tea service that merges tradition and modernity (Johnson, 2020). JW Steakhouse offers excellent pieces of meat that are masterfully cooked and paired with a wide variety of great wines for guests looking for a gourmet adventure. With its vibrant ambience and talented mixologists, The Red Bar is the perfect location for pre-dinner drinks or a nightcap. A recognisable building with a rich history is the JW Marriott Grosvenor House London. It has a lengthy history of being linked to celebrities, nobility, and prestigious worldwide personalities. The JW Marriott Grosvenor House London guarantees a luxurious stay that is unmatched by any other, whether for business or pleasure.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5</a:t>
            </a:fld>
            <a:endParaRPr lang="en-US"/>
          </a:p>
        </p:txBody>
      </p:sp>
    </p:spTree>
    <p:extLst>
      <p:ext uri="{BB962C8B-B14F-4D97-AF65-F5344CB8AC3E}">
        <p14:creationId xmlns:p14="http://schemas.microsoft.com/office/powerpoint/2010/main" val="39386038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Hotel’s main consumers and appeal to this group</a:t>
            </a:r>
          </a:p>
          <a:p>
            <a:pPr marL="0" marR="0" algn="just">
              <a:lnSpc>
                <a:spcPct val="150000"/>
              </a:lnSpc>
              <a:spcBef>
                <a:spcPts val="0"/>
              </a:spcBef>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Business Travellers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One of the hotel's main draws for visitors on official business is its enviable position in the heart of London. It is a practical choice due to its close proximity to important financial areas, corporate buildings, and major conference venues including Excel London and the Business Design Centre (Elyssa, 2021). Additionally, the hotel provides a variety of business amenities such as conference rooms, high-speed internet, and a fully furnished business centre to effectively satisfy the demands of business travellers.</a:t>
            </a:r>
          </a:p>
        </p:txBody>
      </p:sp>
      <p:sp>
        <p:nvSpPr>
          <p:cNvPr id="4" name="Slide Number Placeholder 3"/>
          <p:cNvSpPr>
            <a:spLocks noGrp="1"/>
          </p:cNvSpPr>
          <p:nvPr>
            <p:ph type="sldNum" sz="quarter" idx="10"/>
          </p:nvPr>
        </p:nvSpPr>
        <p:spPr/>
        <p:txBody>
          <a:bodyPr/>
          <a:lstStyle/>
          <a:p>
            <a:fld id="{F7021451-1387-4CA6-816F-3879F97B5CBC}" type="slidenum">
              <a:rPr lang="en-US" smtClean="0"/>
              <a:t>6</a:t>
            </a:fld>
            <a:endParaRPr lang="en-US"/>
          </a:p>
        </p:txBody>
      </p:sp>
    </p:spTree>
    <p:extLst>
      <p:ext uri="{BB962C8B-B14F-4D97-AF65-F5344CB8AC3E}">
        <p14:creationId xmlns:p14="http://schemas.microsoft.com/office/powerpoint/2010/main" val="36579715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Hotel’s main consumers and appeal to this group</a:t>
            </a:r>
          </a:p>
          <a:p>
            <a:pPr marL="0" marR="0" algn="just">
              <a:lnSpc>
                <a:spcPct val="150000"/>
              </a:lnSpc>
              <a:spcBef>
                <a:spcPts val="0"/>
              </a:spcBef>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Culture Enthusiasts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Because it is located in a historically and culturally rich area, the hotel's close proximity to famous sites like Hyde Park, Buckingham Palace, and the West End theatres appeals to those who value the arts. The hotel's location is excellent for allowing visitors to explore London's bustling cultural scene and fully immerse themselves in the city's rich history.</a:t>
            </a:r>
          </a:p>
        </p:txBody>
      </p:sp>
      <p:sp>
        <p:nvSpPr>
          <p:cNvPr id="4" name="Slide Number Placeholder 3"/>
          <p:cNvSpPr>
            <a:spLocks noGrp="1"/>
          </p:cNvSpPr>
          <p:nvPr>
            <p:ph type="sldNum" sz="quarter" idx="10"/>
          </p:nvPr>
        </p:nvSpPr>
        <p:spPr/>
        <p:txBody>
          <a:bodyPr/>
          <a:lstStyle/>
          <a:p>
            <a:fld id="{F7021451-1387-4CA6-816F-3879F97B5CBC}" type="slidenum">
              <a:rPr lang="en-US" smtClean="0"/>
              <a:t>7</a:t>
            </a:fld>
            <a:endParaRPr lang="en-US"/>
          </a:p>
        </p:txBody>
      </p:sp>
    </p:spTree>
    <p:extLst>
      <p:ext uri="{BB962C8B-B14F-4D97-AF65-F5344CB8AC3E}">
        <p14:creationId xmlns:p14="http://schemas.microsoft.com/office/powerpoint/2010/main" val="28256566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Hotel’s main consumers and appeal to this group</a:t>
            </a:r>
          </a:p>
          <a:p>
            <a:pPr marL="0" marR="0" algn="just">
              <a:lnSpc>
                <a:spcPct val="150000"/>
              </a:lnSpc>
              <a:spcBef>
                <a:spcPts val="0"/>
              </a:spcBef>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Event Organizers and Participants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The JW Marriott Grosvenor House Hotel is a preferred choice for holding a broad range of events because of its legendary status and roomy event rooms. The hotel has a lengthy history of hosting dignitaries, VIPs, and famous people. High-profile visitors seeking a discreet and opulent getaway in the midst of London frequently choose it because of its reputation for secrecy, first-rate security, and immaculate service (Dixit, 2017). The hotel is prepared to host events of all sizes, from opulent galas to business conventions and weddings. Its ballrooms and conference spaces can accommodate gatherings of all sizes, and the skilled events team makes sure that every little detail is precisely carried out.</a:t>
            </a:r>
          </a:p>
        </p:txBody>
      </p:sp>
      <p:sp>
        <p:nvSpPr>
          <p:cNvPr id="4" name="Slide Number Placeholder 3"/>
          <p:cNvSpPr>
            <a:spLocks noGrp="1"/>
          </p:cNvSpPr>
          <p:nvPr>
            <p:ph type="sldNum" sz="quarter" idx="10"/>
          </p:nvPr>
        </p:nvSpPr>
        <p:spPr/>
        <p:txBody>
          <a:bodyPr/>
          <a:lstStyle/>
          <a:p>
            <a:fld id="{F7021451-1387-4CA6-816F-3879F97B5CBC}" type="slidenum">
              <a:rPr lang="en-US" smtClean="0"/>
              <a:t>8</a:t>
            </a:fld>
            <a:endParaRPr lang="en-US"/>
          </a:p>
        </p:txBody>
      </p:sp>
    </p:spTree>
    <p:extLst>
      <p:ext uri="{BB962C8B-B14F-4D97-AF65-F5344CB8AC3E}">
        <p14:creationId xmlns:p14="http://schemas.microsoft.com/office/powerpoint/2010/main" val="41076137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Hotel’s main consumers and appeal to this group</a:t>
            </a:r>
          </a:p>
          <a:p>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Food lovers and critics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Visitors who value fine cuisine are drawn in large numbers by the hotel's dining options. The elegant Park Room, the trendy Red Bar and the Michelin-starred JW Steakhouse are widely praised for their superb cuisine and beverage selections (Social Tables, 2021). The hotel's extensive selection of top-notch culinary experiences attracts discerning diners and food lovers.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9</a:t>
            </a:fld>
            <a:endParaRPr lang="en-US"/>
          </a:p>
        </p:txBody>
      </p:sp>
    </p:spTree>
    <p:extLst>
      <p:ext uri="{BB962C8B-B14F-4D97-AF65-F5344CB8AC3E}">
        <p14:creationId xmlns:p14="http://schemas.microsoft.com/office/powerpoint/2010/main" val="31215041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Nature and Scope of Guest Services and Facilities</a:t>
            </a:r>
          </a:p>
          <a:p>
            <a:pPr marL="0" marR="0" algn="just">
              <a:lnSpc>
                <a:spcPct val="150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Visitor services and amenities in the hotel industry cover a broad range of services designed to improve the overall visitor experience. These include features like concierge service, food options, recreational amenities, event spaces, and technological comforts in addition to physical lodgings (Elyssa, 2021). They all play a significant role in ensuring that visitors have a seamless and pleasant stay that is catered to their various requirements and preferences.</a:t>
            </a:r>
          </a:p>
        </p:txBody>
      </p:sp>
      <p:sp>
        <p:nvSpPr>
          <p:cNvPr id="4" name="Slide Number Placeholder 3"/>
          <p:cNvSpPr>
            <a:spLocks noGrp="1"/>
          </p:cNvSpPr>
          <p:nvPr>
            <p:ph type="sldNum" sz="quarter" idx="10"/>
          </p:nvPr>
        </p:nvSpPr>
        <p:spPr/>
        <p:txBody>
          <a:bodyPr/>
          <a:lstStyle/>
          <a:p>
            <a:fld id="{F7021451-1387-4CA6-816F-3879F97B5CBC}" type="slidenum">
              <a:rPr lang="en-US" smtClean="0"/>
              <a:t>10</a:t>
            </a:fld>
            <a:endParaRPr lang="en-US"/>
          </a:p>
        </p:txBody>
      </p:sp>
    </p:spTree>
    <p:extLst>
      <p:ext uri="{BB962C8B-B14F-4D97-AF65-F5344CB8AC3E}">
        <p14:creationId xmlns:p14="http://schemas.microsoft.com/office/powerpoint/2010/main" val="5517912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Nature and Scope of Guest Services and Facilities</a:t>
            </a:r>
          </a:p>
          <a:p>
            <a:pPr marL="0" marR="0" algn="just">
              <a:lnSpc>
                <a:spcPct val="150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range of visitor services and amenities is broad and diverse. It includes services for lodging, food and drink, events and conference rooms, leisure pursuits, wellness services, business services, and technology comforts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Kokt</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2015). To enhance the visitor's entire experience, guest services frequently include concierge help, transportation coordination, and guided tours.</a:t>
            </a:r>
          </a:p>
        </p:txBody>
      </p:sp>
      <p:sp>
        <p:nvSpPr>
          <p:cNvPr id="4" name="Slide Number Placeholder 3"/>
          <p:cNvSpPr>
            <a:spLocks noGrp="1"/>
          </p:cNvSpPr>
          <p:nvPr>
            <p:ph type="sldNum" sz="quarter" idx="10"/>
          </p:nvPr>
        </p:nvSpPr>
        <p:spPr/>
        <p:txBody>
          <a:bodyPr/>
          <a:lstStyle/>
          <a:p>
            <a:fld id="{F7021451-1387-4CA6-816F-3879F97B5CBC}" type="slidenum">
              <a:rPr lang="en-US" smtClean="0"/>
              <a:t>11</a:t>
            </a:fld>
            <a:endParaRPr lang="en-US"/>
          </a:p>
        </p:txBody>
      </p:sp>
    </p:spTree>
    <p:extLst>
      <p:ext uri="{BB962C8B-B14F-4D97-AF65-F5344CB8AC3E}">
        <p14:creationId xmlns:p14="http://schemas.microsoft.com/office/powerpoint/2010/main" val="34364882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Nature and Scope of Guest Services and Facilities</a:t>
            </a:r>
          </a:p>
          <a:p>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main objective of guest services and facilities is to improve the visitor experience by providing a wide range of amenities tailored to their wants, tastes, and expectations. In the highly competitive hotel market, these services are essential for differentiating a facility. The prestige and success of the establishment are greatly enhanced by exceptional guest services and amenities, which not only guarantee visitor contentment but also dramatically improve it.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12</a:t>
            </a:fld>
            <a:endParaRPr lang="en-US"/>
          </a:p>
        </p:txBody>
      </p:sp>
    </p:spTree>
    <p:extLst>
      <p:ext uri="{BB962C8B-B14F-4D97-AF65-F5344CB8AC3E}">
        <p14:creationId xmlns:p14="http://schemas.microsoft.com/office/powerpoint/2010/main" val="17153451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Application to JW Marriott Grosvenor House Hotel</a:t>
            </a:r>
          </a:p>
          <a:p>
            <a:pPr marL="0" marR="0" algn="just">
              <a:lnSpc>
                <a:spcPct val="150000"/>
              </a:lnSpc>
              <a:spcBef>
                <a:spcPts val="0"/>
              </a:spcBef>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Accommodation</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Visitors at the JW Marriott Grosvenor House Hotel have a variety of lodging options to select from, including elegant suites and attractively decorated rooms. Each room is thoughtfully furnished with premium furniture, cutting-edge technology, and opulent amenities to give visitors a relaxing and opulent retreat (Vlad, 2015). The hotel's meticulous attention to detail in regard to facilities and room design is a testament to its constant commitment to providing guests with a first-rate lodging experience.</a:t>
            </a:r>
          </a:p>
        </p:txBody>
      </p:sp>
      <p:sp>
        <p:nvSpPr>
          <p:cNvPr id="4" name="Slide Number Placeholder 3"/>
          <p:cNvSpPr>
            <a:spLocks noGrp="1"/>
          </p:cNvSpPr>
          <p:nvPr>
            <p:ph type="sldNum" sz="quarter" idx="10"/>
          </p:nvPr>
        </p:nvSpPr>
        <p:spPr/>
        <p:txBody>
          <a:bodyPr/>
          <a:lstStyle/>
          <a:p>
            <a:fld id="{F7021451-1387-4CA6-816F-3879F97B5CBC}" type="slidenum">
              <a:rPr lang="en-US" smtClean="0"/>
              <a:t>13</a:t>
            </a:fld>
            <a:endParaRPr lang="en-US"/>
          </a:p>
        </p:txBody>
      </p:sp>
    </p:spTree>
    <p:extLst>
      <p:ext uri="{BB962C8B-B14F-4D97-AF65-F5344CB8AC3E}">
        <p14:creationId xmlns:p14="http://schemas.microsoft.com/office/powerpoint/2010/main" val="20538624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Application to JW Marriott Grosvenor House Hotel</a:t>
            </a:r>
          </a:p>
          <a:p>
            <a:pPr marL="0" marR="0" algn="just">
              <a:lnSpc>
                <a:spcPct val="150000"/>
              </a:lnSpc>
              <a:spcBef>
                <a:spcPts val="0"/>
              </a:spcBef>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Services for food and drink</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The hotel offers a variety of top-notch dining alternatives. Food and beverage services. A gourmet excursion comprising superb steaks and an astonishing array of exquisite wines is available at the Michelin-starred JW Steakhouse (Portee, 2023). While all is going on, the Park Room offers a chic environment for enjoying the age-old custom of afternoon tea. The Red Bar, renowned for its stylish setting and cutting-edge drinks, significantly enhances the eating and social experiences for visitors.</a:t>
            </a:r>
          </a:p>
        </p:txBody>
      </p:sp>
      <p:sp>
        <p:nvSpPr>
          <p:cNvPr id="4" name="Slide Number Placeholder 3"/>
          <p:cNvSpPr>
            <a:spLocks noGrp="1"/>
          </p:cNvSpPr>
          <p:nvPr>
            <p:ph type="sldNum" sz="quarter" idx="10"/>
          </p:nvPr>
        </p:nvSpPr>
        <p:spPr/>
        <p:txBody>
          <a:bodyPr/>
          <a:lstStyle/>
          <a:p>
            <a:fld id="{F7021451-1387-4CA6-816F-3879F97B5CBC}" type="slidenum">
              <a:rPr lang="en-US" smtClean="0"/>
              <a:t>14</a:t>
            </a:fld>
            <a:endParaRPr lang="en-US"/>
          </a:p>
        </p:txBody>
      </p:sp>
    </p:spTree>
    <p:extLst>
      <p:ext uri="{BB962C8B-B14F-4D97-AF65-F5344CB8AC3E}">
        <p14:creationId xmlns:p14="http://schemas.microsoft.com/office/powerpoint/2010/main" val="1468935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Application to JW Marriott Grosvenor House Hotel</a:t>
            </a:r>
          </a:p>
          <a:p>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Event and Meeting Spaces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The JW Marriott Grosvenor House Hotel's opulent ballrooms and adaptable meeting spaces make it a popular location for a wide range of events, from lavish weddings to business conferences (Raghubalan &amp; Raghubalan, 2015). Every aspect is precisely planned and carried out by the hotel's specialist events staff, resulting in experiences that both guests and attendees will never forget.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15</a:t>
            </a:fld>
            <a:endParaRPr lang="en-US"/>
          </a:p>
        </p:txBody>
      </p:sp>
    </p:spTree>
    <p:extLst>
      <p:ext uri="{BB962C8B-B14F-4D97-AF65-F5344CB8AC3E}">
        <p14:creationId xmlns:p14="http://schemas.microsoft.com/office/powerpoint/2010/main" val="41614454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The importance of hospitality and how hotels meet/exceed guest expectations</a:t>
            </a:r>
          </a:p>
          <a:p>
            <a:pPr marL="0" marR="0" algn="just">
              <a:lnSpc>
                <a:spcPct val="150000"/>
              </a:lnSpc>
              <a:spcBef>
                <a:spcPts val="0"/>
              </a:spcBef>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Importance of Hospitality</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The skill of creating a welcoming, pleasant environment for visitors is what makes hospitality the cornerstone of the hotel sector. In addition to offering services, it also fosters a culture and mindset that influence every aspect of a visitor's stay. The value of hospitality is found in its capacity to create strong emotional bonds that leave visitors with a sense of community and a treasured memory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Bagdan</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2013). A warm atmosphere may turn a hotel into a beloved resort, encouraging loyalty and eliciting favourable word-of-mouth referrals.</a:t>
            </a:r>
          </a:p>
        </p:txBody>
      </p:sp>
      <p:sp>
        <p:nvSpPr>
          <p:cNvPr id="4" name="Slide Number Placeholder 3"/>
          <p:cNvSpPr>
            <a:spLocks noGrp="1"/>
          </p:cNvSpPr>
          <p:nvPr>
            <p:ph type="sldNum" sz="quarter" idx="10"/>
          </p:nvPr>
        </p:nvSpPr>
        <p:spPr/>
        <p:txBody>
          <a:bodyPr/>
          <a:lstStyle/>
          <a:p>
            <a:fld id="{F7021451-1387-4CA6-816F-3879F97B5CBC}" type="slidenum">
              <a:rPr lang="en-US" smtClean="0"/>
              <a:t>16</a:t>
            </a:fld>
            <a:endParaRPr lang="en-US"/>
          </a:p>
        </p:txBody>
      </p:sp>
    </p:spTree>
    <p:extLst>
      <p:ext uri="{BB962C8B-B14F-4D97-AF65-F5344CB8AC3E}">
        <p14:creationId xmlns:p14="http://schemas.microsoft.com/office/powerpoint/2010/main" val="37567674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The importance of hospitality and how hotels meet/exceed guest expectations</a:t>
            </a:r>
          </a:p>
          <a:p>
            <a:pPr marL="0" marR="0" algn="just">
              <a:lnSpc>
                <a:spcPct val="150000"/>
              </a:lnSpc>
              <a:spcBef>
                <a:spcPts val="0"/>
              </a:spcBef>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Recognising the desires of visitors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Anticipating visitor demands is one of the key ways hotels fulfil and surpass visitors' expectations. The instant a visitor checks in, this begins. When it comes to giving a forgotten item, making customised suggestions, or making sure dietary restrictions are met, well-trained workers have a remarkable ability to identify and meet unexpressed requests (Walker, 2017). A dedication to going above and above is demonstrated by this intuitive approach, which leaves clients feeling thankful and pleasantly surprised.</a:t>
            </a:r>
          </a:p>
        </p:txBody>
      </p:sp>
      <p:sp>
        <p:nvSpPr>
          <p:cNvPr id="4" name="Slide Number Placeholder 3"/>
          <p:cNvSpPr>
            <a:spLocks noGrp="1"/>
          </p:cNvSpPr>
          <p:nvPr>
            <p:ph type="sldNum" sz="quarter" idx="10"/>
          </p:nvPr>
        </p:nvSpPr>
        <p:spPr/>
        <p:txBody>
          <a:bodyPr/>
          <a:lstStyle/>
          <a:p>
            <a:fld id="{F7021451-1387-4CA6-816F-3879F97B5CBC}" type="slidenum">
              <a:rPr lang="en-US" smtClean="0"/>
              <a:t>17</a:t>
            </a:fld>
            <a:endParaRPr lang="en-US"/>
          </a:p>
        </p:txBody>
      </p:sp>
    </p:spTree>
    <p:extLst>
      <p:ext uri="{BB962C8B-B14F-4D97-AF65-F5344CB8AC3E}">
        <p14:creationId xmlns:p14="http://schemas.microsoft.com/office/powerpoint/2010/main" val="31108256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The importance of hospitality and how hotels meet/exceed guest expectations</a:t>
            </a:r>
          </a:p>
          <a:p>
            <a:pPr marL="0" marR="0" algn="just">
              <a:lnSpc>
                <a:spcPct val="150000"/>
              </a:lnSpc>
              <a:spcBef>
                <a:spcPts val="0"/>
              </a:spcBef>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Customised and personalised experiences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Outstanding hotels make an effort to provide individualised experiences because they understand that each client is unique. This might include creating custom room amenities or planning elaborate celebrations for milestones or anniversaries (Vlad, 2015). By tailoring services to specific tastes, hotels show a sincere interest in their visitors, fostering a sense of value and importance. This particular attention to detail elevates a visitor's stay to the level of outstanding and leaves a lasting impression.</a:t>
            </a:r>
          </a:p>
        </p:txBody>
      </p:sp>
      <p:sp>
        <p:nvSpPr>
          <p:cNvPr id="4" name="Slide Number Placeholder 3"/>
          <p:cNvSpPr>
            <a:spLocks noGrp="1"/>
          </p:cNvSpPr>
          <p:nvPr>
            <p:ph type="sldNum" sz="quarter" idx="10"/>
          </p:nvPr>
        </p:nvSpPr>
        <p:spPr/>
        <p:txBody>
          <a:bodyPr/>
          <a:lstStyle/>
          <a:p>
            <a:fld id="{F7021451-1387-4CA6-816F-3879F97B5CBC}" type="slidenum">
              <a:rPr lang="en-US" smtClean="0"/>
              <a:t>18</a:t>
            </a:fld>
            <a:endParaRPr lang="en-US"/>
          </a:p>
        </p:txBody>
      </p:sp>
    </p:spTree>
    <p:extLst>
      <p:ext uri="{BB962C8B-B14F-4D97-AF65-F5344CB8AC3E}">
        <p14:creationId xmlns:p14="http://schemas.microsoft.com/office/powerpoint/2010/main" val="9165771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The importance of hospitality and how hotels meet/exceed guest expectations</a:t>
            </a:r>
          </a:p>
          <a:p>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Feedback and Ongoing Improvement</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Hotels are aware of how important feedback is to improving visitor experiences. Through questionnaires, evaluations, and direct conversation, they aggressively seek feedback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Kokt</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2015). This information is utilised to identify problem areas and enhance services. Hotels show a readiness to change and adapt by paying attention to the opinions of their customers.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19</a:t>
            </a:fld>
            <a:endParaRPr lang="en-US"/>
          </a:p>
        </p:txBody>
      </p:sp>
    </p:spTree>
    <p:extLst>
      <p:ext uri="{BB962C8B-B14F-4D97-AF65-F5344CB8AC3E}">
        <p14:creationId xmlns:p14="http://schemas.microsoft.com/office/powerpoint/2010/main" val="24773763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Conclusion </a:t>
            </a:r>
          </a:p>
          <a:p>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Hospitality drives the hotel business forward. An experience becomes unforgettable when the intangible components are present. Hotels frequently go above and beyond what guests anticipate by anticipating their requirements, personalising services, providing seamless experiences, creating memorable moments, and appreciating customer feedback. Outstanding hotels may be identified by their dedication to providing extraordinary service, which makes customers feel satisfied and eager to stay at their establishment again.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20</a:t>
            </a:fld>
            <a:endParaRPr lang="en-US"/>
          </a:p>
        </p:txBody>
      </p:sp>
    </p:spTree>
    <p:extLst>
      <p:ext uri="{BB962C8B-B14F-4D97-AF65-F5344CB8AC3E}">
        <p14:creationId xmlns:p14="http://schemas.microsoft.com/office/powerpoint/2010/main" val="11733398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Reference </a:t>
            </a:r>
          </a:p>
          <a:p>
            <a:pPr marL="0" marR="0" algn="just">
              <a:lnSpc>
                <a:spcPct val="150000"/>
              </a:lnSpc>
              <a:spcBef>
                <a:spcPts val="0"/>
              </a:spcBef>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Bagdan</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P.J. (2013)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Guest service in the Hospitality Industry</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Hoboken, NJ: Wiley. </a:t>
            </a:r>
          </a:p>
          <a:p>
            <a:pPr marL="0" marR="0" algn="just">
              <a:lnSpc>
                <a:spcPct val="150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Dixit, S.K. (2017)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Routledge Handbook of Consumer Behaviour In Hospitality and Tourism</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London: Routledge, Taylor &amp; Francis Group. </a:t>
            </a:r>
          </a:p>
          <a:p>
            <a:pPr marL="0" marR="0" algn="just">
              <a:lnSpc>
                <a:spcPct val="150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Elyssa, A. (2021)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Marriott: The luxury consumer is changing, but demand remains strong</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hotelbusiness.com</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Available at: https://hotelbusiness.com/marriott-the-luxury-consumer-is-changing-but-demand-remains-strong/ (Accessed: 01 October 2023). </a:t>
            </a:r>
          </a:p>
          <a:p>
            <a:pPr marL="0" marR="0" algn="just">
              <a:lnSpc>
                <a:spcPct val="150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Johnson, A. (2020)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Luxury Hotel in Mayfair: JW Marriott </a:t>
            </a:r>
            <a:r>
              <a:rPr lang="en-GB" sz="1800" i="1"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grosvenor</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house London</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Luxury Hotel in Mayfair | JW Marriott Grosvenor House London</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Available at: https://www.marriott.com/en-us/hotels/longh-jw-marriott-grosvenor-house-london/overview/ (Accessed: 01 October 2023). </a:t>
            </a:r>
          </a:p>
          <a:p>
            <a:pPr marL="0" marR="0" algn="just">
              <a:lnSpc>
                <a:spcPct val="150000"/>
              </a:lnSpc>
              <a:spcBef>
                <a:spcPts val="0"/>
              </a:spcBef>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Kokt</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D. (2015)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Hospitality Management: A Practical Introduction</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Bloemfontein, South Africa: SUN Press. </a:t>
            </a:r>
          </a:p>
          <a:p>
            <a:pPr marL="0" marR="0" algn="just">
              <a:lnSpc>
                <a:spcPct val="150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Portee, A. (2023)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JW Marriott Grosvenor House, Park Lane’s first hotel is coronation ready</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Forbes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Available at: https://www.forbes.com/sites/allysonportee/2023/05/01/the-jw-marriott-grosvenor-house-park-lanes-first-hotel-is-coronation-ready/ (Accessed: 01 October 2023). </a:t>
            </a:r>
          </a:p>
          <a:p>
            <a:pPr marL="0" marR="0" algn="just">
              <a:lnSpc>
                <a:spcPct val="150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Raghubalan, G. and Raghubalan, S. (2015)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Hotel Housekeeping: Operations and Management</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New Delhi, India: Oxford University Press. </a:t>
            </a:r>
          </a:p>
          <a:p>
            <a:pPr marL="0" marR="0" algn="just">
              <a:lnSpc>
                <a:spcPct val="150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Sinclair, L. (2012) ‘Consuming hospitality services’,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Understanding the Hospitality Consumer</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pp. 36–52. doi:10.4324/9780080519968-9. </a:t>
            </a:r>
          </a:p>
          <a:p>
            <a:pPr marL="0" marR="0" algn="just">
              <a:lnSpc>
                <a:spcPct val="150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Social Tables (2021)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Why Marriott’s marketing strategy is above the rest</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Social Tables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Available at: https://www.socialtables.com/blog/hotel-sales/marriotts-marketing/ (Accessed: 01 October 2023). </a:t>
            </a:r>
          </a:p>
          <a:p>
            <a:pPr marL="0" marR="0" algn="just">
              <a:lnSpc>
                <a:spcPct val="150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Vlad, M. (2015) ‘Exceeding guest expectations’,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Educational Strategies for the Next Generation Leaders in Hotel Management</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pp. 182–194. doi:10.4018/978-1-4666-8565-9.ch008. </a:t>
            </a:r>
          </a:p>
          <a:p>
            <a:pPr marL="0" marR="0" algn="just">
              <a:lnSpc>
                <a:spcPct val="150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Walker, J.R. (2017)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Introduction to hospitality management</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Boston: Pearson.</a:t>
            </a:r>
          </a:p>
        </p:txBody>
      </p:sp>
      <p:sp>
        <p:nvSpPr>
          <p:cNvPr id="4" name="Slide Number Placeholder 3"/>
          <p:cNvSpPr>
            <a:spLocks noGrp="1"/>
          </p:cNvSpPr>
          <p:nvPr>
            <p:ph type="sldNum" sz="quarter" idx="10"/>
          </p:nvPr>
        </p:nvSpPr>
        <p:spPr/>
        <p:txBody>
          <a:bodyPr/>
          <a:lstStyle/>
          <a:p>
            <a:fld id="{F7021451-1387-4CA6-816F-3879F97B5CBC}" type="slidenum">
              <a:rPr lang="en-US" smtClean="0"/>
              <a:t>21</a:t>
            </a:fld>
            <a:endParaRPr lang="en-US"/>
          </a:p>
        </p:txBody>
      </p:sp>
    </p:spTree>
    <p:extLst>
      <p:ext uri="{BB962C8B-B14F-4D97-AF65-F5344CB8AC3E}">
        <p14:creationId xmlns:p14="http://schemas.microsoft.com/office/powerpoint/2010/main" val="40771533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tripadvisor.co.uk/LocationPhotoDirectLink-g186338-d199144-i114111805-Grosvenor_House_A_JW_Marriott_Hotel-London_England.htm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www.agoda.com/grosvenor-house-a-jw-marriott-hotel/hotel/london-gb.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hyperlink" Target="https://www.tripadvisor.com/Hotel_Review-g186338-d199144-Reviews-JW_Marriott_Grosvenor_House_London-London_England.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hyperlink" Target="https://www.tripadvisor.com/Hotel_Review-g186338-d199144-Reviews-JW_Marriott_Grosvenor_House_London-London_England.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hyperlink" Target="https://www.tripadvisor.com/Hotel_Review-g186338-d199144-Reviews-JW_Marriott_Grosvenor_House_London-London_England.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hyperlink" Target="https://www.honeywelltravel.com.cy/our-service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hyperlink" Target="https://www.dreamstime.com/traveller-girl-backpack-looking-way-tourist-paper-map-traveller-girl-red-backpack-headphones-looking-way-image129613692"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hyperlink" Target="https://www.flickr.com/photos/60696319@N08/6127514483/"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hyperlink" Target="https://www.popsugar.com/money/photo-gallery/23498179/image/23498269/Food-JournalistCritic"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hyperlink" Target="https://www.wisegeek.com/how-do-i-become-a-guest-service-agent.htm"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hyperlink" Target="https://www.pinterest.com/pin/475200198164211192/"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hyperlink" Target="https://www.pexels.com/photo/light-night-hotel-lamp-96444/"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hyperlink" Target="https://www.lambsearsandhoney.com/category/travel/page/3/"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hyperlink" Target="https://www.freepik.com/premium-photo/luxury-hotel-five-star-room-service-various-food-platters-bread-coffee-as-inroom-breakfast-travel-hospitality_33804366.htm"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hyperlink" Target="https://www.flickr.com/photos/bakokojp/8269956338/in/photostream/"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hyperlink" Target="https://www.pinterest.ph/pin/studio-hba--326651779215485774/"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hyperlink" Target="https://www.pinterest.co.uk/pin/304485624782771505/"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hyperlink" Target="https://www.pinterest.es/pin/339810734373307559/"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hyperlink" Target="https://www.foodgrapher.com/2016/05/jw-marriott-pavilion-engagement-banquet.html"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00000"/>
        </a:solidFill>
        <a:effectLst/>
      </p:bgPr>
    </p:bg>
    <p:spTree>
      <p:nvGrpSpPr>
        <p:cNvPr id="1" name=""/>
        <p:cNvGrpSpPr/>
        <p:nvPr/>
      </p:nvGrpSpPr>
      <p:grpSpPr>
        <a:xfrm>
          <a:off x="0" y="0"/>
          <a:ext cx="0" cy="0"/>
          <a:chOff x="0" y="0"/>
          <a:chExt cx="0" cy="0"/>
        </a:xfrm>
      </p:grpSpPr>
      <p:sp>
        <p:nvSpPr>
          <p:cNvPr id="2" name="Object 1"/>
          <p:cNvSpPr/>
          <p:nvPr/>
        </p:nvSpPr>
        <p:spPr>
          <a:xfrm>
            <a:off x="8132034" y="95226"/>
            <a:ext cx="3961691" cy="6665833"/>
          </a:xfrm>
          <a:prstGeom prst="rect">
            <a:avLst/>
          </a:prstGeom>
          <a:solidFill>
            <a:srgbClr val="FFC000"/>
          </a:solidFill>
        </p:spPr>
        <p:txBody>
          <a:bodyPr/>
          <a:lstStyle/>
          <a:p>
            <a:endParaRPr lang="en-GB"/>
          </a:p>
        </p:txBody>
      </p:sp>
      <p:pic>
        <p:nvPicPr>
          <p:cNvPr id="3" name="Object 2"/>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99"/>
          <a:stretch/>
        </p:blipFill>
        <p:spPr>
          <a:xfrm>
            <a:off x="3168502" y="95226"/>
            <a:ext cx="8925223" cy="6665833"/>
          </a:xfrm>
          <a:prstGeom prst="rect">
            <a:avLst/>
          </a:prstGeom>
        </p:spPr>
      </p:pic>
      <p:sp>
        <p:nvSpPr>
          <p:cNvPr id="4" name="Object 3"/>
          <p:cNvSpPr/>
          <p:nvPr/>
        </p:nvSpPr>
        <p:spPr>
          <a:xfrm>
            <a:off x="-167583" y="204945"/>
            <a:ext cx="3470995" cy="2429119"/>
          </a:xfrm>
          <a:prstGeom prst="rect">
            <a:avLst/>
          </a:prstGeom>
          <a:noFill/>
        </p:spPr>
        <p:txBody>
          <a:bodyPr wrap="square" lIns="0" tIns="0" rIns="0" bIns="0" rtlCol="0" anchor="t"/>
          <a:lstStyle/>
          <a:p>
            <a:pPr algn="ctr">
              <a:lnSpc>
                <a:spcPts val="8775"/>
              </a:lnSpc>
              <a:buNone/>
            </a:pPr>
            <a:r>
              <a:rPr lang="en-US" sz="4400" dirty="0">
                <a:solidFill>
                  <a:srgbClr val="FFFFFF"/>
                </a:solidFill>
                <a:latin typeface="Times New Roman" panose="02020603050405020304" pitchFamily="18" charset="0"/>
                <a:ea typeface="Carlito" pitchFamily="34" charset="-122"/>
                <a:cs typeface="Times New Roman" panose="02020603050405020304" pitchFamily="18" charset="0"/>
              </a:rPr>
              <a:t>JW Marriott Hotel</a:t>
            </a:r>
          </a:p>
        </p:txBody>
      </p:sp>
      <p:sp>
        <p:nvSpPr>
          <p:cNvPr id="5" name="Object 4"/>
          <p:cNvSpPr/>
          <p:nvPr/>
        </p:nvSpPr>
        <p:spPr>
          <a:xfrm>
            <a:off x="3168503" y="6184941"/>
            <a:ext cx="1794864" cy="0"/>
          </a:xfrm>
          <a:prstGeom prst="line">
            <a:avLst/>
          </a:prstGeom>
          <a:noFill/>
          <a:ln w="12700">
            <a:solidFill>
              <a:srgbClr val="FFFFFF">
                <a:alpha val="20000"/>
              </a:srgbClr>
            </a:solidFill>
            <a:prstDash val="solid"/>
            <a:miter lim="800000"/>
          </a:ln>
        </p:spPr>
        <p:txBody>
          <a:bodyPr/>
          <a:lstStyle/>
          <a:p>
            <a:endParaRPr lang="en-GB"/>
          </a:p>
        </p:txBody>
      </p:sp>
      <p:sp>
        <p:nvSpPr>
          <p:cNvPr id="6" name="TextBox 5">
            <a:extLst>
              <a:ext uri="{FF2B5EF4-FFF2-40B4-BE49-F238E27FC236}">
                <a16:creationId xmlns:a16="http://schemas.microsoft.com/office/drawing/2014/main" id="{D3D18858-13C3-A1D4-5D3A-E9EB2FB8C1A6}"/>
              </a:ext>
            </a:extLst>
          </p:cNvPr>
          <p:cNvSpPr txBox="1"/>
          <p:nvPr/>
        </p:nvSpPr>
        <p:spPr>
          <a:xfrm flipH="1">
            <a:off x="98275" y="3117954"/>
            <a:ext cx="3070226" cy="1569660"/>
          </a:xfrm>
          <a:prstGeom prst="rect">
            <a:avLst/>
          </a:prstGeom>
          <a:noFill/>
        </p:spPr>
        <p:txBody>
          <a:bodyPr wrap="square" rtlCol="0">
            <a:spAutoFit/>
          </a:bodyPr>
          <a:lstStyle/>
          <a:p>
            <a:pPr algn="ctr"/>
            <a:r>
              <a:rPr lang="en-US" sz="2400" dirty="0">
                <a:solidFill>
                  <a:srgbClr val="FFFFFF"/>
                </a:solidFill>
                <a:latin typeface="Times New Roman" panose="02020603050405020304" pitchFamily="18" charset="0"/>
                <a:ea typeface="Carlito" pitchFamily="34" charset="-122"/>
                <a:cs typeface="Times New Roman" panose="02020603050405020304" pitchFamily="18" charset="0"/>
              </a:rPr>
              <a:t>Role and importance of quality service, hospitality and guest services</a:t>
            </a:r>
            <a:endParaRPr lang="en-GB" sz="2400" dirty="0"/>
          </a:p>
        </p:txBody>
      </p:sp>
      <p:sp>
        <p:nvSpPr>
          <p:cNvPr id="7" name="TextBox 6">
            <a:extLst>
              <a:ext uri="{FF2B5EF4-FFF2-40B4-BE49-F238E27FC236}">
                <a16:creationId xmlns:a16="http://schemas.microsoft.com/office/drawing/2014/main" id="{80BA25DB-43A3-2212-17BB-9595976A6B04}"/>
              </a:ext>
            </a:extLst>
          </p:cNvPr>
          <p:cNvSpPr txBox="1"/>
          <p:nvPr/>
        </p:nvSpPr>
        <p:spPr>
          <a:xfrm>
            <a:off x="98275" y="4831140"/>
            <a:ext cx="2852743" cy="2308324"/>
          </a:xfrm>
          <a:prstGeom prst="rect">
            <a:avLst/>
          </a:prstGeom>
          <a:noFill/>
        </p:spPr>
        <p:txBody>
          <a:bodyPr wrap="square" rtlCol="0">
            <a:spAutoFit/>
          </a:bodyPr>
          <a:lstStyle/>
          <a:p>
            <a:pPr algn="ctr"/>
            <a:r>
              <a:rPr lang="en-US" sz="1800" dirty="0">
                <a:solidFill>
                  <a:schemeClr val="bg1"/>
                </a:solidFill>
              </a:rPr>
              <a:t>BMIH4003 Hospitality and Guest Services</a:t>
            </a:r>
          </a:p>
          <a:p>
            <a:pPr algn="ctr"/>
            <a:r>
              <a:rPr lang="en-US" dirty="0">
                <a:solidFill>
                  <a:schemeClr val="bg1"/>
                </a:solidFill>
              </a:rPr>
              <a:t>Student name: Diana Gabriela </a:t>
            </a:r>
            <a:r>
              <a:rPr lang="en-US" dirty="0" err="1">
                <a:solidFill>
                  <a:schemeClr val="bg1"/>
                </a:solidFill>
              </a:rPr>
              <a:t>Grecu</a:t>
            </a:r>
            <a:endParaRPr lang="en-US" dirty="0">
              <a:solidFill>
                <a:schemeClr val="bg1"/>
              </a:solidFill>
            </a:endParaRPr>
          </a:p>
          <a:p>
            <a:pPr algn="ctr"/>
            <a:r>
              <a:rPr lang="en-US" dirty="0">
                <a:solidFill>
                  <a:schemeClr val="bg1"/>
                </a:solidFill>
              </a:rPr>
              <a:t>ID number: 2232653</a:t>
            </a:r>
          </a:p>
          <a:p>
            <a:pPr algn="ctr"/>
            <a:r>
              <a:rPr lang="en" sz="1800" b="1" dirty="0">
                <a:solidFill>
                  <a:schemeClr val="bg1"/>
                </a:solidFill>
              </a:rPr>
              <a:t>Module Leader: </a:t>
            </a:r>
            <a:r>
              <a:rPr lang="en-GB" sz="1800" dirty="0">
                <a:solidFill>
                  <a:schemeClr val="bg1"/>
                </a:solidFill>
                <a:effectLst/>
                <a:latin typeface="CIDFont+F1"/>
              </a:rPr>
              <a:t>Charlotte Joyner </a:t>
            </a:r>
            <a:endParaRPr lang="en-GB" sz="2400" dirty="0">
              <a:solidFill>
                <a:schemeClr val="bg1"/>
              </a:solidFill>
            </a:endParaRPr>
          </a:p>
          <a:p>
            <a:pPr algn="ctr"/>
            <a:endParaRPr lang="en-US" dirty="0">
              <a:solidFill>
                <a:schemeClr val="bg1"/>
              </a:solidFill>
            </a:endParaRPr>
          </a:p>
        </p:txBody>
      </p:sp>
    </p:spTree>
    <p:extLst>
      <p:ext uri="{BB962C8B-B14F-4D97-AF65-F5344CB8AC3E}">
        <p14:creationId xmlns:p14="http://schemas.microsoft.com/office/powerpoint/2010/main" val="36694968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E7E6E6"/>
        </a:solidFill>
        <a:effectLst/>
      </p:bgPr>
    </p:bg>
    <p:spTree>
      <p:nvGrpSpPr>
        <p:cNvPr id="1" name=""/>
        <p:cNvGrpSpPr/>
        <p:nvPr/>
      </p:nvGrpSpPr>
      <p:grpSpPr>
        <a:xfrm>
          <a:off x="0" y="0"/>
          <a:ext cx="0" cy="0"/>
          <a:chOff x="0" y="0"/>
          <a:chExt cx="0" cy="0"/>
        </a:xfrm>
      </p:grpSpPr>
      <p:sp>
        <p:nvSpPr>
          <p:cNvPr id="2" name="Object 1"/>
          <p:cNvSpPr/>
          <p:nvPr/>
        </p:nvSpPr>
        <p:spPr>
          <a:xfrm>
            <a:off x="4139440" y="193336"/>
            <a:ext cx="8052560" cy="495176"/>
          </a:xfrm>
          <a:prstGeom prst="rect">
            <a:avLst/>
          </a:prstGeom>
          <a:noFill/>
        </p:spPr>
        <p:txBody>
          <a:bodyPr wrap="square" lIns="0" tIns="0" rIns="0" bIns="0" rtlCol="0" anchor="t"/>
          <a:lstStyle/>
          <a:p>
            <a:pPr algn="ctr">
              <a:lnSpc>
                <a:spcPts val="3900"/>
              </a:lnSpc>
            </a:pPr>
            <a:r>
              <a:rPr lang="en-US" sz="3750" b="1" dirty="0">
                <a:solidFill>
                  <a:srgbClr val="000000"/>
                </a:solidFill>
                <a:latin typeface="Times New Roman" panose="02020603050405020304" pitchFamily="18" charset="0"/>
                <a:ea typeface="Carlito" pitchFamily="34" charset="-122"/>
                <a:cs typeface="Times New Roman" panose="02020603050405020304" pitchFamily="18" charset="0"/>
              </a:rPr>
              <a:t>Introduction</a:t>
            </a:r>
          </a:p>
        </p:txBody>
      </p:sp>
      <p:sp>
        <p:nvSpPr>
          <p:cNvPr id="3" name="Object 2"/>
          <p:cNvSpPr/>
          <p:nvPr/>
        </p:nvSpPr>
        <p:spPr>
          <a:xfrm>
            <a:off x="4641089" y="852053"/>
            <a:ext cx="7269557" cy="5337732"/>
          </a:xfrm>
          <a:prstGeom prst="rect">
            <a:avLst/>
          </a:prstGeom>
          <a:solidFill>
            <a:srgbClr val="A5A5A5"/>
          </a:solidFill>
        </p:spPr>
        <p:txBody>
          <a:bodyPr/>
          <a:lstStyle/>
          <a:p>
            <a:endParaRPr lang="en-GB"/>
          </a:p>
        </p:txBody>
      </p:sp>
      <p:sp>
        <p:nvSpPr>
          <p:cNvPr id="4" name="Object 3"/>
          <p:cNvSpPr/>
          <p:nvPr/>
        </p:nvSpPr>
        <p:spPr>
          <a:xfrm>
            <a:off x="4827186" y="1218739"/>
            <a:ext cx="6825551" cy="4787208"/>
          </a:xfrm>
          <a:prstGeom prst="rect">
            <a:avLst/>
          </a:prstGeom>
          <a:noFill/>
        </p:spPr>
        <p:txBody>
          <a:bodyPr wrap="square" lIns="0" tIns="0" rIns="0" bIns="0" rtlCol="0" anchor="t"/>
          <a:lstStyle/>
          <a:p>
            <a:pPr algn="just">
              <a:spcBef>
                <a:spcPts val="1344"/>
              </a:spcBef>
              <a:buSzPct val="100000"/>
            </a:pPr>
            <a:r>
              <a:rPr lang="en-GB" sz="2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values of quality service, hospitality, and guest services are crucial in the constantly changing world of hospitality. These elements serve as the cornerstone on which every establishment's success is constructed (Social Tables, 2021). Every encounter with a visitor must be characterised by effectiveness, friendliness, and a commitment to going above and beyond expectations in order to provide quality service. At its heart, hospitality embodies the skill of not just welcoming visitors but also showing them real care. It includes anticipating needs, giving individualised attention, and being culturally conscious. In turn, guest services provide a broad range of facilities and support meant to improve the entire visitor experience, ranging from lodging services to event planning and recreational options.</a:t>
            </a:r>
            <a:endParaRPr lang="en-US" sz="2100" dirty="0">
              <a:latin typeface="Times New Roman" panose="02020603050405020304" pitchFamily="18" charset="0"/>
              <a:cs typeface="Times New Roman" panose="02020603050405020304" pitchFamily="18" charset="0"/>
            </a:endParaRPr>
          </a:p>
        </p:txBody>
      </p:sp>
      <p:pic>
        <p:nvPicPr>
          <p:cNvPr id="5" name="Object 2">
            <a:extLst>
              <a:ext uri="{FF2B5EF4-FFF2-40B4-BE49-F238E27FC236}">
                <a16:creationId xmlns:a16="http://schemas.microsoft.com/office/drawing/2014/main" id="{C5981FDC-A6B9-1C39-186E-5E22C200602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0" y="1304688"/>
            <a:ext cx="4569277" cy="443246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1">
    <p:bg>
      <p:bgPr>
        <a:solidFill>
          <a:srgbClr val="E7E6E6"/>
        </a:solidFill>
        <a:effectLst/>
      </p:bgPr>
    </p:bg>
    <p:spTree>
      <p:nvGrpSpPr>
        <p:cNvPr id="1" name=""/>
        <p:cNvGrpSpPr/>
        <p:nvPr/>
      </p:nvGrpSpPr>
      <p:grpSpPr>
        <a:xfrm>
          <a:off x="0" y="0"/>
          <a:ext cx="0" cy="0"/>
          <a:chOff x="0" y="0"/>
          <a:chExt cx="0" cy="0"/>
        </a:xfrm>
      </p:grpSpPr>
      <p:sp>
        <p:nvSpPr>
          <p:cNvPr id="2" name="Object 1"/>
          <p:cNvSpPr/>
          <p:nvPr/>
        </p:nvSpPr>
        <p:spPr>
          <a:xfrm>
            <a:off x="4499106" y="380905"/>
            <a:ext cx="7557135" cy="495176"/>
          </a:xfrm>
          <a:prstGeom prst="rect">
            <a:avLst/>
          </a:prstGeom>
          <a:noFill/>
        </p:spPr>
        <p:txBody>
          <a:bodyPr wrap="square" lIns="0" tIns="0" rIns="0" bIns="0" rtlCol="0" anchor="t"/>
          <a:lstStyle/>
          <a:p>
            <a:pPr algn="ctr">
              <a:lnSpc>
                <a:spcPts val="3900"/>
              </a:lnSpc>
              <a:buNone/>
            </a:pPr>
            <a:r>
              <a:rPr lang="en-US" sz="3750" b="1" dirty="0">
                <a:solidFill>
                  <a:srgbClr val="000000"/>
                </a:solidFill>
                <a:latin typeface="Times New Roman" panose="02020603050405020304" pitchFamily="18" charset="0"/>
                <a:ea typeface="Carlito" pitchFamily="34" charset="-122"/>
                <a:cs typeface="Times New Roman" panose="02020603050405020304" pitchFamily="18" charset="0"/>
              </a:rPr>
              <a:t>Brief Introduction: JW Marriott Grosvenor House Hotel</a:t>
            </a:r>
            <a:endParaRPr lang="en-US" b="1" dirty="0">
              <a:latin typeface="Times New Roman" panose="02020603050405020304" pitchFamily="18" charset="0"/>
              <a:cs typeface="Times New Roman" panose="02020603050405020304" pitchFamily="18" charset="0"/>
            </a:endParaRPr>
          </a:p>
        </p:txBody>
      </p:sp>
      <p:pic>
        <p:nvPicPr>
          <p:cNvPr id="3" name="Object 2"/>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5657" r="2806"/>
          <a:stretch/>
        </p:blipFill>
        <p:spPr>
          <a:xfrm>
            <a:off x="0" y="0"/>
            <a:ext cx="4376004" cy="6865808"/>
          </a:xfrm>
          <a:prstGeom prst="rect">
            <a:avLst/>
          </a:prstGeom>
        </p:spPr>
      </p:pic>
      <p:sp>
        <p:nvSpPr>
          <p:cNvPr id="4" name="Object 3"/>
          <p:cNvSpPr/>
          <p:nvPr/>
        </p:nvSpPr>
        <p:spPr>
          <a:xfrm>
            <a:off x="4842612" y="1396538"/>
            <a:ext cx="7033391" cy="5220393"/>
          </a:xfrm>
          <a:prstGeom prst="rect">
            <a:avLst/>
          </a:prstGeom>
          <a:solidFill>
            <a:srgbClr val="A5A5A5"/>
          </a:solidFill>
        </p:spPr>
        <p:txBody>
          <a:bodyPr/>
          <a:lstStyle/>
          <a:p>
            <a:endParaRPr lang="en-GB"/>
          </a:p>
        </p:txBody>
      </p:sp>
      <p:sp>
        <p:nvSpPr>
          <p:cNvPr id="6" name="Object 5"/>
          <p:cNvSpPr/>
          <p:nvPr/>
        </p:nvSpPr>
        <p:spPr>
          <a:xfrm>
            <a:off x="5087918" y="1805883"/>
            <a:ext cx="6542778" cy="3874231"/>
          </a:xfrm>
          <a:prstGeom prst="rect">
            <a:avLst/>
          </a:prstGeom>
          <a:noFill/>
        </p:spPr>
        <p:txBody>
          <a:bodyPr wrap="square" lIns="0" tIns="0" rIns="0" bIns="0" rtlCol="0" anchor="t"/>
          <a:lstStyle/>
          <a:p>
            <a:pPr marL="242900" indent="-242900" algn="just">
              <a:spcBef>
                <a:spcPts val="1344"/>
              </a:spcBef>
              <a:buSzPct val="100000"/>
              <a:buChar char="•"/>
            </a:pPr>
            <a:r>
              <a:rPr lang="en-US" sz="2200" dirty="0">
                <a:latin typeface="Times New Roman" panose="02020603050405020304" pitchFamily="18" charset="0"/>
                <a:ea typeface="Montserrat" pitchFamily="34" charset="-122"/>
                <a:cs typeface="Times New Roman" panose="02020603050405020304" pitchFamily="18" charset="0"/>
              </a:rPr>
              <a:t>The JW Marriott Grosvenor House Hotel is a picture of luxurious pleasure and timelessness, and it is located in London's famed Mayfair </a:t>
            </a:r>
            <a:r>
              <a:rPr lang="en-US" sz="2200" dirty="0" err="1">
                <a:latin typeface="Times New Roman" panose="02020603050405020304" pitchFamily="18" charset="0"/>
                <a:ea typeface="Montserrat" pitchFamily="34" charset="-122"/>
                <a:cs typeface="Times New Roman" panose="02020603050405020304" pitchFamily="18" charset="0"/>
              </a:rPr>
              <a:t>neighbourhood</a:t>
            </a:r>
            <a:r>
              <a:rPr lang="en-US" sz="2200" dirty="0">
                <a:latin typeface="Times New Roman" panose="02020603050405020304" pitchFamily="18" charset="0"/>
                <a:ea typeface="Montserrat" pitchFamily="34" charset="-122"/>
                <a:cs typeface="Times New Roman" panose="02020603050405020304" pitchFamily="18" charset="0"/>
              </a:rPr>
              <a:t>. This prestigious hotel has retained its stellar reputation for first-rate service, opulent suites, and first-rate facilities ever since it opened in 1929.</a:t>
            </a:r>
          </a:p>
          <a:p>
            <a:pPr marL="242900" indent="-242900" algn="just">
              <a:spcBef>
                <a:spcPts val="1344"/>
              </a:spcBef>
              <a:buSzPct val="100000"/>
              <a:buChar char="•"/>
            </a:pPr>
            <a:r>
              <a:rPr lang="en-US" sz="2200" dirty="0">
                <a:latin typeface="Times New Roman" panose="02020603050405020304" pitchFamily="18" charset="0"/>
                <a:cs typeface="Times New Roman" panose="02020603050405020304" pitchFamily="18" charset="0"/>
              </a:rPr>
              <a:t>The hotel's event venues are created to exceed even the most exacting hosts' standards, whether for private boardroom meetings or lavish social parties (Walker, 2017). Visitors are greeted in the magnificent lobby by a fusion of classical and cutting-edge aspects, creating a setting that </a:t>
            </a:r>
            <a:r>
              <a:rPr lang="en-US" sz="2200" dirty="0" err="1">
                <a:latin typeface="Times New Roman" panose="02020603050405020304" pitchFamily="18" charset="0"/>
                <a:cs typeface="Times New Roman" panose="02020603050405020304" pitchFamily="18" charset="0"/>
              </a:rPr>
              <a:t>skilfully</a:t>
            </a:r>
            <a:r>
              <a:rPr lang="en-US" sz="2200" dirty="0">
                <a:latin typeface="Times New Roman" panose="02020603050405020304" pitchFamily="18" charset="0"/>
                <a:cs typeface="Times New Roman" panose="02020603050405020304" pitchFamily="18" charset="0"/>
              </a:rPr>
              <a:t> melds the hotel's storied heritage with current taste. </a:t>
            </a:r>
          </a:p>
        </p:txBody>
      </p:sp>
    </p:spTree>
    <p:extLst>
      <p:ext uri="{BB962C8B-B14F-4D97-AF65-F5344CB8AC3E}">
        <p14:creationId xmlns:p14="http://schemas.microsoft.com/office/powerpoint/2010/main" val="1957883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7E6E6"/>
        </a:solidFill>
        <a:effectLst/>
      </p:bgPr>
    </p:bg>
    <p:spTree>
      <p:nvGrpSpPr>
        <p:cNvPr id="1" name=""/>
        <p:cNvGrpSpPr/>
        <p:nvPr/>
      </p:nvGrpSpPr>
      <p:grpSpPr>
        <a:xfrm>
          <a:off x="0" y="0"/>
          <a:ext cx="0" cy="0"/>
          <a:chOff x="0" y="0"/>
          <a:chExt cx="0" cy="0"/>
        </a:xfrm>
      </p:grpSpPr>
      <p:sp>
        <p:nvSpPr>
          <p:cNvPr id="2" name="Object 1"/>
          <p:cNvSpPr/>
          <p:nvPr/>
        </p:nvSpPr>
        <p:spPr>
          <a:xfrm>
            <a:off x="4499106" y="380905"/>
            <a:ext cx="7557135" cy="495176"/>
          </a:xfrm>
          <a:prstGeom prst="rect">
            <a:avLst/>
          </a:prstGeom>
          <a:noFill/>
        </p:spPr>
        <p:txBody>
          <a:bodyPr wrap="square" lIns="0" tIns="0" rIns="0" bIns="0" rtlCol="0" anchor="t"/>
          <a:lstStyle/>
          <a:p>
            <a:pPr algn="ctr">
              <a:lnSpc>
                <a:spcPts val="3900"/>
              </a:lnSpc>
              <a:buNone/>
            </a:pPr>
            <a:r>
              <a:rPr lang="en-US" sz="3750" b="1" dirty="0">
                <a:solidFill>
                  <a:srgbClr val="000000"/>
                </a:solidFill>
                <a:latin typeface="Times New Roman" panose="02020603050405020304" pitchFamily="18" charset="0"/>
                <a:ea typeface="Carlito" pitchFamily="34" charset="-122"/>
                <a:cs typeface="Times New Roman" panose="02020603050405020304" pitchFamily="18" charset="0"/>
              </a:rPr>
              <a:t>Brief Introduction: JW Marriott Grosvenor House Hotel</a:t>
            </a:r>
            <a:endParaRPr lang="en-US" b="1" dirty="0">
              <a:latin typeface="Times New Roman" panose="02020603050405020304" pitchFamily="18" charset="0"/>
              <a:cs typeface="Times New Roman" panose="02020603050405020304" pitchFamily="18" charset="0"/>
            </a:endParaRPr>
          </a:p>
        </p:txBody>
      </p:sp>
      <p:pic>
        <p:nvPicPr>
          <p:cNvPr id="3" name="Object 2"/>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5657" r="2806"/>
          <a:stretch/>
        </p:blipFill>
        <p:spPr>
          <a:xfrm>
            <a:off x="0" y="0"/>
            <a:ext cx="4376004" cy="6865808"/>
          </a:xfrm>
          <a:prstGeom prst="rect">
            <a:avLst/>
          </a:prstGeom>
        </p:spPr>
      </p:pic>
      <p:sp>
        <p:nvSpPr>
          <p:cNvPr id="4" name="Object 3"/>
          <p:cNvSpPr/>
          <p:nvPr/>
        </p:nvSpPr>
        <p:spPr>
          <a:xfrm>
            <a:off x="4842612" y="1396538"/>
            <a:ext cx="7033391" cy="5220393"/>
          </a:xfrm>
          <a:prstGeom prst="rect">
            <a:avLst/>
          </a:prstGeom>
          <a:solidFill>
            <a:srgbClr val="A5A5A5"/>
          </a:solidFill>
        </p:spPr>
        <p:txBody>
          <a:bodyPr/>
          <a:lstStyle/>
          <a:p>
            <a:endParaRPr lang="en-GB"/>
          </a:p>
        </p:txBody>
      </p:sp>
      <p:sp>
        <p:nvSpPr>
          <p:cNvPr id="6" name="Object 5"/>
          <p:cNvSpPr/>
          <p:nvPr/>
        </p:nvSpPr>
        <p:spPr>
          <a:xfrm>
            <a:off x="5087918" y="1805883"/>
            <a:ext cx="6542778" cy="4026506"/>
          </a:xfrm>
          <a:prstGeom prst="rect">
            <a:avLst/>
          </a:prstGeom>
          <a:noFill/>
        </p:spPr>
        <p:txBody>
          <a:bodyPr wrap="square" lIns="0" tIns="0" rIns="0" bIns="0" rtlCol="0" anchor="t"/>
          <a:lstStyle/>
          <a:p>
            <a:pPr marL="242900" indent="-242900" algn="just">
              <a:spcBef>
                <a:spcPts val="1344"/>
              </a:spcBef>
              <a:buSzPct val="100000"/>
              <a:buChar char="•"/>
            </a:pPr>
            <a:r>
              <a:rPr lang="en-US" sz="2400" dirty="0">
                <a:latin typeface="Times New Roman" panose="02020603050405020304" pitchFamily="18" charset="0"/>
                <a:ea typeface="Montserrat" pitchFamily="34" charset="-122"/>
                <a:cs typeface="Times New Roman" panose="02020603050405020304" pitchFamily="18" charset="0"/>
              </a:rPr>
              <a:t>Customizable meeting and event rooms with cutting-edge technology and a dedicated team of specialists</a:t>
            </a:r>
          </a:p>
          <a:p>
            <a:pPr marL="242900" indent="-242900" algn="just">
              <a:spcBef>
                <a:spcPts val="1344"/>
              </a:spcBef>
              <a:buSzPct val="100000"/>
              <a:buChar char="•"/>
            </a:pPr>
            <a:r>
              <a:rPr lang="en-US" sz="2400" dirty="0">
                <a:latin typeface="Times New Roman" panose="02020603050405020304" pitchFamily="18" charset="0"/>
                <a:ea typeface="Montserrat" pitchFamily="34" charset="-122"/>
                <a:cs typeface="Times New Roman" panose="02020603050405020304" pitchFamily="18" charset="0"/>
              </a:rPr>
              <a:t>Magnificent lobby blending classical and modern elements, reflecting the hotel's rich heritage and contemporary style</a:t>
            </a:r>
          </a:p>
          <a:p>
            <a:pPr marL="242900" indent="-242900" algn="just">
              <a:spcBef>
                <a:spcPts val="1344"/>
              </a:spcBef>
              <a:buSzPct val="100000"/>
              <a:buChar char="•"/>
            </a:pPr>
            <a:r>
              <a:rPr lang="en-US" sz="2400" dirty="0">
                <a:latin typeface="Times New Roman" panose="02020603050405020304" pitchFamily="18" charset="0"/>
                <a:ea typeface="Montserrat" pitchFamily="34" charset="-122"/>
                <a:cs typeface="Times New Roman" panose="02020603050405020304" pitchFamily="18" charset="0"/>
              </a:rPr>
              <a:t>Outstanding accommodations designed to cater to the diverse preferences of discerning guests, combining modern amenities with classic comforts.</a:t>
            </a:r>
          </a:p>
        </p:txBody>
      </p:sp>
    </p:spTree>
    <p:extLst>
      <p:ext uri="{BB962C8B-B14F-4D97-AF65-F5344CB8AC3E}">
        <p14:creationId xmlns:p14="http://schemas.microsoft.com/office/powerpoint/2010/main" val="13047258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7E6E6"/>
        </a:solidFill>
        <a:effectLst/>
      </p:bgPr>
    </p:bg>
    <p:spTree>
      <p:nvGrpSpPr>
        <p:cNvPr id="1" name=""/>
        <p:cNvGrpSpPr/>
        <p:nvPr/>
      </p:nvGrpSpPr>
      <p:grpSpPr>
        <a:xfrm>
          <a:off x="0" y="0"/>
          <a:ext cx="0" cy="0"/>
          <a:chOff x="0" y="0"/>
          <a:chExt cx="0" cy="0"/>
        </a:xfrm>
      </p:grpSpPr>
      <p:sp>
        <p:nvSpPr>
          <p:cNvPr id="2" name="Object 1"/>
          <p:cNvSpPr/>
          <p:nvPr/>
        </p:nvSpPr>
        <p:spPr>
          <a:xfrm>
            <a:off x="4499106" y="380905"/>
            <a:ext cx="7557135" cy="495176"/>
          </a:xfrm>
          <a:prstGeom prst="rect">
            <a:avLst/>
          </a:prstGeom>
          <a:noFill/>
        </p:spPr>
        <p:txBody>
          <a:bodyPr wrap="square" lIns="0" tIns="0" rIns="0" bIns="0" rtlCol="0" anchor="t"/>
          <a:lstStyle/>
          <a:p>
            <a:pPr algn="ctr">
              <a:lnSpc>
                <a:spcPts val="3900"/>
              </a:lnSpc>
              <a:buNone/>
            </a:pPr>
            <a:r>
              <a:rPr lang="en-US" sz="3750" b="1" dirty="0">
                <a:solidFill>
                  <a:srgbClr val="000000"/>
                </a:solidFill>
                <a:latin typeface="Times New Roman" panose="02020603050405020304" pitchFamily="18" charset="0"/>
                <a:ea typeface="Carlito" pitchFamily="34" charset="-122"/>
                <a:cs typeface="Times New Roman" panose="02020603050405020304" pitchFamily="18" charset="0"/>
              </a:rPr>
              <a:t>Brief Introduction: JW Marriott Grosvenor House Hotel</a:t>
            </a:r>
            <a:endParaRPr lang="en-US" b="1" dirty="0">
              <a:latin typeface="Times New Roman" panose="02020603050405020304" pitchFamily="18" charset="0"/>
              <a:cs typeface="Times New Roman" panose="02020603050405020304" pitchFamily="18" charset="0"/>
            </a:endParaRPr>
          </a:p>
        </p:txBody>
      </p:sp>
      <p:pic>
        <p:nvPicPr>
          <p:cNvPr id="3" name="Object 2"/>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5657" r="2806"/>
          <a:stretch/>
        </p:blipFill>
        <p:spPr>
          <a:xfrm>
            <a:off x="0" y="0"/>
            <a:ext cx="4376004" cy="6865808"/>
          </a:xfrm>
          <a:prstGeom prst="rect">
            <a:avLst/>
          </a:prstGeom>
        </p:spPr>
      </p:pic>
      <p:sp>
        <p:nvSpPr>
          <p:cNvPr id="4" name="Object 3"/>
          <p:cNvSpPr/>
          <p:nvPr/>
        </p:nvSpPr>
        <p:spPr>
          <a:xfrm>
            <a:off x="4842612" y="1396538"/>
            <a:ext cx="7033391" cy="5220393"/>
          </a:xfrm>
          <a:prstGeom prst="rect">
            <a:avLst/>
          </a:prstGeom>
          <a:solidFill>
            <a:srgbClr val="A5A5A5"/>
          </a:solidFill>
        </p:spPr>
        <p:txBody>
          <a:bodyPr/>
          <a:lstStyle/>
          <a:p>
            <a:endParaRPr lang="en-GB"/>
          </a:p>
        </p:txBody>
      </p:sp>
      <p:sp>
        <p:nvSpPr>
          <p:cNvPr id="6" name="Object 5"/>
          <p:cNvSpPr/>
          <p:nvPr/>
        </p:nvSpPr>
        <p:spPr>
          <a:xfrm>
            <a:off x="5087918" y="1805883"/>
            <a:ext cx="6542778" cy="4026506"/>
          </a:xfrm>
          <a:prstGeom prst="rect">
            <a:avLst/>
          </a:prstGeom>
          <a:noFill/>
        </p:spPr>
        <p:txBody>
          <a:bodyPr wrap="square" lIns="0" tIns="0" rIns="0" bIns="0" rtlCol="0" anchor="t"/>
          <a:lstStyle/>
          <a:p>
            <a:pPr marL="242900" indent="-242900" algn="just">
              <a:spcBef>
                <a:spcPts val="1344"/>
              </a:spcBef>
              <a:buSzPct val="100000"/>
              <a:buChar char="•"/>
            </a:pPr>
            <a:r>
              <a:rPr lang="en-US" sz="2400" dirty="0">
                <a:latin typeface="Times New Roman" panose="02020603050405020304" pitchFamily="18" charset="0"/>
                <a:ea typeface="Montserrat" pitchFamily="34" charset="-122"/>
                <a:cs typeface="Times New Roman" panose="02020603050405020304" pitchFamily="18" charset="0"/>
              </a:rPr>
              <a:t>The Park Room: Lavish afternoon tea service with modern and traditional elements, boasting stunning views of Hyde Park (Johnson, 2020).</a:t>
            </a:r>
          </a:p>
          <a:p>
            <a:pPr marL="242900" indent="-242900" algn="just">
              <a:spcBef>
                <a:spcPts val="1344"/>
              </a:spcBef>
              <a:buSzPct val="100000"/>
              <a:buChar char="•"/>
            </a:pPr>
            <a:r>
              <a:rPr lang="en-US" sz="2400" dirty="0">
                <a:latin typeface="Times New Roman" panose="02020603050405020304" pitchFamily="18" charset="0"/>
                <a:ea typeface="Montserrat" pitchFamily="34" charset="-122"/>
                <a:cs typeface="Times New Roman" panose="02020603050405020304" pitchFamily="18" charset="0"/>
              </a:rPr>
              <a:t>JW Steakhouse: Exceptional cuts of meat expertly prepared and complemented by an extensive selection of fine wines for a gourmet dining experience.</a:t>
            </a:r>
          </a:p>
          <a:p>
            <a:pPr marL="242900" indent="-242900" algn="just">
              <a:spcBef>
                <a:spcPts val="1344"/>
              </a:spcBef>
              <a:buSzPct val="100000"/>
              <a:buChar char="•"/>
            </a:pPr>
            <a:r>
              <a:rPr lang="en-US" sz="2400" dirty="0">
                <a:latin typeface="Times New Roman" panose="02020603050405020304" pitchFamily="18" charset="0"/>
                <a:ea typeface="Montserrat" pitchFamily="34" charset="-122"/>
                <a:cs typeface="Times New Roman" panose="02020603050405020304" pitchFamily="18" charset="0"/>
              </a:rPr>
              <a:t>The Red Bar: Lively ambience and skilled mixologists make it the ideal spot for pre-dinner drinks or a nightcap, offering a vibrant social experience.</a:t>
            </a:r>
          </a:p>
        </p:txBody>
      </p:sp>
    </p:spTree>
    <p:extLst>
      <p:ext uri="{BB962C8B-B14F-4D97-AF65-F5344CB8AC3E}">
        <p14:creationId xmlns:p14="http://schemas.microsoft.com/office/powerpoint/2010/main" val="2074208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7E6E6"/>
        </a:solidFill>
        <a:effectLst/>
      </p:bgPr>
    </p:bg>
    <p:spTree>
      <p:nvGrpSpPr>
        <p:cNvPr id="1" name=""/>
        <p:cNvGrpSpPr/>
        <p:nvPr/>
      </p:nvGrpSpPr>
      <p:grpSpPr>
        <a:xfrm>
          <a:off x="0" y="0"/>
          <a:ext cx="0" cy="0"/>
          <a:chOff x="0" y="0"/>
          <a:chExt cx="0" cy="0"/>
        </a:xfrm>
      </p:grpSpPr>
      <p:sp>
        <p:nvSpPr>
          <p:cNvPr id="2" name="Object 1"/>
          <p:cNvSpPr/>
          <p:nvPr/>
        </p:nvSpPr>
        <p:spPr>
          <a:xfrm>
            <a:off x="5018320" y="380905"/>
            <a:ext cx="7037921" cy="607636"/>
          </a:xfrm>
          <a:prstGeom prst="rect">
            <a:avLst/>
          </a:prstGeom>
          <a:noFill/>
        </p:spPr>
        <p:txBody>
          <a:bodyPr wrap="square" lIns="0" tIns="0" rIns="0" bIns="0" rtlCol="0" anchor="t"/>
          <a:lstStyle/>
          <a:p>
            <a:pPr algn="ctr">
              <a:lnSpc>
                <a:spcPts val="3900"/>
              </a:lnSpc>
              <a:buNone/>
            </a:pPr>
            <a:r>
              <a:rPr lang="en-US" sz="3750" b="1" dirty="0">
                <a:solidFill>
                  <a:srgbClr val="000000"/>
                </a:solidFill>
                <a:latin typeface="Times New Roman" panose="02020603050405020304" pitchFamily="18" charset="0"/>
                <a:ea typeface="Carlito" pitchFamily="34" charset="-122"/>
                <a:cs typeface="Times New Roman" panose="02020603050405020304" pitchFamily="18" charset="0"/>
              </a:rPr>
              <a:t>Hotel’s main consumers and appeal to this group</a:t>
            </a:r>
            <a:endParaRPr lang="en-US" b="1" dirty="0">
              <a:latin typeface="Times New Roman" panose="02020603050405020304" pitchFamily="18" charset="0"/>
              <a:cs typeface="Times New Roman" panose="02020603050405020304" pitchFamily="18" charset="0"/>
            </a:endParaRPr>
          </a:p>
        </p:txBody>
      </p:sp>
      <p:pic>
        <p:nvPicPr>
          <p:cNvPr id="3" name="Object 2"/>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194143" y="436907"/>
            <a:ext cx="4376004" cy="5984185"/>
          </a:xfrm>
          <a:prstGeom prst="rect">
            <a:avLst/>
          </a:prstGeom>
        </p:spPr>
      </p:pic>
      <p:sp>
        <p:nvSpPr>
          <p:cNvPr id="4" name="Object 3"/>
          <p:cNvSpPr/>
          <p:nvPr/>
        </p:nvSpPr>
        <p:spPr>
          <a:xfrm>
            <a:off x="5018320" y="1516031"/>
            <a:ext cx="7033391" cy="5220393"/>
          </a:xfrm>
          <a:prstGeom prst="rect">
            <a:avLst/>
          </a:prstGeom>
          <a:solidFill>
            <a:srgbClr val="A5A5A5"/>
          </a:solidFill>
        </p:spPr>
        <p:txBody>
          <a:bodyPr/>
          <a:lstStyle/>
          <a:p>
            <a:pPr algn="ctr"/>
            <a:endParaRPr lang="en-GB" sz="2800" b="1" dirty="0"/>
          </a:p>
          <a:p>
            <a:pPr algn="ctr"/>
            <a:r>
              <a:rPr lang="en-GB" sz="2800" b="1" dirty="0"/>
              <a:t>Business Travellers</a:t>
            </a:r>
            <a:endParaRPr lang="en-GB" b="1" dirty="0"/>
          </a:p>
        </p:txBody>
      </p:sp>
      <p:sp>
        <p:nvSpPr>
          <p:cNvPr id="5" name="Object 4"/>
          <p:cNvSpPr/>
          <p:nvPr/>
        </p:nvSpPr>
        <p:spPr>
          <a:xfrm>
            <a:off x="5158609" y="1516031"/>
            <a:ext cx="7033391" cy="336714"/>
          </a:xfrm>
          <a:prstGeom prst="rect">
            <a:avLst/>
          </a:prstGeom>
          <a:noFill/>
        </p:spPr>
        <p:txBody>
          <a:bodyPr wrap="square" lIns="0" tIns="0" rIns="0" bIns="0" rtlCol="0" anchor="t"/>
          <a:lstStyle/>
          <a:p>
            <a:pPr algn="ctr">
              <a:lnSpc>
                <a:spcPts val="2652"/>
              </a:lnSpc>
              <a:buNone/>
            </a:pPr>
            <a:endParaRPr lang="en-US" b="1" dirty="0">
              <a:latin typeface="Times New Roman" panose="02020603050405020304" pitchFamily="18" charset="0"/>
              <a:cs typeface="Times New Roman" panose="02020603050405020304" pitchFamily="18" charset="0"/>
            </a:endParaRPr>
          </a:p>
        </p:txBody>
      </p:sp>
      <p:sp>
        <p:nvSpPr>
          <p:cNvPr id="6" name="Object 5"/>
          <p:cNvSpPr/>
          <p:nvPr/>
        </p:nvSpPr>
        <p:spPr>
          <a:xfrm>
            <a:off x="5194028" y="2602864"/>
            <a:ext cx="6681974" cy="3874231"/>
          </a:xfrm>
          <a:prstGeom prst="rect">
            <a:avLst/>
          </a:prstGeom>
          <a:noFill/>
        </p:spPr>
        <p:txBody>
          <a:bodyPr wrap="square" lIns="0" tIns="0" rIns="0" bIns="0" rtlCol="0" anchor="t"/>
          <a:lstStyle/>
          <a:p>
            <a:pPr algn="just">
              <a:spcBef>
                <a:spcPts val="1344"/>
              </a:spcBef>
              <a:buSzPct val="100000"/>
            </a:pPr>
            <a:r>
              <a:rPr lang="en-US" sz="2200" dirty="0">
                <a:latin typeface="Times New Roman" panose="02020603050405020304" pitchFamily="18" charset="0"/>
                <a:cs typeface="Times New Roman" panose="02020603050405020304" pitchFamily="18" charset="0"/>
              </a:rPr>
              <a:t>One of the hotel's main draws for visitors on official business is its enviable position in the heart of London. It is a practical choice due to its close proximity to important financial areas, corporate buildings, and major conference venues including Excel London and the Business Design Centre (Elyssa, 2021). Additionally, the hotel provides a variety of business amenities such as conference rooms, high-speed internet, and a fully furnished business </a:t>
            </a:r>
            <a:r>
              <a:rPr lang="en-US" sz="2200" dirty="0" err="1">
                <a:latin typeface="Times New Roman" panose="02020603050405020304" pitchFamily="18" charset="0"/>
                <a:cs typeface="Times New Roman" panose="02020603050405020304" pitchFamily="18" charset="0"/>
              </a:rPr>
              <a:t>centre</a:t>
            </a:r>
            <a:r>
              <a:rPr lang="en-US" sz="2200" dirty="0">
                <a:latin typeface="Times New Roman" panose="02020603050405020304" pitchFamily="18" charset="0"/>
                <a:cs typeface="Times New Roman" panose="02020603050405020304" pitchFamily="18" charset="0"/>
              </a:rPr>
              <a:t> to effectively satisfy the demands of business </a:t>
            </a:r>
            <a:r>
              <a:rPr lang="en-US" sz="2200" dirty="0" err="1">
                <a:latin typeface="Times New Roman" panose="02020603050405020304" pitchFamily="18" charset="0"/>
                <a:cs typeface="Times New Roman" panose="02020603050405020304" pitchFamily="18" charset="0"/>
              </a:rPr>
              <a:t>travellers</a:t>
            </a:r>
            <a:r>
              <a:rPr lang="en-US" sz="22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652384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7E6E6"/>
        </a:solidFill>
        <a:effectLst/>
      </p:bgPr>
    </p:bg>
    <p:spTree>
      <p:nvGrpSpPr>
        <p:cNvPr id="1" name=""/>
        <p:cNvGrpSpPr/>
        <p:nvPr/>
      </p:nvGrpSpPr>
      <p:grpSpPr>
        <a:xfrm>
          <a:off x="0" y="0"/>
          <a:ext cx="0" cy="0"/>
          <a:chOff x="0" y="0"/>
          <a:chExt cx="0" cy="0"/>
        </a:xfrm>
      </p:grpSpPr>
      <p:sp>
        <p:nvSpPr>
          <p:cNvPr id="2" name="Object 1"/>
          <p:cNvSpPr/>
          <p:nvPr/>
        </p:nvSpPr>
        <p:spPr>
          <a:xfrm>
            <a:off x="5018320" y="380905"/>
            <a:ext cx="7037921" cy="607636"/>
          </a:xfrm>
          <a:prstGeom prst="rect">
            <a:avLst/>
          </a:prstGeom>
          <a:noFill/>
        </p:spPr>
        <p:txBody>
          <a:bodyPr wrap="square" lIns="0" tIns="0" rIns="0" bIns="0" rtlCol="0" anchor="t"/>
          <a:lstStyle/>
          <a:p>
            <a:pPr algn="ctr">
              <a:lnSpc>
                <a:spcPts val="3900"/>
              </a:lnSpc>
              <a:buNone/>
            </a:pPr>
            <a:r>
              <a:rPr lang="en-US" sz="3750" b="1" dirty="0">
                <a:solidFill>
                  <a:srgbClr val="000000"/>
                </a:solidFill>
                <a:latin typeface="Times New Roman" panose="02020603050405020304" pitchFamily="18" charset="0"/>
                <a:ea typeface="Carlito" pitchFamily="34" charset="-122"/>
                <a:cs typeface="Times New Roman" panose="02020603050405020304" pitchFamily="18" charset="0"/>
              </a:rPr>
              <a:t>Hotel’s main consumers and appeal to this group</a:t>
            </a:r>
            <a:endParaRPr lang="en-US" b="1" dirty="0">
              <a:latin typeface="Times New Roman" panose="02020603050405020304" pitchFamily="18" charset="0"/>
              <a:cs typeface="Times New Roman" panose="02020603050405020304" pitchFamily="18" charset="0"/>
            </a:endParaRPr>
          </a:p>
        </p:txBody>
      </p:sp>
      <p:pic>
        <p:nvPicPr>
          <p:cNvPr id="3" name="Object 2"/>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5554"/>
          <a:stretch/>
        </p:blipFill>
        <p:spPr>
          <a:xfrm>
            <a:off x="135759" y="259329"/>
            <a:ext cx="4337988" cy="6477095"/>
          </a:xfrm>
          <a:prstGeom prst="rect">
            <a:avLst/>
          </a:prstGeom>
        </p:spPr>
      </p:pic>
      <p:sp>
        <p:nvSpPr>
          <p:cNvPr id="4" name="Object 3"/>
          <p:cNvSpPr/>
          <p:nvPr/>
        </p:nvSpPr>
        <p:spPr>
          <a:xfrm>
            <a:off x="5018320" y="1516031"/>
            <a:ext cx="7033391" cy="5220393"/>
          </a:xfrm>
          <a:prstGeom prst="rect">
            <a:avLst/>
          </a:prstGeom>
          <a:solidFill>
            <a:srgbClr val="A5A5A5"/>
          </a:solidFill>
        </p:spPr>
        <p:txBody>
          <a:bodyPr/>
          <a:lstStyle/>
          <a:p>
            <a:pPr algn="ctr"/>
            <a:endParaRPr lang="en-GB" sz="2800" b="1" dirty="0"/>
          </a:p>
          <a:p>
            <a:pPr algn="ctr"/>
            <a:r>
              <a:rPr lang="en-GB" sz="2800" b="1" dirty="0"/>
              <a:t>Culture Enthusiasts</a:t>
            </a:r>
            <a:endParaRPr lang="en-GB" b="1" dirty="0"/>
          </a:p>
        </p:txBody>
      </p:sp>
      <p:sp>
        <p:nvSpPr>
          <p:cNvPr id="5" name="Object 4"/>
          <p:cNvSpPr/>
          <p:nvPr/>
        </p:nvSpPr>
        <p:spPr>
          <a:xfrm>
            <a:off x="5158609" y="1516031"/>
            <a:ext cx="7033391" cy="336714"/>
          </a:xfrm>
          <a:prstGeom prst="rect">
            <a:avLst/>
          </a:prstGeom>
          <a:noFill/>
        </p:spPr>
        <p:txBody>
          <a:bodyPr wrap="square" lIns="0" tIns="0" rIns="0" bIns="0" rtlCol="0" anchor="t"/>
          <a:lstStyle/>
          <a:p>
            <a:pPr algn="ctr">
              <a:lnSpc>
                <a:spcPts val="2652"/>
              </a:lnSpc>
              <a:buNone/>
            </a:pPr>
            <a:endParaRPr lang="en-US" b="1" dirty="0">
              <a:latin typeface="Times New Roman" panose="02020603050405020304" pitchFamily="18" charset="0"/>
              <a:cs typeface="Times New Roman" panose="02020603050405020304" pitchFamily="18" charset="0"/>
            </a:endParaRPr>
          </a:p>
        </p:txBody>
      </p:sp>
      <p:sp>
        <p:nvSpPr>
          <p:cNvPr id="6" name="Object 5"/>
          <p:cNvSpPr/>
          <p:nvPr/>
        </p:nvSpPr>
        <p:spPr>
          <a:xfrm>
            <a:off x="5194028" y="2602864"/>
            <a:ext cx="6681974" cy="3874231"/>
          </a:xfrm>
          <a:prstGeom prst="rect">
            <a:avLst/>
          </a:prstGeom>
          <a:noFill/>
        </p:spPr>
        <p:txBody>
          <a:bodyPr wrap="square" lIns="0" tIns="0" rIns="0" bIns="0" rtlCol="0" anchor="t"/>
          <a:lstStyle/>
          <a:p>
            <a:pPr algn="just">
              <a:spcBef>
                <a:spcPts val="1344"/>
              </a:spcBef>
              <a:buSzPct val="100000"/>
            </a:pPr>
            <a:r>
              <a:rPr lang="en-US" sz="2800" dirty="0">
                <a:latin typeface="Times New Roman" panose="02020603050405020304" pitchFamily="18" charset="0"/>
                <a:cs typeface="Times New Roman" panose="02020603050405020304" pitchFamily="18" charset="0"/>
              </a:rPr>
              <a:t>Because it is located in a historically and culturally rich area, the hotel's close proximity to famous sites like Hyde Park, Buckingham Palace, and the West End theatres appeals to those who value the arts. The hotel's location is excellent for allowing visitors to explore London's bustling cultural scene and fully immerse themselves in the city's rich history.</a:t>
            </a:r>
          </a:p>
        </p:txBody>
      </p:sp>
    </p:spTree>
    <p:extLst>
      <p:ext uri="{BB962C8B-B14F-4D97-AF65-F5344CB8AC3E}">
        <p14:creationId xmlns:p14="http://schemas.microsoft.com/office/powerpoint/2010/main" val="2774345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7E6E6"/>
        </a:solidFill>
        <a:effectLst/>
      </p:bgPr>
    </p:bg>
    <p:spTree>
      <p:nvGrpSpPr>
        <p:cNvPr id="1" name=""/>
        <p:cNvGrpSpPr/>
        <p:nvPr/>
      </p:nvGrpSpPr>
      <p:grpSpPr>
        <a:xfrm>
          <a:off x="0" y="0"/>
          <a:ext cx="0" cy="0"/>
          <a:chOff x="0" y="0"/>
          <a:chExt cx="0" cy="0"/>
        </a:xfrm>
      </p:grpSpPr>
      <p:sp>
        <p:nvSpPr>
          <p:cNvPr id="2" name="Object 1"/>
          <p:cNvSpPr/>
          <p:nvPr/>
        </p:nvSpPr>
        <p:spPr>
          <a:xfrm>
            <a:off x="5018320" y="380905"/>
            <a:ext cx="7037921" cy="607636"/>
          </a:xfrm>
          <a:prstGeom prst="rect">
            <a:avLst/>
          </a:prstGeom>
          <a:noFill/>
        </p:spPr>
        <p:txBody>
          <a:bodyPr wrap="square" lIns="0" tIns="0" rIns="0" bIns="0" rtlCol="0" anchor="t"/>
          <a:lstStyle/>
          <a:p>
            <a:pPr algn="ctr">
              <a:lnSpc>
                <a:spcPts val="3900"/>
              </a:lnSpc>
              <a:buNone/>
            </a:pPr>
            <a:r>
              <a:rPr lang="en-US" sz="3750" b="1" dirty="0">
                <a:solidFill>
                  <a:srgbClr val="000000"/>
                </a:solidFill>
                <a:latin typeface="Times New Roman" panose="02020603050405020304" pitchFamily="18" charset="0"/>
                <a:ea typeface="Carlito" pitchFamily="34" charset="-122"/>
                <a:cs typeface="Times New Roman" panose="02020603050405020304" pitchFamily="18" charset="0"/>
              </a:rPr>
              <a:t>Hotel’s main consumers and appeal to this group</a:t>
            </a:r>
            <a:endParaRPr lang="en-US" b="1" dirty="0">
              <a:latin typeface="Times New Roman" panose="02020603050405020304" pitchFamily="18" charset="0"/>
              <a:cs typeface="Times New Roman" panose="02020603050405020304" pitchFamily="18" charset="0"/>
            </a:endParaRPr>
          </a:p>
        </p:txBody>
      </p:sp>
      <p:pic>
        <p:nvPicPr>
          <p:cNvPr id="3" name="Object 2"/>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78321" y="240351"/>
            <a:ext cx="4764290" cy="6377297"/>
          </a:xfrm>
          <a:prstGeom prst="rect">
            <a:avLst/>
          </a:prstGeom>
        </p:spPr>
      </p:pic>
      <p:sp>
        <p:nvSpPr>
          <p:cNvPr id="4" name="Object 3"/>
          <p:cNvSpPr/>
          <p:nvPr/>
        </p:nvSpPr>
        <p:spPr>
          <a:xfrm>
            <a:off x="5018320" y="1516031"/>
            <a:ext cx="7033391" cy="5220393"/>
          </a:xfrm>
          <a:prstGeom prst="rect">
            <a:avLst/>
          </a:prstGeom>
          <a:solidFill>
            <a:srgbClr val="A5A5A5"/>
          </a:solidFill>
        </p:spPr>
        <p:txBody>
          <a:bodyPr/>
          <a:lstStyle/>
          <a:p>
            <a:pPr algn="ctr"/>
            <a:endParaRPr lang="en-GB" sz="2800" b="1" dirty="0"/>
          </a:p>
          <a:p>
            <a:pPr algn="ctr"/>
            <a:r>
              <a:rPr lang="en-GB" sz="2800" b="1" dirty="0"/>
              <a:t>Event Organizers and Participants</a:t>
            </a:r>
            <a:endParaRPr lang="en-GB" b="1" dirty="0"/>
          </a:p>
        </p:txBody>
      </p:sp>
      <p:sp>
        <p:nvSpPr>
          <p:cNvPr id="5" name="Object 4"/>
          <p:cNvSpPr/>
          <p:nvPr/>
        </p:nvSpPr>
        <p:spPr>
          <a:xfrm>
            <a:off x="5158609" y="1516031"/>
            <a:ext cx="7033391" cy="336714"/>
          </a:xfrm>
          <a:prstGeom prst="rect">
            <a:avLst/>
          </a:prstGeom>
          <a:noFill/>
        </p:spPr>
        <p:txBody>
          <a:bodyPr wrap="square" lIns="0" tIns="0" rIns="0" bIns="0" rtlCol="0" anchor="t"/>
          <a:lstStyle/>
          <a:p>
            <a:pPr algn="ctr">
              <a:lnSpc>
                <a:spcPts val="2652"/>
              </a:lnSpc>
              <a:buNone/>
            </a:pPr>
            <a:endParaRPr lang="en-US" b="1" dirty="0">
              <a:latin typeface="Times New Roman" panose="02020603050405020304" pitchFamily="18" charset="0"/>
              <a:cs typeface="Times New Roman" panose="02020603050405020304" pitchFamily="18" charset="0"/>
            </a:endParaRPr>
          </a:p>
        </p:txBody>
      </p:sp>
      <p:sp>
        <p:nvSpPr>
          <p:cNvPr id="6" name="Object 5"/>
          <p:cNvSpPr/>
          <p:nvPr/>
        </p:nvSpPr>
        <p:spPr>
          <a:xfrm>
            <a:off x="5194028" y="2602864"/>
            <a:ext cx="6681974" cy="3874231"/>
          </a:xfrm>
          <a:prstGeom prst="rect">
            <a:avLst/>
          </a:prstGeom>
          <a:noFill/>
        </p:spPr>
        <p:txBody>
          <a:bodyPr wrap="square" lIns="0" tIns="0" rIns="0" bIns="0" rtlCol="0" anchor="t"/>
          <a:lstStyle/>
          <a:p>
            <a:pPr algn="just">
              <a:spcBef>
                <a:spcPts val="1344"/>
              </a:spcBef>
              <a:buSzPct val="100000"/>
            </a:pPr>
            <a:r>
              <a:rPr lang="en-US" sz="2000" dirty="0">
                <a:latin typeface="Times New Roman" panose="02020603050405020304" pitchFamily="18" charset="0"/>
                <a:cs typeface="Times New Roman" panose="02020603050405020304" pitchFamily="18" charset="0"/>
              </a:rPr>
              <a:t>The JW Marriott Grosvenor House Hotel is a preferred choice for holding a broad range of events because of its legendary status and roomy event rooms. The hotel has a lengthy history of hosting dignitaries, VIPs, and famous people. High-profile visitors seeking a discreet and opulent getaway in the midst of London frequently choose it because of its reputation for secrecy, first-rate security, and immaculate service (Dixit, 2017). The hotel is prepared to host events of all sizes, from opulent galas to business conventions and weddings. Its ballrooms and conference spaces can accommodate gatherings of all sizes, and the skilled events team makes sure that every little detail is precisely carried out.</a:t>
            </a:r>
          </a:p>
        </p:txBody>
      </p:sp>
    </p:spTree>
    <p:extLst>
      <p:ext uri="{BB962C8B-B14F-4D97-AF65-F5344CB8AC3E}">
        <p14:creationId xmlns:p14="http://schemas.microsoft.com/office/powerpoint/2010/main" val="1801066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7E6E6"/>
        </a:solidFill>
        <a:effectLst/>
      </p:bgPr>
    </p:bg>
    <p:spTree>
      <p:nvGrpSpPr>
        <p:cNvPr id="1" name=""/>
        <p:cNvGrpSpPr/>
        <p:nvPr/>
      </p:nvGrpSpPr>
      <p:grpSpPr>
        <a:xfrm>
          <a:off x="0" y="0"/>
          <a:ext cx="0" cy="0"/>
          <a:chOff x="0" y="0"/>
          <a:chExt cx="0" cy="0"/>
        </a:xfrm>
      </p:grpSpPr>
      <p:sp>
        <p:nvSpPr>
          <p:cNvPr id="2" name="Object 1"/>
          <p:cNvSpPr/>
          <p:nvPr/>
        </p:nvSpPr>
        <p:spPr>
          <a:xfrm>
            <a:off x="5018320" y="380905"/>
            <a:ext cx="7037921" cy="607636"/>
          </a:xfrm>
          <a:prstGeom prst="rect">
            <a:avLst/>
          </a:prstGeom>
          <a:noFill/>
        </p:spPr>
        <p:txBody>
          <a:bodyPr wrap="square" lIns="0" tIns="0" rIns="0" bIns="0" rtlCol="0" anchor="t"/>
          <a:lstStyle/>
          <a:p>
            <a:pPr algn="ctr">
              <a:lnSpc>
                <a:spcPts val="3900"/>
              </a:lnSpc>
              <a:buNone/>
            </a:pPr>
            <a:r>
              <a:rPr lang="en-US" sz="3750" b="1" dirty="0">
                <a:solidFill>
                  <a:srgbClr val="000000"/>
                </a:solidFill>
                <a:latin typeface="Times New Roman" panose="02020603050405020304" pitchFamily="18" charset="0"/>
                <a:ea typeface="Carlito" pitchFamily="34" charset="-122"/>
                <a:cs typeface="Times New Roman" panose="02020603050405020304" pitchFamily="18" charset="0"/>
              </a:rPr>
              <a:t>Hotel’s main consumers and appeal to this group</a:t>
            </a:r>
            <a:endParaRPr lang="en-US" b="1" dirty="0">
              <a:latin typeface="Times New Roman" panose="02020603050405020304" pitchFamily="18" charset="0"/>
              <a:cs typeface="Times New Roman" panose="02020603050405020304" pitchFamily="18" charset="0"/>
            </a:endParaRPr>
          </a:p>
        </p:txBody>
      </p:sp>
      <p:pic>
        <p:nvPicPr>
          <p:cNvPr id="3" name="Object 2"/>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135759" y="190452"/>
            <a:ext cx="4321045" cy="6477095"/>
          </a:xfrm>
          <a:prstGeom prst="rect">
            <a:avLst/>
          </a:prstGeom>
        </p:spPr>
      </p:pic>
      <p:sp>
        <p:nvSpPr>
          <p:cNvPr id="4" name="Object 3"/>
          <p:cNvSpPr/>
          <p:nvPr/>
        </p:nvSpPr>
        <p:spPr>
          <a:xfrm>
            <a:off x="5018320" y="1516031"/>
            <a:ext cx="7033391" cy="5220393"/>
          </a:xfrm>
          <a:prstGeom prst="rect">
            <a:avLst/>
          </a:prstGeom>
          <a:solidFill>
            <a:srgbClr val="A5A5A5"/>
          </a:solidFill>
        </p:spPr>
        <p:txBody>
          <a:bodyPr/>
          <a:lstStyle/>
          <a:p>
            <a:pPr algn="ctr"/>
            <a:endParaRPr lang="en-GB" sz="2800" b="1" dirty="0"/>
          </a:p>
          <a:p>
            <a:pPr algn="ctr"/>
            <a:r>
              <a:rPr lang="en-GB" sz="2800" b="1" dirty="0"/>
              <a:t>Food lovers and critics</a:t>
            </a:r>
            <a:endParaRPr lang="en-GB" b="1" dirty="0"/>
          </a:p>
        </p:txBody>
      </p:sp>
      <p:sp>
        <p:nvSpPr>
          <p:cNvPr id="5" name="Object 4"/>
          <p:cNvSpPr/>
          <p:nvPr/>
        </p:nvSpPr>
        <p:spPr>
          <a:xfrm>
            <a:off x="5158609" y="1516031"/>
            <a:ext cx="7033391" cy="336714"/>
          </a:xfrm>
          <a:prstGeom prst="rect">
            <a:avLst/>
          </a:prstGeom>
          <a:noFill/>
        </p:spPr>
        <p:txBody>
          <a:bodyPr wrap="square" lIns="0" tIns="0" rIns="0" bIns="0" rtlCol="0" anchor="t"/>
          <a:lstStyle/>
          <a:p>
            <a:pPr algn="ctr">
              <a:lnSpc>
                <a:spcPts val="2652"/>
              </a:lnSpc>
              <a:buNone/>
            </a:pPr>
            <a:endParaRPr lang="en-US" b="1" dirty="0">
              <a:latin typeface="Times New Roman" panose="02020603050405020304" pitchFamily="18" charset="0"/>
              <a:cs typeface="Times New Roman" panose="02020603050405020304" pitchFamily="18" charset="0"/>
            </a:endParaRPr>
          </a:p>
        </p:txBody>
      </p:sp>
      <p:sp>
        <p:nvSpPr>
          <p:cNvPr id="6" name="Object 5"/>
          <p:cNvSpPr/>
          <p:nvPr/>
        </p:nvSpPr>
        <p:spPr>
          <a:xfrm>
            <a:off x="5194028" y="2602864"/>
            <a:ext cx="6681974" cy="3874231"/>
          </a:xfrm>
          <a:prstGeom prst="rect">
            <a:avLst/>
          </a:prstGeom>
          <a:noFill/>
        </p:spPr>
        <p:txBody>
          <a:bodyPr wrap="square" lIns="0" tIns="0" rIns="0" bIns="0" rtlCol="0" anchor="t"/>
          <a:lstStyle/>
          <a:p>
            <a:pPr algn="just">
              <a:spcBef>
                <a:spcPts val="1344"/>
              </a:spcBef>
              <a:buSzPct val="100000"/>
            </a:pPr>
            <a:r>
              <a:rPr lang="en-US" sz="2800" dirty="0">
                <a:latin typeface="Times New Roman" panose="02020603050405020304" pitchFamily="18" charset="0"/>
                <a:cs typeface="Times New Roman" panose="02020603050405020304" pitchFamily="18" charset="0"/>
              </a:rPr>
              <a:t>Visitors who value fine cuisine are drawn in large numbers by the hotel's dining options. The elegant Park Room, the trendy Red Bar and the Michelin-starred JW Steakhouse are widely praised for their superb cuisine and beverage selections (Social Tables, 2021). The hotel's extensive selection of top-notch culinary experiences attracts discerning diners and food lovers.</a:t>
            </a:r>
          </a:p>
        </p:txBody>
      </p:sp>
    </p:spTree>
    <p:extLst>
      <p:ext uri="{BB962C8B-B14F-4D97-AF65-F5344CB8AC3E}">
        <p14:creationId xmlns:p14="http://schemas.microsoft.com/office/powerpoint/2010/main" val="41908318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7E6E6"/>
        </a:solidFill>
        <a:effectLst/>
      </p:bgPr>
    </p:bg>
    <p:spTree>
      <p:nvGrpSpPr>
        <p:cNvPr id="1" name=""/>
        <p:cNvGrpSpPr/>
        <p:nvPr/>
      </p:nvGrpSpPr>
      <p:grpSpPr>
        <a:xfrm>
          <a:off x="0" y="0"/>
          <a:ext cx="0" cy="0"/>
          <a:chOff x="0" y="0"/>
          <a:chExt cx="0" cy="0"/>
        </a:xfrm>
      </p:grpSpPr>
      <p:sp>
        <p:nvSpPr>
          <p:cNvPr id="2" name="Object 1"/>
          <p:cNvSpPr/>
          <p:nvPr/>
        </p:nvSpPr>
        <p:spPr>
          <a:xfrm>
            <a:off x="5018320" y="380905"/>
            <a:ext cx="7037921" cy="607636"/>
          </a:xfrm>
          <a:prstGeom prst="rect">
            <a:avLst/>
          </a:prstGeom>
          <a:noFill/>
        </p:spPr>
        <p:txBody>
          <a:bodyPr wrap="square" lIns="0" tIns="0" rIns="0" bIns="0" rtlCol="0" anchor="t"/>
          <a:lstStyle/>
          <a:p>
            <a:pPr algn="ctr">
              <a:lnSpc>
                <a:spcPts val="3900"/>
              </a:lnSpc>
              <a:buNone/>
            </a:pPr>
            <a:r>
              <a:rPr lang="en-US" sz="3750" b="1" dirty="0">
                <a:solidFill>
                  <a:srgbClr val="000000"/>
                </a:solidFill>
                <a:latin typeface="Times New Roman" panose="02020603050405020304" pitchFamily="18" charset="0"/>
                <a:ea typeface="Carlito" pitchFamily="34" charset="-122"/>
                <a:cs typeface="Times New Roman" panose="02020603050405020304" pitchFamily="18" charset="0"/>
              </a:rPr>
              <a:t>Nature and Scope of Guest Services and Facilities</a:t>
            </a:r>
          </a:p>
        </p:txBody>
      </p:sp>
      <p:pic>
        <p:nvPicPr>
          <p:cNvPr id="3" name="Object 2"/>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0" y="309988"/>
            <a:ext cx="4764290" cy="6238022"/>
          </a:xfrm>
          <a:prstGeom prst="rect">
            <a:avLst/>
          </a:prstGeom>
        </p:spPr>
      </p:pic>
      <p:sp>
        <p:nvSpPr>
          <p:cNvPr id="4" name="Object 3"/>
          <p:cNvSpPr/>
          <p:nvPr/>
        </p:nvSpPr>
        <p:spPr>
          <a:xfrm>
            <a:off x="5018320" y="1516031"/>
            <a:ext cx="7033391" cy="5220393"/>
          </a:xfrm>
          <a:prstGeom prst="rect">
            <a:avLst/>
          </a:prstGeom>
          <a:solidFill>
            <a:srgbClr val="A5A5A5"/>
          </a:solidFill>
        </p:spPr>
        <p:txBody>
          <a:bodyPr/>
          <a:lstStyle/>
          <a:p>
            <a:pPr algn="ctr"/>
            <a:endParaRPr lang="en-GB" sz="2800" b="1" dirty="0"/>
          </a:p>
        </p:txBody>
      </p:sp>
      <p:sp>
        <p:nvSpPr>
          <p:cNvPr id="5" name="Object 4"/>
          <p:cNvSpPr/>
          <p:nvPr/>
        </p:nvSpPr>
        <p:spPr>
          <a:xfrm>
            <a:off x="5158609" y="1516031"/>
            <a:ext cx="7033391" cy="336714"/>
          </a:xfrm>
          <a:prstGeom prst="rect">
            <a:avLst/>
          </a:prstGeom>
          <a:noFill/>
        </p:spPr>
        <p:txBody>
          <a:bodyPr wrap="square" lIns="0" tIns="0" rIns="0" bIns="0" rtlCol="0" anchor="t"/>
          <a:lstStyle/>
          <a:p>
            <a:pPr algn="ctr">
              <a:lnSpc>
                <a:spcPts val="2652"/>
              </a:lnSpc>
              <a:buNone/>
            </a:pPr>
            <a:endParaRPr lang="en-US" b="1" dirty="0">
              <a:latin typeface="Times New Roman" panose="02020603050405020304" pitchFamily="18" charset="0"/>
              <a:cs typeface="Times New Roman" panose="02020603050405020304" pitchFamily="18" charset="0"/>
            </a:endParaRPr>
          </a:p>
        </p:txBody>
      </p:sp>
      <p:sp>
        <p:nvSpPr>
          <p:cNvPr id="6" name="Object 5"/>
          <p:cNvSpPr/>
          <p:nvPr/>
        </p:nvSpPr>
        <p:spPr>
          <a:xfrm>
            <a:off x="5194028" y="1852745"/>
            <a:ext cx="6681974" cy="3874231"/>
          </a:xfrm>
          <a:prstGeom prst="rect">
            <a:avLst/>
          </a:prstGeom>
          <a:noFill/>
        </p:spPr>
        <p:txBody>
          <a:bodyPr wrap="square" lIns="0" tIns="0" rIns="0" bIns="0" rtlCol="0" anchor="t"/>
          <a:lstStyle/>
          <a:p>
            <a:pPr algn="just">
              <a:spcBef>
                <a:spcPts val="1344"/>
              </a:spcBef>
              <a:buSzPct val="100000"/>
            </a:pPr>
            <a:r>
              <a:rPr lang="en-US" sz="2800" dirty="0">
                <a:latin typeface="Times New Roman" panose="02020603050405020304" pitchFamily="18" charset="0"/>
                <a:cs typeface="Times New Roman" panose="02020603050405020304" pitchFamily="18" charset="0"/>
              </a:rPr>
              <a:t>Visitor services and amenities in the hotel industry cover a broad range of services designed to improve the overall visitor experience. These include features like concierge service, food options, recreational amenities, event spaces, and technological comforts in addition to physical lodgings (Elyssa, 2021). They all play a significant role in ensuring that visitors have a seamless and pleasant stay that is catered to their various requirements and preferences.</a:t>
            </a:r>
          </a:p>
        </p:txBody>
      </p:sp>
    </p:spTree>
    <p:extLst>
      <p:ext uri="{BB962C8B-B14F-4D97-AF65-F5344CB8AC3E}">
        <p14:creationId xmlns:p14="http://schemas.microsoft.com/office/powerpoint/2010/main" val="1792194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7E6E6"/>
        </a:solidFill>
        <a:effectLst/>
      </p:bgPr>
    </p:bg>
    <p:spTree>
      <p:nvGrpSpPr>
        <p:cNvPr id="1" name=""/>
        <p:cNvGrpSpPr/>
        <p:nvPr/>
      </p:nvGrpSpPr>
      <p:grpSpPr>
        <a:xfrm>
          <a:off x="0" y="0"/>
          <a:ext cx="0" cy="0"/>
          <a:chOff x="0" y="0"/>
          <a:chExt cx="0" cy="0"/>
        </a:xfrm>
      </p:grpSpPr>
      <p:sp>
        <p:nvSpPr>
          <p:cNvPr id="2" name="Object 1"/>
          <p:cNvSpPr/>
          <p:nvPr/>
        </p:nvSpPr>
        <p:spPr>
          <a:xfrm>
            <a:off x="5018320" y="380905"/>
            <a:ext cx="7037921" cy="607636"/>
          </a:xfrm>
          <a:prstGeom prst="rect">
            <a:avLst/>
          </a:prstGeom>
          <a:noFill/>
        </p:spPr>
        <p:txBody>
          <a:bodyPr wrap="square" lIns="0" tIns="0" rIns="0" bIns="0" rtlCol="0" anchor="t"/>
          <a:lstStyle/>
          <a:p>
            <a:pPr algn="ctr">
              <a:lnSpc>
                <a:spcPts val="3900"/>
              </a:lnSpc>
              <a:buNone/>
            </a:pPr>
            <a:r>
              <a:rPr lang="en-US" sz="3750" b="1" dirty="0">
                <a:solidFill>
                  <a:srgbClr val="000000"/>
                </a:solidFill>
                <a:latin typeface="Times New Roman" panose="02020603050405020304" pitchFamily="18" charset="0"/>
                <a:ea typeface="Carlito" pitchFamily="34" charset="-122"/>
                <a:cs typeface="Times New Roman" panose="02020603050405020304" pitchFamily="18" charset="0"/>
              </a:rPr>
              <a:t>Nature and Scope of Guest Services and Facilities</a:t>
            </a:r>
          </a:p>
        </p:txBody>
      </p:sp>
      <p:pic>
        <p:nvPicPr>
          <p:cNvPr id="3" name="Object 2"/>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135759" y="188667"/>
            <a:ext cx="4364080" cy="6547757"/>
          </a:xfrm>
          <a:prstGeom prst="rect">
            <a:avLst/>
          </a:prstGeom>
        </p:spPr>
      </p:pic>
      <p:sp>
        <p:nvSpPr>
          <p:cNvPr id="4" name="Object 3"/>
          <p:cNvSpPr/>
          <p:nvPr/>
        </p:nvSpPr>
        <p:spPr>
          <a:xfrm>
            <a:off x="5018320" y="1516031"/>
            <a:ext cx="7033391" cy="5220393"/>
          </a:xfrm>
          <a:prstGeom prst="rect">
            <a:avLst/>
          </a:prstGeom>
          <a:solidFill>
            <a:srgbClr val="A5A5A5"/>
          </a:solidFill>
        </p:spPr>
        <p:txBody>
          <a:bodyPr/>
          <a:lstStyle/>
          <a:p>
            <a:pPr algn="ctr"/>
            <a:endParaRPr lang="en-GB" sz="2800" b="1" dirty="0"/>
          </a:p>
        </p:txBody>
      </p:sp>
      <p:sp>
        <p:nvSpPr>
          <p:cNvPr id="5" name="Object 4"/>
          <p:cNvSpPr/>
          <p:nvPr/>
        </p:nvSpPr>
        <p:spPr>
          <a:xfrm>
            <a:off x="5158609" y="1516031"/>
            <a:ext cx="7033391" cy="336714"/>
          </a:xfrm>
          <a:prstGeom prst="rect">
            <a:avLst/>
          </a:prstGeom>
          <a:noFill/>
        </p:spPr>
        <p:txBody>
          <a:bodyPr wrap="square" lIns="0" tIns="0" rIns="0" bIns="0" rtlCol="0" anchor="t"/>
          <a:lstStyle/>
          <a:p>
            <a:pPr algn="ctr">
              <a:lnSpc>
                <a:spcPts val="2652"/>
              </a:lnSpc>
              <a:buNone/>
            </a:pPr>
            <a:endParaRPr lang="en-US" b="1" dirty="0">
              <a:latin typeface="Times New Roman" panose="02020603050405020304" pitchFamily="18" charset="0"/>
              <a:cs typeface="Times New Roman" panose="02020603050405020304" pitchFamily="18" charset="0"/>
            </a:endParaRPr>
          </a:p>
        </p:txBody>
      </p:sp>
      <p:sp>
        <p:nvSpPr>
          <p:cNvPr id="6" name="Object 5"/>
          <p:cNvSpPr/>
          <p:nvPr/>
        </p:nvSpPr>
        <p:spPr>
          <a:xfrm>
            <a:off x="5194028" y="1852745"/>
            <a:ext cx="6681974" cy="3874231"/>
          </a:xfrm>
          <a:prstGeom prst="rect">
            <a:avLst/>
          </a:prstGeom>
          <a:noFill/>
        </p:spPr>
        <p:txBody>
          <a:bodyPr wrap="square" lIns="0" tIns="0" rIns="0" bIns="0" rtlCol="0" anchor="t"/>
          <a:lstStyle/>
          <a:p>
            <a:pPr algn="just">
              <a:spcBef>
                <a:spcPts val="1344"/>
              </a:spcBef>
              <a:buSzPct val="100000"/>
            </a:pPr>
            <a:r>
              <a:rPr lang="en-US" sz="2800" dirty="0">
                <a:latin typeface="Times New Roman" panose="02020603050405020304" pitchFamily="18" charset="0"/>
                <a:cs typeface="Times New Roman" panose="02020603050405020304" pitchFamily="18" charset="0"/>
              </a:rPr>
              <a:t>The range of visitor services and amenities is broad and diverse. It includes services for lodging, food and drink, events and conference rooms, leisure pursuits, wellness services, business services, and technology comforts (</a:t>
            </a:r>
            <a:r>
              <a:rPr lang="en-US" sz="2800" dirty="0" err="1">
                <a:latin typeface="Times New Roman" panose="02020603050405020304" pitchFamily="18" charset="0"/>
                <a:cs typeface="Times New Roman" panose="02020603050405020304" pitchFamily="18" charset="0"/>
              </a:rPr>
              <a:t>Kokt</a:t>
            </a:r>
            <a:r>
              <a:rPr lang="en-US" sz="2800" dirty="0">
                <a:latin typeface="Times New Roman" panose="02020603050405020304" pitchFamily="18" charset="0"/>
                <a:cs typeface="Times New Roman" panose="02020603050405020304" pitchFamily="18" charset="0"/>
              </a:rPr>
              <a:t>, 2015). To enhance the visitor's entire experience, guest services frequently include concierge help, transportation coordination, and guided tours.</a:t>
            </a:r>
          </a:p>
        </p:txBody>
      </p:sp>
    </p:spTree>
    <p:extLst>
      <p:ext uri="{BB962C8B-B14F-4D97-AF65-F5344CB8AC3E}">
        <p14:creationId xmlns:p14="http://schemas.microsoft.com/office/powerpoint/2010/main" val="6586987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7E6E6"/>
        </a:solidFill>
        <a:effectLst/>
      </p:bgPr>
    </p:bg>
    <p:spTree>
      <p:nvGrpSpPr>
        <p:cNvPr id="1" name=""/>
        <p:cNvGrpSpPr/>
        <p:nvPr/>
      </p:nvGrpSpPr>
      <p:grpSpPr>
        <a:xfrm>
          <a:off x="0" y="0"/>
          <a:ext cx="0" cy="0"/>
          <a:chOff x="0" y="0"/>
          <a:chExt cx="0" cy="0"/>
        </a:xfrm>
      </p:grpSpPr>
      <p:sp>
        <p:nvSpPr>
          <p:cNvPr id="2" name="Object 1"/>
          <p:cNvSpPr/>
          <p:nvPr/>
        </p:nvSpPr>
        <p:spPr>
          <a:xfrm>
            <a:off x="5018320" y="380905"/>
            <a:ext cx="7037921" cy="607636"/>
          </a:xfrm>
          <a:prstGeom prst="rect">
            <a:avLst/>
          </a:prstGeom>
          <a:noFill/>
        </p:spPr>
        <p:txBody>
          <a:bodyPr wrap="square" lIns="0" tIns="0" rIns="0" bIns="0" rtlCol="0" anchor="t"/>
          <a:lstStyle/>
          <a:p>
            <a:pPr algn="ctr">
              <a:lnSpc>
                <a:spcPts val="3900"/>
              </a:lnSpc>
              <a:buNone/>
            </a:pPr>
            <a:r>
              <a:rPr lang="en-US" sz="3750" b="1" dirty="0">
                <a:solidFill>
                  <a:srgbClr val="000000"/>
                </a:solidFill>
                <a:latin typeface="Times New Roman" panose="02020603050405020304" pitchFamily="18" charset="0"/>
                <a:ea typeface="Carlito" pitchFamily="34" charset="-122"/>
                <a:cs typeface="Times New Roman" panose="02020603050405020304" pitchFamily="18" charset="0"/>
              </a:rPr>
              <a:t>Nature and Scope of Guest Services and Facilities</a:t>
            </a:r>
          </a:p>
        </p:txBody>
      </p:sp>
      <p:pic>
        <p:nvPicPr>
          <p:cNvPr id="3" name="Object 2"/>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283597" y="0"/>
            <a:ext cx="4197095" cy="6857999"/>
          </a:xfrm>
          <a:prstGeom prst="rect">
            <a:avLst/>
          </a:prstGeom>
        </p:spPr>
      </p:pic>
      <p:sp>
        <p:nvSpPr>
          <p:cNvPr id="4" name="Object 3"/>
          <p:cNvSpPr/>
          <p:nvPr/>
        </p:nvSpPr>
        <p:spPr>
          <a:xfrm>
            <a:off x="5018320" y="1516031"/>
            <a:ext cx="7033391" cy="5220393"/>
          </a:xfrm>
          <a:prstGeom prst="rect">
            <a:avLst/>
          </a:prstGeom>
          <a:solidFill>
            <a:srgbClr val="A5A5A5"/>
          </a:solidFill>
        </p:spPr>
        <p:txBody>
          <a:bodyPr/>
          <a:lstStyle/>
          <a:p>
            <a:pPr algn="ctr"/>
            <a:endParaRPr lang="en-GB" sz="2800" b="1" dirty="0"/>
          </a:p>
        </p:txBody>
      </p:sp>
      <p:sp>
        <p:nvSpPr>
          <p:cNvPr id="5" name="Object 4"/>
          <p:cNvSpPr/>
          <p:nvPr/>
        </p:nvSpPr>
        <p:spPr>
          <a:xfrm>
            <a:off x="5158609" y="1516031"/>
            <a:ext cx="7033391" cy="336714"/>
          </a:xfrm>
          <a:prstGeom prst="rect">
            <a:avLst/>
          </a:prstGeom>
          <a:noFill/>
        </p:spPr>
        <p:txBody>
          <a:bodyPr wrap="square" lIns="0" tIns="0" rIns="0" bIns="0" rtlCol="0" anchor="t"/>
          <a:lstStyle/>
          <a:p>
            <a:pPr algn="ctr">
              <a:lnSpc>
                <a:spcPts val="2652"/>
              </a:lnSpc>
              <a:buNone/>
            </a:pPr>
            <a:endParaRPr lang="en-US" b="1" dirty="0">
              <a:latin typeface="Times New Roman" panose="02020603050405020304" pitchFamily="18" charset="0"/>
              <a:cs typeface="Times New Roman" panose="02020603050405020304" pitchFamily="18" charset="0"/>
            </a:endParaRPr>
          </a:p>
        </p:txBody>
      </p:sp>
      <p:sp>
        <p:nvSpPr>
          <p:cNvPr id="6" name="Object 5"/>
          <p:cNvSpPr/>
          <p:nvPr/>
        </p:nvSpPr>
        <p:spPr>
          <a:xfrm>
            <a:off x="5194028" y="1852745"/>
            <a:ext cx="6681974" cy="3874231"/>
          </a:xfrm>
          <a:prstGeom prst="rect">
            <a:avLst/>
          </a:prstGeom>
          <a:noFill/>
        </p:spPr>
        <p:txBody>
          <a:bodyPr wrap="square" lIns="0" tIns="0" rIns="0" bIns="0" rtlCol="0" anchor="t"/>
          <a:lstStyle/>
          <a:p>
            <a:pPr algn="just">
              <a:spcBef>
                <a:spcPts val="1344"/>
              </a:spcBef>
              <a:buSzPct val="100000"/>
            </a:pPr>
            <a:r>
              <a:rPr lang="en-US" sz="2800" dirty="0">
                <a:latin typeface="Times New Roman" panose="02020603050405020304" pitchFamily="18" charset="0"/>
                <a:cs typeface="Times New Roman" panose="02020603050405020304" pitchFamily="18" charset="0"/>
              </a:rPr>
              <a:t>The main objective of guest services and facilities is to improve the visitor experience by providing a wide range of amenities tailored to their wants, tastes, and expectations. In the highly competitive hotel market, these services are essential for differentiating a facility. The prestige and success of the establishment are greatly enhanced by exceptional guest services and amenities, which not only guarantee visitor contentment but also dramatically improve it.</a:t>
            </a:r>
          </a:p>
        </p:txBody>
      </p:sp>
    </p:spTree>
    <p:extLst>
      <p:ext uri="{BB962C8B-B14F-4D97-AF65-F5344CB8AC3E}">
        <p14:creationId xmlns:p14="http://schemas.microsoft.com/office/powerpoint/2010/main" val="19278838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7E6E6"/>
        </a:solidFill>
        <a:effectLst/>
      </p:bgPr>
    </p:bg>
    <p:spTree>
      <p:nvGrpSpPr>
        <p:cNvPr id="1" name=""/>
        <p:cNvGrpSpPr/>
        <p:nvPr/>
      </p:nvGrpSpPr>
      <p:grpSpPr>
        <a:xfrm>
          <a:off x="0" y="0"/>
          <a:ext cx="0" cy="0"/>
          <a:chOff x="0" y="0"/>
          <a:chExt cx="0" cy="0"/>
        </a:xfrm>
      </p:grpSpPr>
      <p:sp>
        <p:nvSpPr>
          <p:cNvPr id="2" name="Object 1"/>
          <p:cNvSpPr/>
          <p:nvPr/>
        </p:nvSpPr>
        <p:spPr>
          <a:xfrm>
            <a:off x="-2557" y="380905"/>
            <a:ext cx="7557135" cy="495176"/>
          </a:xfrm>
          <a:prstGeom prst="rect">
            <a:avLst/>
          </a:prstGeom>
          <a:noFill/>
        </p:spPr>
        <p:txBody>
          <a:bodyPr wrap="square" lIns="0" tIns="0" rIns="0" bIns="0" rtlCol="0" anchor="t"/>
          <a:lstStyle/>
          <a:p>
            <a:pPr algn="ctr">
              <a:lnSpc>
                <a:spcPts val="3900"/>
              </a:lnSpc>
              <a:buNone/>
            </a:pPr>
            <a:r>
              <a:rPr lang="en-US" sz="3750" b="1" dirty="0">
                <a:solidFill>
                  <a:srgbClr val="000000"/>
                </a:solidFill>
                <a:latin typeface="Times New Roman" panose="02020603050405020304" pitchFamily="18" charset="0"/>
                <a:ea typeface="Carlito" pitchFamily="34" charset="-122"/>
                <a:cs typeface="Times New Roman" panose="02020603050405020304" pitchFamily="18" charset="0"/>
              </a:rPr>
              <a:t>Application to JW Marriott Grosvenor House Hotel</a:t>
            </a:r>
          </a:p>
        </p:txBody>
      </p:sp>
      <p:pic>
        <p:nvPicPr>
          <p:cNvPr id="3" name="Object 2"/>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4563"/>
          <a:stretch/>
        </p:blipFill>
        <p:spPr>
          <a:xfrm>
            <a:off x="7619645" y="1010097"/>
            <a:ext cx="4376004" cy="5220393"/>
          </a:xfrm>
          <a:prstGeom prst="rect">
            <a:avLst/>
          </a:prstGeom>
        </p:spPr>
      </p:pic>
      <p:sp>
        <p:nvSpPr>
          <p:cNvPr id="4" name="Object 3"/>
          <p:cNvSpPr/>
          <p:nvPr/>
        </p:nvSpPr>
        <p:spPr>
          <a:xfrm>
            <a:off x="340948" y="1447813"/>
            <a:ext cx="7033391" cy="5220393"/>
          </a:xfrm>
          <a:prstGeom prst="rect">
            <a:avLst/>
          </a:prstGeom>
          <a:solidFill>
            <a:srgbClr val="A5A5A5"/>
          </a:solidFill>
        </p:spPr>
        <p:txBody>
          <a:bodyPr/>
          <a:lstStyle/>
          <a:p>
            <a:endParaRPr lang="en-GB" dirty="0"/>
          </a:p>
        </p:txBody>
      </p:sp>
      <p:sp>
        <p:nvSpPr>
          <p:cNvPr id="5" name="Object 4"/>
          <p:cNvSpPr/>
          <p:nvPr/>
        </p:nvSpPr>
        <p:spPr>
          <a:xfrm>
            <a:off x="340948" y="1712699"/>
            <a:ext cx="7033391" cy="336714"/>
          </a:xfrm>
          <a:prstGeom prst="rect">
            <a:avLst/>
          </a:prstGeom>
          <a:noFill/>
        </p:spPr>
        <p:txBody>
          <a:bodyPr wrap="square" lIns="0" tIns="0" rIns="0" bIns="0" rtlCol="0" anchor="t"/>
          <a:lstStyle/>
          <a:p>
            <a:pPr algn="ctr">
              <a:lnSpc>
                <a:spcPts val="2652"/>
              </a:lnSpc>
              <a:buNone/>
            </a:pPr>
            <a:r>
              <a:rPr lang="en-US" sz="2550" b="1" dirty="0">
                <a:solidFill>
                  <a:srgbClr val="111111"/>
                </a:solidFill>
                <a:latin typeface="Times New Roman" panose="02020603050405020304" pitchFamily="18" charset="0"/>
                <a:ea typeface="Carlito" pitchFamily="34" charset="-122"/>
                <a:cs typeface="Times New Roman" panose="02020603050405020304" pitchFamily="18" charset="0"/>
              </a:rPr>
              <a:t>Accommodation</a:t>
            </a:r>
            <a:endParaRPr lang="en-US" b="1" dirty="0">
              <a:latin typeface="Times New Roman" panose="02020603050405020304" pitchFamily="18" charset="0"/>
              <a:cs typeface="Times New Roman" panose="02020603050405020304" pitchFamily="18" charset="0"/>
            </a:endParaRPr>
          </a:p>
        </p:txBody>
      </p:sp>
      <p:sp>
        <p:nvSpPr>
          <p:cNvPr id="6" name="Object 5"/>
          <p:cNvSpPr/>
          <p:nvPr/>
        </p:nvSpPr>
        <p:spPr>
          <a:xfrm>
            <a:off x="586254" y="2356259"/>
            <a:ext cx="6542778" cy="3874231"/>
          </a:xfrm>
          <a:prstGeom prst="rect">
            <a:avLst/>
          </a:prstGeom>
          <a:noFill/>
        </p:spPr>
        <p:txBody>
          <a:bodyPr wrap="square" lIns="0" tIns="0" rIns="0" bIns="0" rtlCol="0" anchor="t"/>
          <a:lstStyle/>
          <a:p>
            <a:pPr algn="just">
              <a:spcBef>
                <a:spcPts val="1344"/>
              </a:spcBef>
              <a:buSzPct val="100000"/>
            </a:pPr>
            <a:r>
              <a:rPr lang="en-US" sz="2400" dirty="0">
                <a:latin typeface="Times New Roman" panose="02020603050405020304" pitchFamily="18" charset="0"/>
                <a:ea typeface="Montserrat" pitchFamily="34" charset="-122"/>
                <a:cs typeface="Times New Roman" panose="02020603050405020304" pitchFamily="18" charset="0"/>
              </a:rPr>
              <a:t>Visitors at the JW Marriott Grosvenor House Hotel have a variety of lodging options to select from, including elegant suites and attractively decorated rooms. Each room is thoughtfully furnished with premium furniture, cutting-edge technology, and opulent amenities to give visitors a relaxing and opulent retreat (Vlad, 2015). The hotel's meticulous attention to detail in regard to facilities and room design is a testament to its constant commitment to providing guests with a first-rate lodging experience.</a:t>
            </a:r>
          </a:p>
        </p:txBody>
      </p:sp>
    </p:spTree>
    <p:extLst>
      <p:ext uri="{BB962C8B-B14F-4D97-AF65-F5344CB8AC3E}">
        <p14:creationId xmlns:p14="http://schemas.microsoft.com/office/powerpoint/2010/main" val="986876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7E6E6"/>
        </a:solidFill>
        <a:effectLst/>
      </p:bgPr>
    </p:bg>
    <p:spTree>
      <p:nvGrpSpPr>
        <p:cNvPr id="1" name=""/>
        <p:cNvGrpSpPr/>
        <p:nvPr/>
      </p:nvGrpSpPr>
      <p:grpSpPr>
        <a:xfrm>
          <a:off x="0" y="0"/>
          <a:ext cx="0" cy="0"/>
          <a:chOff x="0" y="0"/>
          <a:chExt cx="0" cy="0"/>
        </a:xfrm>
      </p:grpSpPr>
      <p:sp>
        <p:nvSpPr>
          <p:cNvPr id="2" name="Object 1"/>
          <p:cNvSpPr/>
          <p:nvPr/>
        </p:nvSpPr>
        <p:spPr>
          <a:xfrm>
            <a:off x="-2557" y="380905"/>
            <a:ext cx="7557135" cy="495176"/>
          </a:xfrm>
          <a:prstGeom prst="rect">
            <a:avLst/>
          </a:prstGeom>
          <a:noFill/>
        </p:spPr>
        <p:txBody>
          <a:bodyPr wrap="square" lIns="0" tIns="0" rIns="0" bIns="0" rtlCol="0" anchor="t"/>
          <a:lstStyle/>
          <a:p>
            <a:pPr algn="ctr">
              <a:lnSpc>
                <a:spcPts val="3900"/>
              </a:lnSpc>
              <a:buNone/>
            </a:pPr>
            <a:r>
              <a:rPr lang="en-US" sz="3750" b="1" dirty="0">
                <a:solidFill>
                  <a:srgbClr val="000000"/>
                </a:solidFill>
                <a:latin typeface="Times New Roman" panose="02020603050405020304" pitchFamily="18" charset="0"/>
                <a:ea typeface="Carlito" pitchFamily="34" charset="-122"/>
                <a:cs typeface="Times New Roman" panose="02020603050405020304" pitchFamily="18" charset="0"/>
              </a:rPr>
              <a:t>Application to JW Marriott Grosvenor House Hotel</a:t>
            </a:r>
          </a:p>
        </p:txBody>
      </p:sp>
      <p:pic>
        <p:nvPicPr>
          <p:cNvPr id="3" name="Object 2"/>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7682939" y="148277"/>
            <a:ext cx="4376004" cy="6569253"/>
          </a:xfrm>
          <a:prstGeom prst="rect">
            <a:avLst/>
          </a:prstGeom>
        </p:spPr>
      </p:pic>
      <p:sp>
        <p:nvSpPr>
          <p:cNvPr id="4" name="Object 3"/>
          <p:cNvSpPr/>
          <p:nvPr/>
        </p:nvSpPr>
        <p:spPr>
          <a:xfrm>
            <a:off x="340948" y="1447813"/>
            <a:ext cx="7033391" cy="5220393"/>
          </a:xfrm>
          <a:prstGeom prst="rect">
            <a:avLst/>
          </a:prstGeom>
          <a:solidFill>
            <a:srgbClr val="A5A5A5"/>
          </a:solidFill>
        </p:spPr>
        <p:txBody>
          <a:bodyPr/>
          <a:lstStyle/>
          <a:p>
            <a:endParaRPr lang="en-GB" dirty="0"/>
          </a:p>
        </p:txBody>
      </p:sp>
      <p:sp>
        <p:nvSpPr>
          <p:cNvPr id="5" name="Object 4"/>
          <p:cNvSpPr/>
          <p:nvPr/>
        </p:nvSpPr>
        <p:spPr>
          <a:xfrm>
            <a:off x="340948" y="1712699"/>
            <a:ext cx="7033391" cy="336714"/>
          </a:xfrm>
          <a:prstGeom prst="rect">
            <a:avLst/>
          </a:prstGeom>
          <a:noFill/>
        </p:spPr>
        <p:txBody>
          <a:bodyPr wrap="square" lIns="0" tIns="0" rIns="0" bIns="0" rtlCol="0" anchor="t"/>
          <a:lstStyle/>
          <a:p>
            <a:pPr algn="ctr">
              <a:lnSpc>
                <a:spcPts val="2652"/>
              </a:lnSpc>
              <a:buNone/>
            </a:pPr>
            <a:r>
              <a:rPr lang="en-US" sz="2550" b="1" dirty="0">
                <a:solidFill>
                  <a:srgbClr val="111111"/>
                </a:solidFill>
                <a:latin typeface="Times New Roman" panose="02020603050405020304" pitchFamily="18" charset="0"/>
                <a:ea typeface="Carlito" pitchFamily="34" charset="-122"/>
                <a:cs typeface="Times New Roman" panose="02020603050405020304" pitchFamily="18" charset="0"/>
              </a:rPr>
              <a:t>Services for food and drink</a:t>
            </a:r>
            <a:endParaRPr lang="en-US" b="1" dirty="0">
              <a:latin typeface="Times New Roman" panose="02020603050405020304" pitchFamily="18" charset="0"/>
              <a:cs typeface="Times New Roman" panose="02020603050405020304" pitchFamily="18" charset="0"/>
            </a:endParaRPr>
          </a:p>
        </p:txBody>
      </p:sp>
      <p:sp>
        <p:nvSpPr>
          <p:cNvPr id="6" name="Object 5"/>
          <p:cNvSpPr/>
          <p:nvPr/>
        </p:nvSpPr>
        <p:spPr>
          <a:xfrm>
            <a:off x="586254" y="2356259"/>
            <a:ext cx="6542778" cy="3874231"/>
          </a:xfrm>
          <a:prstGeom prst="rect">
            <a:avLst/>
          </a:prstGeom>
          <a:noFill/>
        </p:spPr>
        <p:txBody>
          <a:bodyPr wrap="square" lIns="0" tIns="0" rIns="0" bIns="0" rtlCol="0" anchor="t"/>
          <a:lstStyle/>
          <a:p>
            <a:pPr algn="just">
              <a:spcBef>
                <a:spcPts val="1344"/>
              </a:spcBef>
              <a:buSzPct val="100000"/>
            </a:pPr>
            <a:r>
              <a:rPr lang="en-US" sz="2400" dirty="0">
                <a:latin typeface="Times New Roman" panose="02020603050405020304" pitchFamily="18" charset="0"/>
                <a:ea typeface="Montserrat" pitchFamily="34" charset="-122"/>
                <a:cs typeface="Times New Roman" panose="02020603050405020304" pitchFamily="18" charset="0"/>
              </a:rPr>
              <a:t>The hotel offers a variety of top-notch dining alternatives. Food and beverage services. A gourmet excursion comprising superb steaks and an astonishing array of exquisite wines is available at the Michelin-starred JW Steakhouse (Portee, 2023). While all is going on, the Park Room offers a chic environment for enjoying the age-old custom of afternoon tea. The Red Bar, renowned for its stylish setting and cutting-edge drinks, significantly enhances the eating and social experiences for visitors.</a:t>
            </a:r>
          </a:p>
        </p:txBody>
      </p:sp>
    </p:spTree>
    <p:extLst>
      <p:ext uri="{BB962C8B-B14F-4D97-AF65-F5344CB8AC3E}">
        <p14:creationId xmlns:p14="http://schemas.microsoft.com/office/powerpoint/2010/main" val="16245248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7E6E6"/>
        </a:solidFill>
        <a:effectLst/>
      </p:bgPr>
    </p:bg>
    <p:spTree>
      <p:nvGrpSpPr>
        <p:cNvPr id="1" name=""/>
        <p:cNvGrpSpPr/>
        <p:nvPr/>
      </p:nvGrpSpPr>
      <p:grpSpPr>
        <a:xfrm>
          <a:off x="0" y="0"/>
          <a:ext cx="0" cy="0"/>
          <a:chOff x="0" y="0"/>
          <a:chExt cx="0" cy="0"/>
        </a:xfrm>
      </p:grpSpPr>
      <p:sp>
        <p:nvSpPr>
          <p:cNvPr id="2" name="Object 1"/>
          <p:cNvSpPr/>
          <p:nvPr/>
        </p:nvSpPr>
        <p:spPr>
          <a:xfrm>
            <a:off x="-2557" y="380905"/>
            <a:ext cx="7557135" cy="495176"/>
          </a:xfrm>
          <a:prstGeom prst="rect">
            <a:avLst/>
          </a:prstGeom>
          <a:noFill/>
        </p:spPr>
        <p:txBody>
          <a:bodyPr wrap="square" lIns="0" tIns="0" rIns="0" bIns="0" rtlCol="0" anchor="t"/>
          <a:lstStyle/>
          <a:p>
            <a:pPr algn="ctr">
              <a:lnSpc>
                <a:spcPts val="3900"/>
              </a:lnSpc>
              <a:buNone/>
            </a:pPr>
            <a:r>
              <a:rPr lang="en-US" sz="3750" b="1" dirty="0">
                <a:solidFill>
                  <a:srgbClr val="000000"/>
                </a:solidFill>
                <a:latin typeface="Times New Roman" panose="02020603050405020304" pitchFamily="18" charset="0"/>
                <a:ea typeface="Carlito" pitchFamily="34" charset="-122"/>
                <a:cs typeface="Times New Roman" panose="02020603050405020304" pitchFamily="18" charset="0"/>
              </a:rPr>
              <a:t>Application to JW Marriott Grosvenor House Hotel</a:t>
            </a:r>
          </a:p>
        </p:txBody>
      </p:sp>
      <p:pic>
        <p:nvPicPr>
          <p:cNvPr id="3" name="Object 2"/>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7619645" y="111044"/>
            <a:ext cx="4376004" cy="6557435"/>
          </a:xfrm>
          <a:prstGeom prst="rect">
            <a:avLst/>
          </a:prstGeom>
        </p:spPr>
      </p:pic>
      <p:sp>
        <p:nvSpPr>
          <p:cNvPr id="4" name="Object 3"/>
          <p:cNvSpPr/>
          <p:nvPr/>
        </p:nvSpPr>
        <p:spPr>
          <a:xfrm>
            <a:off x="340948" y="1447813"/>
            <a:ext cx="7033391" cy="5220393"/>
          </a:xfrm>
          <a:prstGeom prst="rect">
            <a:avLst/>
          </a:prstGeom>
          <a:solidFill>
            <a:srgbClr val="A5A5A5"/>
          </a:solidFill>
        </p:spPr>
        <p:txBody>
          <a:bodyPr/>
          <a:lstStyle/>
          <a:p>
            <a:endParaRPr lang="en-GB" dirty="0"/>
          </a:p>
        </p:txBody>
      </p:sp>
      <p:sp>
        <p:nvSpPr>
          <p:cNvPr id="5" name="Object 4"/>
          <p:cNvSpPr/>
          <p:nvPr/>
        </p:nvSpPr>
        <p:spPr>
          <a:xfrm>
            <a:off x="340948" y="1712699"/>
            <a:ext cx="7033391" cy="336714"/>
          </a:xfrm>
          <a:prstGeom prst="rect">
            <a:avLst/>
          </a:prstGeom>
          <a:noFill/>
        </p:spPr>
        <p:txBody>
          <a:bodyPr wrap="square" lIns="0" tIns="0" rIns="0" bIns="0" rtlCol="0" anchor="t"/>
          <a:lstStyle/>
          <a:p>
            <a:pPr algn="ctr">
              <a:lnSpc>
                <a:spcPts val="2652"/>
              </a:lnSpc>
              <a:buNone/>
            </a:pPr>
            <a:r>
              <a:rPr lang="en-US" sz="2550" b="1" dirty="0">
                <a:solidFill>
                  <a:srgbClr val="111111"/>
                </a:solidFill>
                <a:latin typeface="Times New Roman" panose="02020603050405020304" pitchFamily="18" charset="0"/>
                <a:ea typeface="Carlito" pitchFamily="34" charset="-122"/>
                <a:cs typeface="Times New Roman" panose="02020603050405020304" pitchFamily="18" charset="0"/>
              </a:rPr>
              <a:t>Event and Meeting Spaces</a:t>
            </a:r>
            <a:endParaRPr lang="en-US" b="1" dirty="0">
              <a:latin typeface="Times New Roman" panose="02020603050405020304" pitchFamily="18" charset="0"/>
              <a:cs typeface="Times New Roman" panose="02020603050405020304" pitchFamily="18" charset="0"/>
            </a:endParaRPr>
          </a:p>
        </p:txBody>
      </p:sp>
      <p:sp>
        <p:nvSpPr>
          <p:cNvPr id="6" name="Object 5"/>
          <p:cNvSpPr/>
          <p:nvPr/>
        </p:nvSpPr>
        <p:spPr>
          <a:xfrm>
            <a:off x="586254" y="2356259"/>
            <a:ext cx="6542778" cy="3874231"/>
          </a:xfrm>
          <a:prstGeom prst="rect">
            <a:avLst/>
          </a:prstGeom>
          <a:noFill/>
        </p:spPr>
        <p:txBody>
          <a:bodyPr wrap="square" lIns="0" tIns="0" rIns="0" bIns="0" rtlCol="0" anchor="t"/>
          <a:lstStyle/>
          <a:p>
            <a:pPr algn="just">
              <a:spcBef>
                <a:spcPts val="1344"/>
              </a:spcBef>
              <a:buSzPct val="100000"/>
            </a:pPr>
            <a:r>
              <a:rPr lang="en-US" sz="2400" dirty="0">
                <a:latin typeface="Times New Roman" panose="02020603050405020304" pitchFamily="18" charset="0"/>
                <a:ea typeface="Montserrat" pitchFamily="34" charset="-122"/>
                <a:cs typeface="Times New Roman" panose="02020603050405020304" pitchFamily="18" charset="0"/>
              </a:rPr>
              <a:t>The JW Marriott Grosvenor House Hotel's opulent ballrooms and adaptable meeting spaces make it a popular location for a wide range of events, from lavish weddings to business conferences (Raghubalan &amp; Raghubalan, 2015). Every aspect is precisely planned and carried out by the hotel's specialist events staff, resulting in experiences that both guests and attendees will never forget.</a:t>
            </a:r>
          </a:p>
        </p:txBody>
      </p:sp>
    </p:spTree>
    <p:extLst>
      <p:ext uri="{BB962C8B-B14F-4D97-AF65-F5344CB8AC3E}">
        <p14:creationId xmlns:p14="http://schemas.microsoft.com/office/powerpoint/2010/main" val="16891582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7E6E6"/>
        </a:solidFill>
        <a:effectLst/>
      </p:bgPr>
    </p:bg>
    <p:spTree>
      <p:nvGrpSpPr>
        <p:cNvPr id="1" name=""/>
        <p:cNvGrpSpPr/>
        <p:nvPr/>
      </p:nvGrpSpPr>
      <p:grpSpPr>
        <a:xfrm>
          <a:off x="0" y="0"/>
          <a:ext cx="0" cy="0"/>
          <a:chOff x="0" y="0"/>
          <a:chExt cx="0" cy="0"/>
        </a:xfrm>
      </p:grpSpPr>
      <p:sp>
        <p:nvSpPr>
          <p:cNvPr id="2" name="Object 1"/>
          <p:cNvSpPr/>
          <p:nvPr/>
        </p:nvSpPr>
        <p:spPr>
          <a:xfrm>
            <a:off x="-2557" y="189794"/>
            <a:ext cx="7557135" cy="686287"/>
          </a:xfrm>
          <a:prstGeom prst="rect">
            <a:avLst/>
          </a:prstGeom>
          <a:noFill/>
        </p:spPr>
        <p:txBody>
          <a:bodyPr wrap="square" lIns="0" tIns="0" rIns="0" bIns="0" rtlCol="0" anchor="t"/>
          <a:lstStyle/>
          <a:p>
            <a:pPr algn="ctr">
              <a:lnSpc>
                <a:spcPts val="3900"/>
              </a:lnSpc>
              <a:buNone/>
            </a:pPr>
            <a:r>
              <a:rPr lang="en-US" sz="3750" b="1" dirty="0">
                <a:solidFill>
                  <a:srgbClr val="000000"/>
                </a:solidFill>
                <a:latin typeface="Times New Roman" panose="02020603050405020304" pitchFamily="18" charset="0"/>
                <a:ea typeface="Carlito" pitchFamily="34" charset="-122"/>
                <a:cs typeface="Times New Roman" panose="02020603050405020304" pitchFamily="18" charset="0"/>
              </a:rPr>
              <a:t>The importance of hospitality and how hotels meet/exceed guest expectations</a:t>
            </a:r>
          </a:p>
        </p:txBody>
      </p:sp>
      <p:pic>
        <p:nvPicPr>
          <p:cNvPr id="3" name="Object 2"/>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7823619" y="153195"/>
            <a:ext cx="4376004" cy="6559418"/>
          </a:xfrm>
          <a:prstGeom prst="rect">
            <a:avLst/>
          </a:prstGeom>
        </p:spPr>
      </p:pic>
      <p:sp>
        <p:nvSpPr>
          <p:cNvPr id="4" name="Object 3"/>
          <p:cNvSpPr/>
          <p:nvPr/>
        </p:nvSpPr>
        <p:spPr>
          <a:xfrm>
            <a:off x="-2557" y="2049413"/>
            <a:ext cx="7826175" cy="4618793"/>
          </a:xfrm>
          <a:prstGeom prst="rect">
            <a:avLst/>
          </a:prstGeom>
          <a:solidFill>
            <a:srgbClr val="A5A5A5"/>
          </a:solidFill>
        </p:spPr>
        <p:txBody>
          <a:bodyPr/>
          <a:lstStyle/>
          <a:p>
            <a:endParaRPr lang="en-GB" dirty="0"/>
          </a:p>
        </p:txBody>
      </p:sp>
      <p:sp>
        <p:nvSpPr>
          <p:cNvPr id="5" name="Object 4"/>
          <p:cNvSpPr/>
          <p:nvPr/>
        </p:nvSpPr>
        <p:spPr>
          <a:xfrm>
            <a:off x="393834" y="2202837"/>
            <a:ext cx="7033391" cy="336714"/>
          </a:xfrm>
          <a:prstGeom prst="rect">
            <a:avLst/>
          </a:prstGeom>
          <a:noFill/>
        </p:spPr>
        <p:txBody>
          <a:bodyPr wrap="square" lIns="0" tIns="0" rIns="0" bIns="0" rtlCol="0" anchor="t"/>
          <a:lstStyle/>
          <a:p>
            <a:pPr algn="ctr">
              <a:lnSpc>
                <a:spcPts val="2652"/>
              </a:lnSpc>
              <a:buNone/>
            </a:pPr>
            <a:r>
              <a:rPr lang="en-GB" sz="2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Importance of Hospitality</a:t>
            </a:r>
            <a:endParaRPr lang="en-US" b="1" dirty="0">
              <a:latin typeface="Times New Roman" panose="02020603050405020304" pitchFamily="18" charset="0"/>
              <a:cs typeface="Times New Roman" panose="02020603050405020304" pitchFamily="18" charset="0"/>
            </a:endParaRPr>
          </a:p>
        </p:txBody>
      </p:sp>
      <p:sp>
        <p:nvSpPr>
          <p:cNvPr id="6" name="Object 5"/>
          <p:cNvSpPr/>
          <p:nvPr/>
        </p:nvSpPr>
        <p:spPr>
          <a:xfrm>
            <a:off x="194497" y="2692974"/>
            <a:ext cx="7458937" cy="3846832"/>
          </a:xfrm>
          <a:prstGeom prst="rect">
            <a:avLst/>
          </a:prstGeom>
          <a:noFill/>
        </p:spPr>
        <p:txBody>
          <a:bodyPr wrap="square" lIns="0" tIns="0" rIns="0" bIns="0" rtlCol="0" anchor="t"/>
          <a:lstStyle/>
          <a:p>
            <a:pPr algn="just">
              <a:spcBef>
                <a:spcPts val="1344"/>
              </a:spcBef>
              <a:buSzPct val="100000"/>
            </a:pPr>
            <a:r>
              <a:rPr lang="en-US" sz="2400" dirty="0">
                <a:latin typeface="Times New Roman" panose="02020603050405020304" pitchFamily="18" charset="0"/>
                <a:ea typeface="Montserrat" pitchFamily="34" charset="-122"/>
                <a:cs typeface="Times New Roman" panose="02020603050405020304" pitchFamily="18" charset="0"/>
              </a:rPr>
              <a:t>The skill of creating a welcoming, pleasant environment for visitors is what makes hospitality the cornerstone of the hotel sector. In addition to offering services, it also fosters a culture and mindset that influence every aspect of a visitor's stay. The value of hospitality is found in its capacity to create strong emotional bonds that leave visitors with a sense of community and a treasured memory (</a:t>
            </a:r>
            <a:r>
              <a:rPr lang="en-US" sz="2400" dirty="0" err="1">
                <a:latin typeface="Times New Roman" panose="02020603050405020304" pitchFamily="18" charset="0"/>
                <a:ea typeface="Montserrat" pitchFamily="34" charset="-122"/>
                <a:cs typeface="Times New Roman" panose="02020603050405020304" pitchFamily="18" charset="0"/>
              </a:rPr>
              <a:t>Bagdan</a:t>
            </a:r>
            <a:r>
              <a:rPr lang="en-US" sz="2400" dirty="0">
                <a:latin typeface="Times New Roman" panose="02020603050405020304" pitchFamily="18" charset="0"/>
                <a:ea typeface="Montserrat" pitchFamily="34" charset="-122"/>
                <a:cs typeface="Times New Roman" panose="02020603050405020304" pitchFamily="18" charset="0"/>
              </a:rPr>
              <a:t>, 2013). A warm atmosphere may turn a hotel into a beloved resort, encouraging loyalty and eliciting </a:t>
            </a:r>
            <a:r>
              <a:rPr lang="en-US" sz="2400" dirty="0" err="1">
                <a:latin typeface="Times New Roman" panose="02020603050405020304" pitchFamily="18" charset="0"/>
                <a:ea typeface="Montserrat" pitchFamily="34" charset="-122"/>
                <a:cs typeface="Times New Roman" panose="02020603050405020304" pitchFamily="18" charset="0"/>
              </a:rPr>
              <a:t>favourable</a:t>
            </a:r>
            <a:r>
              <a:rPr lang="en-US" sz="2400" dirty="0">
                <a:latin typeface="Times New Roman" panose="02020603050405020304" pitchFamily="18" charset="0"/>
                <a:ea typeface="Montserrat" pitchFamily="34" charset="-122"/>
                <a:cs typeface="Times New Roman" panose="02020603050405020304" pitchFamily="18" charset="0"/>
              </a:rPr>
              <a:t> word-of-mouth referrals.</a:t>
            </a:r>
          </a:p>
        </p:txBody>
      </p:sp>
    </p:spTree>
    <p:extLst>
      <p:ext uri="{BB962C8B-B14F-4D97-AF65-F5344CB8AC3E}">
        <p14:creationId xmlns:p14="http://schemas.microsoft.com/office/powerpoint/2010/main" val="1740900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E7E6E6"/>
        </a:solidFill>
        <a:effectLst/>
      </p:bgPr>
    </p:bg>
    <p:spTree>
      <p:nvGrpSpPr>
        <p:cNvPr id="1" name=""/>
        <p:cNvGrpSpPr/>
        <p:nvPr/>
      </p:nvGrpSpPr>
      <p:grpSpPr>
        <a:xfrm>
          <a:off x="0" y="0"/>
          <a:ext cx="0" cy="0"/>
          <a:chOff x="0" y="0"/>
          <a:chExt cx="0" cy="0"/>
        </a:xfrm>
      </p:grpSpPr>
      <p:sp>
        <p:nvSpPr>
          <p:cNvPr id="2" name="Object 1"/>
          <p:cNvSpPr/>
          <p:nvPr/>
        </p:nvSpPr>
        <p:spPr>
          <a:xfrm>
            <a:off x="-2557" y="189794"/>
            <a:ext cx="7557135" cy="686287"/>
          </a:xfrm>
          <a:prstGeom prst="rect">
            <a:avLst/>
          </a:prstGeom>
          <a:noFill/>
        </p:spPr>
        <p:txBody>
          <a:bodyPr wrap="square" lIns="0" tIns="0" rIns="0" bIns="0" rtlCol="0" anchor="t"/>
          <a:lstStyle/>
          <a:p>
            <a:pPr algn="ctr">
              <a:lnSpc>
                <a:spcPts val="3900"/>
              </a:lnSpc>
              <a:buNone/>
            </a:pPr>
            <a:r>
              <a:rPr lang="en-US" sz="3750" b="1" dirty="0">
                <a:solidFill>
                  <a:srgbClr val="000000"/>
                </a:solidFill>
                <a:latin typeface="Times New Roman" panose="02020603050405020304" pitchFamily="18" charset="0"/>
                <a:ea typeface="Carlito" pitchFamily="34" charset="-122"/>
                <a:cs typeface="Times New Roman" panose="02020603050405020304" pitchFamily="18" charset="0"/>
              </a:rPr>
              <a:t>The importance of hospitality and how hotels meet/exceed guest expectations</a:t>
            </a:r>
          </a:p>
        </p:txBody>
      </p:sp>
      <p:pic>
        <p:nvPicPr>
          <p:cNvPr id="3" name="Object 2"/>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7823619" y="515568"/>
            <a:ext cx="4376004" cy="5834672"/>
          </a:xfrm>
          <a:prstGeom prst="rect">
            <a:avLst/>
          </a:prstGeom>
        </p:spPr>
      </p:pic>
      <p:sp>
        <p:nvSpPr>
          <p:cNvPr id="4" name="Object 3"/>
          <p:cNvSpPr/>
          <p:nvPr/>
        </p:nvSpPr>
        <p:spPr>
          <a:xfrm>
            <a:off x="-2557" y="2049413"/>
            <a:ext cx="7826175" cy="4618793"/>
          </a:xfrm>
          <a:prstGeom prst="rect">
            <a:avLst/>
          </a:prstGeom>
          <a:solidFill>
            <a:srgbClr val="A5A5A5"/>
          </a:solidFill>
        </p:spPr>
        <p:txBody>
          <a:bodyPr/>
          <a:lstStyle/>
          <a:p>
            <a:endParaRPr lang="en-GB" dirty="0"/>
          </a:p>
        </p:txBody>
      </p:sp>
      <p:sp>
        <p:nvSpPr>
          <p:cNvPr id="5" name="Object 4"/>
          <p:cNvSpPr/>
          <p:nvPr/>
        </p:nvSpPr>
        <p:spPr>
          <a:xfrm>
            <a:off x="393834" y="2202837"/>
            <a:ext cx="7033391" cy="336714"/>
          </a:xfrm>
          <a:prstGeom prst="rect">
            <a:avLst/>
          </a:prstGeom>
          <a:noFill/>
        </p:spPr>
        <p:txBody>
          <a:bodyPr wrap="square" lIns="0" tIns="0" rIns="0" bIns="0" rtlCol="0" anchor="t"/>
          <a:lstStyle/>
          <a:p>
            <a:pPr algn="ctr">
              <a:lnSpc>
                <a:spcPts val="2652"/>
              </a:lnSpc>
              <a:buNone/>
            </a:pPr>
            <a:r>
              <a:rPr lang="en-GB" sz="2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Recognising the desires of visitors</a:t>
            </a:r>
            <a:endParaRPr lang="en-US" b="1" dirty="0">
              <a:latin typeface="Times New Roman" panose="02020603050405020304" pitchFamily="18" charset="0"/>
              <a:cs typeface="Times New Roman" panose="02020603050405020304" pitchFamily="18" charset="0"/>
            </a:endParaRPr>
          </a:p>
        </p:txBody>
      </p:sp>
      <p:sp>
        <p:nvSpPr>
          <p:cNvPr id="6" name="Object 5"/>
          <p:cNvSpPr/>
          <p:nvPr/>
        </p:nvSpPr>
        <p:spPr>
          <a:xfrm>
            <a:off x="194497" y="2692974"/>
            <a:ext cx="7458937" cy="3846832"/>
          </a:xfrm>
          <a:prstGeom prst="rect">
            <a:avLst/>
          </a:prstGeom>
          <a:noFill/>
        </p:spPr>
        <p:txBody>
          <a:bodyPr wrap="square" lIns="0" tIns="0" rIns="0" bIns="0" rtlCol="0" anchor="t"/>
          <a:lstStyle/>
          <a:p>
            <a:pPr algn="just">
              <a:spcBef>
                <a:spcPts val="1344"/>
              </a:spcBef>
              <a:buSzPct val="100000"/>
            </a:pPr>
            <a:r>
              <a:rPr lang="en-US" sz="2400" dirty="0">
                <a:latin typeface="Times New Roman" panose="02020603050405020304" pitchFamily="18" charset="0"/>
                <a:ea typeface="Montserrat" pitchFamily="34" charset="-122"/>
                <a:cs typeface="Times New Roman" panose="02020603050405020304" pitchFamily="18" charset="0"/>
              </a:rPr>
              <a:t>Anticipating visitor demands is one of the key ways hotels fulfil and surpass visitors' expectations. The instant a visitor checks in, this begins. When it comes to giving a forgotten item, making </a:t>
            </a:r>
            <a:r>
              <a:rPr lang="en-US" sz="2400" dirty="0" err="1">
                <a:latin typeface="Times New Roman" panose="02020603050405020304" pitchFamily="18" charset="0"/>
                <a:ea typeface="Montserrat" pitchFamily="34" charset="-122"/>
                <a:cs typeface="Times New Roman" panose="02020603050405020304" pitchFamily="18" charset="0"/>
              </a:rPr>
              <a:t>customised</a:t>
            </a:r>
            <a:r>
              <a:rPr lang="en-US" sz="2400" dirty="0">
                <a:latin typeface="Times New Roman" panose="02020603050405020304" pitchFamily="18" charset="0"/>
                <a:ea typeface="Montserrat" pitchFamily="34" charset="-122"/>
                <a:cs typeface="Times New Roman" panose="02020603050405020304" pitchFamily="18" charset="0"/>
              </a:rPr>
              <a:t> suggestions, or making sure dietary restrictions are met, well-trained workers have a remarkable ability to identify and meet unexpressed requests (Walker, 2017). A dedication to going above and above is demonstrated by this intuitive approach, which leaves clients feeling thankful and pleasantly surprised.</a:t>
            </a:r>
          </a:p>
        </p:txBody>
      </p:sp>
    </p:spTree>
    <p:extLst>
      <p:ext uri="{BB962C8B-B14F-4D97-AF65-F5344CB8AC3E}">
        <p14:creationId xmlns:p14="http://schemas.microsoft.com/office/powerpoint/2010/main" val="7271719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7E6E6"/>
        </a:solidFill>
        <a:effectLst/>
      </p:bgPr>
    </p:bg>
    <p:spTree>
      <p:nvGrpSpPr>
        <p:cNvPr id="1" name=""/>
        <p:cNvGrpSpPr/>
        <p:nvPr/>
      </p:nvGrpSpPr>
      <p:grpSpPr>
        <a:xfrm>
          <a:off x="0" y="0"/>
          <a:ext cx="0" cy="0"/>
          <a:chOff x="0" y="0"/>
          <a:chExt cx="0" cy="0"/>
        </a:xfrm>
      </p:grpSpPr>
      <p:sp>
        <p:nvSpPr>
          <p:cNvPr id="2" name="Object 1"/>
          <p:cNvSpPr/>
          <p:nvPr/>
        </p:nvSpPr>
        <p:spPr>
          <a:xfrm>
            <a:off x="-2557" y="189794"/>
            <a:ext cx="7557135" cy="686287"/>
          </a:xfrm>
          <a:prstGeom prst="rect">
            <a:avLst/>
          </a:prstGeom>
          <a:noFill/>
        </p:spPr>
        <p:txBody>
          <a:bodyPr wrap="square" lIns="0" tIns="0" rIns="0" bIns="0" rtlCol="0" anchor="t"/>
          <a:lstStyle/>
          <a:p>
            <a:pPr algn="ctr">
              <a:lnSpc>
                <a:spcPts val="3900"/>
              </a:lnSpc>
              <a:buNone/>
            </a:pPr>
            <a:r>
              <a:rPr lang="en-US" sz="3750" b="1" dirty="0">
                <a:solidFill>
                  <a:srgbClr val="000000"/>
                </a:solidFill>
                <a:latin typeface="Times New Roman" panose="02020603050405020304" pitchFamily="18" charset="0"/>
                <a:ea typeface="Carlito" pitchFamily="34" charset="-122"/>
                <a:cs typeface="Times New Roman" panose="02020603050405020304" pitchFamily="18" charset="0"/>
              </a:rPr>
              <a:t>The importance of hospitality and how hotels meet/exceed guest expectations</a:t>
            </a:r>
          </a:p>
        </p:txBody>
      </p:sp>
      <p:pic>
        <p:nvPicPr>
          <p:cNvPr id="3" name="Object 2"/>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8049825" y="515568"/>
            <a:ext cx="4149797" cy="6152638"/>
          </a:xfrm>
          <a:prstGeom prst="rect">
            <a:avLst/>
          </a:prstGeom>
        </p:spPr>
      </p:pic>
      <p:sp>
        <p:nvSpPr>
          <p:cNvPr id="4" name="Object 3"/>
          <p:cNvSpPr/>
          <p:nvPr/>
        </p:nvSpPr>
        <p:spPr>
          <a:xfrm>
            <a:off x="-2557" y="2049413"/>
            <a:ext cx="7826175" cy="4618793"/>
          </a:xfrm>
          <a:prstGeom prst="rect">
            <a:avLst/>
          </a:prstGeom>
          <a:solidFill>
            <a:srgbClr val="A5A5A5"/>
          </a:solidFill>
        </p:spPr>
        <p:txBody>
          <a:bodyPr/>
          <a:lstStyle/>
          <a:p>
            <a:endParaRPr lang="en-GB" dirty="0"/>
          </a:p>
        </p:txBody>
      </p:sp>
      <p:sp>
        <p:nvSpPr>
          <p:cNvPr id="5" name="Object 4"/>
          <p:cNvSpPr/>
          <p:nvPr/>
        </p:nvSpPr>
        <p:spPr>
          <a:xfrm>
            <a:off x="393834" y="2202837"/>
            <a:ext cx="7033391" cy="336714"/>
          </a:xfrm>
          <a:prstGeom prst="rect">
            <a:avLst/>
          </a:prstGeom>
          <a:noFill/>
        </p:spPr>
        <p:txBody>
          <a:bodyPr wrap="square" lIns="0" tIns="0" rIns="0" bIns="0" rtlCol="0" anchor="t"/>
          <a:lstStyle/>
          <a:p>
            <a:pPr algn="ctr">
              <a:lnSpc>
                <a:spcPts val="2652"/>
              </a:lnSpc>
              <a:buNone/>
            </a:pPr>
            <a:r>
              <a:rPr lang="en-GB" sz="2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Customised and personalised experiences</a:t>
            </a:r>
            <a:endParaRPr lang="en-US" b="1" dirty="0">
              <a:latin typeface="Times New Roman" panose="02020603050405020304" pitchFamily="18" charset="0"/>
              <a:cs typeface="Times New Roman" panose="02020603050405020304" pitchFamily="18" charset="0"/>
            </a:endParaRPr>
          </a:p>
        </p:txBody>
      </p:sp>
      <p:sp>
        <p:nvSpPr>
          <p:cNvPr id="6" name="Object 5"/>
          <p:cNvSpPr/>
          <p:nvPr/>
        </p:nvSpPr>
        <p:spPr>
          <a:xfrm>
            <a:off x="194497" y="2692974"/>
            <a:ext cx="7458937" cy="3846832"/>
          </a:xfrm>
          <a:prstGeom prst="rect">
            <a:avLst/>
          </a:prstGeom>
          <a:noFill/>
        </p:spPr>
        <p:txBody>
          <a:bodyPr wrap="square" lIns="0" tIns="0" rIns="0" bIns="0" rtlCol="0" anchor="t"/>
          <a:lstStyle/>
          <a:p>
            <a:pPr algn="just">
              <a:spcBef>
                <a:spcPts val="1344"/>
              </a:spcBef>
              <a:buSzPct val="100000"/>
            </a:pPr>
            <a:r>
              <a:rPr lang="en-US" sz="2400" dirty="0">
                <a:latin typeface="Times New Roman" panose="02020603050405020304" pitchFamily="18" charset="0"/>
                <a:ea typeface="Montserrat" pitchFamily="34" charset="-122"/>
                <a:cs typeface="Times New Roman" panose="02020603050405020304" pitchFamily="18" charset="0"/>
              </a:rPr>
              <a:t>Outstanding hotels make an effort to provide </a:t>
            </a:r>
            <a:r>
              <a:rPr lang="en-US" sz="2400" dirty="0" err="1">
                <a:latin typeface="Times New Roman" panose="02020603050405020304" pitchFamily="18" charset="0"/>
                <a:ea typeface="Montserrat" pitchFamily="34" charset="-122"/>
                <a:cs typeface="Times New Roman" panose="02020603050405020304" pitchFamily="18" charset="0"/>
              </a:rPr>
              <a:t>individualised</a:t>
            </a:r>
            <a:r>
              <a:rPr lang="en-US" sz="2400" dirty="0">
                <a:latin typeface="Times New Roman" panose="02020603050405020304" pitchFamily="18" charset="0"/>
                <a:ea typeface="Montserrat" pitchFamily="34" charset="-122"/>
                <a:cs typeface="Times New Roman" panose="02020603050405020304" pitchFamily="18" charset="0"/>
              </a:rPr>
              <a:t> experiences because they understand that each client is unique. This might include creating custom room amenities or planning elaborate celebrations for milestones or anniversaries (Vlad, 2015). By tailoring services to specific tastes, hotels show a sincere interest in their visitors, fostering a sense of value and importance. This particular attention to detail elevates a visitor's stay to the level of outstanding and leaves a lasting impression.</a:t>
            </a:r>
          </a:p>
        </p:txBody>
      </p:sp>
    </p:spTree>
    <p:extLst>
      <p:ext uri="{BB962C8B-B14F-4D97-AF65-F5344CB8AC3E}">
        <p14:creationId xmlns:p14="http://schemas.microsoft.com/office/powerpoint/2010/main" val="10175362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E7E6E6"/>
        </a:solidFill>
        <a:effectLst/>
      </p:bgPr>
    </p:bg>
    <p:spTree>
      <p:nvGrpSpPr>
        <p:cNvPr id="1" name=""/>
        <p:cNvGrpSpPr/>
        <p:nvPr/>
      </p:nvGrpSpPr>
      <p:grpSpPr>
        <a:xfrm>
          <a:off x="0" y="0"/>
          <a:ext cx="0" cy="0"/>
          <a:chOff x="0" y="0"/>
          <a:chExt cx="0" cy="0"/>
        </a:xfrm>
      </p:grpSpPr>
      <p:sp>
        <p:nvSpPr>
          <p:cNvPr id="2" name="Object 1"/>
          <p:cNvSpPr/>
          <p:nvPr/>
        </p:nvSpPr>
        <p:spPr>
          <a:xfrm>
            <a:off x="-2557" y="189794"/>
            <a:ext cx="7557135" cy="686287"/>
          </a:xfrm>
          <a:prstGeom prst="rect">
            <a:avLst/>
          </a:prstGeom>
          <a:noFill/>
        </p:spPr>
        <p:txBody>
          <a:bodyPr wrap="square" lIns="0" tIns="0" rIns="0" bIns="0" rtlCol="0" anchor="t"/>
          <a:lstStyle/>
          <a:p>
            <a:pPr algn="ctr">
              <a:lnSpc>
                <a:spcPts val="3900"/>
              </a:lnSpc>
              <a:buNone/>
            </a:pPr>
            <a:r>
              <a:rPr lang="en-US" sz="3750" b="1" dirty="0">
                <a:solidFill>
                  <a:srgbClr val="000000"/>
                </a:solidFill>
                <a:latin typeface="Times New Roman" panose="02020603050405020304" pitchFamily="18" charset="0"/>
                <a:ea typeface="Carlito" pitchFamily="34" charset="-122"/>
                <a:cs typeface="Times New Roman" panose="02020603050405020304" pitchFamily="18" charset="0"/>
              </a:rPr>
              <a:t>The importance of hospitality and how hotels meet/exceed guest expectations</a:t>
            </a:r>
          </a:p>
        </p:txBody>
      </p:sp>
      <p:pic>
        <p:nvPicPr>
          <p:cNvPr id="3" name="Object 2"/>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7823619" y="150901"/>
            <a:ext cx="4376004" cy="6564006"/>
          </a:xfrm>
          <a:prstGeom prst="rect">
            <a:avLst/>
          </a:prstGeom>
        </p:spPr>
      </p:pic>
      <p:sp>
        <p:nvSpPr>
          <p:cNvPr id="4" name="Object 3"/>
          <p:cNvSpPr/>
          <p:nvPr/>
        </p:nvSpPr>
        <p:spPr>
          <a:xfrm>
            <a:off x="-2557" y="2049413"/>
            <a:ext cx="7826175" cy="4618793"/>
          </a:xfrm>
          <a:prstGeom prst="rect">
            <a:avLst/>
          </a:prstGeom>
          <a:solidFill>
            <a:srgbClr val="A5A5A5"/>
          </a:solidFill>
        </p:spPr>
        <p:txBody>
          <a:bodyPr/>
          <a:lstStyle/>
          <a:p>
            <a:endParaRPr lang="en-GB" dirty="0"/>
          </a:p>
        </p:txBody>
      </p:sp>
      <p:sp>
        <p:nvSpPr>
          <p:cNvPr id="5" name="Object 4"/>
          <p:cNvSpPr/>
          <p:nvPr/>
        </p:nvSpPr>
        <p:spPr>
          <a:xfrm>
            <a:off x="393834" y="2202837"/>
            <a:ext cx="7033391" cy="336714"/>
          </a:xfrm>
          <a:prstGeom prst="rect">
            <a:avLst/>
          </a:prstGeom>
          <a:noFill/>
        </p:spPr>
        <p:txBody>
          <a:bodyPr wrap="square" lIns="0" tIns="0" rIns="0" bIns="0" rtlCol="0" anchor="t"/>
          <a:lstStyle/>
          <a:p>
            <a:pPr algn="ctr">
              <a:lnSpc>
                <a:spcPts val="2652"/>
              </a:lnSpc>
              <a:buNone/>
            </a:pPr>
            <a:r>
              <a:rPr lang="en-GB" sz="2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Feedback and Ongoing Improvement</a:t>
            </a:r>
            <a:endParaRPr lang="en-US" b="1" dirty="0">
              <a:latin typeface="Times New Roman" panose="02020603050405020304" pitchFamily="18" charset="0"/>
              <a:cs typeface="Times New Roman" panose="02020603050405020304" pitchFamily="18" charset="0"/>
            </a:endParaRPr>
          </a:p>
        </p:txBody>
      </p:sp>
      <p:sp>
        <p:nvSpPr>
          <p:cNvPr id="6" name="Object 5"/>
          <p:cNvSpPr/>
          <p:nvPr/>
        </p:nvSpPr>
        <p:spPr>
          <a:xfrm>
            <a:off x="194497" y="2692974"/>
            <a:ext cx="7458937" cy="3846832"/>
          </a:xfrm>
          <a:prstGeom prst="rect">
            <a:avLst/>
          </a:prstGeom>
          <a:noFill/>
        </p:spPr>
        <p:txBody>
          <a:bodyPr wrap="square" lIns="0" tIns="0" rIns="0" bIns="0" rtlCol="0" anchor="t"/>
          <a:lstStyle/>
          <a:p>
            <a:pPr algn="just">
              <a:spcBef>
                <a:spcPts val="1344"/>
              </a:spcBef>
              <a:buSzPct val="100000"/>
            </a:pPr>
            <a:r>
              <a:rPr lang="en-US" sz="2400" dirty="0">
                <a:latin typeface="Times New Roman" panose="02020603050405020304" pitchFamily="18" charset="0"/>
                <a:ea typeface="Montserrat" pitchFamily="34" charset="-122"/>
                <a:cs typeface="Times New Roman" panose="02020603050405020304" pitchFamily="18" charset="0"/>
              </a:rPr>
              <a:t>Hotels are aware of how important feedback is to improving visitor experiences. Through questionnaires, evaluations, and direct conversation, they aggressively seek feedback (</a:t>
            </a:r>
            <a:r>
              <a:rPr lang="en-US" sz="2400" dirty="0" err="1">
                <a:latin typeface="Times New Roman" panose="02020603050405020304" pitchFamily="18" charset="0"/>
                <a:ea typeface="Montserrat" pitchFamily="34" charset="-122"/>
                <a:cs typeface="Times New Roman" panose="02020603050405020304" pitchFamily="18" charset="0"/>
              </a:rPr>
              <a:t>Kokt</a:t>
            </a:r>
            <a:r>
              <a:rPr lang="en-US" sz="2400" dirty="0">
                <a:latin typeface="Times New Roman" panose="02020603050405020304" pitchFamily="18" charset="0"/>
                <a:ea typeface="Montserrat" pitchFamily="34" charset="-122"/>
                <a:cs typeface="Times New Roman" panose="02020603050405020304" pitchFamily="18" charset="0"/>
              </a:rPr>
              <a:t>, 2015). This information is </a:t>
            </a:r>
            <a:r>
              <a:rPr lang="en-US" sz="2400" dirty="0" err="1">
                <a:latin typeface="Times New Roman" panose="02020603050405020304" pitchFamily="18" charset="0"/>
                <a:ea typeface="Montserrat" pitchFamily="34" charset="-122"/>
                <a:cs typeface="Times New Roman" panose="02020603050405020304" pitchFamily="18" charset="0"/>
              </a:rPr>
              <a:t>utilised</a:t>
            </a:r>
            <a:r>
              <a:rPr lang="en-US" sz="2400" dirty="0">
                <a:latin typeface="Times New Roman" panose="02020603050405020304" pitchFamily="18" charset="0"/>
                <a:ea typeface="Montserrat" pitchFamily="34" charset="-122"/>
                <a:cs typeface="Times New Roman" panose="02020603050405020304" pitchFamily="18" charset="0"/>
              </a:rPr>
              <a:t> to identify problem areas and enhance services. Hotels show a readiness to change and adapt by paying attention to the opinions of their customers.</a:t>
            </a:r>
          </a:p>
        </p:txBody>
      </p:sp>
    </p:spTree>
    <p:extLst>
      <p:ext uri="{BB962C8B-B14F-4D97-AF65-F5344CB8AC3E}">
        <p14:creationId xmlns:p14="http://schemas.microsoft.com/office/powerpoint/2010/main" val="13099584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E7E6E6"/>
        </a:solidFill>
        <a:effectLst/>
      </p:bgPr>
    </p:bg>
    <p:spTree>
      <p:nvGrpSpPr>
        <p:cNvPr id="1" name=""/>
        <p:cNvGrpSpPr/>
        <p:nvPr/>
      </p:nvGrpSpPr>
      <p:grpSpPr>
        <a:xfrm>
          <a:off x="0" y="0"/>
          <a:ext cx="0" cy="0"/>
          <a:chOff x="0" y="0"/>
          <a:chExt cx="0" cy="0"/>
        </a:xfrm>
      </p:grpSpPr>
      <p:sp>
        <p:nvSpPr>
          <p:cNvPr id="2" name="Object 1"/>
          <p:cNvSpPr/>
          <p:nvPr/>
        </p:nvSpPr>
        <p:spPr>
          <a:xfrm>
            <a:off x="2125183" y="380905"/>
            <a:ext cx="7557135" cy="495176"/>
          </a:xfrm>
          <a:prstGeom prst="rect">
            <a:avLst/>
          </a:prstGeom>
          <a:noFill/>
        </p:spPr>
        <p:txBody>
          <a:bodyPr wrap="square" lIns="0" tIns="0" rIns="0" bIns="0" rtlCol="0" anchor="t"/>
          <a:lstStyle/>
          <a:p>
            <a:pPr algn="ctr">
              <a:lnSpc>
                <a:spcPts val="3900"/>
              </a:lnSpc>
              <a:buNone/>
            </a:pPr>
            <a:r>
              <a:rPr lang="en-US" sz="3750" b="1" dirty="0">
                <a:solidFill>
                  <a:srgbClr val="000000"/>
                </a:solidFill>
                <a:latin typeface="Times New Roman" panose="02020603050405020304" pitchFamily="18" charset="0"/>
                <a:ea typeface="Carlito" pitchFamily="34" charset="-122"/>
                <a:cs typeface="Times New Roman" panose="02020603050405020304" pitchFamily="18" charset="0"/>
              </a:rPr>
              <a:t>Conclusion</a:t>
            </a:r>
            <a:endParaRPr lang="en-US" b="1" dirty="0">
              <a:latin typeface="Times New Roman" panose="02020603050405020304" pitchFamily="18" charset="0"/>
              <a:cs typeface="Times New Roman" panose="02020603050405020304" pitchFamily="18" charset="0"/>
            </a:endParaRPr>
          </a:p>
        </p:txBody>
      </p:sp>
      <p:sp>
        <p:nvSpPr>
          <p:cNvPr id="4" name="Object 3"/>
          <p:cNvSpPr/>
          <p:nvPr/>
        </p:nvSpPr>
        <p:spPr>
          <a:xfrm>
            <a:off x="2468689" y="1300286"/>
            <a:ext cx="7033391" cy="5220393"/>
          </a:xfrm>
          <a:prstGeom prst="rect">
            <a:avLst/>
          </a:prstGeom>
          <a:solidFill>
            <a:srgbClr val="A5A5A5"/>
          </a:solidFill>
        </p:spPr>
        <p:txBody>
          <a:bodyPr/>
          <a:lstStyle/>
          <a:p>
            <a:endParaRPr lang="en-GB"/>
          </a:p>
        </p:txBody>
      </p:sp>
      <p:sp>
        <p:nvSpPr>
          <p:cNvPr id="6" name="Object 5"/>
          <p:cNvSpPr/>
          <p:nvPr/>
        </p:nvSpPr>
        <p:spPr>
          <a:xfrm>
            <a:off x="2713995" y="1491884"/>
            <a:ext cx="6542778" cy="3874231"/>
          </a:xfrm>
          <a:prstGeom prst="rect">
            <a:avLst/>
          </a:prstGeom>
          <a:noFill/>
        </p:spPr>
        <p:txBody>
          <a:bodyPr wrap="square" lIns="0" tIns="0" rIns="0" bIns="0" rtlCol="0" anchor="t"/>
          <a:lstStyle/>
          <a:p>
            <a:pPr algn="just">
              <a:spcBef>
                <a:spcPts val="1344"/>
              </a:spcBef>
              <a:buSzPct val="100000"/>
            </a:pPr>
            <a:r>
              <a:rPr lang="en-US" sz="2200" dirty="0">
                <a:latin typeface="Times New Roman" panose="02020603050405020304" pitchFamily="18" charset="0"/>
                <a:cs typeface="Times New Roman" panose="02020603050405020304" pitchFamily="18" charset="0"/>
              </a:rPr>
              <a:t>Hospitality drives the hotel business forward. An experience becomes unforgettable when the intangible components are present. Hotels frequently go above and beyond what guests anticipate by anticipating their requirements, </a:t>
            </a:r>
            <a:r>
              <a:rPr lang="en-US" sz="2200" dirty="0" err="1">
                <a:latin typeface="Times New Roman" panose="02020603050405020304" pitchFamily="18" charset="0"/>
                <a:cs typeface="Times New Roman" panose="02020603050405020304" pitchFamily="18" charset="0"/>
              </a:rPr>
              <a:t>personalising</a:t>
            </a:r>
            <a:r>
              <a:rPr lang="en-US" sz="2200" dirty="0">
                <a:latin typeface="Times New Roman" panose="02020603050405020304" pitchFamily="18" charset="0"/>
                <a:cs typeface="Times New Roman" panose="02020603050405020304" pitchFamily="18" charset="0"/>
              </a:rPr>
              <a:t> services, providing seamless experiences, creating memorable moments, and appreciating customer feedback. Outstanding hotels may be identified by their dedication to providing extraordinary service, which makes customers feel satisfied and eager to stay at their establishment again.</a:t>
            </a:r>
            <a:endParaRPr lang="en-GB"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25613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 name="Object 3"/>
          <p:cNvSpPr/>
          <p:nvPr/>
        </p:nvSpPr>
        <p:spPr>
          <a:xfrm>
            <a:off x="227306" y="547550"/>
            <a:ext cx="11800571" cy="5761184"/>
          </a:xfrm>
          <a:prstGeom prst="rect">
            <a:avLst/>
          </a:prstGeom>
          <a:noFill/>
        </p:spPr>
        <p:txBody>
          <a:bodyPr wrap="square" lIns="0" tIns="0" rIns="0" bIns="0" rtlCol="0" anchor="t"/>
          <a:lstStyle/>
          <a:p>
            <a:pPr algn="ctr">
              <a:spcBef>
                <a:spcPts val="1344"/>
              </a:spcBef>
              <a:buSzPct val="100000"/>
            </a:pPr>
            <a:r>
              <a:rPr lang="en-US" sz="2400" b="1" dirty="0">
                <a:solidFill>
                  <a:schemeClr val="bg1"/>
                </a:solidFill>
                <a:latin typeface="Times New Roman" panose="02020603050405020304" pitchFamily="18" charset="0"/>
                <a:cs typeface="Times New Roman" panose="02020603050405020304" pitchFamily="18" charset="0"/>
              </a:rPr>
              <a:t>References</a:t>
            </a:r>
          </a:p>
          <a:p>
            <a:pPr algn="just">
              <a:spcBef>
                <a:spcPts val="1344"/>
              </a:spcBef>
              <a:buSzPct val="100000"/>
            </a:pPr>
            <a:r>
              <a:rPr lang="en-GB" sz="1400" dirty="0" err="1">
                <a:solidFill>
                  <a:schemeClr val="bg1"/>
                </a:solidFill>
                <a:latin typeface="Times New Roman" panose="02020603050405020304" pitchFamily="18" charset="0"/>
                <a:cs typeface="Times New Roman" panose="02020603050405020304" pitchFamily="18" charset="0"/>
              </a:rPr>
              <a:t>Bagdan</a:t>
            </a:r>
            <a:r>
              <a:rPr lang="en-GB" sz="1400" dirty="0">
                <a:solidFill>
                  <a:schemeClr val="bg1"/>
                </a:solidFill>
                <a:latin typeface="Times New Roman" panose="02020603050405020304" pitchFamily="18" charset="0"/>
                <a:cs typeface="Times New Roman" panose="02020603050405020304" pitchFamily="18" charset="0"/>
              </a:rPr>
              <a:t>, P.J. (2013) Guest service in the Hospitality Industry. Hoboken, NJ: Wiley. </a:t>
            </a:r>
          </a:p>
          <a:p>
            <a:pPr algn="just">
              <a:spcBef>
                <a:spcPts val="1344"/>
              </a:spcBef>
              <a:buSzPct val="100000"/>
            </a:pPr>
            <a:r>
              <a:rPr lang="en-GB" sz="1400" dirty="0">
                <a:solidFill>
                  <a:schemeClr val="bg1"/>
                </a:solidFill>
                <a:latin typeface="Times New Roman" panose="02020603050405020304" pitchFamily="18" charset="0"/>
                <a:cs typeface="Times New Roman" panose="02020603050405020304" pitchFamily="18" charset="0"/>
              </a:rPr>
              <a:t>Dixit, S.K. (2017) The Routledge Handbook of Consumer Behaviour In Hospitality and Tourism. London: Routledge, Taylor &amp; Francis Group. </a:t>
            </a:r>
          </a:p>
          <a:p>
            <a:pPr algn="just">
              <a:spcBef>
                <a:spcPts val="1344"/>
              </a:spcBef>
              <a:buSzPct val="100000"/>
            </a:pPr>
            <a:r>
              <a:rPr lang="en-GB" sz="1400" dirty="0">
                <a:solidFill>
                  <a:schemeClr val="bg1"/>
                </a:solidFill>
                <a:latin typeface="Times New Roman" panose="02020603050405020304" pitchFamily="18" charset="0"/>
                <a:cs typeface="Times New Roman" panose="02020603050405020304" pitchFamily="18" charset="0"/>
              </a:rPr>
              <a:t>Elyssa, A. (2021) Marriott: The luxury consumer is changing, but demand remains strong, hotelbusiness.com. Available at: https://hotelbusiness.com/marriott-the-luxury-consumer-is-changing-but-demand-remains-strong/ (Accessed: 01 October 2023). </a:t>
            </a:r>
          </a:p>
          <a:p>
            <a:pPr algn="just">
              <a:spcBef>
                <a:spcPts val="1344"/>
              </a:spcBef>
              <a:buSzPct val="100000"/>
            </a:pPr>
            <a:r>
              <a:rPr lang="en-GB" sz="1400" dirty="0">
                <a:solidFill>
                  <a:schemeClr val="bg1"/>
                </a:solidFill>
                <a:latin typeface="Times New Roman" panose="02020603050405020304" pitchFamily="18" charset="0"/>
                <a:cs typeface="Times New Roman" panose="02020603050405020304" pitchFamily="18" charset="0"/>
              </a:rPr>
              <a:t>Johnson, A. (2020) Luxury Hotel in Mayfair: JW Marriott </a:t>
            </a:r>
            <a:r>
              <a:rPr lang="en-GB" sz="1400" dirty="0" err="1">
                <a:solidFill>
                  <a:schemeClr val="bg1"/>
                </a:solidFill>
                <a:latin typeface="Times New Roman" panose="02020603050405020304" pitchFamily="18" charset="0"/>
                <a:cs typeface="Times New Roman" panose="02020603050405020304" pitchFamily="18" charset="0"/>
              </a:rPr>
              <a:t>grosvenor</a:t>
            </a:r>
            <a:r>
              <a:rPr lang="en-GB" sz="1400" dirty="0">
                <a:solidFill>
                  <a:schemeClr val="bg1"/>
                </a:solidFill>
                <a:latin typeface="Times New Roman" panose="02020603050405020304" pitchFamily="18" charset="0"/>
                <a:cs typeface="Times New Roman" panose="02020603050405020304" pitchFamily="18" charset="0"/>
              </a:rPr>
              <a:t> house London, Luxury Hotel in Mayfair | JW Marriott Grosvenor House London. Available at: https://www.marriott.com/en-us/hotels/longh-jw-marriott-grosvenor-house-london/overview/ (Accessed: 01 October 2023). </a:t>
            </a:r>
          </a:p>
          <a:p>
            <a:pPr algn="just">
              <a:spcBef>
                <a:spcPts val="1344"/>
              </a:spcBef>
              <a:buSzPct val="100000"/>
            </a:pPr>
            <a:r>
              <a:rPr lang="en-GB" sz="1400" dirty="0" err="1">
                <a:solidFill>
                  <a:schemeClr val="bg1"/>
                </a:solidFill>
                <a:latin typeface="Times New Roman" panose="02020603050405020304" pitchFamily="18" charset="0"/>
                <a:cs typeface="Times New Roman" panose="02020603050405020304" pitchFamily="18" charset="0"/>
              </a:rPr>
              <a:t>Kokt</a:t>
            </a:r>
            <a:r>
              <a:rPr lang="en-GB" sz="1400" dirty="0">
                <a:solidFill>
                  <a:schemeClr val="bg1"/>
                </a:solidFill>
                <a:latin typeface="Times New Roman" panose="02020603050405020304" pitchFamily="18" charset="0"/>
                <a:cs typeface="Times New Roman" panose="02020603050405020304" pitchFamily="18" charset="0"/>
              </a:rPr>
              <a:t>, D. (2015) Hospitality Management: A Practical Introduction. Bloemfontein, South Africa: SUN Press. </a:t>
            </a:r>
          </a:p>
          <a:p>
            <a:pPr algn="just">
              <a:spcBef>
                <a:spcPts val="1344"/>
              </a:spcBef>
              <a:buSzPct val="100000"/>
            </a:pPr>
            <a:r>
              <a:rPr lang="en-GB" sz="1400" dirty="0">
                <a:solidFill>
                  <a:schemeClr val="bg1"/>
                </a:solidFill>
                <a:latin typeface="Times New Roman" panose="02020603050405020304" pitchFamily="18" charset="0"/>
                <a:cs typeface="Times New Roman" panose="02020603050405020304" pitchFamily="18" charset="0"/>
              </a:rPr>
              <a:t>Portee, A. (2023) The JW Marriott Grosvenor House, Park Lane’s first hotel is coronation ready, Forbes. Available at: https://www.forbes.com/sites/allysonportee/2023/05/01/the-jw-marriott-grosvenor-house-park-lanes-first-hotel-is-coronation-ready/ (Accessed: 01 October 2023). </a:t>
            </a:r>
          </a:p>
          <a:p>
            <a:pPr algn="just">
              <a:spcBef>
                <a:spcPts val="1344"/>
              </a:spcBef>
              <a:buSzPct val="100000"/>
            </a:pPr>
            <a:r>
              <a:rPr lang="en-GB" sz="1400" dirty="0">
                <a:solidFill>
                  <a:schemeClr val="bg1"/>
                </a:solidFill>
                <a:latin typeface="Times New Roman" panose="02020603050405020304" pitchFamily="18" charset="0"/>
                <a:cs typeface="Times New Roman" panose="02020603050405020304" pitchFamily="18" charset="0"/>
              </a:rPr>
              <a:t>Raghubalan, G. and Raghubalan, S. (2015) Hotel Housekeeping: Operations and Management. New Delhi, India: Oxford University Press. </a:t>
            </a:r>
          </a:p>
          <a:p>
            <a:pPr algn="just">
              <a:spcBef>
                <a:spcPts val="1344"/>
              </a:spcBef>
              <a:buSzPct val="100000"/>
            </a:pPr>
            <a:r>
              <a:rPr lang="en-GB" sz="1400" dirty="0">
                <a:solidFill>
                  <a:schemeClr val="bg1"/>
                </a:solidFill>
                <a:latin typeface="Times New Roman" panose="02020603050405020304" pitchFamily="18" charset="0"/>
                <a:cs typeface="Times New Roman" panose="02020603050405020304" pitchFamily="18" charset="0"/>
              </a:rPr>
              <a:t>Sinclair, L. (2012) ‘Consuming hospitality services’, Understanding the Hospitality Consumer, pp. 36–52. doi:10.4324/9780080519968-9. </a:t>
            </a:r>
          </a:p>
          <a:p>
            <a:pPr algn="just">
              <a:spcBef>
                <a:spcPts val="1344"/>
              </a:spcBef>
              <a:buSzPct val="100000"/>
            </a:pPr>
            <a:r>
              <a:rPr lang="en-GB" sz="1400" dirty="0">
                <a:solidFill>
                  <a:schemeClr val="bg1"/>
                </a:solidFill>
                <a:latin typeface="Times New Roman" panose="02020603050405020304" pitchFamily="18" charset="0"/>
                <a:cs typeface="Times New Roman" panose="02020603050405020304" pitchFamily="18" charset="0"/>
              </a:rPr>
              <a:t>Social Tables (2021) Why Marriott’s marketing strategy is above the rest, Social Tables. Available at: https://www.socialtables.com/blog/hotel-sales/marriotts-marketing/ (Accessed: 01 October 2023). </a:t>
            </a:r>
          </a:p>
          <a:p>
            <a:pPr algn="just">
              <a:spcBef>
                <a:spcPts val="1344"/>
              </a:spcBef>
              <a:buSzPct val="100000"/>
            </a:pPr>
            <a:r>
              <a:rPr lang="en-GB" sz="1400" dirty="0">
                <a:solidFill>
                  <a:schemeClr val="bg1"/>
                </a:solidFill>
                <a:latin typeface="Times New Roman" panose="02020603050405020304" pitchFamily="18" charset="0"/>
                <a:cs typeface="Times New Roman" panose="02020603050405020304" pitchFamily="18" charset="0"/>
              </a:rPr>
              <a:t>Vlad, M. (2015) ‘Exceeding guest expectations’, Educational Strategies for the Next Generation Leaders in Hotel Management, pp. 182–194. doi:10.4018/978-1-4666-8565-9.ch008. </a:t>
            </a:r>
          </a:p>
          <a:p>
            <a:pPr algn="just">
              <a:spcBef>
                <a:spcPts val="1344"/>
              </a:spcBef>
              <a:buSzPct val="100000"/>
            </a:pPr>
            <a:r>
              <a:rPr lang="en-GB" sz="1400" dirty="0">
                <a:solidFill>
                  <a:schemeClr val="bg1"/>
                </a:solidFill>
                <a:latin typeface="Times New Roman" panose="02020603050405020304" pitchFamily="18" charset="0"/>
                <a:cs typeface="Times New Roman" panose="02020603050405020304" pitchFamily="18" charset="0"/>
              </a:rPr>
              <a:t>Walker, J.R. (2017) Introduction to hospitality management. Boston: Pearson.</a:t>
            </a:r>
          </a:p>
          <a:p>
            <a:pPr algn="just">
              <a:spcBef>
                <a:spcPts val="1344"/>
              </a:spcBef>
              <a:buSzPct val="100000"/>
            </a:pPr>
            <a:endParaRPr lang="en-US" sz="14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2012168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BAI_THEME_MODEL" val="{&quot;showLogo&quot;:true,&quot;logoScale&quot;:1,&quot;logoPosition&quot;:&quot;left&quot;,&quot;logoOffset&quot;:0,&quot;showMessage&quot;:true,&quot;showPageNum&quot;:true,&quot;logo&quot;:null,&quot;logo_dark&quot;:null,&quot;showFooterByDefault&quot;:null,&quot;footerMessage&quot;:&quot;©2022 Proprietary and Confidential. All Rights Reserved.&quot;,&quot;palette_name&quot;:&quot;custom&quot;,&quot;defaultSlideColor&quot;:&quot;theme&quot;,&quot;defaultBackgroundColor&quot;:&quot;background_dark&quot;,&quot;styleFonts&quot;:1,&quot;styleFontWeight&quot;:&quot;heavy&quot;,&quot;styleElementStyle&quot;:&quot;filled&quot;,&quot;styleEffect&quot;:&quot;none&quot;,&quot;styleDesign&quot;:1,&quot;styleDecoration&quot;:&quot;none_center&quot;,&quot;styleHeaderAlignment&quot;:&quot;left&quot;,&quot;styleShape&quot;:&quot;circle&quot;,&quot;styleColor&quot;:&quot;slide&quot;,&quot;styleBackground&quot;:&quot;none&quot;,&quot;styleTitleFont&quot;:&quot;sourcesanspro&quot;,&quot;styleBodyFont&quot;:&quot;sourcesanspro&quot;,&quot;styleWeight&quot;:&quot;light&quot;,&quot;styleTitleSlide&quot;:&quot;bar_left&quot;,&quot;fontScale&quot;:1,&quot;iconStyle&quot;:&quot;chunky&quot;,&quot;cjkFont&quot;:&quot;jp&quot;,&quot;isRTL&quot;:false,&quot;colors&quot;:{&quot;accent1&quot;:&quot;#ed7d31&quot;,&quot;accent2&quot;:&quot;#a5a5a5&quot;,&quot;accent3&quot;:&quot;#ffc000&quot;,&quot;accent4&quot;:&quot;#5b9bd5&quot;,&quot;background_accent&quot;:&quot;#e7e6e6&quot;,&quot;background_dark&quot;:&quot;#000000&quot;,&quot;background_light&quot;:&quot;#ffffff&quot;,&quot;chart1&quot;:&quot;#4472c4&quot;,&quot;chart2&quot;:&quot;#ed7d31&quot;,&quot;chart3&quot;:&quot;#a5a5a5&quot;,&quot;chart4&quot;:&quot;#ffc000&quot;,&quot;primary_dark&quot;:&quot;#000000&quot;,&quot;primary_light&quot;:&quot;#ffffff&quot;,&quot;secondary_dark&quot;:&quot;#44546a&quot;,&quot;secondary_light&quot;:&quot;#e7e6e6&quot;,&quot;theme&quot;:&quot;#4472c4&quot;,&quot;chart5&quot;:&quot;#5b9bd5&quot;,&quot;accent5&quot;:&quot;#70ad47&quot;,&quot;chart6&quot;:&quot;#70ad47&quot;,&quot;positive&quot;:&quot;#54C351&quot;,&quot;negative&quot;:&quot;#E04C2B&quot;},&quot;fontHeaderFontId&quot;:&quot;carlito&quot;,&quot;fontHeaderWeight&quot;:400,&quot;fontHeaderLetterSpacing&quot;:0,&quot;fontHeaderLineHeight&quot;:1.6,&quot;fontHeaderScaling&quot;:100,&quot;fontHeaderTextTransform&quot;:&quot;auto&quot;,&quot;fontTitleFontId&quot;:&quot;carlito&quot;,&quot;fontTitleWeight&quot;:400,&quot;fontTitleLetterSpacing&quot;:0,&quot;fontTitleLineHeight&quot;:1.6,&quot;fontTitleScaling&quot;:100,&quot;fontTitleTextTransform&quot;:&quot;auto&quot;,&quot;fontBodyFontId&quot;:&quot;montserrat&quot;,&quot;fontBodyWeight&quot;:400,&quot;fontBodyLetterSpacing&quot;:0,&quot;fontBodyLineHeight&quot;:1.6,&quot;fontBodyScaling&quot;:100,&quot;fontBodyTextTransform&quot;:&quot;auto&quot;,&quot;lastThemeEditor&quot;:&quot;simple&quo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Arial"/>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D72A7B5F-CE3F-4048-B134-DDF73BDE5FF9}">
  <we:reference id="wa200003964" version="1.0.0.0" store="en-GB" storeType="OMEX"/>
  <we:alternateReferences>
    <we:reference id="WA200003964" version="1.0.0.0" store="WA200003964"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
  <TotalTime>0</TotalTime>
  <Words>4840</Words>
  <Application>Microsoft Macintosh PowerPoint</Application>
  <PresentationFormat>Widescreen</PresentationFormat>
  <Paragraphs>148</Paragraphs>
  <Slides>21</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Calibri Light</vt:lpstr>
      <vt:lpstr>CIDFont+F1</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2023-09-12T17:32:19Z</dcterms:created>
  <dcterms:modified xsi:type="dcterms:W3CDTF">2023-10-19T11:57:38Z</dcterms:modified>
</cp:coreProperties>
</file>