
<file path=[Content_Types].xml><?xml version="1.0" encoding="utf-8"?>
<Types xmlns="http://schemas.openxmlformats.org/package/2006/content-types">
  <Default Extension="jpe" ContentType="image/jpeg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0" r:id="rId6"/>
    <p:sldId id="261" r:id="rId7"/>
    <p:sldId id="262" r:id="rId8"/>
    <p:sldId id="263" r:id="rId9"/>
    <p:sldId id="264" r:id="rId10"/>
    <p:sldId id="265" r:id="rId11"/>
    <p:sldId id="257" r:id="rId12"/>
    <p:sldId id="258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F132FC-5176-4836-8336-16770411D5B9}" v="16" dt="2026-03-13T23:32:49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D426E-673C-1503-DBC3-CB82A54962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4FB994-F3F1-B379-8B18-67BC9A9ABD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82DAD-779A-99AC-B6FD-AB7C0EA83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8F818-1F4E-40E9-E80B-C2997A528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9EC76-62B3-612A-F241-26937F1F9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45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5C257-70BB-953C-13B2-F1200420E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7CE8F-2616-7148-A77D-DE63A79B9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91E61-1CD5-8AED-9D47-84DE74824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05270-EDDC-4204-A140-2C2FF1C4E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58BA8-9310-6EE6-1C4F-8B7FFDEAC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19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44D6B-B1B0-87C2-CAA3-992FE0B96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D2C231-5D7A-0782-F825-894F1B88A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6C505-E74B-2149-BFB5-4C1A04AA0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1E83F-8C2F-1905-2399-2769BA57A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E0EDF-94E6-8A1E-3887-3B0898BB2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052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A25E5-6B20-5FB1-F776-BAD3875FD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1705E-7260-798B-9C53-4C8D9521ED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28985-5DBE-0A9E-E9F0-67A27711EE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5FD52-C008-9387-EA5C-DE6F0EA12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D1CA9-B074-0EA5-555B-97DBAFA2D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065317-57BB-A5E5-A5DE-3A17FB1EB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0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758D0-2DF5-4C56-F41B-2723E5824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4018F0-8C1E-3189-79DB-A390EC3740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DFD861-4537-E050-7ACD-A02C3A7F20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EB1B0F-FBD0-04B8-0BA9-E701A66F1C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3FF581-99AB-1012-22A5-279CD3D416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30EF1D-D62D-9A64-FD07-D30A7A2F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BAD650-F070-9432-C835-246201A92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FEC809-5860-43B1-DD67-859C4A5A1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298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F5CFF-9F1B-4540-D8B4-390206CDB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C9C70A-4490-4691-544C-CA9289FE9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10A0E2-BEB9-A51E-4EF4-770A125F7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5C5816-5C9E-D06B-D5F7-64E093A67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052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D3E54-A849-3ABA-7D4F-C33367A38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2945CA-D268-3819-68E9-350911B86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DB9A73-2C8B-8F77-8355-C454C5505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76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3E691-2796-0F13-742D-CE951A436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82806-B4D3-09E3-A028-F2AEB3A08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8B173-695E-65EB-D668-8B4A9C90CC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423AC-2804-A641-2B51-E68F7D9B6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084497-3BF8-1113-1A54-FE0B87863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BE6754-C065-4B67-CFF1-DAB6C72A4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77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EC274-5D14-6A4B-770D-1D08A72A1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FD1507-87B0-EC07-6749-464DB3C9AE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F53B03-7ACE-4ABD-455A-528AE43E3D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E7EA6-7E0C-F2B7-8F94-7B75D78AC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5DB7FA-A158-5C9B-683A-6CC91D05B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84E6D2-93D6-ABB8-2F77-6067EB635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3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FDE4-2445-F0E9-C997-AC71E5488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82C5AB-59C7-7976-B759-314CCC7D3C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9B244-0F30-32FE-DC4B-0568A4647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E0B00-77BB-A688-9A16-6CCE035D9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4E8B3-4F38-70BD-93D4-2D8A2A6B5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950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6ED3B7-62CC-5111-9FFE-D52A7F7AD0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0FD0C4-9DA8-1ECB-28BC-C7B16E657F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F0E3F-13B5-3A0B-11B3-8BBFBE226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88922-09A1-CBEB-C0BB-FA1E412BE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AF8A1-BDDC-11CC-C5B8-F7D2EB4AE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594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4EFA3F-1568-0A13-FFC1-8F4D9C608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1BEDE-AB38-93D6-03C7-D29280BAD2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CE450-A50F-02C5-A5E1-758860B53E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08C459-3590-41C3-B6BC-B355F24E8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5F8C85-1F3A-019A-D850-EB80BA4E61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F5933-F503-F7D2-3005-14E17A2C63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0948B6-2177-4A01-AB2B-358520618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54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geograph.org.uk/photo/3058971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Category:Maps_of_Swansea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urses.lumenlearning.com/suny-fmcc-worldcivilization2/chapter/the-last-chinese-dynasty/" TargetMode="External"/><Relationship Id="rId4" Type="http://schemas.openxmlformats.org/officeDocument/2006/relationships/image" Target="../media/image4.jpe"/><Relationship Id="rId9" Type="http://schemas.openxmlformats.org/officeDocument/2006/relationships/image" Target="../media/image6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Industrial_Revolution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cam.ac.uk/research/news/industrial-revolution-damaging-psychological-imprint-persists-in-todays-populations" TargetMode="Externa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auladeadriana.blogspot.com/2013/01/4-british-unit-10-industrial-revolution.html" TargetMode="Externa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2E584-1B3F-8961-BEAA-5A05118F3A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Swansea Prosperity During</a:t>
            </a:r>
            <a:br>
              <a:rPr lang="en-GB" dirty="0"/>
            </a:br>
            <a:r>
              <a:rPr lang="en-GB" dirty="0"/>
              <a:t>the Industrial Revolution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FA567-A204-6F99-080D-BA0A943A97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  Distinctiveness &amp; Regeneration (BMSP4016D)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Name:  Joanne O’Donnell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 2515973</a:t>
            </a:r>
          </a:p>
          <a:p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D41020-7F01-BB2C-A660-2620A22528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0800000" flipV="1">
            <a:off x="8360843" y="4429919"/>
            <a:ext cx="3287818" cy="21805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96359F-6849-4CA6-D438-B616560D39F0}"/>
              </a:ext>
            </a:extLst>
          </p:cNvPr>
          <p:cNvSpPr txBox="1"/>
          <p:nvPr/>
        </p:nvSpPr>
        <p:spPr>
          <a:xfrm rot="10800000" flipV="1">
            <a:off x="9117288" y="4534130"/>
            <a:ext cx="2512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www.geograph.org.uk/photo/3058971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A1CC50AD-4F21-FFC7-6174-FCC4AD403D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960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38"/>
    </mc:Choice>
    <mc:Fallback xmlns="">
      <p:transition spd="slow" advTm="21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72921-E3A3-6DB9-CED7-64243E87D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Development of Swansea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62A7C-6F2F-EAEE-6464-8A449A1B8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  Coastal city in South Wales with a natural harbour</a:t>
            </a:r>
          </a:p>
          <a:p>
            <a:pPr marL="0" indent="0">
              <a:buNone/>
            </a:pPr>
            <a:r>
              <a:rPr lang="en-GB" dirty="0"/>
              <a:t>.  Industrial growth in the 18</a:t>
            </a:r>
            <a:r>
              <a:rPr lang="en-GB" baseline="30000" dirty="0"/>
              <a:t>th</a:t>
            </a:r>
            <a:r>
              <a:rPr lang="en-GB" dirty="0"/>
              <a:t> and 19</a:t>
            </a:r>
            <a:r>
              <a:rPr lang="en-GB" baseline="30000" dirty="0"/>
              <a:t>th</a:t>
            </a:r>
            <a:r>
              <a:rPr lang="en-GB" dirty="0"/>
              <a:t> centuries</a:t>
            </a:r>
          </a:p>
          <a:p>
            <a:pPr marL="0" indent="0">
              <a:buNone/>
            </a:pPr>
            <a:r>
              <a:rPr lang="en-GB" dirty="0"/>
              <a:t>.  Access to cheap coal from the South Wales Valleys</a:t>
            </a:r>
          </a:p>
          <a:p>
            <a:pPr marL="0" indent="0">
              <a:buNone/>
            </a:pPr>
            <a:r>
              <a:rPr lang="en-GB" dirty="0"/>
              <a:t>.  Harbour allowed copper ore to be imported around the world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CD099F-638C-E4A3-625B-A22A69BDC2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168665" y="3760389"/>
            <a:ext cx="3125514" cy="28911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711167-51C2-ECFF-9DFC-82B40C6D5AC1}"/>
              </a:ext>
            </a:extLst>
          </p:cNvPr>
          <p:cNvSpPr txBox="1"/>
          <p:nvPr/>
        </p:nvSpPr>
        <p:spPr>
          <a:xfrm>
            <a:off x="3874374" y="6492875"/>
            <a:ext cx="37351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commons.wikimedia.org/wiki/Category:Maps_of_Swanse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05FA050F-877C-3DF2-1666-5E3A19E391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7951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01"/>
    </mc:Choice>
    <mc:Fallback xmlns="">
      <p:transition spd="slow" advTm="32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24A30-8C5A-9181-3268-9468647A8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Copper Production in Swansea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036B1-6A9C-9DBC-AA29-13D2DF4503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.  Major copperworks such as Hafod and Morfa</a:t>
            </a:r>
          </a:p>
          <a:p>
            <a:pPr marL="0" indent="0">
              <a:buNone/>
            </a:pPr>
            <a:r>
              <a:rPr lang="en-GB" dirty="0"/>
              <a:t>.  Copper ore imported from Chile, Cuba and Cornwall</a:t>
            </a:r>
          </a:p>
          <a:p>
            <a:pPr marL="0" indent="0">
              <a:buNone/>
            </a:pPr>
            <a:r>
              <a:rPr lang="en-GB" dirty="0"/>
              <a:t>.  Industrial investment and improved smelting technology</a:t>
            </a:r>
          </a:p>
          <a:p>
            <a:pPr marL="0" indent="0">
              <a:buNone/>
            </a:pPr>
            <a:r>
              <a:rPr lang="en-GB" dirty="0"/>
              <a:t>.  Swansea became known as the “Copperopolis”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14DA5D-A865-F57F-EFD3-454E2E6DA1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78000" y="3982367"/>
            <a:ext cx="3245945" cy="16754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01C3703-359B-3116-7500-61664B7C6C2A}"/>
              </a:ext>
            </a:extLst>
          </p:cNvPr>
          <p:cNvSpPr txBox="1"/>
          <p:nvPr/>
        </p:nvSpPr>
        <p:spPr>
          <a:xfrm>
            <a:off x="1778000" y="5981218"/>
            <a:ext cx="54741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courses.lumenlearning.com/suny-fmcc-worldcivilization2/chapter/the-last-chinese-dynast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A201F4A7-55D7-1B51-617A-093E16DA51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1" name="Slide Zoom 10">
                <a:extLst>
                  <a:ext uri="{FF2B5EF4-FFF2-40B4-BE49-F238E27FC236}">
                    <a16:creationId xmlns:a16="http://schemas.microsoft.com/office/drawing/2014/main" id="{B07B7871-B89F-00CB-E79C-72C550DCBBD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00688341"/>
                  </p:ext>
                </p:extLst>
              </p:nvPr>
            </p:nvGraphicFramePr>
            <p:xfrm>
              <a:off x="-1851246" y="1138109"/>
              <a:ext cx="3048000" cy="1714500"/>
            </p:xfrm>
            <a:graphic>
              <a:graphicData uri="http://schemas.microsoft.com/office/powerpoint/2016/slidezoom">
                <pslz:sldZm>
                  <pslz:sldZmObj sldId="261" cId="4051370173">
                    <pslz:zmPr id="{CD8DC3D0-4574-4841-9ED3-88AA7C0B9145}" returnToParent="0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1" name="Slide Zoom 10">
                <a:extLst>
                  <a:ext uri="{FF2B5EF4-FFF2-40B4-BE49-F238E27FC236}">
                    <a16:creationId xmlns:a16="http://schemas.microsoft.com/office/drawing/2014/main" id="{B07B7871-B89F-00CB-E79C-72C550DCBBD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1851246" y="1138109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5137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73"/>
    </mc:Choice>
    <mc:Fallback xmlns="">
      <p:transition spd="slow" advTm="57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5CAEC-843B-B9FD-0873-D1EE303B1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Workforce and Industrial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23891-6273-E2EB-51C2-AFF6440E6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 Thousands employed in copperworks, docks and transport</a:t>
            </a:r>
          </a:p>
          <a:p>
            <a:r>
              <a:rPr lang="en-GB" dirty="0"/>
              <a:t>.  Industrial jobs entailed difficult conditions and very long hours</a:t>
            </a:r>
          </a:p>
          <a:p>
            <a:r>
              <a:rPr lang="en-GB" dirty="0"/>
              <a:t>.  Worker were exposed to smoke and pollution from smelting</a:t>
            </a:r>
          </a:p>
          <a:p>
            <a:r>
              <a:rPr lang="en-GB" dirty="0"/>
              <a:t>.  Industrial growth caused pollution increase in Swansea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86EA50-68C1-E290-AE9A-CED75F8440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45699" y="3776663"/>
            <a:ext cx="3143250" cy="2400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751F5B-4DFA-2A07-404E-F69FA683614F}"/>
              </a:ext>
            </a:extLst>
          </p:cNvPr>
          <p:cNvSpPr txBox="1"/>
          <p:nvPr/>
        </p:nvSpPr>
        <p:spPr>
          <a:xfrm>
            <a:off x="4345699" y="6176963"/>
            <a:ext cx="3143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en.wikipedia.org/wiki/Industrial_Revolution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7D0111F8-E388-3C7D-47BE-3E56B65B93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3611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0951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791"/>
    </mc:Choice>
    <mc:Fallback xmlns="">
      <p:transition spd="slow" advTm="22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8D8E6-96C0-F3BB-C4BC-F62A67539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Environment and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BACBB-55BE-BC47-90F6-FCBA214D18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 Copper smelting produced smoke and pollution</a:t>
            </a:r>
          </a:p>
          <a:p>
            <a:r>
              <a:rPr lang="en-GB" dirty="0"/>
              <a:t>.  Industrial activity caused damage to land and vegetation </a:t>
            </a:r>
          </a:p>
          <a:p>
            <a:r>
              <a:rPr lang="en-GB" dirty="0"/>
              <a:t>.  Swansea harbour imported and exported copper globally</a:t>
            </a:r>
          </a:p>
          <a:p>
            <a:r>
              <a:rPr lang="en-GB" dirty="0"/>
              <a:t>   Industry connected Swansea to the British and international economy                                  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A565D9-5770-AABA-AE2A-4D3ABDA341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0800000" flipV="1">
            <a:off x="6096000" y="3824185"/>
            <a:ext cx="5467109" cy="26686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D05176-C4A2-ECA5-EB58-482F78CB000A}"/>
              </a:ext>
            </a:extLst>
          </p:cNvPr>
          <p:cNvSpPr txBox="1"/>
          <p:nvPr/>
        </p:nvSpPr>
        <p:spPr>
          <a:xfrm rot="10494849" flipV="1">
            <a:off x="8307816" y="6262016"/>
            <a:ext cx="38815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www.cam.ac.uk/research/news/industrial-revolution-damaging-psychological-imprint-persists-in-todays-populations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DF93638C-BA9F-34B1-A2BC-D02E143CB0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465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78"/>
    </mc:Choice>
    <mc:Fallback xmlns="">
      <p:transition spd="slow" advTm="15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C19AA-2850-D7B6-62C8-34C99A5F2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Why Swansea was Distinctive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4099F-A413-E1C9-B246-E021D06D3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Prosperity driven by copper industry</a:t>
            </a:r>
          </a:p>
          <a:p>
            <a:r>
              <a:rPr lang="en-GB" dirty="0"/>
              <a:t>  Access to coal resources</a:t>
            </a:r>
          </a:p>
          <a:p>
            <a:r>
              <a:rPr lang="en-GB" dirty="0"/>
              <a:t>  Industry shaped economy, society and environment</a:t>
            </a:r>
          </a:p>
          <a:p>
            <a:r>
              <a:rPr lang="en-GB" dirty="0"/>
              <a:t>  Harbour enabled international trade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625004-A89F-800A-467A-2C64DB9704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25359" y="3429000"/>
            <a:ext cx="4527533" cy="32003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DD4051-928D-683F-BBA5-FA0650CCB993}"/>
              </a:ext>
            </a:extLst>
          </p:cNvPr>
          <p:cNvSpPr txBox="1"/>
          <p:nvPr/>
        </p:nvSpPr>
        <p:spPr>
          <a:xfrm>
            <a:off x="1245071" y="7009160"/>
            <a:ext cx="86397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auladeadriana.blogspot.com/2013/01/4-british-unit-10-industrial-revolu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F1937545-B657-BE57-438E-36011B17A7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6547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473"/>
    </mc:Choice>
    <mc:Fallback xmlns="">
      <p:transition spd="slow" advTm="29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BFAEE-2711-95D8-EA77-A90155E32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CA986-C1C5-9D7D-22C8-36C33AC43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Hughes, S. (2008) Copperopolis:</a:t>
            </a:r>
          </a:p>
          <a:p>
            <a:r>
              <a:rPr lang="en-GB" dirty="0"/>
              <a:t>Landscapes of Early Industrial Period in Swansea. </a:t>
            </a:r>
          </a:p>
          <a:p>
            <a:r>
              <a:rPr lang="en-GB" dirty="0"/>
              <a:t>Jenkins, G.H (1992) A Concise History of Wales.</a:t>
            </a:r>
          </a:p>
          <a:p>
            <a:r>
              <a:rPr lang="en-GB" dirty="0"/>
              <a:t>Evans, C. (2020).</a:t>
            </a:r>
          </a:p>
          <a:p>
            <a:r>
              <a:rPr lang="en-GB" dirty="0"/>
              <a:t>People’s Collection Wales 2023.</a:t>
            </a:r>
          </a:p>
          <a:p>
            <a:r>
              <a:rPr lang="en-GB" dirty="0"/>
              <a:t> RCAHMW (2020)</a:t>
            </a:r>
          </a:p>
          <a:p>
            <a:r>
              <a:rPr lang="en-GB" dirty="0"/>
              <a:t> Evans, C. &amp; Ryden, G. </a:t>
            </a:r>
            <a:r>
              <a:rPr lang="en-GB"/>
              <a:t>(2005).</a:t>
            </a:r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2303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B2715-D192-F53E-5981-1045877A0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BA1F5-F722-62EC-B6A7-08DEEEA4B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594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DDEB3-19F3-A4A1-851B-025C52A54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0B219-D74A-10CE-B6EC-4D5BAA86A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275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39B53-8FC3-E816-4337-3A5A3DB0A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8646F-E2FA-2FCA-7417-04271F28D1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73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CAF38596F6224C85994D82B7D04C5E" ma:contentTypeVersion="1" ma:contentTypeDescription="Create a new document." ma:contentTypeScope="" ma:versionID="79936bd840d6e3db5128e7964751df8d">
  <xsd:schema xmlns:xsd="http://www.w3.org/2001/XMLSchema" xmlns:xs="http://www.w3.org/2001/XMLSchema" xmlns:p="http://schemas.microsoft.com/office/2006/metadata/properties" xmlns:ns3="5a96fd87-d65e-4250-a0f3-23014b7624a5" targetNamespace="http://schemas.microsoft.com/office/2006/metadata/properties" ma:root="true" ma:fieldsID="d06413c555163238a90f6cbabb881ecf" ns3:_="">
    <xsd:import namespace="5a96fd87-d65e-4250-a0f3-23014b7624a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96fd87-d65e-4250-a0f3-23014b7624a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650C52-6EAC-469C-B8EC-4A5ADD99B1FF}">
  <ds:schemaRefs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http://www.w3.org/XML/1998/namespace"/>
    <ds:schemaRef ds:uri="5a96fd87-d65e-4250-a0f3-23014b7624a5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BAD37E8E-5A85-44CE-AF73-54900C683D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a96fd87-d65e-4250-a0f3-23014b7624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1801598-ED74-4AD8-8950-FA0CA39B42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334</Words>
  <Application>Microsoft Office PowerPoint</Application>
  <PresentationFormat>Widescreen</PresentationFormat>
  <Paragraphs>44</Paragraphs>
  <Slides>10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Swansea Prosperity During the Industrial Revolution</vt:lpstr>
      <vt:lpstr>Industrial Development of Swansea</vt:lpstr>
      <vt:lpstr>Copper Production in Swansea</vt:lpstr>
      <vt:lpstr>Workforce and Industrial Life</vt:lpstr>
      <vt:lpstr>Environment and Economy</vt:lpstr>
      <vt:lpstr>Why Swansea was Distinctive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Joanne O'Donnell (2515973)</dc:creator>
  <cp:lastModifiedBy>Anthony Burns</cp:lastModifiedBy>
  <cp:revision>3</cp:revision>
  <dcterms:created xsi:type="dcterms:W3CDTF">2026-03-12T21:32:05Z</dcterms:created>
  <dcterms:modified xsi:type="dcterms:W3CDTF">2026-03-16T19:03:44Z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0x010100ABCAF38596F6224C85994D82B7D04C5E</vt:lpwstr>
  </property>
</Properties>
</file>