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6" r:id="rId1"/>
  </p:sldMasterIdLst>
  <p:notesMasterIdLst>
    <p:notesMasterId r:id="rId16"/>
  </p:notesMasterIdLst>
  <p:handoutMasterIdLst>
    <p:handoutMasterId r:id="rId17"/>
  </p:handoutMasterIdLst>
  <p:sldIdLst>
    <p:sldId id="277" r:id="rId2"/>
    <p:sldId id="471" r:id="rId3"/>
    <p:sldId id="472" r:id="rId4"/>
    <p:sldId id="482" r:id="rId5"/>
    <p:sldId id="483" r:id="rId6"/>
    <p:sldId id="473" r:id="rId7"/>
    <p:sldId id="474" r:id="rId8"/>
    <p:sldId id="475" r:id="rId9"/>
    <p:sldId id="476" r:id="rId10"/>
    <p:sldId id="477" r:id="rId11"/>
    <p:sldId id="478" r:id="rId12"/>
    <p:sldId id="479" r:id="rId13"/>
    <p:sldId id="480" r:id="rId14"/>
    <p:sldId id="481"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65" autoAdjust="0"/>
    <p:restoredTop sz="94576" autoAdjust="0"/>
  </p:normalViewPr>
  <p:slideViewPr>
    <p:cSldViewPr>
      <p:cViewPr varScale="1">
        <p:scale>
          <a:sx n="116" d="100"/>
          <a:sy n="116" d="100"/>
        </p:scale>
        <p:origin x="1288" y="4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20F7E4-6D34-4C77-B907-15D02F34DAF4}" type="doc">
      <dgm:prSet loTypeId="urn:microsoft.com/office/officeart/2005/8/layout/default" loCatId="list" qsTypeId="urn:microsoft.com/office/officeart/2005/8/quickstyle/simple5" qsCatId="simple" csTypeId="urn:microsoft.com/office/officeart/2005/8/colors/colorful5" csCatId="colorful"/>
      <dgm:spPr/>
      <dgm:t>
        <a:bodyPr/>
        <a:lstStyle/>
        <a:p>
          <a:endParaRPr lang="en-US"/>
        </a:p>
      </dgm:t>
    </dgm:pt>
    <dgm:pt modelId="{9F59DA85-D651-47D2-ABC9-AB8457D23B7B}">
      <dgm:prSet/>
      <dgm:spPr/>
      <dgm:t>
        <a:bodyPr/>
        <a:lstStyle/>
        <a:p>
          <a:r>
            <a:rPr lang="en-US" dirty="0"/>
            <a:t>Overweight or obese</a:t>
          </a:r>
        </a:p>
      </dgm:t>
    </dgm:pt>
    <dgm:pt modelId="{6345A2F0-2426-45FD-86C0-8E97D4CCDDB1}" type="parTrans" cxnId="{52F6237B-29AE-40CF-AE1F-A4B73FC1744D}">
      <dgm:prSet/>
      <dgm:spPr/>
      <dgm:t>
        <a:bodyPr/>
        <a:lstStyle/>
        <a:p>
          <a:endParaRPr lang="en-US"/>
        </a:p>
      </dgm:t>
    </dgm:pt>
    <dgm:pt modelId="{9AE4E94A-690D-45D0-AF66-90E18C1227C2}" type="sibTrans" cxnId="{52F6237B-29AE-40CF-AE1F-A4B73FC1744D}">
      <dgm:prSet/>
      <dgm:spPr/>
      <dgm:t>
        <a:bodyPr/>
        <a:lstStyle/>
        <a:p>
          <a:endParaRPr lang="en-US"/>
        </a:p>
      </dgm:t>
    </dgm:pt>
    <dgm:pt modelId="{8EF3647A-F904-44EF-B6A4-EAC48B71C991}">
      <dgm:prSet/>
      <dgm:spPr/>
      <dgm:t>
        <a:bodyPr/>
        <a:lstStyle/>
        <a:p>
          <a:r>
            <a:rPr lang="en-US" dirty="0"/>
            <a:t>Family history of type 2 diabetes</a:t>
          </a:r>
        </a:p>
      </dgm:t>
    </dgm:pt>
    <dgm:pt modelId="{2B87E33C-918A-44CE-AE8E-5A202081E598}" type="parTrans" cxnId="{8BA24E6D-43B6-4A45-990B-C8A6A79840C5}">
      <dgm:prSet/>
      <dgm:spPr/>
      <dgm:t>
        <a:bodyPr/>
        <a:lstStyle/>
        <a:p>
          <a:endParaRPr lang="en-US"/>
        </a:p>
      </dgm:t>
    </dgm:pt>
    <dgm:pt modelId="{3DBD5473-574A-447A-B3D8-B0A5F60C44BE}" type="sibTrans" cxnId="{8BA24E6D-43B6-4A45-990B-C8A6A79840C5}">
      <dgm:prSet/>
      <dgm:spPr/>
      <dgm:t>
        <a:bodyPr/>
        <a:lstStyle/>
        <a:p>
          <a:endParaRPr lang="en-US"/>
        </a:p>
      </dgm:t>
    </dgm:pt>
    <dgm:pt modelId="{271FA45E-BFE5-4B36-8EDF-4E1019747DF8}">
      <dgm:prSet/>
      <dgm:spPr/>
      <dgm:t>
        <a:bodyPr/>
        <a:lstStyle/>
        <a:p>
          <a:r>
            <a:rPr lang="en-US"/>
            <a:t>Sedentary lifestyle</a:t>
          </a:r>
        </a:p>
      </dgm:t>
    </dgm:pt>
    <dgm:pt modelId="{2B7B2001-C4FF-427E-A4F6-4E333FA91284}" type="parTrans" cxnId="{84C09F92-0006-4A21-9305-BFCAEBE4FE97}">
      <dgm:prSet/>
      <dgm:spPr/>
      <dgm:t>
        <a:bodyPr/>
        <a:lstStyle/>
        <a:p>
          <a:endParaRPr lang="en-US"/>
        </a:p>
      </dgm:t>
    </dgm:pt>
    <dgm:pt modelId="{C046EEBE-F92F-4E02-A3D0-444B45B916DE}" type="sibTrans" cxnId="{84C09F92-0006-4A21-9305-BFCAEBE4FE97}">
      <dgm:prSet/>
      <dgm:spPr/>
      <dgm:t>
        <a:bodyPr/>
        <a:lstStyle/>
        <a:p>
          <a:endParaRPr lang="en-US"/>
        </a:p>
      </dgm:t>
    </dgm:pt>
    <dgm:pt modelId="{4B5F256F-38AA-4E69-8ED9-B8C6746374E9}">
      <dgm:prSet/>
      <dgm:spPr/>
      <dgm:t>
        <a:bodyPr/>
        <a:lstStyle/>
        <a:p>
          <a:r>
            <a:rPr lang="en-US"/>
            <a:t>A bad diet</a:t>
          </a:r>
        </a:p>
      </dgm:t>
    </dgm:pt>
    <dgm:pt modelId="{9E49674B-1DEE-4DA2-91D6-EA656DEF3464}" type="parTrans" cxnId="{4DFD4005-3F3C-4157-96D6-B2DF40FAA244}">
      <dgm:prSet/>
      <dgm:spPr/>
      <dgm:t>
        <a:bodyPr/>
        <a:lstStyle/>
        <a:p>
          <a:endParaRPr lang="en-US"/>
        </a:p>
      </dgm:t>
    </dgm:pt>
    <dgm:pt modelId="{7284F9F6-090E-4FAA-9E41-A9002902F9EB}" type="sibTrans" cxnId="{4DFD4005-3F3C-4157-96D6-B2DF40FAA244}">
      <dgm:prSet/>
      <dgm:spPr/>
      <dgm:t>
        <a:bodyPr/>
        <a:lstStyle/>
        <a:p>
          <a:endParaRPr lang="en-US"/>
        </a:p>
      </dgm:t>
    </dgm:pt>
    <dgm:pt modelId="{88BD3D09-CEA6-4F40-BF85-235FA2150B99}">
      <dgm:prSet/>
      <dgm:spPr/>
      <dgm:t>
        <a:bodyPr/>
        <a:lstStyle/>
        <a:p>
          <a:r>
            <a:rPr lang="en-US"/>
            <a:t>Growing older</a:t>
          </a:r>
        </a:p>
      </dgm:t>
    </dgm:pt>
    <dgm:pt modelId="{2C90D3DE-FD4C-42BF-9B18-F59F7E4A289A}" type="parTrans" cxnId="{5662C68C-76C0-4EB3-9DC2-958B8C8A43E0}">
      <dgm:prSet/>
      <dgm:spPr/>
      <dgm:t>
        <a:bodyPr/>
        <a:lstStyle/>
        <a:p>
          <a:endParaRPr lang="en-US"/>
        </a:p>
      </dgm:t>
    </dgm:pt>
    <dgm:pt modelId="{75C761F2-A8BA-4C1D-92C1-42B0FDBD955F}" type="sibTrans" cxnId="{5662C68C-76C0-4EB3-9DC2-958B8C8A43E0}">
      <dgm:prSet/>
      <dgm:spPr/>
      <dgm:t>
        <a:bodyPr/>
        <a:lstStyle/>
        <a:p>
          <a:endParaRPr lang="en-US"/>
        </a:p>
      </dgm:t>
    </dgm:pt>
    <dgm:pt modelId="{85580B17-549A-448A-92CE-26DA90135ED0}">
      <dgm:prSet/>
      <dgm:spPr/>
      <dgm:t>
        <a:bodyPr/>
        <a:lstStyle/>
        <a:p>
          <a:r>
            <a:rPr lang="en-US"/>
            <a:t>Blood pressure high</a:t>
          </a:r>
        </a:p>
      </dgm:t>
    </dgm:pt>
    <dgm:pt modelId="{938559BC-4347-463A-BA23-86ADD955AC12}" type="parTrans" cxnId="{C7862B2C-235A-43E0-A4A1-14065E85B7A2}">
      <dgm:prSet/>
      <dgm:spPr/>
      <dgm:t>
        <a:bodyPr/>
        <a:lstStyle/>
        <a:p>
          <a:endParaRPr lang="en-US"/>
        </a:p>
      </dgm:t>
    </dgm:pt>
    <dgm:pt modelId="{422DFB92-C0EB-4DB5-B0F3-F0BA701AC36E}" type="sibTrans" cxnId="{C7862B2C-235A-43E0-A4A1-14065E85B7A2}">
      <dgm:prSet/>
      <dgm:spPr/>
      <dgm:t>
        <a:bodyPr/>
        <a:lstStyle/>
        <a:p>
          <a:endParaRPr lang="en-US"/>
        </a:p>
      </dgm:t>
    </dgm:pt>
    <dgm:pt modelId="{F31CB06C-B9F3-4BB2-B9C9-2FEB456E5614}">
      <dgm:prSet/>
      <dgm:spPr/>
      <dgm:t>
        <a:bodyPr/>
        <a:lstStyle/>
        <a:p>
          <a:r>
            <a:rPr lang="en-US"/>
            <a:t>Elevated cholesterol</a:t>
          </a:r>
        </a:p>
      </dgm:t>
    </dgm:pt>
    <dgm:pt modelId="{1C8031D3-DC26-4FE4-9FC1-E8076EDFEC82}" type="parTrans" cxnId="{EFD2DC8F-B18E-4C8D-B12C-673550B45D4B}">
      <dgm:prSet/>
      <dgm:spPr/>
      <dgm:t>
        <a:bodyPr/>
        <a:lstStyle/>
        <a:p>
          <a:endParaRPr lang="en-US"/>
        </a:p>
      </dgm:t>
    </dgm:pt>
    <dgm:pt modelId="{FD7E4973-ABFE-41DB-BAF3-7FFDED66A2DB}" type="sibTrans" cxnId="{EFD2DC8F-B18E-4C8D-B12C-673550B45D4B}">
      <dgm:prSet/>
      <dgm:spPr/>
      <dgm:t>
        <a:bodyPr/>
        <a:lstStyle/>
        <a:p>
          <a:endParaRPr lang="en-US"/>
        </a:p>
      </dgm:t>
    </dgm:pt>
    <dgm:pt modelId="{C85E2707-8E22-4904-A158-654F83A4F057}">
      <dgm:prSet/>
      <dgm:spPr/>
      <dgm:t>
        <a:bodyPr/>
        <a:lstStyle/>
        <a:p>
          <a:r>
            <a:rPr lang="en-US"/>
            <a:t>Previous gestational diabetes</a:t>
          </a:r>
        </a:p>
      </dgm:t>
    </dgm:pt>
    <dgm:pt modelId="{85A70081-76D4-4A06-BCBA-27A14F218E07}" type="parTrans" cxnId="{7C58C6A2-F90A-4227-986D-CE775948886A}">
      <dgm:prSet/>
      <dgm:spPr/>
      <dgm:t>
        <a:bodyPr/>
        <a:lstStyle/>
        <a:p>
          <a:endParaRPr lang="en-US"/>
        </a:p>
      </dgm:t>
    </dgm:pt>
    <dgm:pt modelId="{C85C32A9-D162-4CEA-8D7B-D4E19341E671}" type="sibTrans" cxnId="{7C58C6A2-F90A-4227-986D-CE775948886A}">
      <dgm:prSet/>
      <dgm:spPr/>
      <dgm:t>
        <a:bodyPr/>
        <a:lstStyle/>
        <a:p>
          <a:endParaRPr lang="en-US"/>
        </a:p>
      </dgm:t>
    </dgm:pt>
    <dgm:pt modelId="{5EB59791-FE8D-4815-B48D-B18DB7234B02}">
      <dgm:prSet/>
      <dgm:spPr/>
      <dgm:t>
        <a:bodyPr/>
        <a:lstStyle/>
        <a:p>
          <a:r>
            <a:rPr lang="en-US"/>
            <a:t>Certain ethnic groups are more exposed than others</a:t>
          </a:r>
        </a:p>
      </dgm:t>
    </dgm:pt>
    <dgm:pt modelId="{9D81BCD0-8EAF-43FC-A6CC-7887F2BE8124}" type="parTrans" cxnId="{803BC01E-6B37-419E-92C4-946F0CAE8EFF}">
      <dgm:prSet/>
      <dgm:spPr/>
      <dgm:t>
        <a:bodyPr/>
        <a:lstStyle/>
        <a:p>
          <a:endParaRPr lang="en-US"/>
        </a:p>
      </dgm:t>
    </dgm:pt>
    <dgm:pt modelId="{B12F1CC0-AE1C-4C36-AA28-5D778B5E5934}" type="sibTrans" cxnId="{803BC01E-6B37-419E-92C4-946F0CAE8EFF}">
      <dgm:prSet/>
      <dgm:spPr/>
      <dgm:t>
        <a:bodyPr/>
        <a:lstStyle/>
        <a:p>
          <a:endParaRPr lang="en-US"/>
        </a:p>
      </dgm:t>
    </dgm:pt>
    <dgm:pt modelId="{B2D21695-7BEB-6847-B19C-0F839111B717}" type="pres">
      <dgm:prSet presAssocID="{4020F7E4-6D34-4C77-B907-15D02F34DAF4}" presName="diagram" presStyleCnt="0">
        <dgm:presLayoutVars>
          <dgm:dir/>
          <dgm:resizeHandles val="exact"/>
        </dgm:presLayoutVars>
      </dgm:prSet>
      <dgm:spPr/>
    </dgm:pt>
    <dgm:pt modelId="{583AC936-8362-3244-A82E-423221E0AC02}" type="pres">
      <dgm:prSet presAssocID="{9F59DA85-D651-47D2-ABC9-AB8457D23B7B}" presName="node" presStyleLbl="node1" presStyleIdx="0" presStyleCnt="9">
        <dgm:presLayoutVars>
          <dgm:bulletEnabled val="1"/>
        </dgm:presLayoutVars>
      </dgm:prSet>
      <dgm:spPr/>
    </dgm:pt>
    <dgm:pt modelId="{022738FB-F276-E749-8464-D3131AA99E92}" type="pres">
      <dgm:prSet presAssocID="{9AE4E94A-690D-45D0-AF66-90E18C1227C2}" presName="sibTrans" presStyleCnt="0"/>
      <dgm:spPr/>
    </dgm:pt>
    <dgm:pt modelId="{1BA246A8-E540-EC4B-AA93-99B62F07F02C}" type="pres">
      <dgm:prSet presAssocID="{8EF3647A-F904-44EF-B6A4-EAC48B71C991}" presName="node" presStyleLbl="node1" presStyleIdx="1" presStyleCnt="9">
        <dgm:presLayoutVars>
          <dgm:bulletEnabled val="1"/>
        </dgm:presLayoutVars>
      </dgm:prSet>
      <dgm:spPr/>
    </dgm:pt>
    <dgm:pt modelId="{F8ECCB68-7287-4942-843A-E92604B43292}" type="pres">
      <dgm:prSet presAssocID="{3DBD5473-574A-447A-B3D8-B0A5F60C44BE}" presName="sibTrans" presStyleCnt="0"/>
      <dgm:spPr/>
    </dgm:pt>
    <dgm:pt modelId="{EC8E0D47-6BFA-524C-8BF0-2D766A9410DF}" type="pres">
      <dgm:prSet presAssocID="{271FA45E-BFE5-4B36-8EDF-4E1019747DF8}" presName="node" presStyleLbl="node1" presStyleIdx="2" presStyleCnt="9">
        <dgm:presLayoutVars>
          <dgm:bulletEnabled val="1"/>
        </dgm:presLayoutVars>
      </dgm:prSet>
      <dgm:spPr/>
    </dgm:pt>
    <dgm:pt modelId="{3AD2BD75-1606-D546-A3CC-4640DBD7A720}" type="pres">
      <dgm:prSet presAssocID="{C046EEBE-F92F-4E02-A3D0-444B45B916DE}" presName="sibTrans" presStyleCnt="0"/>
      <dgm:spPr/>
    </dgm:pt>
    <dgm:pt modelId="{9670E0E0-0374-FE40-8340-37F337A5DE01}" type="pres">
      <dgm:prSet presAssocID="{4B5F256F-38AA-4E69-8ED9-B8C6746374E9}" presName="node" presStyleLbl="node1" presStyleIdx="3" presStyleCnt="9">
        <dgm:presLayoutVars>
          <dgm:bulletEnabled val="1"/>
        </dgm:presLayoutVars>
      </dgm:prSet>
      <dgm:spPr/>
    </dgm:pt>
    <dgm:pt modelId="{22CEC929-EEC6-B14C-A02A-DEF6668FE613}" type="pres">
      <dgm:prSet presAssocID="{7284F9F6-090E-4FAA-9E41-A9002902F9EB}" presName="sibTrans" presStyleCnt="0"/>
      <dgm:spPr/>
    </dgm:pt>
    <dgm:pt modelId="{EB23DB2E-C670-B742-8E7E-B19B21DD9141}" type="pres">
      <dgm:prSet presAssocID="{88BD3D09-CEA6-4F40-BF85-235FA2150B99}" presName="node" presStyleLbl="node1" presStyleIdx="4" presStyleCnt="9">
        <dgm:presLayoutVars>
          <dgm:bulletEnabled val="1"/>
        </dgm:presLayoutVars>
      </dgm:prSet>
      <dgm:spPr/>
    </dgm:pt>
    <dgm:pt modelId="{CF458F3C-429E-474A-8B8F-D1BB50CC07D6}" type="pres">
      <dgm:prSet presAssocID="{75C761F2-A8BA-4C1D-92C1-42B0FDBD955F}" presName="sibTrans" presStyleCnt="0"/>
      <dgm:spPr/>
    </dgm:pt>
    <dgm:pt modelId="{E8F4A88E-5AB3-6844-BB9A-A90CCA799F20}" type="pres">
      <dgm:prSet presAssocID="{85580B17-549A-448A-92CE-26DA90135ED0}" presName="node" presStyleLbl="node1" presStyleIdx="5" presStyleCnt="9">
        <dgm:presLayoutVars>
          <dgm:bulletEnabled val="1"/>
        </dgm:presLayoutVars>
      </dgm:prSet>
      <dgm:spPr/>
    </dgm:pt>
    <dgm:pt modelId="{69BF997E-8533-314E-8D6D-45ACC38CF881}" type="pres">
      <dgm:prSet presAssocID="{422DFB92-C0EB-4DB5-B0F3-F0BA701AC36E}" presName="sibTrans" presStyleCnt="0"/>
      <dgm:spPr/>
    </dgm:pt>
    <dgm:pt modelId="{6DD3853E-27E9-A947-8931-1C77B19F732F}" type="pres">
      <dgm:prSet presAssocID="{F31CB06C-B9F3-4BB2-B9C9-2FEB456E5614}" presName="node" presStyleLbl="node1" presStyleIdx="6" presStyleCnt="9">
        <dgm:presLayoutVars>
          <dgm:bulletEnabled val="1"/>
        </dgm:presLayoutVars>
      </dgm:prSet>
      <dgm:spPr/>
    </dgm:pt>
    <dgm:pt modelId="{C5FF0E57-05C9-6E40-9E3B-914CD63BF7D8}" type="pres">
      <dgm:prSet presAssocID="{FD7E4973-ABFE-41DB-BAF3-7FFDED66A2DB}" presName="sibTrans" presStyleCnt="0"/>
      <dgm:spPr/>
    </dgm:pt>
    <dgm:pt modelId="{6E6DE331-5334-1F46-AF75-06F77DA37ADC}" type="pres">
      <dgm:prSet presAssocID="{C85E2707-8E22-4904-A158-654F83A4F057}" presName="node" presStyleLbl="node1" presStyleIdx="7" presStyleCnt="9">
        <dgm:presLayoutVars>
          <dgm:bulletEnabled val="1"/>
        </dgm:presLayoutVars>
      </dgm:prSet>
      <dgm:spPr/>
    </dgm:pt>
    <dgm:pt modelId="{E9378390-A3FC-D043-B8D4-2D28676F99C0}" type="pres">
      <dgm:prSet presAssocID="{C85C32A9-D162-4CEA-8D7B-D4E19341E671}" presName="sibTrans" presStyleCnt="0"/>
      <dgm:spPr/>
    </dgm:pt>
    <dgm:pt modelId="{ECDFED0D-B06E-AD4E-830C-764090B9D109}" type="pres">
      <dgm:prSet presAssocID="{5EB59791-FE8D-4815-B48D-B18DB7234B02}" presName="node" presStyleLbl="node1" presStyleIdx="8" presStyleCnt="9">
        <dgm:presLayoutVars>
          <dgm:bulletEnabled val="1"/>
        </dgm:presLayoutVars>
      </dgm:prSet>
      <dgm:spPr/>
    </dgm:pt>
  </dgm:ptLst>
  <dgm:cxnLst>
    <dgm:cxn modelId="{4DFD4005-3F3C-4157-96D6-B2DF40FAA244}" srcId="{4020F7E4-6D34-4C77-B907-15D02F34DAF4}" destId="{4B5F256F-38AA-4E69-8ED9-B8C6746374E9}" srcOrd="3" destOrd="0" parTransId="{9E49674B-1DEE-4DA2-91D6-EA656DEF3464}" sibTransId="{7284F9F6-090E-4FAA-9E41-A9002902F9EB}"/>
    <dgm:cxn modelId="{803BC01E-6B37-419E-92C4-946F0CAE8EFF}" srcId="{4020F7E4-6D34-4C77-B907-15D02F34DAF4}" destId="{5EB59791-FE8D-4815-B48D-B18DB7234B02}" srcOrd="8" destOrd="0" parTransId="{9D81BCD0-8EAF-43FC-A6CC-7887F2BE8124}" sibTransId="{B12F1CC0-AE1C-4C36-AA28-5D778B5E5934}"/>
    <dgm:cxn modelId="{C7862B2C-235A-43E0-A4A1-14065E85B7A2}" srcId="{4020F7E4-6D34-4C77-B907-15D02F34DAF4}" destId="{85580B17-549A-448A-92CE-26DA90135ED0}" srcOrd="5" destOrd="0" parTransId="{938559BC-4347-463A-BA23-86ADD955AC12}" sibTransId="{422DFB92-C0EB-4DB5-B0F3-F0BA701AC36E}"/>
    <dgm:cxn modelId="{8BA24E6D-43B6-4A45-990B-C8A6A79840C5}" srcId="{4020F7E4-6D34-4C77-B907-15D02F34DAF4}" destId="{8EF3647A-F904-44EF-B6A4-EAC48B71C991}" srcOrd="1" destOrd="0" parTransId="{2B87E33C-918A-44CE-AE8E-5A202081E598}" sibTransId="{3DBD5473-574A-447A-B3D8-B0A5F60C44BE}"/>
    <dgm:cxn modelId="{9C4A7077-B382-6043-9BD6-E1D152B8A038}" type="presOf" srcId="{C85E2707-8E22-4904-A158-654F83A4F057}" destId="{6E6DE331-5334-1F46-AF75-06F77DA37ADC}" srcOrd="0" destOrd="0" presId="urn:microsoft.com/office/officeart/2005/8/layout/default"/>
    <dgm:cxn modelId="{52F6237B-29AE-40CF-AE1F-A4B73FC1744D}" srcId="{4020F7E4-6D34-4C77-B907-15D02F34DAF4}" destId="{9F59DA85-D651-47D2-ABC9-AB8457D23B7B}" srcOrd="0" destOrd="0" parTransId="{6345A2F0-2426-45FD-86C0-8E97D4CCDDB1}" sibTransId="{9AE4E94A-690D-45D0-AF66-90E18C1227C2}"/>
    <dgm:cxn modelId="{2F55148A-4A37-A74E-A8C3-0B0683B0B35E}" type="presOf" srcId="{8EF3647A-F904-44EF-B6A4-EAC48B71C991}" destId="{1BA246A8-E540-EC4B-AA93-99B62F07F02C}" srcOrd="0" destOrd="0" presId="urn:microsoft.com/office/officeart/2005/8/layout/default"/>
    <dgm:cxn modelId="{5662C68C-76C0-4EB3-9DC2-958B8C8A43E0}" srcId="{4020F7E4-6D34-4C77-B907-15D02F34DAF4}" destId="{88BD3D09-CEA6-4F40-BF85-235FA2150B99}" srcOrd="4" destOrd="0" parTransId="{2C90D3DE-FD4C-42BF-9B18-F59F7E4A289A}" sibTransId="{75C761F2-A8BA-4C1D-92C1-42B0FDBD955F}"/>
    <dgm:cxn modelId="{EFD2DC8F-B18E-4C8D-B12C-673550B45D4B}" srcId="{4020F7E4-6D34-4C77-B907-15D02F34DAF4}" destId="{F31CB06C-B9F3-4BB2-B9C9-2FEB456E5614}" srcOrd="6" destOrd="0" parTransId="{1C8031D3-DC26-4FE4-9FC1-E8076EDFEC82}" sibTransId="{FD7E4973-ABFE-41DB-BAF3-7FFDED66A2DB}"/>
    <dgm:cxn modelId="{1B5EC390-7EAE-364D-B8CD-C00A8D147EE3}" type="presOf" srcId="{4B5F256F-38AA-4E69-8ED9-B8C6746374E9}" destId="{9670E0E0-0374-FE40-8340-37F337A5DE01}" srcOrd="0" destOrd="0" presId="urn:microsoft.com/office/officeart/2005/8/layout/default"/>
    <dgm:cxn modelId="{02477D91-4978-A948-952E-FDBFA35887D7}" type="presOf" srcId="{4020F7E4-6D34-4C77-B907-15D02F34DAF4}" destId="{B2D21695-7BEB-6847-B19C-0F839111B717}" srcOrd="0" destOrd="0" presId="urn:microsoft.com/office/officeart/2005/8/layout/default"/>
    <dgm:cxn modelId="{84C09F92-0006-4A21-9305-BFCAEBE4FE97}" srcId="{4020F7E4-6D34-4C77-B907-15D02F34DAF4}" destId="{271FA45E-BFE5-4B36-8EDF-4E1019747DF8}" srcOrd="2" destOrd="0" parTransId="{2B7B2001-C4FF-427E-A4F6-4E333FA91284}" sibTransId="{C046EEBE-F92F-4E02-A3D0-444B45B916DE}"/>
    <dgm:cxn modelId="{7FE94F99-2288-A543-A3FD-3A252CCA040F}" type="presOf" srcId="{5EB59791-FE8D-4815-B48D-B18DB7234B02}" destId="{ECDFED0D-B06E-AD4E-830C-764090B9D109}" srcOrd="0" destOrd="0" presId="urn:microsoft.com/office/officeart/2005/8/layout/default"/>
    <dgm:cxn modelId="{95632B9D-D7C0-4541-8B5F-9BAAFBE09942}" type="presOf" srcId="{F31CB06C-B9F3-4BB2-B9C9-2FEB456E5614}" destId="{6DD3853E-27E9-A947-8931-1C77B19F732F}" srcOrd="0" destOrd="0" presId="urn:microsoft.com/office/officeart/2005/8/layout/default"/>
    <dgm:cxn modelId="{7C58C6A2-F90A-4227-986D-CE775948886A}" srcId="{4020F7E4-6D34-4C77-B907-15D02F34DAF4}" destId="{C85E2707-8E22-4904-A158-654F83A4F057}" srcOrd="7" destOrd="0" parTransId="{85A70081-76D4-4A06-BCBA-27A14F218E07}" sibTransId="{C85C32A9-D162-4CEA-8D7B-D4E19341E671}"/>
    <dgm:cxn modelId="{AB6B38AA-7409-604E-95A2-C1931D7340C5}" type="presOf" srcId="{271FA45E-BFE5-4B36-8EDF-4E1019747DF8}" destId="{EC8E0D47-6BFA-524C-8BF0-2D766A9410DF}" srcOrd="0" destOrd="0" presId="urn:microsoft.com/office/officeart/2005/8/layout/default"/>
    <dgm:cxn modelId="{718E86F0-6AAE-BB44-A16D-6FA0053178D2}" type="presOf" srcId="{9F59DA85-D651-47D2-ABC9-AB8457D23B7B}" destId="{583AC936-8362-3244-A82E-423221E0AC02}" srcOrd="0" destOrd="0" presId="urn:microsoft.com/office/officeart/2005/8/layout/default"/>
    <dgm:cxn modelId="{2C7CE5F1-64B0-724F-BA23-C6850F269741}" type="presOf" srcId="{85580B17-549A-448A-92CE-26DA90135ED0}" destId="{E8F4A88E-5AB3-6844-BB9A-A90CCA799F20}" srcOrd="0" destOrd="0" presId="urn:microsoft.com/office/officeart/2005/8/layout/default"/>
    <dgm:cxn modelId="{8F393FFA-1D73-6544-8B36-57A4702035F4}" type="presOf" srcId="{88BD3D09-CEA6-4F40-BF85-235FA2150B99}" destId="{EB23DB2E-C670-B742-8E7E-B19B21DD9141}" srcOrd="0" destOrd="0" presId="urn:microsoft.com/office/officeart/2005/8/layout/default"/>
    <dgm:cxn modelId="{6A4A9489-EE85-EF4A-B3B6-719FA91AABDC}" type="presParOf" srcId="{B2D21695-7BEB-6847-B19C-0F839111B717}" destId="{583AC936-8362-3244-A82E-423221E0AC02}" srcOrd="0" destOrd="0" presId="urn:microsoft.com/office/officeart/2005/8/layout/default"/>
    <dgm:cxn modelId="{943EA3AB-2B9F-F94F-96B4-64CF2766EB2E}" type="presParOf" srcId="{B2D21695-7BEB-6847-B19C-0F839111B717}" destId="{022738FB-F276-E749-8464-D3131AA99E92}" srcOrd="1" destOrd="0" presId="urn:microsoft.com/office/officeart/2005/8/layout/default"/>
    <dgm:cxn modelId="{86D3DF6F-5537-0D42-ACE3-EA10B799B6DC}" type="presParOf" srcId="{B2D21695-7BEB-6847-B19C-0F839111B717}" destId="{1BA246A8-E540-EC4B-AA93-99B62F07F02C}" srcOrd="2" destOrd="0" presId="urn:microsoft.com/office/officeart/2005/8/layout/default"/>
    <dgm:cxn modelId="{670AB377-6475-934D-B84D-3600D825A642}" type="presParOf" srcId="{B2D21695-7BEB-6847-B19C-0F839111B717}" destId="{F8ECCB68-7287-4942-843A-E92604B43292}" srcOrd="3" destOrd="0" presId="urn:microsoft.com/office/officeart/2005/8/layout/default"/>
    <dgm:cxn modelId="{38A03EE4-A9A0-7747-BB51-B25560B95D51}" type="presParOf" srcId="{B2D21695-7BEB-6847-B19C-0F839111B717}" destId="{EC8E0D47-6BFA-524C-8BF0-2D766A9410DF}" srcOrd="4" destOrd="0" presId="urn:microsoft.com/office/officeart/2005/8/layout/default"/>
    <dgm:cxn modelId="{255AEB54-82A2-6F45-BB5C-0ACE073056D0}" type="presParOf" srcId="{B2D21695-7BEB-6847-B19C-0F839111B717}" destId="{3AD2BD75-1606-D546-A3CC-4640DBD7A720}" srcOrd="5" destOrd="0" presId="urn:microsoft.com/office/officeart/2005/8/layout/default"/>
    <dgm:cxn modelId="{4F91D940-8C20-8844-BA0F-0B7F92C4DEAE}" type="presParOf" srcId="{B2D21695-7BEB-6847-B19C-0F839111B717}" destId="{9670E0E0-0374-FE40-8340-37F337A5DE01}" srcOrd="6" destOrd="0" presId="urn:microsoft.com/office/officeart/2005/8/layout/default"/>
    <dgm:cxn modelId="{B0E9F31D-0558-9C41-881B-0A521E4CED6D}" type="presParOf" srcId="{B2D21695-7BEB-6847-B19C-0F839111B717}" destId="{22CEC929-EEC6-B14C-A02A-DEF6668FE613}" srcOrd="7" destOrd="0" presId="urn:microsoft.com/office/officeart/2005/8/layout/default"/>
    <dgm:cxn modelId="{DD2BF1D9-19BA-3B4A-95C1-F17FFE93F00C}" type="presParOf" srcId="{B2D21695-7BEB-6847-B19C-0F839111B717}" destId="{EB23DB2E-C670-B742-8E7E-B19B21DD9141}" srcOrd="8" destOrd="0" presId="urn:microsoft.com/office/officeart/2005/8/layout/default"/>
    <dgm:cxn modelId="{566502B2-1CEE-C94E-B3CE-B6AB14328FD0}" type="presParOf" srcId="{B2D21695-7BEB-6847-B19C-0F839111B717}" destId="{CF458F3C-429E-474A-8B8F-D1BB50CC07D6}" srcOrd="9" destOrd="0" presId="urn:microsoft.com/office/officeart/2005/8/layout/default"/>
    <dgm:cxn modelId="{28FF94EE-5A27-3649-8FEA-7559CC06F547}" type="presParOf" srcId="{B2D21695-7BEB-6847-B19C-0F839111B717}" destId="{E8F4A88E-5AB3-6844-BB9A-A90CCA799F20}" srcOrd="10" destOrd="0" presId="urn:microsoft.com/office/officeart/2005/8/layout/default"/>
    <dgm:cxn modelId="{3559444E-B47E-7C46-AC44-E95F223A79B4}" type="presParOf" srcId="{B2D21695-7BEB-6847-B19C-0F839111B717}" destId="{69BF997E-8533-314E-8D6D-45ACC38CF881}" srcOrd="11" destOrd="0" presId="urn:microsoft.com/office/officeart/2005/8/layout/default"/>
    <dgm:cxn modelId="{C99E704B-6DD4-B748-BA87-3C737CD28609}" type="presParOf" srcId="{B2D21695-7BEB-6847-B19C-0F839111B717}" destId="{6DD3853E-27E9-A947-8931-1C77B19F732F}" srcOrd="12" destOrd="0" presId="urn:microsoft.com/office/officeart/2005/8/layout/default"/>
    <dgm:cxn modelId="{5952088C-1252-2A40-B2BF-B8DAFBBF4371}" type="presParOf" srcId="{B2D21695-7BEB-6847-B19C-0F839111B717}" destId="{C5FF0E57-05C9-6E40-9E3B-914CD63BF7D8}" srcOrd="13" destOrd="0" presId="urn:microsoft.com/office/officeart/2005/8/layout/default"/>
    <dgm:cxn modelId="{C30A76D4-0A2C-4A4F-AA79-D2F3A6D2C721}" type="presParOf" srcId="{B2D21695-7BEB-6847-B19C-0F839111B717}" destId="{6E6DE331-5334-1F46-AF75-06F77DA37ADC}" srcOrd="14" destOrd="0" presId="urn:microsoft.com/office/officeart/2005/8/layout/default"/>
    <dgm:cxn modelId="{0B55692D-2F79-2F43-903F-1AE9097C2A3A}" type="presParOf" srcId="{B2D21695-7BEB-6847-B19C-0F839111B717}" destId="{E9378390-A3FC-D043-B8D4-2D28676F99C0}" srcOrd="15" destOrd="0" presId="urn:microsoft.com/office/officeart/2005/8/layout/default"/>
    <dgm:cxn modelId="{2B652E75-56DE-F54A-95FF-50B7300CD8A5}" type="presParOf" srcId="{B2D21695-7BEB-6847-B19C-0F839111B717}" destId="{ECDFED0D-B06E-AD4E-830C-764090B9D109}" srcOrd="1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AC936-8362-3244-A82E-423221E0AC02}">
      <dsp:nvSpPr>
        <dsp:cNvPr id="0" name=""/>
        <dsp:cNvSpPr/>
      </dsp:nvSpPr>
      <dsp:spPr>
        <a:xfrm>
          <a:off x="468272" y="3745"/>
          <a:ext cx="2171923" cy="130315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Overweight or obese</a:t>
          </a:r>
        </a:p>
      </dsp:txBody>
      <dsp:txXfrm>
        <a:off x="468272" y="3745"/>
        <a:ext cx="2171923" cy="1303153"/>
      </dsp:txXfrm>
    </dsp:sp>
    <dsp:sp modelId="{1BA246A8-E540-EC4B-AA93-99B62F07F02C}">
      <dsp:nvSpPr>
        <dsp:cNvPr id="0" name=""/>
        <dsp:cNvSpPr/>
      </dsp:nvSpPr>
      <dsp:spPr>
        <a:xfrm>
          <a:off x="2857388" y="3745"/>
          <a:ext cx="2171923" cy="1303153"/>
        </a:xfrm>
        <a:prstGeom prst="rect">
          <a:avLst/>
        </a:prstGeom>
        <a:gradFill rotWithShape="0">
          <a:gsLst>
            <a:gs pos="0">
              <a:schemeClr val="accent5">
                <a:hueOff val="-1519019"/>
                <a:satOff val="-103"/>
                <a:lumOff val="245"/>
                <a:alphaOff val="0"/>
                <a:satMod val="103000"/>
                <a:lumMod val="102000"/>
                <a:tint val="94000"/>
              </a:schemeClr>
            </a:gs>
            <a:gs pos="50000">
              <a:schemeClr val="accent5">
                <a:hueOff val="-1519019"/>
                <a:satOff val="-103"/>
                <a:lumOff val="245"/>
                <a:alphaOff val="0"/>
                <a:satMod val="110000"/>
                <a:lumMod val="100000"/>
                <a:shade val="100000"/>
              </a:schemeClr>
            </a:gs>
            <a:gs pos="100000">
              <a:schemeClr val="accent5">
                <a:hueOff val="-1519019"/>
                <a:satOff val="-103"/>
                <a:lumOff val="24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Family history of type 2 diabetes</a:t>
          </a:r>
        </a:p>
      </dsp:txBody>
      <dsp:txXfrm>
        <a:off x="2857388" y="3745"/>
        <a:ext cx="2171923" cy="1303153"/>
      </dsp:txXfrm>
    </dsp:sp>
    <dsp:sp modelId="{EC8E0D47-6BFA-524C-8BF0-2D766A9410DF}">
      <dsp:nvSpPr>
        <dsp:cNvPr id="0" name=""/>
        <dsp:cNvSpPr/>
      </dsp:nvSpPr>
      <dsp:spPr>
        <a:xfrm>
          <a:off x="5246503" y="3745"/>
          <a:ext cx="2171923" cy="1303153"/>
        </a:xfrm>
        <a:prstGeom prst="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Sedentary lifestyle</a:t>
          </a:r>
        </a:p>
      </dsp:txBody>
      <dsp:txXfrm>
        <a:off x="5246503" y="3745"/>
        <a:ext cx="2171923" cy="1303153"/>
      </dsp:txXfrm>
    </dsp:sp>
    <dsp:sp modelId="{9670E0E0-0374-FE40-8340-37F337A5DE01}">
      <dsp:nvSpPr>
        <dsp:cNvPr id="0" name=""/>
        <dsp:cNvSpPr/>
      </dsp:nvSpPr>
      <dsp:spPr>
        <a:xfrm>
          <a:off x="468272" y="1524092"/>
          <a:ext cx="2171923" cy="1303153"/>
        </a:xfrm>
        <a:prstGeom prst="rect">
          <a:avLst/>
        </a:prstGeom>
        <a:gradFill rotWithShape="0">
          <a:gsLst>
            <a:gs pos="0">
              <a:schemeClr val="accent5">
                <a:hueOff val="-4557056"/>
                <a:satOff val="-310"/>
                <a:lumOff val="735"/>
                <a:alphaOff val="0"/>
                <a:satMod val="103000"/>
                <a:lumMod val="102000"/>
                <a:tint val="94000"/>
              </a:schemeClr>
            </a:gs>
            <a:gs pos="50000">
              <a:schemeClr val="accent5">
                <a:hueOff val="-4557056"/>
                <a:satOff val="-310"/>
                <a:lumOff val="735"/>
                <a:alphaOff val="0"/>
                <a:satMod val="110000"/>
                <a:lumMod val="100000"/>
                <a:shade val="100000"/>
              </a:schemeClr>
            </a:gs>
            <a:gs pos="100000">
              <a:schemeClr val="accent5">
                <a:hueOff val="-4557056"/>
                <a:satOff val="-310"/>
                <a:lumOff val="73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bad diet</a:t>
          </a:r>
        </a:p>
      </dsp:txBody>
      <dsp:txXfrm>
        <a:off x="468272" y="1524092"/>
        <a:ext cx="2171923" cy="1303153"/>
      </dsp:txXfrm>
    </dsp:sp>
    <dsp:sp modelId="{EB23DB2E-C670-B742-8E7E-B19B21DD9141}">
      <dsp:nvSpPr>
        <dsp:cNvPr id="0" name=""/>
        <dsp:cNvSpPr/>
      </dsp:nvSpPr>
      <dsp:spPr>
        <a:xfrm>
          <a:off x="2857388" y="1524092"/>
          <a:ext cx="2171923" cy="1303153"/>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Growing older</a:t>
          </a:r>
        </a:p>
      </dsp:txBody>
      <dsp:txXfrm>
        <a:off x="2857388" y="1524092"/>
        <a:ext cx="2171923" cy="1303153"/>
      </dsp:txXfrm>
    </dsp:sp>
    <dsp:sp modelId="{E8F4A88E-5AB3-6844-BB9A-A90CCA799F20}">
      <dsp:nvSpPr>
        <dsp:cNvPr id="0" name=""/>
        <dsp:cNvSpPr/>
      </dsp:nvSpPr>
      <dsp:spPr>
        <a:xfrm>
          <a:off x="5246503" y="1524092"/>
          <a:ext cx="2171923" cy="1303153"/>
        </a:xfrm>
        <a:prstGeom prst="rect">
          <a:avLst/>
        </a:prstGeom>
        <a:gradFill rotWithShape="0">
          <a:gsLst>
            <a:gs pos="0">
              <a:schemeClr val="accent5">
                <a:hueOff val="-7595094"/>
                <a:satOff val="-516"/>
                <a:lumOff val="1226"/>
                <a:alphaOff val="0"/>
                <a:satMod val="103000"/>
                <a:lumMod val="102000"/>
                <a:tint val="94000"/>
              </a:schemeClr>
            </a:gs>
            <a:gs pos="50000">
              <a:schemeClr val="accent5">
                <a:hueOff val="-7595094"/>
                <a:satOff val="-516"/>
                <a:lumOff val="1226"/>
                <a:alphaOff val="0"/>
                <a:satMod val="110000"/>
                <a:lumMod val="100000"/>
                <a:shade val="100000"/>
              </a:schemeClr>
            </a:gs>
            <a:gs pos="100000">
              <a:schemeClr val="accent5">
                <a:hueOff val="-7595094"/>
                <a:satOff val="-516"/>
                <a:lumOff val="12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Blood pressure high</a:t>
          </a:r>
        </a:p>
      </dsp:txBody>
      <dsp:txXfrm>
        <a:off x="5246503" y="1524092"/>
        <a:ext cx="2171923" cy="1303153"/>
      </dsp:txXfrm>
    </dsp:sp>
    <dsp:sp modelId="{6DD3853E-27E9-A947-8931-1C77B19F732F}">
      <dsp:nvSpPr>
        <dsp:cNvPr id="0" name=""/>
        <dsp:cNvSpPr/>
      </dsp:nvSpPr>
      <dsp:spPr>
        <a:xfrm>
          <a:off x="468272" y="3044438"/>
          <a:ext cx="2171923" cy="1303153"/>
        </a:xfrm>
        <a:prstGeom prst="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Elevated cholesterol</a:t>
          </a:r>
        </a:p>
      </dsp:txBody>
      <dsp:txXfrm>
        <a:off x="468272" y="3044438"/>
        <a:ext cx="2171923" cy="1303153"/>
      </dsp:txXfrm>
    </dsp:sp>
    <dsp:sp modelId="{6E6DE331-5334-1F46-AF75-06F77DA37ADC}">
      <dsp:nvSpPr>
        <dsp:cNvPr id="0" name=""/>
        <dsp:cNvSpPr/>
      </dsp:nvSpPr>
      <dsp:spPr>
        <a:xfrm>
          <a:off x="2857388" y="3044438"/>
          <a:ext cx="2171923" cy="1303153"/>
        </a:xfrm>
        <a:prstGeom prst="rect">
          <a:avLst/>
        </a:prstGeom>
        <a:gradFill rotWithShape="0">
          <a:gsLst>
            <a:gs pos="0">
              <a:schemeClr val="accent5">
                <a:hueOff val="-10633130"/>
                <a:satOff val="-723"/>
                <a:lumOff val="1716"/>
                <a:alphaOff val="0"/>
                <a:satMod val="103000"/>
                <a:lumMod val="102000"/>
                <a:tint val="94000"/>
              </a:schemeClr>
            </a:gs>
            <a:gs pos="50000">
              <a:schemeClr val="accent5">
                <a:hueOff val="-10633130"/>
                <a:satOff val="-723"/>
                <a:lumOff val="1716"/>
                <a:alphaOff val="0"/>
                <a:satMod val="110000"/>
                <a:lumMod val="100000"/>
                <a:shade val="100000"/>
              </a:schemeClr>
            </a:gs>
            <a:gs pos="100000">
              <a:schemeClr val="accent5">
                <a:hueOff val="-10633130"/>
                <a:satOff val="-723"/>
                <a:lumOff val="17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Previous gestational diabetes</a:t>
          </a:r>
        </a:p>
      </dsp:txBody>
      <dsp:txXfrm>
        <a:off x="2857388" y="3044438"/>
        <a:ext cx="2171923" cy="1303153"/>
      </dsp:txXfrm>
    </dsp:sp>
    <dsp:sp modelId="{ECDFED0D-B06E-AD4E-830C-764090B9D109}">
      <dsp:nvSpPr>
        <dsp:cNvPr id="0" name=""/>
        <dsp:cNvSpPr/>
      </dsp:nvSpPr>
      <dsp:spPr>
        <a:xfrm>
          <a:off x="5246503" y="3044438"/>
          <a:ext cx="2171923" cy="1303153"/>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Certain ethnic groups are more exposed than others</a:t>
          </a:r>
        </a:p>
      </dsp:txBody>
      <dsp:txXfrm>
        <a:off x="5246503" y="3044438"/>
        <a:ext cx="2171923" cy="13031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an outline of what I'll cover today . I'll start with some background on what Type 2 diabetes is and May's individual risk factors, before moving into her care plan: the assessments carried out , the actions taken, and how that care plan was evaluated . I'll finish with recommendation for May going forward and my overall conclusions.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1084903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introduce May William.</a:t>
            </a:r>
          </a:p>
          <a:p>
            <a:r>
              <a:rPr lang="en-US" dirty="0"/>
              <a:t>She's a 56- year -old officer worker with a BMI of 32 and a previous history of hypertension. She hasn't been very physically active and her diet has been poor. She's recently received  a new diagnosis of Type 2 diabetes mellitus, which is the focus of the care plan I'll be </a:t>
            </a:r>
            <a:r>
              <a:rPr lang="en-US" dirty="0" err="1"/>
              <a:t>dicussing</a:t>
            </a:r>
            <a:r>
              <a:rPr lang="en-US" dirty="0"/>
              <a:t>.</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476489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looking at May's specific case, it's worth recapping the anatomy and physiology involved. Insulin is a hormone secreted by the pancreas, and it helps the body's cells take up glucose from the blood. In Type 2 diabetes, the body become resistant to insulin the pancreas may still be producing it, but it isn't working effectively. This means blood sugar levels stay high, and over time that can damage the kidneys, blood vessels, nerves and eyes.</a:t>
            </a:r>
          </a:p>
          <a:p>
            <a:r>
              <a:rPr lang="en-US" dirty="0"/>
              <a:t>According to the NHS and Diabetes </a:t>
            </a:r>
            <a:r>
              <a:rPr lang="en-US" dirty="0" err="1"/>
              <a:t>uk</a:t>
            </a:r>
            <a:r>
              <a:rPr lang="en-US" dirty="0"/>
              <a:t>.</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210144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highlights some of the key risk factors relevant to May, such as her weight. her sedentary lifestyle, her diet and her history of hypertension all of which are </a:t>
            </a:r>
            <a:r>
              <a:rPr lang="en-US" dirty="0" err="1"/>
              <a:t>recognised</a:t>
            </a:r>
            <a:r>
              <a:rPr lang="en-US" dirty="0"/>
              <a:t> contributors to the development of type 2 diabetes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149386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 presented with several classic symptoms: more frequent urination and increased thirst, fatigue and occasional blurred vision, and a foot wound that was healing slowly. Her HbA1c result came back at 68 millimoles per mole, which , alongside these symptoms , supported her diagnosis, in line with NHS and NICE guidance.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327051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to </a:t>
            </a:r>
            <a:r>
              <a:rPr lang="en-US" dirty="0" err="1"/>
              <a:t>summarise</a:t>
            </a:r>
            <a:r>
              <a:rPr lang="en-US" dirty="0"/>
              <a:t>, Type 2 diabetes is a long-term metabolic disorder where the body becomes resistant to insulin, causing blood glucose levels to rise too high. If  it's poorly controlled, this can go on to damage organs and blood vessels, as set out in the NICE 2022 guidelines.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3938829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part of May's care plan focused on assessment. This included checking her blood glucose and HbA1c levels, measuring her weight, BMI and blood pressure, carrying out routine foot and skin checks, and assessing her knowledge of diet, activity and general health</a:t>
            </a:r>
          </a:p>
          <a:p>
            <a:r>
              <a:rPr lang="en-US" dirty="0"/>
              <a:t>all in line with Diabetes UK and NICE recommendations.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8374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with May and her family was central to her care. It was important to use a respectful, </a:t>
            </a:r>
            <a:r>
              <a:rPr lang="en-US" dirty="0" err="1"/>
              <a:t>non-judgemental</a:t>
            </a:r>
            <a:r>
              <a:rPr lang="en-US" dirty="0"/>
              <a:t> tone, to make things as easy as possible for her, and to only involve family or carers with May's agreement. I made sure to ask questions and involve her in decision-making . There were also ethical considerations to keep in mind gaining consent before any treatment discussion, respecting her privacy and confidentiality, and respecting her dignity, beliefs and choices throughout, in line with the NMC code.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242537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part of the care plan moved into action. This involved administering metformin as prescribed , creating a balanced and </a:t>
            </a:r>
            <a:r>
              <a:rPr lang="en-US" dirty="0" err="1"/>
              <a:t>personalised</a:t>
            </a:r>
            <a:r>
              <a:rPr lang="en-US" dirty="0"/>
              <a:t> eating plan, promoting a gradual increase in physical activity, and providing education to support May in self-managing her diabetes going forward, based on NICE and Diabetes UK guidance.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619306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Evaluating the care plan involved interpreting her blood glucose and HbA1c results, keeping an eye on her weight and blood pressure, assessing improvement in her symptoms and wound healing, and reviewing whether treatment targets were being met and medication was being taken as prescribed.</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596844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this, my recommendations for May are to focus on losing weight slowly and steadily rather than rapidly, to aim for at least 150 minutes of physical activity per week, to attend regular checks for her eyes, kidneys and feet, and to continue taking her medication as directed and attend her follow-up reviews.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25962175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early detection of complications helps reduce risk, and lifestyle changes are an important part of living well with diabetes. care for May needs to remain person-</a:t>
            </a:r>
            <a:r>
              <a:rPr lang="en-US" dirty="0" err="1"/>
              <a:t>centred</a:t>
            </a:r>
            <a:r>
              <a:rPr lang="en-US" dirty="0"/>
              <a:t> to support long-term improvement, and continued monitoring and education will be key to her ongoing </a:t>
            </a:r>
            <a:r>
              <a:rPr lang="en-US" dirty="0" err="1"/>
              <a:t>managment</a:t>
            </a:r>
            <a:r>
              <a:rPr lang="en-US" dirty="0"/>
              <a:t>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1556742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references used to support this presentation, drawn from NHS, </a:t>
            </a:r>
            <a:r>
              <a:rPr lang="en-US" dirty="0" err="1"/>
              <a:t>NICE,Diabetes</a:t>
            </a:r>
            <a:r>
              <a:rPr lang="en-US" dirty="0"/>
              <a:t> UK and NMC guidance  . Thanks you for listening (BYE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3176629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189EA-CCF4-8C64-312D-5021F9DADB56}"/>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469F8661-09E1-72D7-0650-73F78C52AD4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0BD6A3-BC69-ED7C-18EC-124AC9458DA1}"/>
              </a:ext>
            </a:extLst>
          </p:cNvPr>
          <p:cNvSpPr>
            <a:spLocks noGrp="1"/>
          </p:cNvSpPr>
          <p:nvPr>
            <p:ph type="dt" sz="half" idx="10"/>
          </p:nvPr>
        </p:nvSpPr>
        <p:spPr/>
        <p:txBody>
          <a:bodyPr/>
          <a:lstStyle/>
          <a:p>
            <a:pPr>
              <a:defRPr/>
            </a:pPr>
            <a:fld id="{8EFCBBD8-CF39-48F7-8656-50407EDD0B37}" type="datetime1">
              <a:rPr lang="en-GB" altLang="en-US" smtClean="0"/>
              <a:pPr>
                <a:defRPr/>
              </a:pPr>
              <a:t>12/08/2026</a:t>
            </a:fld>
            <a:endParaRPr lang="en-GB" altLang="en-US"/>
          </a:p>
        </p:txBody>
      </p:sp>
      <p:sp>
        <p:nvSpPr>
          <p:cNvPr id="5" name="Footer Placeholder 4">
            <a:extLst>
              <a:ext uri="{FF2B5EF4-FFF2-40B4-BE49-F238E27FC236}">
                <a16:creationId xmlns:a16="http://schemas.microsoft.com/office/drawing/2014/main" id="{2C577ED9-9529-8959-4628-4EEC5404AF30}"/>
              </a:ext>
            </a:extLst>
          </p:cNvPr>
          <p:cNvSpPr>
            <a:spLocks noGrp="1"/>
          </p:cNvSpPr>
          <p:nvPr>
            <p:ph type="ftr" sz="quarter" idx="11"/>
          </p:nvPr>
        </p:nvSpPr>
        <p:spPr/>
        <p:txBody>
          <a:bodyPr/>
          <a:lstStyle/>
          <a:p>
            <a:pPr>
              <a:defRPr/>
            </a:pPr>
            <a:endParaRPr lang="en-GB" altLang="en-US"/>
          </a:p>
        </p:txBody>
      </p:sp>
      <p:sp>
        <p:nvSpPr>
          <p:cNvPr id="6" name="Slide Number Placeholder 5">
            <a:extLst>
              <a:ext uri="{FF2B5EF4-FFF2-40B4-BE49-F238E27FC236}">
                <a16:creationId xmlns:a16="http://schemas.microsoft.com/office/drawing/2014/main" id="{71728FA1-D804-0E15-8170-7B1DADF83F84}"/>
              </a:ext>
            </a:extLst>
          </p:cNvPr>
          <p:cNvSpPr>
            <a:spLocks noGrp="1"/>
          </p:cNvSpPr>
          <p:nvPr>
            <p:ph type="sldNum" sz="quarter" idx="12"/>
          </p:nvPr>
        </p:nvSpPr>
        <p:spPr/>
        <p:txBody>
          <a:bodyPr/>
          <a:lstStyle/>
          <a:p>
            <a:pPr>
              <a:defRPr/>
            </a:pPr>
            <a:fld id="{F905DF63-1FF9-46D5-8FED-1829CDB5D9EE}" type="slidenum">
              <a:rPr lang="en-GB" altLang="en-US" smtClean="0"/>
              <a:pPr>
                <a:defRPr/>
              </a:pPr>
              <a:t>‹#›</a:t>
            </a:fld>
            <a:endParaRPr lang="en-GB" altLang="en-US"/>
          </a:p>
        </p:txBody>
      </p:sp>
    </p:spTree>
    <p:extLst>
      <p:ext uri="{BB962C8B-B14F-4D97-AF65-F5344CB8AC3E}">
        <p14:creationId xmlns:p14="http://schemas.microsoft.com/office/powerpoint/2010/main" val="1164488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B960E-01CF-845A-35FA-A79123FDC7D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B2A0F17-2B1D-B622-BAFD-D8CF65468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A6AEAB-B985-7911-38A7-D790069878F3}"/>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Footer Placeholder 4">
            <a:extLst>
              <a:ext uri="{FF2B5EF4-FFF2-40B4-BE49-F238E27FC236}">
                <a16:creationId xmlns:a16="http://schemas.microsoft.com/office/drawing/2014/main" id="{A1CC856C-AB5E-F851-D8FE-C4A9DCED1D3C}"/>
              </a:ext>
            </a:extLst>
          </p:cNvPr>
          <p:cNvSpPr>
            <a:spLocks noGrp="1"/>
          </p:cNvSpPr>
          <p:nvPr>
            <p:ph type="ftr" sz="quarter" idx="11"/>
          </p:nvPr>
        </p:nvSpPr>
        <p:spPr/>
        <p:txBody>
          <a:bodyPr/>
          <a:lstStyle/>
          <a:p>
            <a:pPr>
              <a:defRPr/>
            </a:pPr>
            <a:endParaRPr lang="en-GB" altLang="en-US"/>
          </a:p>
        </p:txBody>
      </p:sp>
      <p:sp>
        <p:nvSpPr>
          <p:cNvPr id="6" name="Slide Number Placeholder 5">
            <a:extLst>
              <a:ext uri="{FF2B5EF4-FFF2-40B4-BE49-F238E27FC236}">
                <a16:creationId xmlns:a16="http://schemas.microsoft.com/office/drawing/2014/main" id="{CE44DD53-D5AE-CE94-F21D-0BC21E2345B4}"/>
              </a:ext>
            </a:extLst>
          </p:cNvPr>
          <p:cNvSpPr>
            <a:spLocks noGrp="1"/>
          </p:cNvSpPr>
          <p:nvPr>
            <p:ph type="sldNum" sz="quarter" idx="12"/>
          </p:nvPr>
        </p:nvSpPr>
        <p:spPr/>
        <p:txBody>
          <a:bodyPr/>
          <a:lstStyle/>
          <a:p>
            <a:pPr>
              <a:defRPr/>
            </a:pPr>
            <a:fld id="{6550E941-99E4-4403-A917-B30FF69A9617}" type="slidenum">
              <a:rPr lang="en-GB" altLang="en-US" smtClean="0"/>
              <a:pPr>
                <a:defRPr/>
              </a:pPr>
              <a:t>‹#›</a:t>
            </a:fld>
            <a:endParaRPr lang="en-GB" altLang="en-US"/>
          </a:p>
        </p:txBody>
      </p:sp>
    </p:spTree>
    <p:extLst>
      <p:ext uri="{BB962C8B-B14F-4D97-AF65-F5344CB8AC3E}">
        <p14:creationId xmlns:p14="http://schemas.microsoft.com/office/powerpoint/2010/main" val="452554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6499D-A242-4AC0-B714-CE7E26677268}"/>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6811C77-1BBB-DC4E-CC60-ACCA7C76275F}"/>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84B285-E32A-FBC7-1468-7E14D4B6D722}"/>
              </a:ext>
            </a:extLst>
          </p:cNvPr>
          <p:cNvSpPr>
            <a:spLocks noGrp="1"/>
          </p:cNvSpPr>
          <p:nvPr>
            <p:ph type="dt" sz="half" idx="10"/>
          </p:nvPr>
        </p:nvSpPr>
        <p:spPr/>
        <p:txBody>
          <a:bodyPr/>
          <a:lstStyle/>
          <a:p>
            <a:pPr>
              <a:defRPr/>
            </a:pPr>
            <a:fld id="{B07525B8-0A1E-48CE-AA7A-94CA5D59C5A5}" type="datetime1">
              <a:rPr lang="en-GB" altLang="en-US" smtClean="0"/>
              <a:pPr>
                <a:defRPr/>
              </a:pPr>
              <a:t>12/08/2026</a:t>
            </a:fld>
            <a:endParaRPr lang="en-GB" altLang="en-US"/>
          </a:p>
        </p:txBody>
      </p:sp>
      <p:sp>
        <p:nvSpPr>
          <p:cNvPr id="5" name="Footer Placeholder 4">
            <a:extLst>
              <a:ext uri="{FF2B5EF4-FFF2-40B4-BE49-F238E27FC236}">
                <a16:creationId xmlns:a16="http://schemas.microsoft.com/office/drawing/2014/main" id="{63342B81-644C-BE1A-299E-34DCF9FED79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71B815-30AE-01BA-DE9A-2707AE895F63}"/>
              </a:ext>
            </a:extLst>
          </p:cNvPr>
          <p:cNvSpPr>
            <a:spLocks noGrp="1"/>
          </p:cNvSpPr>
          <p:nvPr>
            <p:ph type="sldNum" sz="quarter" idx="12"/>
          </p:nvPr>
        </p:nvSpPr>
        <p:spPr/>
        <p:txBody>
          <a:bodyPr/>
          <a:lstStyle/>
          <a:p>
            <a:pPr>
              <a:defRPr/>
            </a:pPr>
            <a:fld id="{9F0CEAE2-E49E-4389-B4D7-B5A65611D1B7}" type="slidenum">
              <a:rPr lang="en-GB" altLang="en-US" smtClean="0"/>
              <a:pPr>
                <a:defRPr/>
              </a:pPr>
              <a:t>‹#›</a:t>
            </a:fld>
            <a:endParaRPr lang="en-GB" altLang="en-US"/>
          </a:p>
        </p:txBody>
      </p:sp>
    </p:spTree>
    <p:extLst>
      <p:ext uri="{BB962C8B-B14F-4D97-AF65-F5344CB8AC3E}">
        <p14:creationId xmlns:p14="http://schemas.microsoft.com/office/powerpoint/2010/main" val="2223516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09D80-5BD5-6994-197E-CDCC65D9344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A8644B-6B30-06DE-576D-D0C2A3BDFB32}"/>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2F976E9-C69D-6A35-7BB5-01E8282DE662}"/>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12DADCC-B132-ED9A-54B7-FB02B71408E2}"/>
              </a:ext>
            </a:extLst>
          </p:cNvPr>
          <p:cNvSpPr>
            <a:spLocks noGrp="1"/>
          </p:cNvSpPr>
          <p:nvPr>
            <p:ph type="dt" sz="half" idx="10"/>
          </p:nvPr>
        </p:nvSpPr>
        <p:spPr/>
        <p:txBody>
          <a:bodyPr/>
          <a:lstStyle/>
          <a:p>
            <a:pPr>
              <a:defRPr/>
            </a:pPr>
            <a:fld id="{F7614AD2-EBEE-4B9C-B8EB-7B45076136C4}" type="datetime1">
              <a:rPr lang="en-GB" altLang="en-US" smtClean="0"/>
              <a:pPr>
                <a:defRPr/>
              </a:pPr>
              <a:t>12/08/2026</a:t>
            </a:fld>
            <a:endParaRPr lang="en-GB" altLang="en-US"/>
          </a:p>
        </p:txBody>
      </p:sp>
      <p:sp>
        <p:nvSpPr>
          <p:cNvPr id="6" name="Footer Placeholder 5">
            <a:extLst>
              <a:ext uri="{FF2B5EF4-FFF2-40B4-BE49-F238E27FC236}">
                <a16:creationId xmlns:a16="http://schemas.microsoft.com/office/drawing/2014/main" id="{3D1194C6-D264-3A7A-F305-BEBB74667F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6094297-F625-D0DD-0DF8-374C0CEA9876}"/>
              </a:ext>
            </a:extLst>
          </p:cNvPr>
          <p:cNvSpPr>
            <a:spLocks noGrp="1"/>
          </p:cNvSpPr>
          <p:nvPr>
            <p:ph type="sldNum" sz="quarter" idx="12"/>
          </p:nvPr>
        </p:nvSpPr>
        <p:spPr/>
        <p:txBody>
          <a:bodyPr/>
          <a:lstStyle/>
          <a:p>
            <a:pPr>
              <a:defRPr/>
            </a:pPr>
            <a:fld id="{386495F9-B3F5-4DDF-9323-6CEC80C52C17}" type="slidenum">
              <a:rPr lang="en-GB" altLang="en-US" smtClean="0"/>
              <a:pPr>
                <a:defRPr/>
              </a:pPr>
              <a:t>‹#›</a:t>
            </a:fld>
            <a:endParaRPr lang="en-GB" altLang="en-US"/>
          </a:p>
        </p:txBody>
      </p:sp>
    </p:spTree>
    <p:extLst>
      <p:ext uri="{BB962C8B-B14F-4D97-AF65-F5344CB8AC3E}">
        <p14:creationId xmlns:p14="http://schemas.microsoft.com/office/powerpoint/2010/main" val="343144667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F266F-DE6B-57BE-9443-13B665F6798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C3B53E-BC96-502E-8C49-D8370F6D9524}"/>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2AAFB88-DB06-133A-15C9-DA88B04805CB}"/>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5C9F07C-CDC9-E81A-F35B-4DB83982DAB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A25B31E2-AA54-9E8F-0B73-A359006FE774}"/>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705B4D-7C61-0C5F-6F18-704B6E2C58E9}"/>
              </a:ext>
            </a:extLst>
          </p:cNvPr>
          <p:cNvSpPr>
            <a:spLocks noGrp="1"/>
          </p:cNvSpPr>
          <p:nvPr>
            <p:ph type="dt" sz="half" idx="10"/>
          </p:nvPr>
        </p:nvSpPr>
        <p:spPr/>
        <p:txBody>
          <a:bodyPr/>
          <a:lstStyle/>
          <a:p>
            <a:pPr>
              <a:defRPr/>
            </a:pPr>
            <a:fld id="{9A9480EC-F3F6-4006-B02E-8C8A54398A24}" type="datetime1">
              <a:rPr lang="en-GB" altLang="en-US" smtClean="0"/>
              <a:pPr>
                <a:defRPr/>
              </a:pPr>
              <a:t>12/08/2026</a:t>
            </a:fld>
            <a:endParaRPr lang="en-GB" altLang="en-US"/>
          </a:p>
        </p:txBody>
      </p:sp>
      <p:sp>
        <p:nvSpPr>
          <p:cNvPr id="8" name="Footer Placeholder 7">
            <a:extLst>
              <a:ext uri="{FF2B5EF4-FFF2-40B4-BE49-F238E27FC236}">
                <a16:creationId xmlns:a16="http://schemas.microsoft.com/office/drawing/2014/main" id="{3323B7A0-4A59-3CCB-F153-EBC70B6DC83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C4CBC8-7D0D-6BBB-20C8-9D2224EE18EE}"/>
              </a:ext>
            </a:extLst>
          </p:cNvPr>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531974259"/>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84AA9-E723-96B8-640D-37074C30D08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E54E1F7-3F31-F0D5-7F92-7F07F026FC64}"/>
              </a:ext>
            </a:extLst>
          </p:cNvPr>
          <p:cNvSpPr>
            <a:spLocks noGrp="1"/>
          </p:cNvSpPr>
          <p:nvPr>
            <p:ph type="dt" sz="half" idx="10"/>
          </p:nvPr>
        </p:nvSpPr>
        <p:spPr/>
        <p:txBody>
          <a:bodyPr/>
          <a:lstStyle/>
          <a:p>
            <a:pPr>
              <a:defRPr/>
            </a:pPr>
            <a:fld id="{D58B45E6-64D3-4C5F-BDB6-A1B894EEEA29}" type="datetime1">
              <a:rPr lang="en-GB" altLang="en-US" smtClean="0"/>
              <a:pPr>
                <a:defRPr/>
              </a:pPr>
              <a:t>12/08/2026</a:t>
            </a:fld>
            <a:endParaRPr lang="en-GB" altLang="en-US"/>
          </a:p>
        </p:txBody>
      </p:sp>
      <p:sp>
        <p:nvSpPr>
          <p:cNvPr id="4" name="Footer Placeholder 3">
            <a:extLst>
              <a:ext uri="{FF2B5EF4-FFF2-40B4-BE49-F238E27FC236}">
                <a16:creationId xmlns:a16="http://schemas.microsoft.com/office/drawing/2014/main" id="{DCEE826C-4268-4B0B-3B82-9A6177BF546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C76C6F5-AF6C-FBA9-65A7-972F5EEBBE5E}"/>
              </a:ext>
            </a:extLst>
          </p:cNvPr>
          <p:cNvSpPr>
            <a:spLocks noGrp="1"/>
          </p:cNvSpPr>
          <p:nvPr>
            <p:ph type="sldNum" sz="quarter" idx="12"/>
          </p:nvPr>
        </p:nvSpPr>
        <p:spPr/>
        <p:txBody>
          <a:bodyPr/>
          <a:lstStyle/>
          <a:p>
            <a:pPr>
              <a:defRPr/>
            </a:pPr>
            <a:fld id="{FAF5663D-1B9D-48C8-BD8E-835F92F174D7}" type="slidenum">
              <a:rPr lang="en-GB" altLang="en-US" smtClean="0"/>
              <a:pPr>
                <a:defRPr/>
              </a:pPr>
              <a:t>‹#›</a:t>
            </a:fld>
            <a:endParaRPr lang="en-GB" altLang="en-US"/>
          </a:p>
        </p:txBody>
      </p:sp>
    </p:spTree>
    <p:extLst>
      <p:ext uri="{BB962C8B-B14F-4D97-AF65-F5344CB8AC3E}">
        <p14:creationId xmlns:p14="http://schemas.microsoft.com/office/powerpoint/2010/main" val="1436449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B2740-3376-7189-6038-6F9B7AA37C80}"/>
              </a:ext>
            </a:extLst>
          </p:cNvPr>
          <p:cNvSpPr>
            <a:spLocks noGrp="1"/>
          </p:cNvSpPr>
          <p:nvPr>
            <p:ph type="dt" sz="half" idx="10"/>
          </p:nvPr>
        </p:nvSpPr>
        <p:spPr/>
        <p:txBody>
          <a:bodyPr/>
          <a:lstStyle/>
          <a:p>
            <a:pPr>
              <a:defRPr/>
            </a:pPr>
            <a:fld id="{D30023C4-5528-489E-A726-D14A340FF59E}" type="datetime1">
              <a:rPr lang="en-GB" altLang="en-US" smtClean="0"/>
              <a:pPr>
                <a:defRPr/>
              </a:pPr>
              <a:t>12/08/2026</a:t>
            </a:fld>
            <a:endParaRPr lang="en-GB" altLang="en-US"/>
          </a:p>
        </p:txBody>
      </p:sp>
      <p:sp>
        <p:nvSpPr>
          <p:cNvPr id="3" name="Footer Placeholder 2">
            <a:extLst>
              <a:ext uri="{FF2B5EF4-FFF2-40B4-BE49-F238E27FC236}">
                <a16:creationId xmlns:a16="http://schemas.microsoft.com/office/drawing/2014/main" id="{71178933-7E5C-7FAE-AC8C-C5BFBB16330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D22541F-18BE-7C0D-BD03-53393B1E9CF3}"/>
              </a:ext>
            </a:extLst>
          </p:cNvPr>
          <p:cNvSpPr>
            <a:spLocks noGrp="1"/>
          </p:cNvSpPr>
          <p:nvPr>
            <p:ph type="sldNum" sz="quarter" idx="12"/>
          </p:nvPr>
        </p:nvSpPr>
        <p:spPr/>
        <p:txBody>
          <a:bodyPr/>
          <a:lstStyle/>
          <a:p>
            <a:pPr>
              <a:defRPr/>
            </a:pPr>
            <a:fld id="{AA1819AB-B9DA-41D7-8C91-5DE9528F5AA4}" type="slidenum">
              <a:rPr lang="en-GB" altLang="en-US" smtClean="0"/>
              <a:pPr>
                <a:defRPr/>
              </a:pPr>
              <a:t>‹#›</a:t>
            </a:fld>
            <a:endParaRPr lang="en-GB" altLang="en-US"/>
          </a:p>
        </p:txBody>
      </p:sp>
    </p:spTree>
    <p:extLst>
      <p:ext uri="{BB962C8B-B14F-4D97-AF65-F5344CB8AC3E}">
        <p14:creationId xmlns:p14="http://schemas.microsoft.com/office/powerpoint/2010/main" val="2853529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13AB-5238-0835-7228-076AEF78031F}"/>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B8E421F-8121-C640-2436-97FBA713BDE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2AC8155-45D9-A594-EC7F-AF94F724F3D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B2A6C5B-D7DD-C8C3-9355-F7FFAA55C8F7}"/>
              </a:ext>
            </a:extLst>
          </p:cNvPr>
          <p:cNvSpPr>
            <a:spLocks noGrp="1"/>
          </p:cNvSpPr>
          <p:nvPr>
            <p:ph type="dt" sz="half" idx="10"/>
          </p:nvPr>
        </p:nvSpPr>
        <p:spPr/>
        <p:txBody>
          <a:bodyPr/>
          <a:lstStyle/>
          <a:p>
            <a:pPr>
              <a:defRPr/>
            </a:pPr>
            <a:fld id="{0AF297A0-C124-4ADC-9EF2-B843F7980417}" type="datetime1">
              <a:rPr lang="en-GB" altLang="en-US" smtClean="0"/>
              <a:pPr>
                <a:defRPr/>
              </a:pPr>
              <a:t>12/08/2026</a:t>
            </a:fld>
            <a:endParaRPr lang="en-GB" altLang="en-US"/>
          </a:p>
        </p:txBody>
      </p:sp>
      <p:sp>
        <p:nvSpPr>
          <p:cNvPr id="6" name="Footer Placeholder 5">
            <a:extLst>
              <a:ext uri="{FF2B5EF4-FFF2-40B4-BE49-F238E27FC236}">
                <a16:creationId xmlns:a16="http://schemas.microsoft.com/office/drawing/2014/main" id="{A068145F-EE6F-7658-B028-3738043F9AA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0D16CA3-3BCE-4680-9F0C-26A0781599B5}"/>
              </a:ext>
            </a:extLst>
          </p:cNvPr>
          <p:cNvSpPr>
            <a:spLocks noGrp="1"/>
          </p:cNvSpPr>
          <p:nvPr>
            <p:ph type="sldNum" sz="quarter" idx="12"/>
          </p:nvPr>
        </p:nvSpPr>
        <p:spPr/>
        <p:txBody>
          <a:bodyPr/>
          <a:lstStyle/>
          <a:p>
            <a:pPr>
              <a:defRPr/>
            </a:pPr>
            <a:fld id="{EF707D33-CDDE-408A-A9D9-8533BBB69567}" type="slidenum">
              <a:rPr lang="en-GB" altLang="en-US" smtClean="0"/>
              <a:pPr>
                <a:defRPr/>
              </a:pPr>
              <a:t>‹#›</a:t>
            </a:fld>
            <a:endParaRPr lang="en-GB" altLang="en-US"/>
          </a:p>
        </p:txBody>
      </p:sp>
    </p:spTree>
    <p:extLst>
      <p:ext uri="{BB962C8B-B14F-4D97-AF65-F5344CB8AC3E}">
        <p14:creationId xmlns:p14="http://schemas.microsoft.com/office/powerpoint/2010/main" val="427205764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4410-AFD9-77C3-292F-75598744C15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2416E1D-8B07-BA0E-C78E-B65420F5D10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632EA333-327D-B3E3-7D4C-A8380C01596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51160A17-5166-4E1A-70E6-D4EA707912BF}"/>
              </a:ext>
            </a:extLst>
          </p:cNvPr>
          <p:cNvSpPr>
            <a:spLocks noGrp="1"/>
          </p:cNvSpPr>
          <p:nvPr>
            <p:ph type="dt" sz="half" idx="10"/>
          </p:nvPr>
        </p:nvSpPr>
        <p:spPr/>
        <p:txBody>
          <a:bodyPr/>
          <a:lstStyle/>
          <a:p>
            <a:pPr>
              <a:defRPr/>
            </a:pPr>
            <a:fld id="{9A9480EC-F3F6-4006-B02E-8C8A54398A24}" type="datetime1">
              <a:rPr lang="en-GB" altLang="en-US" smtClean="0"/>
              <a:pPr>
                <a:defRPr/>
              </a:pPr>
              <a:t>12/08/2026</a:t>
            </a:fld>
            <a:endParaRPr lang="en-GB" altLang="en-US"/>
          </a:p>
        </p:txBody>
      </p:sp>
      <p:sp>
        <p:nvSpPr>
          <p:cNvPr id="6" name="Footer Placeholder 5">
            <a:extLst>
              <a:ext uri="{FF2B5EF4-FFF2-40B4-BE49-F238E27FC236}">
                <a16:creationId xmlns:a16="http://schemas.microsoft.com/office/drawing/2014/main" id="{101CA2CC-2E4F-BEE0-52AC-9F0E2B452F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19C81F-4545-4821-5B35-47EED519A0A3}"/>
              </a:ext>
            </a:extLst>
          </p:cNvPr>
          <p:cNvSpPr>
            <a:spLocks noGrp="1"/>
          </p:cNvSpPr>
          <p:nvPr>
            <p:ph type="sldNum" sz="quarter" idx="12"/>
          </p:nvPr>
        </p:nvSpPr>
        <p:spPr/>
        <p:txBody>
          <a:body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3035152999"/>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36880-98A5-2BE0-06BE-251154EFD7F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808747E-C46D-E780-4688-2A74374A09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AE68D3-0409-26A3-8A19-4E0773ADE7F7}"/>
              </a:ext>
            </a:extLst>
          </p:cNvPr>
          <p:cNvSpPr>
            <a:spLocks noGrp="1"/>
          </p:cNvSpPr>
          <p:nvPr>
            <p:ph type="dt" sz="half" idx="10"/>
          </p:nvPr>
        </p:nvSpPr>
        <p:spPr/>
        <p:txBody>
          <a:bodyPr/>
          <a:lstStyle/>
          <a:p>
            <a:pPr>
              <a:defRPr/>
            </a:pPr>
            <a:fld id="{312EEDF0-64B3-49F7-80EF-7E736BE598CD}" type="datetime1">
              <a:rPr lang="en-GB" altLang="en-US" smtClean="0"/>
              <a:pPr>
                <a:defRPr/>
              </a:pPr>
              <a:t>12/08/2026</a:t>
            </a:fld>
            <a:endParaRPr lang="en-GB" altLang="en-US"/>
          </a:p>
        </p:txBody>
      </p:sp>
      <p:sp>
        <p:nvSpPr>
          <p:cNvPr id="5" name="Footer Placeholder 4">
            <a:extLst>
              <a:ext uri="{FF2B5EF4-FFF2-40B4-BE49-F238E27FC236}">
                <a16:creationId xmlns:a16="http://schemas.microsoft.com/office/drawing/2014/main" id="{65822230-9578-1BEB-5256-2C547D7D0F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19E65F1-83C4-D8FA-0B93-D72BDD88B28B}"/>
              </a:ext>
            </a:extLst>
          </p:cNvPr>
          <p:cNvSpPr>
            <a:spLocks noGrp="1"/>
          </p:cNvSpPr>
          <p:nvPr>
            <p:ph type="sldNum" sz="quarter" idx="12"/>
          </p:nvPr>
        </p:nvSpPr>
        <p:spPr/>
        <p:txBody>
          <a:bodyPr/>
          <a:lstStyle/>
          <a:p>
            <a:pPr>
              <a:defRPr/>
            </a:pPr>
            <a:fld id="{C05FFBAA-7097-4EBF-8EC8-BA13F122F32E}" type="slidenum">
              <a:rPr lang="en-GB" altLang="en-US" smtClean="0"/>
              <a:pPr>
                <a:defRPr/>
              </a:pPr>
              <a:t>‹#›</a:t>
            </a:fld>
            <a:endParaRPr lang="en-GB" altLang="en-US"/>
          </a:p>
        </p:txBody>
      </p:sp>
    </p:spTree>
    <p:extLst>
      <p:ext uri="{BB962C8B-B14F-4D97-AF65-F5344CB8AC3E}">
        <p14:creationId xmlns:p14="http://schemas.microsoft.com/office/powerpoint/2010/main" val="72941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A474A1-706A-3702-22E6-C7BD0DEC33EE}"/>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09F764B-1BE4-DF08-399C-64CD9703BDBB}"/>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951156-9CE7-E82E-3290-7A748105914C}"/>
              </a:ext>
            </a:extLst>
          </p:cNvPr>
          <p:cNvSpPr>
            <a:spLocks noGrp="1"/>
          </p:cNvSpPr>
          <p:nvPr>
            <p:ph type="dt" sz="half" idx="10"/>
          </p:nvPr>
        </p:nvSpPr>
        <p:spPr/>
        <p:txBody>
          <a:bodyPr/>
          <a:lstStyle/>
          <a:p>
            <a:pPr>
              <a:defRPr/>
            </a:pPr>
            <a:fld id="{AF471B8D-6ACC-4BC6-87AC-49C3135EE585}" type="datetime1">
              <a:rPr lang="en-GB" altLang="en-US" smtClean="0"/>
              <a:pPr>
                <a:defRPr/>
              </a:pPr>
              <a:t>12/08/2026</a:t>
            </a:fld>
            <a:endParaRPr lang="en-GB" altLang="en-US"/>
          </a:p>
        </p:txBody>
      </p:sp>
      <p:sp>
        <p:nvSpPr>
          <p:cNvPr id="5" name="Footer Placeholder 4">
            <a:extLst>
              <a:ext uri="{FF2B5EF4-FFF2-40B4-BE49-F238E27FC236}">
                <a16:creationId xmlns:a16="http://schemas.microsoft.com/office/drawing/2014/main" id="{BB4AEE46-B881-6D93-2B66-3D7479F5F1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8B98CC-9990-15F0-8794-A8ECAC7AD632}"/>
              </a:ext>
            </a:extLst>
          </p:cNvPr>
          <p:cNvSpPr>
            <a:spLocks noGrp="1"/>
          </p:cNvSpPr>
          <p:nvPr>
            <p:ph type="sldNum" sz="quarter" idx="12"/>
          </p:nvPr>
        </p:nvSpPr>
        <p:spPr/>
        <p:txBody>
          <a:bodyPr/>
          <a:lstStyle/>
          <a:p>
            <a:pPr>
              <a:defRPr/>
            </a:pPr>
            <a:fld id="{3F27268F-FCE8-404C-B794-14F77261286D}" type="slidenum">
              <a:rPr lang="en-GB" altLang="en-US" smtClean="0"/>
              <a:pPr>
                <a:defRPr/>
              </a:pPr>
              <a:t>‹#›</a:t>
            </a:fld>
            <a:endParaRPr lang="en-GB" altLang="en-US"/>
          </a:p>
        </p:txBody>
      </p:sp>
    </p:spTree>
    <p:extLst>
      <p:ext uri="{BB962C8B-B14F-4D97-AF65-F5344CB8AC3E}">
        <p14:creationId xmlns:p14="http://schemas.microsoft.com/office/powerpoint/2010/main" val="3239987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046C5-0C3A-86B8-78E4-D78D463CCA08}"/>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48A5E0-3953-2703-C0CB-C5C7267D9D6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0B8450-0B38-4130-A863-A0F95C3924D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9A9480EC-F3F6-4006-B02E-8C8A54398A24}" type="datetime1">
              <a:rPr lang="en-GB" altLang="en-US" smtClean="0"/>
              <a:pPr>
                <a:defRPr/>
              </a:pPr>
              <a:t>12/08/2026</a:t>
            </a:fld>
            <a:endParaRPr lang="en-GB" altLang="en-US"/>
          </a:p>
        </p:txBody>
      </p:sp>
      <p:sp>
        <p:nvSpPr>
          <p:cNvPr id="5" name="Footer Placeholder 4">
            <a:extLst>
              <a:ext uri="{FF2B5EF4-FFF2-40B4-BE49-F238E27FC236}">
                <a16:creationId xmlns:a16="http://schemas.microsoft.com/office/drawing/2014/main" id="{84303478-8A52-7611-15C3-1ED24C2E275B}"/>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30C61EE6-8091-363A-17E8-AFBBD7B783D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AD58E4E2-7891-4D91-AF5F-9946CA6D74F2}" type="slidenum">
              <a:rPr lang="en-GB" altLang="en-US" smtClean="0"/>
              <a:pPr>
                <a:defRPr/>
              </a:pPr>
              <a:t>‹#›</a:t>
            </a:fld>
            <a:endParaRPr lang="en-GB" altLang="en-US"/>
          </a:p>
        </p:txBody>
      </p:sp>
    </p:spTree>
    <p:extLst>
      <p:ext uri="{BB962C8B-B14F-4D97-AF65-F5344CB8AC3E}">
        <p14:creationId xmlns:p14="http://schemas.microsoft.com/office/powerpoint/2010/main" val="2844953426"/>
      </p:ext>
    </p:extLst>
  </p:cSld>
  <p:clrMap bg1="lt1" tx1="dk1" bg2="lt2" tx2="dk2" accent1="accent1" accent2="accent2" accent3="accent3" accent4="accent4" accent5="accent5" accent6="accent6" hlink="hlink" folHlink="folHlink"/>
  <p:sldLayoutIdLst>
    <p:sldLayoutId id="2147484187" r:id="rId1"/>
    <p:sldLayoutId id="2147484188" r:id="rId2"/>
    <p:sldLayoutId id="2147484189" r:id="rId3"/>
    <p:sldLayoutId id="2147484190" r:id="rId4"/>
    <p:sldLayoutId id="2147484191" r:id="rId5"/>
    <p:sldLayoutId id="2147484192" r:id="rId6"/>
    <p:sldLayoutId id="2147484193" r:id="rId7"/>
    <p:sldLayoutId id="2147484194" r:id="rId8"/>
    <p:sldLayoutId id="2147484195" r:id="rId9"/>
    <p:sldLayoutId id="2147484196" r:id="rId10"/>
    <p:sldLayoutId id="2147484197" r:id="rId11"/>
  </p:sldLayoutIdLst>
  <p:hf hdr="0" ft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slidekit.com/diabetes-awareness-presentation-template/" TargetMode="External"/><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www.freepik.com/premium-ai-image/confident-overweight-people-office-generative-ai_91339471.htm" TargetMode="External"/><Relationship Id="rId5" Type="http://schemas.openxmlformats.org/officeDocument/2006/relationships/image" Target="../media/image4.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notesSlide" Target="../notesSlides/notesSlide4.xml"/><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ar.inspiredpencil.com/pictures-2023/diabetes-symptoms-in-women-over-30" TargetMode="External"/><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dreamstime.com/type-diabetes-insulin-resistance-anatomical-explanation-outline-diagram-type-diabetes-insulin-resistance-anatomical-image278385458" TargetMode="External"/><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pictimilitude.com/20-diabetes-care-plan-template/" TargetMode="External"/><Relationship Id="rId5" Type="http://schemas.openxmlformats.org/officeDocument/2006/relationships/image" Target="../media/image8.jp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tandfonline.com/doi/full/10.1080/27697061.2024.2413368" TargetMode="External"/><Relationship Id="rId5" Type="http://schemas.openxmlformats.org/officeDocument/2006/relationships/image" Target="../media/image9.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hyperlink" Target="https://www.nutritionletter.tufts.edu/general-nutrition/diabetes-diet-what-to-eat/" TargetMode="External"/><Relationship Id="rId3" Type="http://schemas.openxmlformats.org/officeDocument/2006/relationships/slideLayout" Target="../slideLayouts/slideLayout2.xml"/><Relationship Id="rId7" Type="http://schemas.openxmlformats.org/officeDocument/2006/relationships/image" Target="../media/image11.jp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artofit.org/image-gallery/35395547050609845/diabetes-exercise-squats-benefits-and-how-to/" TargetMode="External"/><Relationship Id="rId11" Type="http://schemas.openxmlformats.org/officeDocument/2006/relationships/image" Target="../media/image2.png"/><Relationship Id="rId5" Type="http://schemas.openxmlformats.org/officeDocument/2006/relationships/image" Target="../media/image10.jpg"/><Relationship Id="rId10" Type="http://schemas.openxmlformats.org/officeDocument/2006/relationships/hyperlink" Target="https://www.endocrinologyadvisor.com/factsheets/type-2-diabetes-medications-list/" TargetMode="External"/><Relationship Id="rId4" Type="http://schemas.openxmlformats.org/officeDocument/2006/relationships/notesSlide" Target="../notesSlides/notesSlide9.xml"/><Relationship Id="rId9"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etsy.com/listing/1886685942/type-2-diabetes-concept-map-med-surg" TargetMode="External"/><Relationship Id="rId5" Type="http://schemas.openxmlformats.org/officeDocument/2006/relationships/image" Target="../media/image13.jp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fity.club/lists/suggestions/Diabetes-Reasons/" TargetMode="External"/><Relationship Id="rId5" Type="http://schemas.openxmlformats.org/officeDocument/2006/relationships/image" Target="../media/image14.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ar.inspiredpencil.com/pictures-2023/diabetes-type-2-pubmed" TargetMode="External"/><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conditions/type-2-diabetes/symptoms/?utm_source=chatgpt.com" TargetMode="External"/><Relationship Id="rId3" Type="http://schemas.openxmlformats.org/officeDocument/2006/relationships/slideLayout" Target="../slideLayouts/slideLayout2.xml"/><Relationship Id="rId7" Type="http://schemas.openxmlformats.org/officeDocument/2006/relationships/hyperlink" Target="https://www.diabetes.org.uk/about-diabetes/looking-after-diabetes/healthy-eating?utm_source=chatgpt.com" TargetMode="External"/><Relationship Id="rId12"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diabetes.org.uk/about-diabetes/looking-after-diabetes/care-to-expect?utm_source=chatgpt.com" TargetMode="External"/><Relationship Id="rId11" Type="http://schemas.openxmlformats.org/officeDocument/2006/relationships/hyperlink" Target="https://www.nmc.org.uk/standards/code/" TargetMode="External"/><Relationship Id="rId5" Type="http://schemas.openxmlformats.org/officeDocument/2006/relationships/hyperlink" Target="https://www.diabetes.org.uk/living-with-diabetes/eating/i-have-type-2-diabetes?utm_source=chatgpt.com" TargetMode="External"/><Relationship Id="rId10" Type="http://schemas.openxmlformats.org/officeDocument/2006/relationships/hyperlink" Target="https://www.nice.org.uk/guidance/ng28" TargetMode="External"/><Relationship Id="rId4" Type="http://schemas.openxmlformats.org/officeDocument/2006/relationships/notesSlide" Target="../notesSlides/notesSlide13.xml"/><Relationship Id="rId9" Type="http://schemas.openxmlformats.org/officeDocument/2006/relationships/hyperlink" Target="https://www.nice.org.uk/guidance/ph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80" name="Rectangle 6179">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Freeform: Shape 6181">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0311" y="0"/>
            <a:ext cx="3663689"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6147" name="Subtitle 4"/>
          <p:cNvSpPr>
            <a:spLocks noGrp="1"/>
          </p:cNvSpPr>
          <p:nvPr>
            <p:ph type="subTitle" idx="1"/>
          </p:nvPr>
        </p:nvSpPr>
        <p:spPr>
          <a:xfrm>
            <a:off x="5652120" y="710984"/>
            <a:ext cx="3303648" cy="4778844"/>
          </a:xfrm>
        </p:spPr>
        <p:txBody>
          <a:bodyPr anchor="b">
            <a:normAutofit/>
          </a:bodyPr>
          <a:lstStyle/>
          <a:p>
            <a:pPr algn="l">
              <a:spcBef>
                <a:spcPts val="1200"/>
              </a:spcBef>
            </a:pPr>
            <a:r>
              <a:rPr lang="en-GB" i="1" dirty="0">
                <a:solidFill>
                  <a:srgbClr val="FFFFFF"/>
                </a:solidFill>
              </a:rPr>
              <a:t>Evaluation of type 2 Diabetes Management </a:t>
            </a:r>
          </a:p>
          <a:p>
            <a:pPr algn="l">
              <a:spcBef>
                <a:spcPts val="1200"/>
              </a:spcBef>
            </a:pPr>
            <a:r>
              <a:rPr lang="en-GB" i="1" dirty="0">
                <a:solidFill>
                  <a:srgbClr val="FFFFFF"/>
                </a:solidFill>
              </a:rPr>
              <a:t>Individualised nursing care plan</a:t>
            </a:r>
          </a:p>
          <a:p>
            <a:pPr algn="l">
              <a:spcBef>
                <a:spcPts val="1200"/>
              </a:spcBef>
            </a:pPr>
            <a:r>
              <a:rPr lang="en-GB" i="1" dirty="0">
                <a:solidFill>
                  <a:srgbClr val="FFFFFF"/>
                </a:solidFill>
              </a:rPr>
              <a:t>Fictional Case Study: May Willams</a:t>
            </a:r>
          </a:p>
          <a:p>
            <a:pPr algn="l" eaLnBrk="1" hangingPunct="1"/>
            <a:endParaRPr lang="en-GB" altLang="en-US" b="1" dirty="0">
              <a:solidFill>
                <a:srgbClr val="FFFFFF"/>
              </a:solidFill>
            </a:endParaRPr>
          </a:p>
          <a:p>
            <a:pPr algn="l" eaLnBrk="1" hangingPunct="1"/>
            <a:endParaRPr lang="en-GB" altLang="en-US" b="1" dirty="0">
              <a:solidFill>
                <a:srgbClr val="FFFFFF"/>
              </a:solidFill>
            </a:endParaRPr>
          </a:p>
          <a:p>
            <a:pPr algn="l" eaLnBrk="1" hangingPunct="1"/>
            <a:r>
              <a:rPr lang="en-GB" altLang="en-US" b="1" dirty="0">
                <a:solidFill>
                  <a:srgbClr val="FFFFFF"/>
                </a:solidFill>
              </a:rPr>
              <a:t>Student ID: 2442092</a:t>
            </a:r>
          </a:p>
          <a:p>
            <a:pPr algn="l" eaLnBrk="1" hangingPunct="1"/>
            <a:r>
              <a:rPr lang="en-GB" altLang="en-US" b="1" dirty="0">
                <a:solidFill>
                  <a:srgbClr val="FFFFFF"/>
                </a:solidFill>
              </a:rPr>
              <a:t>Student name: Najma Adam</a:t>
            </a:r>
          </a:p>
          <a:p>
            <a:pPr algn="l" eaLnBrk="1" hangingPunct="1"/>
            <a:r>
              <a:rPr lang="en-GB" altLang="en-US" b="1" dirty="0">
                <a:solidFill>
                  <a:srgbClr val="FFFFFF"/>
                </a:solidFill>
              </a:rPr>
              <a:t>Lecturer Name: Soban Sadiq</a:t>
            </a:r>
          </a:p>
        </p:txBody>
      </p:sp>
      <p:sp>
        <p:nvSpPr>
          <p:cNvPr id="6198"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635" y="5439978"/>
            <a:ext cx="4423410" cy="18288"/>
          </a:xfrm>
          <a:custGeom>
            <a:avLst/>
            <a:gdLst>
              <a:gd name="connsiteX0" fmla="*/ 0 w 4423410"/>
              <a:gd name="connsiteY0" fmla="*/ 0 h 18288"/>
              <a:gd name="connsiteX1" fmla="*/ 587682 w 4423410"/>
              <a:gd name="connsiteY1" fmla="*/ 0 h 18288"/>
              <a:gd name="connsiteX2" fmla="*/ 1086895 w 4423410"/>
              <a:gd name="connsiteY2" fmla="*/ 0 h 18288"/>
              <a:gd name="connsiteX3" fmla="*/ 1630343 w 4423410"/>
              <a:gd name="connsiteY3" fmla="*/ 0 h 18288"/>
              <a:gd name="connsiteX4" fmla="*/ 2306492 w 4423410"/>
              <a:gd name="connsiteY4" fmla="*/ 0 h 18288"/>
              <a:gd name="connsiteX5" fmla="*/ 2894174 w 4423410"/>
              <a:gd name="connsiteY5" fmla="*/ 0 h 18288"/>
              <a:gd name="connsiteX6" fmla="*/ 3437621 w 4423410"/>
              <a:gd name="connsiteY6" fmla="*/ 0 h 18288"/>
              <a:gd name="connsiteX7" fmla="*/ 4423410 w 4423410"/>
              <a:gd name="connsiteY7" fmla="*/ 0 h 18288"/>
              <a:gd name="connsiteX8" fmla="*/ 4423410 w 4423410"/>
              <a:gd name="connsiteY8" fmla="*/ 18288 h 18288"/>
              <a:gd name="connsiteX9" fmla="*/ 3791494 w 4423410"/>
              <a:gd name="connsiteY9" fmla="*/ 18288 h 18288"/>
              <a:gd name="connsiteX10" fmla="*/ 3248047 w 4423410"/>
              <a:gd name="connsiteY10" fmla="*/ 18288 h 18288"/>
              <a:gd name="connsiteX11" fmla="*/ 2527663 w 4423410"/>
              <a:gd name="connsiteY11" fmla="*/ 18288 h 18288"/>
              <a:gd name="connsiteX12" fmla="*/ 1939981 w 4423410"/>
              <a:gd name="connsiteY12" fmla="*/ 18288 h 18288"/>
              <a:gd name="connsiteX13" fmla="*/ 1440768 w 4423410"/>
              <a:gd name="connsiteY13" fmla="*/ 18288 h 18288"/>
              <a:gd name="connsiteX14" fmla="*/ 764618 w 4423410"/>
              <a:gd name="connsiteY14" fmla="*/ 18288 h 18288"/>
              <a:gd name="connsiteX15" fmla="*/ 0 w 4423410"/>
              <a:gd name="connsiteY15" fmla="*/ 18288 h 18288"/>
              <a:gd name="connsiteX16" fmla="*/ 0 w 442341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3410" h="18288" fill="none" extrusionOk="0">
                <a:moveTo>
                  <a:pt x="0" y="0"/>
                </a:moveTo>
                <a:cubicBezTo>
                  <a:pt x="206860" y="27329"/>
                  <a:pt x="325136" y="13221"/>
                  <a:pt x="587682" y="0"/>
                </a:cubicBezTo>
                <a:cubicBezTo>
                  <a:pt x="850228" y="-13221"/>
                  <a:pt x="962246" y="-2888"/>
                  <a:pt x="1086895" y="0"/>
                </a:cubicBezTo>
                <a:cubicBezTo>
                  <a:pt x="1211544" y="2888"/>
                  <a:pt x="1406859" y="-13966"/>
                  <a:pt x="1630343" y="0"/>
                </a:cubicBezTo>
                <a:cubicBezTo>
                  <a:pt x="1853827" y="13966"/>
                  <a:pt x="2051467" y="27053"/>
                  <a:pt x="2306492" y="0"/>
                </a:cubicBezTo>
                <a:cubicBezTo>
                  <a:pt x="2561517" y="-27053"/>
                  <a:pt x="2684134" y="18321"/>
                  <a:pt x="2894174" y="0"/>
                </a:cubicBezTo>
                <a:cubicBezTo>
                  <a:pt x="3104214" y="-18321"/>
                  <a:pt x="3319501" y="21782"/>
                  <a:pt x="3437621" y="0"/>
                </a:cubicBezTo>
                <a:cubicBezTo>
                  <a:pt x="3555741" y="-21782"/>
                  <a:pt x="3955621" y="40349"/>
                  <a:pt x="4423410" y="0"/>
                </a:cubicBezTo>
                <a:cubicBezTo>
                  <a:pt x="4423808" y="7429"/>
                  <a:pt x="4423390" y="10822"/>
                  <a:pt x="4423410" y="18288"/>
                </a:cubicBezTo>
                <a:cubicBezTo>
                  <a:pt x="4158738" y="10368"/>
                  <a:pt x="3977885" y="11085"/>
                  <a:pt x="3791494" y="18288"/>
                </a:cubicBezTo>
                <a:cubicBezTo>
                  <a:pt x="3605103" y="25491"/>
                  <a:pt x="3482000" y="25303"/>
                  <a:pt x="3248047" y="18288"/>
                </a:cubicBezTo>
                <a:cubicBezTo>
                  <a:pt x="3014094" y="11273"/>
                  <a:pt x="2745120" y="31445"/>
                  <a:pt x="2527663" y="18288"/>
                </a:cubicBezTo>
                <a:cubicBezTo>
                  <a:pt x="2310206" y="5131"/>
                  <a:pt x="2116106" y="38833"/>
                  <a:pt x="1939981" y="18288"/>
                </a:cubicBezTo>
                <a:cubicBezTo>
                  <a:pt x="1763856" y="-2257"/>
                  <a:pt x="1676275" y="10875"/>
                  <a:pt x="1440768" y="18288"/>
                </a:cubicBezTo>
                <a:cubicBezTo>
                  <a:pt x="1205261" y="25701"/>
                  <a:pt x="1101073" y="-9571"/>
                  <a:pt x="764618" y="18288"/>
                </a:cubicBezTo>
                <a:cubicBezTo>
                  <a:pt x="428163" y="46147"/>
                  <a:pt x="180709" y="49883"/>
                  <a:pt x="0" y="18288"/>
                </a:cubicBezTo>
                <a:cubicBezTo>
                  <a:pt x="-591" y="13205"/>
                  <a:pt x="-663" y="6329"/>
                  <a:pt x="0" y="0"/>
                </a:cubicBezTo>
                <a:close/>
              </a:path>
              <a:path w="4423410" h="18288" stroke="0" extrusionOk="0">
                <a:moveTo>
                  <a:pt x="0" y="0"/>
                </a:moveTo>
                <a:cubicBezTo>
                  <a:pt x="151450" y="-3182"/>
                  <a:pt x="330751" y="1975"/>
                  <a:pt x="587682" y="0"/>
                </a:cubicBezTo>
                <a:cubicBezTo>
                  <a:pt x="844613" y="-1975"/>
                  <a:pt x="925389" y="21373"/>
                  <a:pt x="1086895" y="0"/>
                </a:cubicBezTo>
                <a:cubicBezTo>
                  <a:pt x="1248401" y="-21373"/>
                  <a:pt x="1627559" y="-29275"/>
                  <a:pt x="1807279" y="0"/>
                </a:cubicBezTo>
                <a:cubicBezTo>
                  <a:pt x="1986999" y="29275"/>
                  <a:pt x="2127620" y="23385"/>
                  <a:pt x="2394961" y="0"/>
                </a:cubicBezTo>
                <a:cubicBezTo>
                  <a:pt x="2662302" y="-23385"/>
                  <a:pt x="2729719" y="-18629"/>
                  <a:pt x="2982642" y="0"/>
                </a:cubicBezTo>
                <a:cubicBezTo>
                  <a:pt x="3235565" y="18629"/>
                  <a:pt x="3498854" y="22673"/>
                  <a:pt x="3703026" y="0"/>
                </a:cubicBezTo>
                <a:cubicBezTo>
                  <a:pt x="3907198" y="-22673"/>
                  <a:pt x="4203160" y="-11253"/>
                  <a:pt x="4423410" y="0"/>
                </a:cubicBezTo>
                <a:cubicBezTo>
                  <a:pt x="4422524" y="5429"/>
                  <a:pt x="4424231" y="14046"/>
                  <a:pt x="4423410" y="18288"/>
                </a:cubicBezTo>
                <a:cubicBezTo>
                  <a:pt x="4232181" y="31060"/>
                  <a:pt x="4039656" y="18565"/>
                  <a:pt x="3879962" y="18288"/>
                </a:cubicBezTo>
                <a:cubicBezTo>
                  <a:pt x="3720268" y="18011"/>
                  <a:pt x="3410543" y="416"/>
                  <a:pt x="3248047" y="18288"/>
                </a:cubicBezTo>
                <a:cubicBezTo>
                  <a:pt x="3085551" y="36160"/>
                  <a:pt x="2859988" y="2443"/>
                  <a:pt x="2616131" y="18288"/>
                </a:cubicBezTo>
                <a:cubicBezTo>
                  <a:pt x="2372274" y="34133"/>
                  <a:pt x="2239006" y="15743"/>
                  <a:pt x="2028449" y="18288"/>
                </a:cubicBezTo>
                <a:cubicBezTo>
                  <a:pt x="1817892" y="20833"/>
                  <a:pt x="1524351" y="-9689"/>
                  <a:pt x="1308066" y="18288"/>
                </a:cubicBezTo>
                <a:cubicBezTo>
                  <a:pt x="1091781" y="46265"/>
                  <a:pt x="878642" y="35229"/>
                  <a:pt x="587682" y="18288"/>
                </a:cubicBezTo>
                <a:cubicBezTo>
                  <a:pt x="296722" y="1347"/>
                  <a:pt x="210783" y="24166"/>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9"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7989" y="5626353"/>
            <a:ext cx="2609715" cy="18288"/>
          </a:xfrm>
          <a:custGeom>
            <a:avLst/>
            <a:gdLst>
              <a:gd name="connsiteX0" fmla="*/ 0 w 2609715"/>
              <a:gd name="connsiteY0" fmla="*/ 0 h 18288"/>
              <a:gd name="connsiteX1" fmla="*/ 626332 w 2609715"/>
              <a:gd name="connsiteY1" fmla="*/ 0 h 18288"/>
              <a:gd name="connsiteX2" fmla="*/ 1278760 w 2609715"/>
              <a:gd name="connsiteY2" fmla="*/ 0 h 18288"/>
              <a:gd name="connsiteX3" fmla="*/ 1931189 w 2609715"/>
              <a:gd name="connsiteY3" fmla="*/ 0 h 18288"/>
              <a:gd name="connsiteX4" fmla="*/ 2609715 w 2609715"/>
              <a:gd name="connsiteY4" fmla="*/ 0 h 18288"/>
              <a:gd name="connsiteX5" fmla="*/ 2609715 w 2609715"/>
              <a:gd name="connsiteY5" fmla="*/ 18288 h 18288"/>
              <a:gd name="connsiteX6" fmla="*/ 1957286 w 2609715"/>
              <a:gd name="connsiteY6" fmla="*/ 18288 h 18288"/>
              <a:gd name="connsiteX7" fmla="*/ 1357052 w 2609715"/>
              <a:gd name="connsiteY7" fmla="*/ 18288 h 18288"/>
              <a:gd name="connsiteX8" fmla="*/ 756817 w 2609715"/>
              <a:gd name="connsiteY8" fmla="*/ 18288 h 18288"/>
              <a:gd name="connsiteX9" fmla="*/ 0 w 2609715"/>
              <a:gd name="connsiteY9" fmla="*/ 18288 h 18288"/>
              <a:gd name="connsiteX10" fmla="*/ 0 w 2609715"/>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9715" h="18288" fill="none" extrusionOk="0">
                <a:moveTo>
                  <a:pt x="0" y="0"/>
                </a:moveTo>
                <a:cubicBezTo>
                  <a:pt x="283276" y="6411"/>
                  <a:pt x="352876" y="-4376"/>
                  <a:pt x="626332" y="0"/>
                </a:cubicBezTo>
                <a:cubicBezTo>
                  <a:pt x="899788" y="4376"/>
                  <a:pt x="984795" y="8792"/>
                  <a:pt x="1278760" y="0"/>
                </a:cubicBezTo>
                <a:cubicBezTo>
                  <a:pt x="1572725" y="-8792"/>
                  <a:pt x="1637724" y="7668"/>
                  <a:pt x="1931189" y="0"/>
                </a:cubicBezTo>
                <a:cubicBezTo>
                  <a:pt x="2224654" y="-7668"/>
                  <a:pt x="2304540" y="-27069"/>
                  <a:pt x="2609715" y="0"/>
                </a:cubicBezTo>
                <a:cubicBezTo>
                  <a:pt x="2609561" y="8655"/>
                  <a:pt x="2608831" y="9975"/>
                  <a:pt x="2609715" y="18288"/>
                </a:cubicBezTo>
                <a:cubicBezTo>
                  <a:pt x="2465462" y="44785"/>
                  <a:pt x="2255189" y="1376"/>
                  <a:pt x="1957286" y="18288"/>
                </a:cubicBezTo>
                <a:cubicBezTo>
                  <a:pt x="1659383" y="35200"/>
                  <a:pt x="1562734" y="6078"/>
                  <a:pt x="1357052" y="18288"/>
                </a:cubicBezTo>
                <a:cubicBezTo>
                  <a:pt x="1151370" y="30498"/>
                  <a:pt x="893393" y="36847"/>
                  <a:pt x="756817" y="18288"/>
                </a:cubicBezTo>
                <a:cubicBezTo>
                  <a:pt x="620241" y="-271"/>
                  <a:pt x="309020" y="-1293"/>
                  <a:pt x="0" y="18288"/>
                </a:cubicBezTo>
                <a:cubicBezTo>
                  <a:pt x="-688" y="11716"/>
                  <a:pt x="875" y="6357"/>
                  <a:pt x="0" y="0"/>
                </a:cubicBezTo>
                <a:close/>
              </a:path>
              <a:path w="2609715" h="18288" stroke="0" extrusionOk="0">
                <a:moveTo>
                  <a:pt x="0" y="0"/>
                </a:moveTo>
                <a:cubicBezTo>
                  <a:pt x="213927" y="5385"/>
                  <a:pt x="459211" y="-16832"/>
                  <a:pt x="626332" y="0"/>
                </a:cubicBezTo>
                <a:cubicBezTo>
                  <a:pt x="793453" y="16832"/>
                  <a:pt x="1001999" y="-15497"/>
                  <a:pt x="1200469" y="0"/>
                </a:cubicBezTo>
                <a:cubicBezTo>
                  <a:pt x="1398939" y="15497"/>
                  <a:pt x="1608397" y="-18886"/>
                  <a:pt x="1905092" y="0"/>
                </a:cubicBezTo>
                <a:cubicBezTo>
                  <a:pt x="2201787" y="18886"/>
                  <a:pt x="2405176" y="14775"/>
                  <a:pt x="2609715" y="0"/>
                </a:cubicBezTo>
                <a:cubicBezTo>
                  <a:pt x="2610129" y="5928"/>
                  <a:pt x="2609945" y="11133"/>
                  <a:pt x="2609715" y="18288"/>
                </a:cubicBezTo>
                <a:cubicBezTo>
                  <a:pt x="2437672" y="45501"/>
                  <a:pt x="2157047" y="37158"/>
                  <a:pt x="2009481" y="18288"/>
                </a:cubicBezTo>
                <a:cubicBezTo>
                  <a:pt x="1861915" y="-582"/>
                  <a:pt x="1705933" y="12780"/>
                  <a:pt x="1409246" y="18288"/>
                </a:cubicBezTo>
                <a:cubicBezTo>
                  <a:pt x="1112559" y="23796"/>
                  <a:pt x="883204" y="12235"/>
                  <a:pt x="704623" y="18288"/>
                </a:cubicBezTo>
                <a:cubicBezTo>
                  <a:pt x="526042" y="24341"/>
                  <a:pt x="274196" y="39038"/>
                  <a:pt x="0" y="18288"/>
                </a:cubicBezTo>
                <a:cubicBezTo>
                  <a:pt x="-348" y="10388"/>
                  <a:pt x="-12" y="3969"/>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9" name="Slide Number Placeholder 5"/>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B6282CF4-F11D-4118-ADBB-5F84001E3BD5}" type="slidenum">
              <a:rPr lang="en-GB" altLang="en-US" sz="1800">
                <a:solidFill>
                  <a:srgbClr val="FFFFFF"/>
                </a:solidFill>
              </a:rPr>
              <a:pPr>
                <a:lnSpc>
                  <a:spcPct val="90000"/>
                </a:lnSpc>
                <a:spcBef>
                  <a:spcPct val="0"/>
                </a:spcBef>
                <a:spcAft>
                  <a:spcPts val="600"/>
                </a:spcAft>
                <a:buFontTx/>
                <a:buNone/>
              </a:pPr>
              <a:t>1</a:t>
            </a:fld>
            <a:endParaRPr lang="en-GB" altLang="en-US" sz="1800">
              <a:solidFill>
                <a:srgbClr val="FFFFFF"/>
              </a:solidFill>
            </a:endParaRPr>
          </a:p>
        </p:txBody>
      </p:sp>
      <p:pic>
        <p:nvPicPr>
          <p:cNvPr id="1026" name="Picture 2" descr="UNIVERSITY OF WALES TRINITY SAINT DAVID (UWTSD) – Neuron Edu Care">
            <a:extLst>
              <a:ext uri="{FF2B5EF4-FFF2-40B4-BE49-F238E27FC236}">
                <a16:creationId xmlns:a16="http://schemas.microsoft.com/office/drawing/2014/main" id="{57FE73B3-98E4-66DC-CE01-841EFC04DC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232" y="122717"/>
            <a:ext cx="4311759" cy="4876800"/>
          </a:xfrm>
          <a:prstGeom prst="rect">
            <a:avLst/>
          </a:prstGeom>
          <a:noFill/>
          <a:extLst>
            <a:ext uri="{909E8E84-426E-40DD-AFC4-6F175D3DCCD1}">
              <a14:hiddenFill xmlns:a14="http://schemas.microsoft.com/office/drawing/2010/main">
                <a:solidFill>
                  <a:srgbClr val="FFFFFF"/>
                </a:solidFill>
              </a14:hiddenFill>
            </a:ext>
          </a:extLst>
        </p:spPr>
      </p:pic>
      <p:pic>
        <p:nvPicPr>
          <p:cNvPr id="43" name="Audio 42">
            <a:extLst>
              <a:ext uri="{FF2B5EF4-FFF2-40B4-BE49-F238E27FC236}">
                <a16:creationId xmlns:a16="http://schemas.microsoft.com/office/drawing/2014/main" id="{C236D209-EA11-C75C-404A-44E5218055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20"/>
    </mc:Choice>
    <mc:Fallback xmlns="">
      <p:transition spd="slow" advTm="29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628650" y="698643"/>
            <a:ext cx="3932545" cy="2225532"/>
          </a:xfrm>
        </p:spPr>
        <p:txBody>
          <a:bodyPr anchor="t">
            <a:normAutofit/>
          </a:bodyPr>
          <a:lstStyle/>
          <a:p>
            <a:r>
              <a:rPr lang="en-GB" sz="4900" b="1">
                <a:latin typeface="Arial" panose="020B0604020202020204" pitchFamily="34" charset="0"/>
                <a:cs typeface="Arial" panose="020B0604020202020204" pitchFamily="34" charset="0"/>
              </a:rPr>
              <a:t>Introduction</a:t>
            </a:r>
            <a:r>
              <a:rPr lang="en-GB" sz="4900" b="1" i="1">
                <a:latin typeface="Arial" panose="020B0604020202020204" pitchFamily="34" charset="0"/>
                <a:cs typeface="Arial" panose="020B0604020202020204" pitchFamily="34" charset="0"/>
              </a:rPr>
              <a:t> </a:t>
            </a:r>
            <a:endParaRPr lang="en-GB" sz="4900" b="1">
              <a:latin typeface="Arial" panose="020B0604020202020204" pitchFamily="34" charset="0"/>
              <a:cs typeface="Arial" panose="020B0604020202020204" pitchFamily="34" charset="0"/>
            </a:endParaRPr>
          </a:p>
        </p:txBody>
      </p:sp>
      <p:cxnSp>
        <p:nvCxnSpPr>
          <p:cNvPr id="55" name="Straight Connector 5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16"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56" name="Group 55">
            <a:extLst>
              <a:ext uri="{FF2B5EF4-FFF2-40B4-BE49-F238E27FC236}">
                <a16:creationId xmlns:a16="http://schemas.microsoft.com/office/drawing/2014/main" id="{0FE0E4CA-04FD-4712-9979-0D4FACCA60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82806" y="740316"/>
            <a:ext cx="349093" cy="872153"/>
            <a:chOff x="6110408" y="740316"/>
            <a:chExt cx="465458" cy="872153"/>
          </a:xfrm>
        </p:grpSpPr>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5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11" name="Picture 10" descr="A diabetes presentation template with a blood glucose meter and glasses&#10;&#10;AI-generated content may be incorrect.">
            <a:extLst>
              <a:ext uri="{FF2B5EF4-FFF2-40B4-BE49-F238E27FC236}">
                <a16:creationId xmlns:a16="http://schemas.microsoft.com/office/drawing/2014/main" id="{8041C070-B685-6EB5-26BD-C8D7A3C0480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5903" r="239"/>
          <a:stretch>
            <a:fillRect/>
          </a:stretch>
        </p:blipFill>
        <p:spPr>
          <a:xfrm>
            <a:off x="628650" y="3003053"/>
            <a:ext cx="3932543" cy="2994972"/>
          </a:xfrm>
          <a:prstGeom prst="rect">
            <a:avLst/>
          </a:prstGeom>
        </p:spPr>
      </p:pic>
      <p:sp>
        <p:nvSpPr>
          <p:cNvPr id="58" name="Rectangle 57">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3000055"/>
            <a:ext cx="3932542" cy="2997970"/>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5421781" y="879355"/>
            <a:ext cx="3093569" cy="5120755"/>
          </a:xfrm>
        </p:spPr>
        <p:txBody>
          <a:bodyPr anchor="ctr" anchorCtr="0">
            <a:normAutofit/>
          </a:bodyPr>
          <a:lstStyle/>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Evaluation of type 2 Diabetes Management </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Fictional Case Study: May Willams</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Individualised nursing care plan</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What is Diabetes Type 2?</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May’s Risks</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Care Plan1: Assessments</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Care Plan 2: Actions</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Evaluation of Care Plan 3</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Recommendations for May</a:t>
            </a:r>
          </a:p>
          <a:p>
            <a:pPr>
              <a:spcBef>
                <a:spcPts val="1200"/>
              </a:spcBef>
            </a:pPr>
            <a:r>
              <a:rPr lang="en-GB" sz="1700" i="1">
                <a:solidFill>
                  <a:schemeClr val="tx1">
                    <a:alpha val="80000"/>
                  </a:schemeClr>
                </a:solidFill>
                <a:latin typeface="Arial" panose="020B0604020202020204" pitchFamily="34" charset="0"/>
                <a:cs typeface="Arial" panose="020B0604020202020204" pitchFamily="34" charset="0"/>
              </a:rPr>
              <a:t>Conclusions</a:t>
            </a:r>
          </a:p>
          <a:p>
            <a:pPr marL="0" indent="0">
              <a:spcBef>
                <a:spcPts val="1200"/>
              </a:spcBef>
              <a:buNone/>
            </a:pPr>
            <a:endParaRPr lang="en-GB" sz="1700" i="1">
              <a:solidFill>
                <a:schemeClr val="tx1">
                  <a:alpha val="80000"/>
                </a:schemeClr>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a:solidFill>
                  <a:schemeClr val="tx1">
                    <a:alpha val="60000"/>
                  </a:schemeClr>
                </a:solidFill>
              </a:rPr>
              <a:pPr>
                <a:spcAft>
                  <a:spcPts val="600"/>
                </a:spcAft>
                <a:defRPr/>
              </a:pPr>
              <a:t>12/08/2026</a:t>
            </a:fld>
            <a:endParaRPr lang="en-GB" altLang="en-US">
              <a:solidFill>
                <a:schemeClr val="tx1">
                  <a:alpha val="60000"/>
                </a:schemeClr>
              </a:solidFill>
            </a:endParaRPr>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a:solidFill>
                  <a:schemeClr val="tx1">
                    <a:alpha val="60000"/>
                  </a:schemeClr>
                </a:solidFill>
              </a:rPr>
              <a:pPr>
                <a:spcAft>
                  <a:spcPts val="600"/>
                </a:spcAft>
                <a:defRPr/>
              </a:pPr>
              <a:t>2</a:t>
            </a:fld>
            <a:endParaRPr lang="en-GB" altLang="en-US">
              <a:solidFill>
                <a:schemeClr val="tx1">
                  <a:alpha val="60000"/>
                </a:schemeClr>
              </a:solidFill>
            </a:endParaRPr>
          </a:p>
        </p:txBody>
      </p:sp>
      <p:pic>
        <p:nvPicPr>
          <p:cNvPr id="34" name="Audio 33">
            <a:extLst>
              <a:ext uri="{FF2B5EF4-FFF2-40B4-BE49-F238E27FC236}">
                <a16:creationId xmlns:a16="http://schemas.microsoft.com/office/drawing/2014/main" id="{019BFFB2-12B6-1CB7-0877-55DBF440005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xmlns:p14="http://schemas.microsoft.com/office/powerpoint/2010/main">
    <mc:Choice Requires="p14">
      <p:transition spd="slow" p14:dur="2000" advTm="26657"/>
    </mc:Choice>
    <mc:Fallback xmlns="">
      <p:transition spd="slow" advTm="2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erson sitting at a desk with a pile of papers&#10;&#10;AI-generated content may be incorrect.">
            <a:extLst>
              <a:ext uri="{FF2B5EF4-FFF2-40B4-BE49-F238E27FC236}">
                <a16:creationId xmlns:a16="http://schemas.microsoft.com/office/drawing/2014/main" id="{50333C55-9C9F-DB38-39E4-721B423029E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9771" r="19641" b="-1"/>
          <a:stretch>
            <a:fillRect/>
          </a:stretch>
        </p:blipFill>
        <p:spPr>
          <a:xfrm>
            <a:off x="20" y="10"/>
            <a:ext cx="725221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5648707" y="365125"/>
            <a:ext cx="2866642" cy="1899912"/>
          </a:xfrm>
        </p:spPr>
        <p:txBody>
          <a:bodyPr>
            <a:normAutofit/>
          </a:bodyPr>
          <a:lstStyle/>
          <a:p>
            <a:r>
              <a:rPr lang="en-GB" sz="3500" b="1">
                <a:latin typeface="Arial" panose="020B0604020202020204" pitchFamily="34" charset="0"/>
                <a:cs typeface="Arial" panose="020B0604020202020204" pitchFamily="34" charset="0"/>
              </a:rPr>
              <a:t>Patient Profile: May Williams</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5648707" y="2434201"/>
            <a:ext cx="2866642" cy="3742762"/>
          </a:xfrm>
        </p:spPr>
        <p:txBody>
          <a:bodyPr anchorCtr="0">
            <a:normAutofit/>
          </a:bodyPr>
          <a:lstStyle/>
          <a:p>
            <a:pPr>
              <a:spcBef>
                <a:spcPts val="1200"/>
              </a:spcBef>
              <a:buFont typeface="Arial"/>
              <a:buChar char="•"/>
            </a:pPr>
            <a:r>
              <a:rPr lang="en-GB" sz="1700" i="1">
                <a:latin typeface="Arial" panose="020B0604020202020204" pitchFamily="34" charset="0"/>
                <a:cs typeface="Arial" panose="020B0604020202020204" pitchFamily="34" charset="0"/>
              </a:rPr>
              <a:t>56- year-old office worker</a:t>
            </a:r>
          </a:p>
          <a:p>
            <a:pPr>
              <a:spcBef>
                <a:spcPts val="1200"/>
              </a:spcBef>
              <a:buFont typeface="Arial"/>
              <a:buChar char="•"/>
            </a:pPr>
            <a:r>
              <a:rPr lang="en-GB" sz="1700" i="1">
                <a:latin typeface="Arial" panose="020B0604020202020204" pitchFamily="34" charset="0"/>
                <a:cs typeface="Arial" panose="020B0604020202020204" pitchFamily="34" charset="0"/>
              </a:rPr>
              <a:t>BMI 32, previous history of hypertension</a:t>
            </a:r>
          </a:p>
          <a:p>
            <a:pPr>
              <a:spcBef>
                <a:spcPts val="1200"/>
              </a:spcBef>
              <a:buFont typeface="Arial"/>
              <a:buChar char="•"/>
            </a:pPr>
            <a:r>
              <a:rPr lang="en-GB" sz="1700" i="1">
                <a:latin typeface="Arial" panose="020B0604020202020204" pitchFamily="34" charset="0"/>
                <a:cs typeface="Arial" panose="020B0604020202020204" pitchFamily="34" charset="0"/>
              </a:rPr>
              <a:t>Not exercising and eating poorly</a:t>
            </a:r>
          </a:p>
          <a:p>
            <a:pPr>
              <a:spcBef>
                <a:spcPts val="1200"/>
              </a:spcBef>
              <a:buFont typeface="Arial"/>
              <a:buChar char="•"/>
            </a:pPr>
            <a:r>
              <a:rPr lang="en-GB" sz="1700" i="1">
                <a:latin typeface="Arial" panose="020B0604020202020204" pitchFamily="34" charset="0"/>
                <a:cs typeface="Arial" panose="020B0604020202020204" pitchFamily="34" charset="0"/>
              </a:rPr>
              <a:t>New diagnosis of type 2 diabetes mellitus</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a:solidFill>
                  <a:srgbClr val="FFFFFF"/>
                </a:solidFill>
              </a:rPr>
              <a:pPr>
                <a:spcAft>
                  <a:spcPts val="600"/>
                </a:spcAft>
                <a:defRPr/>
              </a:pPr>
              <a:t>12/08/2026</a:t>
            </a:fld>
            <a:endParaRPr lang="en-GB" altLang="en-US">
              <a:solidFill>
                <a:srgbClr val="FFFFFF"/>
              </a:solidFill>
            </a:endParaRPr>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76" name="Audio 75">
            <a:extLst>
              <a:ext uri="{FF2B5EF4-FFF2-40B4-BE49-F238E27FC236}">
                <a16:creationId xmlns:a16="http://schemas.microsoft.com/office/drawing/2014/main" id="{68D630E1-BBA6-9219-1321-52490BB6E5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xmlns:p14="http://schemas.microsoft.com/office/powerpoint/2010/main">
    <mc:Choice Requires="p14">
      <p:transition spd="slow" p14:dur="2000" advTm="24629"/>
    </mc:Choice>
    <mc:Fallback xmlns="">
      <p:transition spd="slow" advTm="24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F6D18-6AF4-F81E-E217-1CFCBD876B7B}"/>
              </a:ext>
            </a:extLst>
          </p:cNvPr>
          <p:cNvSpPr>
            <a:spLocks noGrp="1"/>
          </p:cNvSpPr>
          <p:nvPr>
            <p:ph type="title"/>
          </p:nvPr>
        </p:nvSpPr>
        <p:spPr>
          <a:xfrm>
            <a:off x="350041" y="586855"/>
            <a:ext cx="2401025" cy="3387497"/>
          </a:xfrm>
        </p:spPr>
        <p:txBody>
          <a:bodyPr anchor="b">
            <a:normAutofit/>
          </a:bodyPr>
          <a:lstStyle/>
          <a:p>
            <a:pPr algn="r"/>
            <a:r>
              <a:rPr lang="en-US" sz="3500">
                <a:solidFill>
                  <a:srgbClr val="FFFFFF"/>
                </a:solidFill>
                <a:latin typeface="Arial" panose="020B0604020202020204" pitchFamily="34" charset="0"/>
                <a:cs typeface="Arial" panose="020B0604020202020204" pitchFamily="34" charset="0"/>
              </a:rPr>
              <a:t>Anatomy and Physiology</a:t>
            </a:r>
          </a:p>
        </p:txBody>
      </p:sp>
      <p:sp>
        <p:nvSpPr>
          <p:cNvPr id="3" name="Content Placeholder 2">
            <a:extLst>
              <a:ext uri="{FF2B5EF4-FFF2-40B4-BE49-F238E27FC236}">
                <a16:creationId xmlns:a16="http://schemas.microsoft.com/office/drawing/2014/main" id="{EC0DD91D-D13E-B854-6F6D-BE2CC6CD26E5}"/>
              </a:ext>
            </a:extLst>
          </p:cNvPr>
          <p:cNvSpPr>
            <a:spLocks noGrp="1"/>
          </p:cNvSpPr>
          <p:nvPr>
            <p:ph idx="1"/>
          </p:nvPr>
        </p:nvSpPr>
        <p:spPr>
          <a:xfrm>
            <a:off x="3607694" y="649480"/>
            <a:ext cx="4916510" cy="5546047"/>
          </a:xfrm>
        </p:spPr>
        <p:txBody>
          <a:bodyPr anchor="ctr">
            <a:normAutofit/>
          </a:bodyPr>
          <a:lstStyle/>
          <a:p>
            <a:endParaRPr lang="en-US" sz="1600"/>
          </a:p>
          <a:p>
            <a:r>
              <a:rPr lang="en-US" sz="1600"/>
              <a:t>Insulin is a hormone secreted by the pancreas</a:t>
            </a:r>
          </a:p>
          <a:p>
            <a:endParaRPr lang="en-US" sz="1600"/>
          </a:p>
          <a:p>
            <a:r>
              <a:rPr lang="en-US" sz="1600"/>
              <a:t>Insulin helps cells in the body take up glucose from the blood</a:t>
            </a:r>
          </a:p>
          <a:p>
            <a:endParaRPr lang="en-US" sz="1600"/>
          </a:p>
          <a:p>
            <a:r>
              <a:rPr lang="en-US" sz="1600"/>
              <a:t>In type 2 diabetes the body becomes resistant to insulin</a:t>
            </a:r>
          </a:p>
          <a:p>
            <a:endParaRPr lang="en-US" sz="1600"/>
          </a:p>
          <a:p>
            <a:r>
              <a:rPr lang="en-US" sz="1600"/>
              <a:t>The pancreas can still be producing insulin, but its useless</a:t>
            </a:r>
          </a:p>
          <a:p>
            <a:endParaRPr lang="en-US" sz="1600"/>
          </a:p>
          <a:p>
            <a:r>
              <a:rPr lang="en-US" sz="1600"/>
              <a:t>That means the blood sugar levels are high</a:t>
            </a:r>
          </a:p>
          <a:p>
            <a:endParaRPr lang="en-US" sz="1600"/>
          </a:p>
          <a:p>
            <a:r>
              <a:rPr lang="en-US" sz="1600"/>
              <a:t>Over time, high blood sugar can damage the kidneys, blood vessels, nerves and eyes</a:t>
            </a:r>
          </a:p>
          <a:p>
            <a:pPr marL="0" indent="0">
              <a:buNone/>
            </a:pPr>
            <a:endParaRPr lang="en-GB" sz="1600">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(NHS, 2025; Diabetes UK, 2026)</a:t>
            </a:r>
            <a:endParaRPr lang="en-US" sz="16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43C1EF0-30B0-116D-7661-22D1960D2912}"/>
              </a:ext>
            </a:extLst>
          </p:cNvPr>
          <p:cNvSpPr>
            <a:spLocks noGrp="1"/>
          </p:cNvSpPr>
          <p:nvPr>
            <p:ph type="dt" sz="half" idx="10"/>
          </p:nvPr>
        </p:nvSpPr>
        <p:spPr>
          <a:xfrm>
            <a:off x="6727698" y="6455664"/>
            <a:ext cx="2057400" cy="365125"/>
          </a:xfrm>
        </p:spPr>
        <p:txBody>
          <a:bodyPr>
            <a:normAutofit/>
          </a:bodyPr>
          <a:lstStyle/>
          <a:p>
            <a:pPr algn="r">
              <a:spcAft>
                <a:spcPts val="600"/>
              </a:spcAft>
              <a:defRPr/>
            </a:pPr>
            <a:fld id="{2303D31F-598B-47EE-BA37-93F097A3D676}" type="datetime1">
              <a:rPr lang="en-GB" altLang="en-US" sz="1000">
                <a:solidFill>
                  <a:schemeClr val="tx1">
                    <a:lumMod val="50000"/>
                    <a:lumOff val="50000"/>
                  </a:schemeClr>
                </a:solidFill>
              </a:rPr>
              <a:pPr algn="r">
                <a:spcAft>
                  <a:spcPts val="600"/>
                </a:spcAft>
                <a:defRPr/>
              </a:pPr>
              <a:t>12/08/2026</a:t>
            </a:fld>
            <a:endParaRPr lang="en-GB" altLang="en-US" sz="1000">
              <a:solidFill>
                <a:schemeClr val="tx1">
                  <a:lumMod val="50000"/>
                  <a:lumOff val="50000"/>
                </a:schemeClr>
              </a:solidFill>
            </a:endParaRPr>
          </a:p>
        </p:txBody>
      </p:sp>
      <p:sp>
        <p:nvSpPr>
          <p:cNvPr id="5" name="Slide Number Placeholder 4">
            <a:extLst>
              <a:ext uri="{FF2B5EF4-FFF2-40B4-BE49-F238E27FC236}">
                <a16:creationId xmlns:a16="http://schemas.microsoft.com/office/drawing/2014/main" id="{8CF98F4B-442C-D8EE-9DDA-F98E6F83EC6C}"/>
              </a:ext>
            </a:extLst>
          </p:cNvPr>
          <p:cNvSpPr>
            <a:spLocks noGrp="1"/>
          </p:cNvSpPr>
          <p:nvPr>
            <p:ph type="sldNum" sz="quarter" idx="12"/>
          </p:nvPr>
        </p:nvSpPr>
        <p:spPr>
          <a:xfrm>
            <a:off x="8778240" y="6455664"/>
            <a:ext cx="336042" cy="365125"/>
          </a:xfrm>
        </p:spPr>
        <p:txBody>
          <a:bodyPr>
            <a:normAutofit/>
          </a:bodyPr>
          <a:lstStyle/>
          <a:p>
            <a:pPr>
              <a:spcAft>
                <a:spcPts val="600"/>
              </a:spcAft>
              <a:defRPr/>
            </a:pPr>
            <a:fld id="{6550E941-99E4-4403-A917-B30FF69A9617}" type="slidenum">
              <a:rPr lang="en-GB" altLang="en-US" sz="1000">
                <a:solidFill>
                  <a:schemeClr val="tx1">
                    <a:lumMod val="50000"/>
                    <a:lumOff val="50000"/>
                  </a:schemeClr>
                </a:solidFill>
              </a:rPr>
              <a:pPr>
                <a:spcAft>
                  <a:spcPts val="600"/>
                </a:spcAft>
                <a:defRPr/>
              </a:pPr>
              <a:t>4</a:t>
            </a:fld>
            <a:endParaRPr lang="en-GB" altLang="en-US" sz="1000">
              <a:solidFill>
                <a:schemeClr val="tx1">
                  <a:lumMod val="50000"/>
                  <a:lumOff val="50000"/>
                </a:schemeClr>
              </a:solidFill>
            </a:endParaRPr>
          </a:p>
        </p:txBody>
      </p:sp>
      <p:pic>
        <p:nvPicPr>
          <p:cNvPr id="63" name="Audio 62">
            <a:extLst>
              <a:ext uri="{FF2B5EF4-FFF2-40B4-BE49-F238E27FC236}">
                <a16:creationId xmlns:a16="http://schemas.microsoft.com/office/drawing/2014/main" id="{9277BCB9-177D-F851-B381-6CCC02F892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541670675"/>
      </p:ext>
    </p:extLst>
  </p:cSld>
  <p:clrMapOvr>
    <a:masterClrMapping/>
  </p:clrMapOvr>
  <mc:AlternateContent xmlns:mc="http://schemas.openxmlformats.org/markup-compatibility/2006" xmlns:p14="http://schemas.microsoft.com/office/powerpoint/2010/main">
    <mc:Choice Requires="p14">
      <p:transition spd="slow" p14:dur="2000" advTm="55126"/>
    </mc:Choice>
    <mc:Fallback xmlns="">
      <p:transition spd="slow" advTm="55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8372F70-B415-6541-73DD-872BF9D276DE}"/>
              </a:ext>
            </a:extLst>
          </p:cNvPr>
          <p:cNvPicPr>
            <a:picLocks noChangeAspect="1"/>
          </p:cNvPicPr>
          <p:nvPr/>
        </p:nvPicPr>
        <p:blipFill>
          <a:blip r:embed="rId5">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24" name="Rectangle 2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4D9A4-E834-0EC1-2466-3957360344D7}"/>
              </a:ext>
            </a:extLst>
          </p:cNvPr>
          <p:cNvSpPr>
            <a:spLocks noGrp="1"/>
          </p:cNvSpPr>
          <p:nvPr>
            <p:ph type="title"/>
          </p:nvPr>
        </p:nvSpPr>
        <p:spPr>
          <a:xfrm>
            <a:off x="628650" y="365125"/>
            <a:ext cx="7886700" cy="1325563"/>
          </a:xfrm>
        </p:spPr>
        <p:txBody>
          <a:bodyPr>
            <a:normAutofit/>
          </a:bodyPr>
          <a:lstStyle/>
          <a:p>
            <a:r>
              <a:rPr lang="en-US">
                <a:latin typeface="Arial" panose="020B0604020202020204" pitchFamily="34" charset="0"/>
                <a:cs typeface="Arial" panose="020B0604020202020204" pitchFamily="34" charset="0"/>
              </a:rPr>
              <a:t>Factors of risk</a:t>
            </a:r>
          </a:p>
        </p:txBody>
      </p:sp>
      <p:sp>
        <p:nvSpPr>
          <p:cNvPr id="5" name="Slide Number Placeholder 4">
            <a:extLst>
              <a:ext uri="{FF2B5EF4-FFF2-40B4-BE49-F238E27FC236}">
                <a16:creationId xmlns:a16="http://schemas.microsoft.com/office/drawing/2014/main" id="{8FCBCE92-B526-8DED-9AD6-62E252BBAFB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graphicFrame>
        <p:nvGraphicFramePr>
          <p:cNvPr id="7" name="Content Placeholder 2">
            <a:extLst>
              <a:ext uri="{FF2B5EF4-FFF2-40B4-BE49-F238E27FC236}">
                <a16:creationId xmlns:a16="http://schemas.microsoft.com/office/drawing/2014/main" id="{615243B5-7DC5-AF5C-DA3A-ABE4DC61BF71}"/>
              </a:ext>
            </a:extLst>
          </p:cNvPr>
          <p:cNvGraphicFramePr>
            <a:graphicFrameLocks noGrp="1"/>
          </p:cNvGraphicFramePr>
          <p:nvPr>
            <p:ph idx="1"/>
            <p:extLst>
              <p:ext uri="{D42A27DB-BD31-4B8C-83A1-F6EECF244321}">
                <p14:modId xmlns:p14="http://schemas.microsoft.com/office/powerpoint/2010/main" val="2794515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C9465380-60A6-B398-E33B-397BDDF61621}"/>
              </a:ext>
            </a:extLst>
          </p:cNvPr>
          <p:cNvSpPr txBox="1"/>
          <p:nvPr/>
        </p:nvSpPr>
        <p:spPr>
          <a:xfrm>
            <a:off x="1115616" y="6215876"/>
            <a:ext cx="2880320" cy="369332"/>
          </a:xfrm>
          <a:prstGeom prst="rect">
            <a:avLst/>
          </a:prstGeom>
          <a:noFill/>
        </p:spPr>
        <p:txBody>
          <a:bodyPr wrap="square">
            <a:spAutoFit/>
          </a:bodyPr>
          <a:lstStyle/>
          <a:p>
            <a:pPr algn="l"/>
            <a:r>
              <a:rPr lang="en-GB" b="0" i="1" u="none" strike="noStrike" dirty="0">
                <a:solidFill>
                  <a:srgbClr val="000000"/>
                </a:solidFill>
                <a:effectLst/>
              </a:rPr>
              <a:t>(Diabetes UK, 2026)</a:t>
            </a:r>
            <a:endParaRPr lang="en-GB" b="0" i="0" u="none" strike="noStrike" dirty="0">
              <a:solidFill>
                <a:srgbClr val="000000"/>
              </a:solidFill>
              <a:effectLst/>
            </a:endParaRPr>
          </a:p>
        </p:txBody>
      </p:sp>
      <p:pic>
        <p:nvPicPr>
          <p:cNvPr id="61" name="Audio 60">
            <a:extLst>
              <a:ext uri="{FF2B5EF4-FFF2-40B4-BE49-F238E27FC236}">
                <a16:creationId xmlns:a16="http://schemas.microsoft.com/office/drawing/2014/main" id="{003C0D8D-329B-4BAB-700F-83D53111DC0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049255572"/>
      </p:ext>
    </p:extLst>
  </p:cSld>
  <p:clrMapOvr>
    <a:masterClrMapping/>
  </p:clrMapOvr>
  <mc:AlternateContent xmlns:mc="http://schemas.openxmlformats.org/markup-compatibility/2006" xmlns:p14="http://schemas.microsoft.com/office/powerpoint/2010/main">
    <mc:Choice Requires="p14">
      <p:transition spd="slow" p14:dur="2000" advTm="23525"/>
    </mc:Choice>
    <mc:Fallback xmlns="">
      <p:transition spd="slow" advTm="23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6E49A-CA4D-4983-969D-19FE3C55F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7280" y="633619"/>
            <a:ext cx="3209538"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5953899" y="978619"/>
            <a:ext cx="2553446" cy="1106424"/>
          </a:xfrm>
        </p:spPr>
        <p:txBody>
          <a:bodyPr>
            <a:normAutofit/>
          </a:bodyPr>
          <a:lstStyle/>
          <a:p>
            <a:r>
              <a:rPr lang="en-GB" sz="2400" b="1">
                <a:latin typeface="Arial" panose="020B0604020202020204" pitchFamily="34" charset="0"/>
                <a:cs typeface="Arial" panose="020B0604020202020204" pitchFamily="34" charset="0"/>
              </a:rPr>
              <a:t>Symptoms and Diagnosis to Present</a:t>
            </a:r>
          </a:p>
        </p:txBody>
      </p:sp>
      <p:pic>
        <p:nvPicPr>
          <p:cNvPr id="5" name="Picture 4" descr="A poster of a diabetes symptoms&#10;&#10;AI-generated content may be incorrect.">
            <a:extLst>
              <a:ext uri="{FF2B5EF4-FFF2-40B4-BE49-F238E27FC236}">
                <a16:creationId xmlns:a16="http://schemas.microsoft.com/office/drawing/2014/main" id="{55D80CEA-A82C-02AE-AC4A-F25921C14A8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08610" y="1509046"/>
            <a:ext cx="4985766" cy="3739324"/>
          </a:xfrm>
          <a:prstGeom prst="rect">
            <a:avLst/>
          </a:prstGeom>
        </p:spPr>
      </p:pic>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79274" y="1181536"/>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281E2DF8-F6D8-4E5C-B76E-E082FD8C1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4268" y="2095174"/>
            <a:ext cx="2496312"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5945701" y="2095174"/>
            <a:ext cx="2553445" cy="3557016"/>
          </a:xfrm>
        </p:spPr>
        <p:txBody>
          <a:bodyPr anchorCtr="0">
            <a:normAutofit/>
          </a:bodyPr>
          <a:lstStyle/>
          <a:p>
            <a:pPr>
              <a:spcBef>
                <a:spcPts val="1200"/>
              </a:spcBef>
              <a:buFont typeface="Arial"/>
              <a:buChar char="•"/>
            </a:pPr>
            <a:r>
              <a:rPr lang="en-GB" sz="1500" i="1">
                <a:latin typeface="Arial" panose="020B0604020202020204" pitchFamily="34" charset="0"/>
                <a:cs typeface="Arial" panose="020B0604020202020204" pitchFamily="34" charset="0"/>
              </a:rPr>
              <a:t>More frequent urination and drinking</a:t>
            </a:r>
          </a:p>
          <a:p>
            <a:pPr>
              <a:spcBef>
                <a:spcPts val="1200"/>
              </a:spcBef>
              <a:buFont typeface="Arial"/>
              <a:buChar char="•"/>
            </a:pPr>
            <a:r>
              <a:rPr lang="en-GB" sz="1500" i="1">
                <a:latin typeface="Arial" panose="020B0604020202020204" pitchFamily="34" charset="0"/>
                <a:cs typeface="Arial" panose="020B0604020202020204" pitchFamily="34" charset="0"/>
              </a:rPr>
              <a:t>Fatigue, and occasionally blurred vision</a:t>
            </a:r>
          </a:p>
          <a:p>
            <a:pPr>
              <a:spcBef>
                <a:spcPts val="1200"/>
              </a:spcBef>
              <a:buFont typeface="Arial"/>
              <a:buChar char="•"/>
            </a:pPr>
            <a:r>
              <a:rPr lang="en-GB" sz="1500" i="1">
                <a:latin typeface="Arial" panose="020B0604020202020204" pitchFamily="34" charset="0"/>
                <a:cs typeface="Arial" panose="020B0604020202020204" pitchFamily="34" charset="0"/>
              </a:rPr>
              <a:t>A foot wound healing slowly</a:t>
            </a:r>
          </a:p>
          <a:p>
            <a:pPr>
              <a:spcBef>
                <a:spcPts val="1200"/>
              </a:spcBef>
              <a:buFont typeface="Arial"/>
              <a:buChar char="•"/>
            </a:pPr>
            <a:r>
              <a:rPr lang="en-GB" sz="1500" i="1">
                <a:latin typeface="Arial" panose="020B0604020202020204" pitchFamily="34" charset="0"/>
                <a:cs typeface="Arial" panose="020B0604020202020204" pitchFamily="34" charset="0"/>
              </a:rPr>
              <a:t>HbA1c result 68 mmol/mol</a:t>
            </a:r>
          </a:p>
          <a:p>
            <a:pPr marL="0" indent="0">
              <a:spcBef>
                <a:spcPts val="1200"/>
              </a:spcBef>
              <a:buNone/>
            </a:pPr>
            <a:r>
              <a:rPr lang="en-GB" sz="1500">
                <a:latin typeface="Arial" panose="020B0604020202020204" pitchFamily="34" charset="0"/>
                <a:cs typeface="Arial" panose="020B0604020202020204" pitchFamily="34" charset="0"/>
              </a:rPr>
              <a:t>(NHS, 2025; NICE, 2011)</a:t>
            </a:r>
            <a:endParaRPr lang="en-GB" sz="1500" i="1">
              <a:latin typeface="Arial" panose="020B0604020202020204" pitchFamily="34" charset="0"/>
              <a:cs typeface="Arial" panose="020B0604020202020204" pitchFamily="34" charset="0"/>
            </a:endParaRPr>
          </a:p>
        </p:txBody>
      </p:sp>
      <p:pic>
        <p:nvPicPr>
          <p:cNvPr id="62" name="Audio 61">
            <a:extLst>
              <a:ext uri="{FF2B5EF4-FFF2-40B4-BE49-F238E27FC236}">
                <a16:creationId xmlns:a16="http://schemas.microsoft.com/office/drawing/2014/main" id="{41967DA2-4A69-948B-7BFE-75B7D15A131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xmlns:p14="http://schemas.microsoft.com/office/powerpoint/2010/main">
    <mc:Choice Requires="p14">
      <p:transition spd="slow" p14:dur="2000" advTm="33070"/>
    </mc:Choice>
    <mc:Fallback xmlns="">
      <p:transition spd="slow" advTm="33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5429260" y="525982"/>
            <a:ext cx="3212237" cy="1200361"/>
          </a:xfrm>
        </p:spPr>
        <p:txBody>
          <a:bodyPr anchor="b">
            <a:normAutofit/>
          </a:bodyPr>
          <a:lstStyle/>
          <a:p>
            <a:r>
              <a:rPr lang="en-GB" sz="2900" b="1">
                <a:latin typeface="Arial" panose="020B0604020202020204" pitchFamily="34" charset="0"/>
                <a:cs typeface="Arial" panose="020B0604020202020204" pitchFamily="34" charset="0"/>
              </a:rPr>
              <a:t>What is Diabetes Type 2?</a:t>
            </a:r>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7227"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675"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diagram of insulin resistance&#10;&#10;AI-generated content may be incorrect.">
            <a:extLst>
              <a:ext uri="{FF2B5EF4-FFF2-40B4-BE49-F238E27FC236}">
                <a16:creationId xmlns:a16="http://schemas.microsoft.com/office/drawing/2014/main" id="{E013A185-609F-81DE-4330-8CFF731F935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1234" y="354960"/>
            <a:ext cx="4221013" cy="5184586"/>
          </a:xfrm>
          <a:prstGeom prst="rect">
            <a:avLst/>
          </a:prstGeom>
        </p:spPr>
      </p:pic>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5833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5429259" y="2031101"/>
            <a:ext cx="3212238" cy="3511943"/>
          </a:xfrm>
        </p:spPr>
        <p:txBody>
          <a:bodyPr anchor="ctr" anchorCtr="0">
            <a:normAutofit/>
          </a:bodyPr>
          <a:lstStyle/>
          <a:p>
            <a:pPr>
              <a:spcBef>
                <a:spcPts val="1400"/>
              </a:spcBef>
              <a:buFont typeface="Arial"/>
              <a:buChar char="•"/>
            </a:pPr>
            <a:r>
              <a:rPr lang="en-GB" sz="1800" i="1" dirty="0">
                <a:latin typeface="Arial" panose="020B0604020202020204" pitchFamily="34" charset="0"/>
                <a:cs typeface="Arial" panose="020B0604020202020204" pitchFamily="34" charset="0"/>
              </a:rPr>
              <a:t>A long-term metabolic disorder</a:t>
            </a:r>
          </a:p>
          <a:p>
            <a:pPr>
              <a:spcBef>
                <a:spcPts val="1400"/>
              </a:spcBef>
              <a:buFont typeface="Arial"/>
              <a:buChar char="•"/>
            </a:pPr>
            <a:r>
              <a:rPr lang="en-GB" sz="1800" i="1" dirty="0">
                <a:latin typeface="Arial" panose="020B0604020202020204" pitchFamily="34" charset="0"/>
                <a:cs typeface="Arial" panose="020B0604020202020204" pitchFamily="34" charset="0"/>
              </a:rPr>
              <a:t>The body becomes insulin resistant </a:t>
            </a:r>
          </a:p>
          <a:p>
            <a:pPr>
              <a:spcBef>
                <a:spcPts val="1400"/>
              </a:spcBef>
              <a:buFont typeface="Arial"/>
              <a:buChar char="•"/>
            </a:pPr>
            <a:r>
              <a:rPr lang="en-GB" sz="1800" i="1" dirty="0">
                <a:latin typeface="Arial" panose="020B0604020202020204" pitchFamily="34" charset="0"/>
                <a:cs typeface="Arial" panose="020B0604020202020204" pitchFamily="34" charset="0"/>
              </a:rPr>
              <a:t>Blood glucose levels get too high</a:t>
            </a:r>
          </a:p>
          <a:p>
            <a:pPr>
              <a:spcBef>
                <a:spcPts val="1400"/>
              </a:spcBef>
              <a:buFont typeface="Arial"/>
              <a:buChar char="•"/>
            </a:pPr>
            <a:r>
              <a:rPr lang="en-GB" sz="1800" i="1" dirty="0">
                <a:latin typeface="Arial" panose="020B0604020202020204" pitchFamily="34" charset="0"/>
                <a:cs typeface="Arial" panose="020B0604020202020204" pitchFamily="34" charset="0"/>
              </a:rPr>
              <a:t>Poor control can damage organs and blood vessels</a:t>
            </a:r>
          </a:p>
          <a:p>
            <a:pPr marL="0" indent="0">
              <a:spcBef>
                <a:spcPts val="1400"/>
              </a:spcBef>
              <a:buNone/>
            </a:pPr>
            <a:r>
              <a:rPr lang="en-GB" sz="1600" dirty="0">
                <a:latin typeface="Arial" panose="020B0604020202020204" pitchFamily="34" charset="0"/>
                <a:cs typeface="Arial" panose="020B0604020202020204" pitchFamily="34" charset="0"/>
              </a:rPr>
              <a:t>(NICE, 2022)</a:t>
            </a:r>
            <a:endParaRPr lang="en-GB" sz="16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628650" y="6492240"/>
            <a:ext cx="2057400" cy="365125"/>
          </a:xfrm>
        </p:spPr>
        <p:txBody>
          <a:bodyPr>
            <a:normAutofit/>
          </a:bodyPr>
          <a:lstStyle/>
          <a:p>
            <a:pPr>
              <a:spcAft>
                <a:spcPts val="600"/>
              </a:spcAft>
              <a:defRPr/>
            </a:pPr>
            <a:fld id="{2303D31F-598B-47EE-BA37-93F097A3D676}" type="datetime1">
              <a:rPr lang="en-GB" altLang="en-US" smtClean="0"/>
              <a:pPr>
                <a:spcAft>
                  <a:spcPts val="600"/>
                </a:spcAft>
                <a:defRPr/>
              </a:pPr>
              <a:t>12/08/2026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65301"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insulin resistance&#10;&#10;AI-generated content may be incorrect.">
            <a:extLst>
              <a:ext uri="{FF2B5EF4-FFF2-40B4-BE49-F238E27FC236}">
                <a16:creationId xmlns:a16="http://schemas.microsoft.com/office/drawing/2014/main" id="{0EDF4064-5D13-BB84-D55E-E6899307373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40106" y="354959"/>
            <a:ext cx="4221013" cy="5184586"/>
          </a:xfrm>
          <a:prstGeom prst="rect">
            <a:avLst/>
          </a:prstGeom>
        </p:spPr>
      </p:pic>
      <p:pic>
        <p:nvPicPr>
          <p:cNvPr id="27" name="Audio 26">
            <a:extLst>
              <a:ext uri="{FF2B5EF4-FFF2-40B4-BE49-F238E27FC236}">
                <a16:creationId xmlns:a16="http://schemas.microsoft.com/office/drawing/2014/main" id="{1A104227-B361-7022-6471-6E66EC48A51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xmlns:p14="http://schemas.microsoft.com/office/powerpoint/2010/main">
    <mc:Choice Requires="p14">
      <p:transition spd="slow" p14:dur="2000" advTm="30873"/>
    </mc:Choice>
    <mc:Fallback xmlns="">
      <p:transition spd="slow" advTm="30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5054346" y="638089"/>
            <a:ext cx="3614166" cy="1476801"/>
          </a:xfrm>
        </p:spPr>
        <p:txBody>
          <a:bodyPr anchor="b">
            <a:normAutofit/>
          </a:bodyPr>
          <a:lstStyle/>
          <a:p>
            <a:r>
              <a:rPr lang="en-GB" sz="4000" b="1">
                <a:latin typeface="Arial" panose="020B0604020202020204" pitchFamily="34" charset="0"/>
                <a:cs typeface="Arial" panose="020B0604020202020204" pitchFamily="34" charset="0"/>
              </a:rPr>
              <a:t>Care Plan 1: Assessments</a:t>
            </a:r>
          </a:p>
        </p:txBody>
      </p:sp>
      <p:pic>
        <p:nvPicPr>
          <p:cNvPr id="7" name="Picture 6" descr="A close-up of a diet plan&#10;&#10;AI-generated content may be incorrect.">
            <a:extLst>
              <a:ext uri="{FF2B5EF4-FFF2-40B4-BE49-F238E27FC236}">
                <a16:creationId xmlns:a16="http://schemas.microsoft.com/office/drawing/2014/main" id="{04307E95-3062-6BEE-1020-ED526AC8592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9074" y="640080"/>
            <a:ext cx="3402482" cy="5577840"/>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5054346" y="2664886"/>
            <a:ext cx="3614166" cy="3550789"/>
          </a:xfrm>
        </p:spPr>
        <p:txBody>
          <a:bodyPr anchor="t" anchorCtr="0">
            <a:normAutofit/>
          </a:bodyPr>
          <a:lstStyle/>
          <a:p>
            <a:pPr>
              <a:spcBef>
                <a:spcPts val="1400"/>
              </a:spcBef>
              <a:buFont typeface="Arial"/>
              <a:buChar char="•"/>
            </a:pPr>
            <a:r>
              <a:rPr lang="en-GB" sz="1900" i="1" dirty="0"/>
              <a:t>Blood glucose and HbA1c check</a:t>
            </a:r>
          </a:p>
          <a:p>
            <a:pPr>
              <a:spcBef>
                <a:spcPts val="1400"/>
              </a:spcBef>
              <a:buFont typeface="Arial"/>
              <a:buChar char="•"/>
            </a:pPr>
            <a:r>
              <a:rPr lang="en-GB" sz="1900" i="1" dirty="0"/>
              <a:t>Weight, measure BMI, blood pressure</a:t>
            </a:r>
          </a:p>
          <a:p>
            <a:pPr>
              <a:spcBef>
                <a:spcPts val="1400"/>
              </a:spcBef>
              <a:buFont typeface="Arial"/>
              <a:buChar char="•"/>
            </a:pPr>
            <a:r>
              <a:rPr lang="en-GB" sz="1900" i="1" dirty="0"/>
              <a:t>Perform routine foot and skin checks</a:t>
            </a:r>
          </a:p>
          <a:p>
            <a:pPr>
              <a:spcBef>
                <a:spcPts val="1400"/>
              </a:spcBef>
              <a:buFont typeface="Arial"/>
              <a:buChar char="•"/>
            </a:pPr>
            <a:r>
              <a:rPr lang="en-GB" sz="1900" i="1" dirty="0"/>
              <a:t>Test for knowledge od diet ,activity and health</a:t>
            </a:r>
          </a:p>
          <a:p>
            <a:pPr marL="0" indent="0">
              <a:spcBef>
                <a:spcPts val="1400"/>
              </a:spcBef>
              <a:buNone/>
            </a:pPr>
            <a:r>
              <a:rPr lang="en-GB" sz="1900" dirty="0">
                <a:latin typeface="Arial" panose="020B0604020202020204" pitchFamily="34" charset="0"/>
                <a:cs typeface="Arial" panose="020B0604020202020204" pitchFamily="34" charset="0"/>
              </a:rPr>
              <a:t>(Diabetes UK, 2024a; NICE, 2022)</a:t>
            </a:r>
            <a:endParaRPr lang="en-GB" sz="19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smtClean="0"/>
              <a:pPr>
                <a:spcAft>
                  <a:spcPts val="600"/>
                </a:spcAft>
                <a:defRPr/>
              </a:pPr>
              <a:t>12/08/2026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pic>
        <p:nvPicPr>
          <p:cNvPr id="21" name="Audio 20">
            <a:extLst>
              <a:ext uri="{FF2B5EF4-FFF2-40B4-BE49-F238E27FC236}">
                <a16:creationId xmlns:a16="http://schemas.microsoft.com/office/drawing/2014/main" id="{EB2BEF23-D9ED-8B18-4C07-184EB3A4813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xmlns:p14="http://schemas.microsoft.com/office/powerpoint/2010/main">
    <mc:Choice Requires="p14">
      <p:transition spd="slow" p14:dur="2000" advTm="31573"/>
    </mc:Choice>
    <mc:Fallback xmlns="">
      <p:transition spd="slow" advTm="31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374735" y="431212"/>
            <a:ext cx="2565229" cy="1906317"/>
          </a:xfrm>
        </p:spPr>
        <p:txBody>
          <a:bodyPr>
            <a:normAutofit/>
          </a:bodyPr>
          <a:lstStyle/>
          <a:p>
            <a:pPr algn="ctr"/>
            <a:r>
              <a:rPr lang="en-GB" sz="2400" b="1">
                <a:latin typeface="Arial" panose="020B0604020202020204" pitchFamily="34" charset="0"/>
                <a:cs typeface="Arial" panose="020B0604020202020204" pitchFamily="34" charset="0"/>
              </a:rPr>
              <a:t>Communication with May and her family</a:t>
            </a:r>
          </a:p>
        </p:txBody>
      </p:sp>
      <p:sp>
        <p:nvSpPr>
          <p:cNvPr id="14" name="Rectangle 13">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3232716"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diabetes self management education and support&#10;&#10;AI-generated content may be incorrect.">
            <a:extLst>
              <a:ext uri="{FF2B5EF4-FFF2-40B4-BE49-F238E27FC236}">
                <a16:creationId xmlns:a16="http://schemas.microsoft.com/office/drawing/2014/main" id="{59399619-1384-DBDA-5282-4EB170EE659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64452" y="3515542"/>
            <a:ext cx="2703812" cy="2595659"/>
          </a:xfrm>
          <a:prstGeom prst="rect">
            <a:avLst/>
          </a:prstGeom>
        </p:spPr>
      </p:pic>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020132" y="678955"/>
            <a:ext cx="4189836" cy="5409743"/>
          </a:xfrm>
        </p:spPr>
        <p:txBody>
          <a:bodyPr anchor="ctr" anchorCtr="0">
            <a:normAutofit fontScale="92500" lnSpcReduction="20000"/>
          </a:bodyPr>
          <a:lstStyle/>
          <a:p>
            <a:pPr>
              <a:spcBef>
                <a:spcPts val="1400"/>
              </a:spcBef>
              <a:buFont typeface="Arial"/>
              <a:buChar char="•"/>
            </a:pPr>
            <a:r>
              <a:rPr lang="en-GB" sz="1800" i="1" dirty="0">
                <a:latin typeface="Arial" panose="020B0604020202020204" pitchFamily="34" charset="0"/>
                <a:cs typeface="Arial" panose="020B0604020202020204" pitchFamily="34" charset="0"/>
              </a:rPr>
              <a:t>Please use respectful, none-judgmental tone</a:t>
            </a:r>
          </a:p>
          <a:p>
            <a:pPr>
              <a:spcBef>
                <a:spcPts val="1400"/>
              </a:spcBef>
              <a:buFont typeface="Arial"/>
              <a:buChar char="•"/>
            </a:pPr>
            <a:r>
              <a:rPr lang="en-GB" sz="1800" i="1" dirty="0">
                <a:latin typeface="Arial" panose="020B0604020202020204" pitchFamily="34" charset="0"/>
                <a:cs typeface="Arial" panose="020B0604020202020204" pitchFamily="34" charset="0"/>
              </a:rPr>
              <a:t>Make it easy on May</a:t>
            </a:r>
          </a:p>
          <a:p>
            <a:pPr>
              <a:spcBef>
                <a:spcPts val="1400"/>
              </a:spcBef>
              <a:buFont typeface="Arial"/>
              <a:buChar char="•"/>
            </a:pPr>
            <a:r>
              <a:rPr lang="en-GB" sz="1800" i="1" dirty="0">
                <a:latin typeface="Arial" panose="020B0604020202020204" pitchFamily="34" charset="0"/>
                <a:cs typeface="Arial" panose="020B0604020202020204" pitchFamily="34" charset="0"/>
              </a:rPr>
              <a:t>Involve family or carers only with May’s agreement</a:t>
            </a:r>
          </a:p>
          <a:p>
            <a:pPr>
              <a:spcBef>
                <a:spcPts val="1400"/>
              </a:spcBef>
              <a:buFont typeface="Arial"/>
              <a:buChar char="•"/>
            </a:pPr>
            <a:r>
              <a:rPr lang="en-GB" sz="1800" i="1" dirty="0">
                <a:latin typeface="Arial" panose="020B0604020202020204" pitchFamily="34" charset="0"/>
                <a:cs typeface="Arial" panose="020B0604020202020204" pitchFamily="34" charset="0"/>
              </a:rPr>
              <a:t>Ask questions and integrate them into decision making </a:t>
            </a:r>
          </a:p>
          <a:p>
            <a:pPr>
              <a:spcBef>
                <a:spcPts val="1400"/>
              </a:spcBef>
              <a:buFont typeface="Arial"/>
              <a:buChar char="•"/>
            </a:pPr>
            <a:r>
              <a:rPr lang="en-GB" sz="1800" i="1" dirty="0">
                <a:latin typeface="Arial" panose="020B0604020202020204" pitchFamily="34" charset="0"/>
                <a:cs typeface="Arial" panose="020B0604020202020204" pitchFamily="34" charset="0"/>
              </a:rPr>
              <a:t>Ethical problems</a:t>
            </a:r>
          </a:p>
          <a:p>
            <a:pPr>
              <a:spcBef>
                <a:spcPts val="1400"/>
              </a:spcBef>
              <a:buFont typeface="Arial"/>
              <a:buChar char="•"/>
            </a:pPr>
            <a:r>
              <a:rPr lang="en-GB" sz="1800" i="1" dirty="0">
                <a:latin typeface="Arial" panose="020B0604020202020204" pitchFamily="34" charset="0"/>
                <a:cs typeface="Arial" panose="020B0604020202020204" pitchFamily="34" charset="0"/>
              </a:rPr>
              <a:t>Consent having the care discussion before treatment</a:t>
            </a:r>
          </a:p>
          <a:p>
            <a:pPr>
              <a:spcBef>
                <a:spcPts val="1400"/>
              </a:spcBef>
              <a:buFont typeface="Arial"/>
              <a:buChar char="•"/>
            </a:pPr>
            <a:r>
              <a:rPr lang="en-GB" sz="1800" i="1" dirty="0">
                <a:latin typeface="Arial" panose="020B0604020202020204" pitchFamily="34" charset="0"/>
                <a:cs typeface="Arial" panose="020B0604020202020204" pitchFamily="34" charset="0"/>
              </a:rPr>
              <a:t>Respect May privacy and confidentiality</a:t>
            </a:r>
          </a:p>
          <a:p>
            <a:pPr>
              <a:spcBef>
                <a:spcPts val="1400"/>
              </a:spcBef>
              <a:buFont typeface="Arial"/>
              <a:buChar char="•"/>
            </a:pPr>
            <a:r>
              <a:rPr lang="en-GB" sz="1800" i="1" dirty="0">
                <a:latin typeface="Arial" panose="020B0604020202020204" pitchFamily="34" charset="0"/>
                <a:cs typeface="Arial" panose="020B0604020202020204" pitchFamily="34" charset="0"/>
              </a:rPr>
              <a:t>Respect her dignity, her privacy, her beliefs and her choices</a:t>
            </a:r>
          </a:p>
          <a:p>
            <a:pPr>
              <a:spcBef>
                <a:spcPts val="1400"/>
              </a:spcBef>
              <a:buFont typeface="Arial"/>
              <a:buChar char="•"/>
            </a:pPr>
            <a:r>
              <a:rPr lang="en-GB" sz="1800" i="1" dirty="0">
                <a:latin typeface="Arial" panose="020B0604020202020204" pitchFamily="34" charset="0"/>
                <a:cs typeface="Arial" panose="020B0604020202020204" pitchFamily="34" charset="0"/>
              </a:rPr>
              <a:t>Talk with May in a respectful , open way check she understands and ask for her consent before any treatment</a:t>
            </a:r>
          </a:p>
          <a:p>
            <a:pPr>
              <a:spcBef>
                <a:spcPts val="1400"/>
              </a:spcBef>
              <a:buFont typeface="Arial"/>
              <a:buChar char="•"/>
            </a:pPr>
            <a:endParaRPr lang="en-GB" sz="1800" i="1" dirty="0">
              <a:latin typeface="Arial" panose="020B0604020202020204" pitchFamily="34" charset="0"/>
              <a:cs typeface="Arial" panose="020B0604020202020204" pitchFamily="34" charset="0"/>
            </a:endParaRPr>
          </a:p>
          <a:p>
            <a:pPr marL="0" indent="0">
              <a:spcBef>
                <a:spcPts val="1400"/>
              </a:spcBef>
              <a:buNone/>
            </a:pPr>
            <a:r>
              <a:rPr lang="en-GB" sz="1800" dirty="0">
                <a:latin typeface="Arial" panose="020B0604020202020204" pitchFamily="34" charset="0"/>
                <a:cs typeface="Arial" panose="020B0604020202020204" pitchFamily="34" charset="0"/>
              </a:rPr>
              <a:t>(NMC, 2018)</a:t>
            </a:r>
            <a:endParaRPr lang="en-GB" sz="1800" i="1" dirty="0">
              <a:latin typeface="Arial" panose="020B0604020202020204" pitchFamily="34" charset="0"/>
              <a:cs typeface="Arial" panose="020B0604020202020204" pitchFamily="34" charset="0"/>
            </a:endParaRPr>
          </a:p>
          <a:p>
            <a:pPr>
              <a:spcBef>
                <a:spcPts val="1400"/>
              </a:spcBef>
              <a:buFont typeface="Arial"/>
              <a:buChar char="•"/>
            </a:pPr>
            <a:endParaRPr lang="en-GB" sz="14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628650" y="6356350"/>
            <a:ext cx="2057400" cy="365125"/>
          </a:xfrm>
        </p:spPr>
        <p:txBody>
          <a:bodyPr anchor="ctr">
            <a:normAutofit/>
          </a:bodyPr>
          <a:lstStyle/>
          <a:p>
            <a:pPr>
              <a:spcAft>
                <a:spcPts val="600"/>
              </a:spcAft>
              <a:defRPr/>
            </a:pPr>
            <a:fld id="{2303D31F-598B-47EE-BA37-93F097A3D676}" type="datetime1">
              <a:rPr lang="en-GB" altLang="en-US">
                <a:solidFill>
                  <a:srgbClr val="FFFFFF"/>
                </a:solidFill>
              </a:rPr>
              <a:pPr>
                <a:spcAft>
                  <a:spcPts val="600"/>
                </a:spcAft>
                <a:defRPr/>
              </a:pPr>
              <a:t>12/08/2026</a:t>
            </a:fld>
            <a:endParaRPr lang="en-GB" altLang="en-US">
              <a:solidFill>
                <a:srgbClr val="FFFFFF"/>
              </a:solidFill>
            </a:endParaRPr>
          </a:p>
        </p:txBody>
      </p:sp>
      <p:sp>
        <p:nvSpPr>
          <p:cNvPr id="16" name="Rectangle 15">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89945" y="3404996"/>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a:xfrm>
            <a:off x="7310761" y="6356350"/>
            <a:ext cx="1204589" cy="365125"/>
          </a:xfrm>
        </p:spPr>
        <p:txBody>
          <a:bodyPr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137" name="Audio 136">
            <a:extLst>
              <a:ext uri="{FF2B5EF4-FFF2-40B4-BE49-F238E27FC236}">
                <a16:creationId xmlns:a16="http://schemas.microsoft.com/office/drawing/2014/main" id="{B8E2543E-F301-4F7A-B450-6EAE6B9EE35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xmlns:p14="http://schemas.microsoft.com/office/powerpoint/2010/main">
    <mc:Choice Requires="p14">
      <p:transition spd="slow" p14:dur="2000" advTm="47503"/>
    </mc:Choice>
    <mc:Fallback xmlns="">
      <p:transition spd="slow" advTm="47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3625024" y="543070"/>
            <a:ext cx="5153216" cy="1675626"/>
          </a:xfrm>
        </p:spPr>
        <p:txBody>
          <a:bodyPr>
            <a:normAutofit/>
          </a:bodyPr>
          <a:lstStyle/>
          <a:p>
            <a:r>
              <a:rPr lang="en-GB" sz="3500" b="1" dirty="0">
                <a:latin typeface="Arial" panose="020B0604020202020204" pitchFamily="34" charset="0"/>
                <a:cs typeface="Arial" panose="020B0604020202020204" pitchFamily="34" charset="0"/>
              </a:rPr>
              <a:t>Care Plan 2: Actions</a:t>
            </a:r>
          </a:p>
        </p:txBody>
      </p:sp>
      <p:pic>
        <p:nvPicPr>
          <p:cNvPr id="9" name="Picture 8" descr="Close-up of a person's legs and feet walking on a dirt path&#10;&#10;AI-generated content may be incorrect.">
            <a:extLst>
              <a:ext uri="{FF2B5EF4-FFF2-40B4-BE49-F238E27FC236}">
                <a16:creationId xmlns:a16="http://schemas.microsoft.com/office/drawing/2014/main" id="{D8946EE0-AC1D-71B1-2FA4-2F2A9BD429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54585" r="-1" b="3373"/>
          <a:stretch>
            <a:fillRect/>
          </a:stretch>
        </p:blipFill>
        <p:spPr>
          <a:xfrm>
            <a:off x="20" y="1"/>
            <a:ext cx="3140313" cy="2164321"/>
          </a:xfrm>
          <a:prstGeom prst="rect">
            <a:avLst/>
          </a:prstGeom>
        </p:spPr>
      </p:pic>
      <p:pic>
        <p:nvPicPr>
          <p:cNvPr id="7" name="Picture 6" descr="A plate of food with text&#10;&#10;AI-generated content may be incorrect.">
            <a:extLst>
              <a:ext uri="{FF2B5EF4-FFF2-40B4-BE49-F238E27FC236}">
                <a16:creationId xmlns:a16="http://schemas.microsoft.com/office/drawing/2014/main" id="{8A7D5577-9769-0EF2-4C86-7D15B729872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814" r="8952" b="-1"/>
          <a:stretch>
            <a:fillRect/>
          </a:stretch>
        </p:blipFill>
        <p:spPr>
          <a:xfrm>
            <a:off x="20" y="2342320"/>
            <a:ext cx="3140313" cy="2164321"/>
          </a:xfrm>
          <a:prstGeom prst="rect">
            <a:avLst/>
          </a:prstGeom>
        </p:spPr>
      </p:pic>
      <p:pic>
        <p:nvPicPr>
          <p:cNvPr id="5" name="Picture 4" descr="A syringe and pills next to a device&#10;&#10;AI-generated content may be incorrect.">
            <a:extLst>
              <a:ext uri="{FF2B5EF4-FFF2-40B4-BE49-F238E27FC236}">
                <a16:creationId xmlns:a16="http://schemas.microsoft.com/office/drawing/2014/main" id="{8C937425-954B-B948-0EAD-D11AFBBD5D78}"/>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758" r="1390" b="-1"/>
          <a:stretch>
            <a:fillRect/>
          </a:stretch>
        </p:blipFill>
        <p:spPr>
          <a:xfrm>
            <a:off x="20" y="4693680"/>
            <a:ext cx="3140313" cy="2164321"/>
          </a:xfrm>
          <a:prstGeom prst="rect">
            <a:avLst/>
          </a:prstGeom>
        </p:spPr>
      </p:pic>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3625024" y="2399720"/>
            <a:ext cx="5153216" cy="3736507"/>
          </a:xfrm>
        </p:spPr>
        <p:txBody>
          <a:bodyPr anchorCtr="0">
            <a:normAutofit/>
          </a:bodyPr>
          <a:lstStyle/>
          <a:p>
            <a:pPr>
              <a:spcBef>
                <a:spcPts val="1400"/>
              </a:spcBef>
              <a:buFont typeface="Arial"/>
              <a:buChar char="•"/>
            </a:pPr>
            <a:r>
              <a:rPr lang="en-GB" sz="1800" i="1" dirty="0">
                <a:latin typeface="Arial" panose="020B0604020202020204" pitchFamily="34" charset="0"/>
                <a:cs typeface="Arial" panose="020B0604020202020204" pitchFamily="34" charset="0"/>
              </a:rPr>
              <a:t>Administer metformin as prescribed</a:t>
            </a:r>
          </a:p>
          <a:p>
            <a:pPr>
              <a:spcBef>
                <a:spcPts val="1400"/>
              </a:spcBef>
              <a:buFont typeface="Arial"/>
              <a:buChar char="•"/>
            </a:pPr>
            <a:r>
              <a:rPr lang="en-GB" sz="1800" i="1" dirty="0">
                <a:latin typeface="Arial" panose="020B0604020202020204" pitchFamily="34" charset="0"/>
                <a:cs typeface="Arial" panose="020B0604020202020204" pitchFamily="34" charset="0"/>
              </a:rPr>
              <a:t>Create a balanced , personalised eating plan</a:t>
            </a:r>
          </a:p>
          <a:p>
            <a:pPr>
              <a:spcBef>
                <a:spcPts val="1400"/>
              </a:spcBef>
              <a:buFont typeface="Arial"/>
              <a:buChar char="•"/>
            </a:pPr>
            <a:r>
              <a:rPr lang="en-GB" sz="1800" i="1" dirty="0">
                <a:latin typeface="Arial" panose="020B0604020202020204" pitchFamily="34" charset="0"/>
                <a:cs typeface="Arial" panose="020B0604020202020204" pitchFamily="34" charset="0"/>
              </a:rPr>
              <a:t>Promote gradual increases in physical activity</a:t>
            </a:r>
          </a:p>
          <a:p>
            <a:pPr>
              <a:spcBef>
                <a:spcPts val="1400"/>
              </a:spcBef>
              <a:buFont typeface="Arial"/>
              <a:buChar char="•"/>
            </a:pPr>
            <a:r>
              <a:rPr lang="en-GB" sz="1800" i="1" dirty="0">
                <a:latin typeface="Arial" panose="020B0604020202020204" pitchFamily="34" charset="0"/>
                <a:cs typeface="Arial" panose="020B0604020202020204" pitchFamily="34" charset="0"/>
              </a:rPr>
              <a:t>Provide education for  self-management of diabetes</a:t>
            </a:r>
          </a:p>
          <a:p>
            <a:pPr>
              <a:spcBef>
                <a:spcPts val="1400"/>
              </a:spcBef>
              <a:buFont typeface="Arial"/>
              <a:buChar char="•"/>
            </a:pPr>
            <a:endParaRPr lang="en-GB" sz="1700" i="1" dirty="0">
              <a:latin typeface="Arial" panose="020B0604020202020204" pitchFamily="34" charset="0"/>
              <a:cs typeface="Arial" panose="020B0604020202020204" pitchFamily="34" charset="0"/>
            </a:endParaRPr>
          </a:p>
          <a:p>
            <a:pPr marL="0" indent="0">
              <a:spcBef>
                <a:spcPts val="1400"/>
              </a:spcBef>
              <a:buNone/>
            </a:pPr>
            <a:r>
              <a:rPr lang="en-GB" sz="1700" dirty="0">
                <a:latin typeface="Arial" panose="020B0604020202020204" pitchFamily="34" charset="0"/>
                <a:cs typeface="Arial" panose="020B0604020202020204" pitchFamily="34" charset="0"/>
              </a:rPr>
              <a:t>(NICE, 2022; Diabetes UK, 2019; Diabetes UK, 2024b)</a:t>
            </a:r>
            <a:endParaRPr lang="en-GB" sz="1700" i="1" dirty="0">
              <a:latin typeface="Arial" panose="020B0604020202020204" pitchFamily="34" charset="0"/>
              <a:cs typeface="Arial" panose="020B0604020202020204" pitchFamily="34" charset="0"/>
            </a:endParaRPr>
          </a:p>
        </p:txBody>
      </p:sp>
      <p:pic>
        <p:nvPicPr>
          <p:cNvPr id="51" name="Audio 50">
            <a:extLst>
              <a:ext uri="{FF2B5EF4-FFF2-40B4-BE49-F238E27FC236}">
                <a16:creationId xmlns:a16="http://schemas.microsoft.com/office/drawing/2014/main" id="{C7BCBC62-6AB2-0514-3CE9-D096E87BD11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xmlns:p14="http://schemas.microsoft.com/office/powerpoint/2010/main">
    <mc:Choice Requires="p14">
      <p:transition spd="slow" p14:dur="2000" advTm="28751"/>
    </mc:Choice>
    <mc:Fallback xmlns="">
      <p:transition spd="slow" advTm="28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5054346" y="642325"/>
            <a:ext cx="3779892" cy="1476801"/>
          </a:xfrm>
        </p:spPr>
        <p:txBody>
          <a:bodyPr anchor="b">
            <a:normAutofit/>
          </a:bodyPr>
          <a:lstStyle/>
          <a:p>
            <a:r>
              <a:rPr lang="en-GB" sz="2400" b="1" dirty="0">
                <a:latin typeface="Arial" panose="020B0604020202020204" pitchFamily="34" charset="0"/>
                <a:cs typeface="Arial" panose="020B0604020202020204" pitchFamily="34" charset="0"/>
              </a:rPr>
              <a:t>Evaluation of Care Plan 3</a:t>
            </a:r>
          </a:p>
        </p:txBody>
      </p:sp>
      <p:pic>
        <p:nvPicPr>
          <p:cNvPr id="9" name="Picture 8" descr="A diagram of diabetes mellitus type 2&#10;&#10;AI-generated content may be incorrect.">
            <a:extLst>
              <a:ext uri="{FF2B5EF4-FFF2-40B4-BE49-F238E27FC236}">
                <a16:creationId xmlns:a16="http://schemas.microsoft.com/office/drawing/2014/main" id="{0188407E-E610-086A-A635-9F4F810F849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3202" y="1898783"/>
            <a:ext cx="4094226" cy="3060433"/>
          </a:xfrm>
          <a:prstGeom prst="rect">
            <a:avLst/>
          </a:prstGeom>
        </p:spPr>
      </p:pic>
      <p:sp>
        <p:nvSpPr>
          <p:cNvPr id="1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346"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5054346" y="2664886"/>
            <a:ext cx="3614166" cy="3550789"/>
          </a:xfrm>
        </p:spPr>
        <p:txBody>
          <a:bodyPr anchor="t" anchorCtr="0">
            <a:normAutofit/>
          </a:bodyPr>
          <a:lstStyle/>
          <a:p>
            <a:pPr>
              <a:spcBef>
                <a:spcPts val="1000"/>
              </a:spcBef>
              <a:buFont typeface="Arial"/>
              <a:buChar char="•"/>
            </a:pPr>
            <a:r>
              <a:rPr lang="en-GB" sz="1900" i="1" dirty="0">
                <a:latin typeface="Arial" panose="020B0604020202020204" pitchFamily="34" charset="0"/>
                <a:cs typeface="Arial" panose="020B0604020202020204" pitchFamily="34" charset="0"/>
              </a:rPr>
              <a:t>Interpret the results of  blood glucose and HbA1c</a:t>
            </a:r>
          </a:p>
          <a:p>
            <a:pPr>
              <a:spcBef>
                <a:spcPts val="1000"/>
              </a:spcBef>
              <a:buFont typeface="Arial"/>
              <a:buChar char="•"/>
            </a:pPr>
            <a:r>
              <a:rPr lang="en-GB" sz="1900" i="1" dirty="0">
                <a:latin typeface="Arial" panose="020B0604020202020204" pitchFamily="34" charset="0"/>
                <a:cs typeface="Arial" panose="020B0604020202020204" pitchFamily="34" charset="0"/>
              </a:rPr>
              <a:t>Keep an eye on weight and blood pressure</a:t>
            </a:r>
          </a:p>
          <a:p>
            <a:pPr>
              <a:spcBef>
                <a:spcPts val="1000"/>
              </a:spcBef>
              <a:buFont typeface="Arial"/>
              <a:buChar char="•"/>
            </a:pPr>
            <a:r>
              <a:rPr lang="en-GB" sz="1900" i="1" dirty="0">
                <a:latin typeface="Arial" panose="020B0604020202020204" pitchFamily="34" charset="0"/>
                <a:cs typeface="Arial" panose="020B0604020202020204" pitchFamily="34" charset="0"/>
              </a:rPr>
              <a:t>Evaluate symptom and wound healing  improvement</a:t>
            </a:r>
          </a:p>
          <a:p>
            <a:pPr>
              <a:spcBef>
                <a:spcPts val="1000"/>
              </a:spcBef>
              <a:buFont typeface="Arial"/>
              <a:buChar char="•"/>
            </a:pPr>
            <a:r>
              <a:rPr lang="en-GB" sz="1900" i="1" dirty="0">
                <a:latin typeface="Arial" panose="020B0604020202020204" pitchFamily="34" charset="0"/>
                <a:cs typeface="Arial" panose="020B0604020202020204" pitchFamily="34" charset="0"/>
              </a:rPr>
              <a:t>Treatment targets and medication adherence review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smtClean="0"/>
              <a:pPr>
                <a:spcAft>
                  <a:spcPts val="600"/>
                </a:spcAft>
                <a:defRPr/>
              </a:pPr>
              <a:t>12/08/2026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pic>
        <p:nvPicPr>
          <p:cNvPr id="52" name="Audio 51">
            <a:extLst>
              <a:ext uri="{FF2B5EF4-FFF2-40B4-BE49-F238E27FC236}">
                <a16:creationId xmlns:a16="http://schemas.microsoft.com/office/drawing/2014/main" id="{95FB1972-5322-2078-3DF1-9AAA10FF796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xmlns:p14="http://schemas.microsoft.com/office/powerpoint/2010/main">
    <mc:Choice Requires="p14">
      <p:transition spd="slow" p14:dur="2000" advTm="28128"/>
    </mc:Choice>
    <mc:Fallback xmlns="">
      <p:transition spd="slow" advTm="28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73202" y="640080"/>
            <a:ext cx="3614166" cy="1481328"/>
          </a:xfrm>
        </p:spPr>
        <p:txBody>
          <a:bodyPr anchor="b">
            <a:normAutofit/>
          </a:bodyPr>
          <a:lstStyle/>
          <a:p>
            <a:r>
              <a:rPr lang="en-GB" sz="2900" b="1" dirty="0">
                <a:latin typeface="Arial" panose="020B0604020202020204" pitchFamily="34" charset="0"/>
                <a:cs typeface="Arial" panose="020B0604020202020204" pitchFamily="34" charset="0"/>
              </a:rPr>
              <a:t>Recommendation for May</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179512" y="2372868"/>
            <a:ext cx="3907856" cy="3983482"/>
          </a:xfrm>
        </p:spPr>
        <p:txBody>
          <a:bodyPr anchor="t" anchorCtr="0">
            <a:noAutofit/>
          </a:bodyPr>
          <a:lstStyle/>
          <a:p>
            <a:pPr>
              <a:spcBef>
                <a:spcPts val="1400"/>
              </a:spcBef>
              <a:buFont typeface="Arial"/>
              <a:buChar char="•"/>
            </a:pPr>
            <a:r>
              <a:rPr lang="en-GB" sz="1800" i="1" dirty="0">
                <a:latin typeface="Arial" panose="020B0604020202020204" pitchFamily="34" charset="0"/>
                <a:cs typeface="Arial" panose="020B0604020202020204" pitchFamily="34" charset="0"/>
              </a:rPr>
              <a:t>Stress the importance of losing weight slowly and steadily</a:t>
            </a:r>
          </a:p>
          <a:p>
            <a:pPr>
              <a:spcBef>
                <a:spcPts val="1400"/>
              </a:spcBef>
              <a:buFont typeface="Arial"/>
              <a:buChar char="•"/>
            </a:pPr>
            <a:r>
              <a:rPr lang="en-GB" sz="1800" i="1" dirty="0">
                <a:latin typeface="Arial" panose="020B0604020202020204" pitchFamily="34" charset="0"/>
                <a:cs typeface="Arial" panose="020B0604020202020204" pitchFamily="34" charset="0"/>
              </a:rPr>
              <a:t>PHYSICALLY ACTIVE FOR AT LEAST 150 MINUTES PER WEEK</a:t>
            </a:r>
          </a:p>
          <a:p>
            <a:pPr>
              <a:spcBef>
                <a:spcPts val="1400"/>
              </a:spcBef>
              <a:buFont typeface="Arial"/>
              <a:buChar char="•"/>
            </a:pPr>
            <a:r>
              <a:rPr lang="en-GB" sz="1800" i="1" dirty="0">
                <a:latin typeface="Arial" panose="020B0604020202020204" pitchFamily="34" charset="0"/>
                <a:cs typeface="Arial" panose="020B0604020202020204" pitchFamily="34" charset="0"/>
              </a:rPr>
              <a:t>Regular checks for eyes, kidney and feet</a:t>
            </a:r>
          </a:p>
          <a:p>
            <a:pPr>
              <a:spcBef>
                <a:spcPts val="1400"/>
              </a:spcBef>
              <a:buFont typeface="Arial"/>
              <a:buChar char="•"/>
            </a:pPr>
            <a:r>
              <a:rPr lang="en-GB" sz="1800" i="1" dirty="0">
                <a:latin typeface="Arial" panose="020B0604020202020204" pitchFamily="34" charset="0"/>
                <a:cs typeface="Arial" panose="020B0604020202020204" pitchFamily="34" charset="0"/>
              </a:rPr>
              <a:t>Take medication as directed and attend reviews</a:t>
            </a:r>
          </a:p>
          <a:p>
            <a:pPr>
              <a:spcBef>
                <a:spcPts val="1400"/>
              </a:spcBef>
              <a:buFont typeface="Arial"/>
              <a:buChar char="•"/>
            </a:pPr>
            <a:endParaRPr lang="en-GB" sz="1800" i="1" dirty="0">
              <a:latin typeface="Arial" panose="020B0604020202020204" pitchFamily="34" charset="0"/>
              <a:cs typeface="Arial" panose="020B0604020202020204" pitchFamily="34" charset="0"/>
            </a:endParaRPr>
          </a:p>
          <a:p>
            <a:pPr marL="0" indent="0">
              <a:spcBef>
                <a:spcPts val="1400"/>
              </a:spcBef>
              <a:buNone/>
            </a:pPr>
            <a:r>
              <a:rPr lang="en-GB" sz="1800" dirty="0">
                <a:latin typeface="Arial" panose="020B0604020202020204" pitchFamily="34" charset="0"/>
                <a:cs typeface="Arial" panose="020B0604020202020204" pitchFamily="34" charset="0"/>
              </a:rPr>
              <a:t>(Diabetes UK, 2024a; Diabetes UK, 2024b)</a:t>
            </a:r>
            <a:endParaRPr lang="en-GB" sz="1800" i="1" dirty="0">
              <a:latin typeface="Arial" panose="020B0604020202020204" pitchFamily="34" charset="0"/>
              <a:cs typeface="Arial" panose="020B0604020202020204" pitchFamily="34" charset="0"/>
            </a:endParaRPr>
          </a:p>
        </p:txBody>
      </p:sp>
      <p:pic>
        <p:nvPicPr>
          <p:cNvPr id="7" name="Picture 6" descr="A diagram of a body&#10;&#10;AI-generated content may be incorrect.">
            <a:extLst>
              <a:ext uri="{FF2B5EF4-FFF2-40B4-BE49-F238E27FC236}">
                <a16:creationId xmlns:a16="http://schemas.microsoft.com/office/drawing/2014/main" id="{9ED0BAC6-BD8F-660A-1750-47EDC70A375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574286" y="1980669"/>
            <a:ext cx="4094226" cy="2896662"/>
          </a:xfrm>
          <a:prstGeom prst="rect">
            <a:avLst/>
          </a:prstGeom>
        </p:spPr>
      </p:pic>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smtClean="0"/>
              <a:pPr>
                <a:spcAft>
                  <a:spcPts val="600"/>
                </a:spcAft>
                <a:defRPr/>
              </a:pPr>
              <a:t>12/08/2026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pic>
        <p:nvPicPr>
          <p:cNvPr id="31" name="Audio 30">
            <a:extLst>
              <a:ext uri="{FF2B5EF4-FFF2-40B4-BE49-F238E27FC236}">
                <a16:creationId xmlns:a16="http://schemas.microsoft.com/office/drawing/2014/main" id="{5A85C235-35F5-5C44-A108-854C93D5739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xmlns:p14="http://schemas.microsoft.com/office/powerpoint/2010/main">
    <mc:Choice Requires="p14">
      <p:transition spd="slow" p14:dur="2000" advTm="33549"/>
    </mc:Choice>
    <mc:Fallback xmlns="">
      <p:transition spd="slow" advTm="33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r>
              <a:rPr lang="en-GB" b="1" i="1">
                <a:latin typeface="Arial" panose="020B0604020202020204" pitchFamily="34" charset="0"/>
                <a:cs typeface="Arial" panose="020B0604020202020204" pitchFamily="34" charset="0"/>
              </a:rPr>
              <a:t>Conclusions</a:t>
            </a:r>
            <a:br>
              <a:rPr lang="en-GB" i="1">
                <a:latin typeface="Arial" panose="020B0604020202020204" pitchFamily="34" charset="0"/>
                <a:cs typeface="Arial" panose="020B0604020202020204" pitchFamily="34" charset="0"/>
              </a:rPr>
            </a:br>
            <a:endParaRPr lang="en-GB" b="1">
              <a:cs typeface="Arial" panose="020B0604020202020204" pitchFamily="34" charset="0"/>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Diagram of diabetes mellitus&#10;&#10;AI-generated content may be incorrect.">
            <a:extLst>
              <a:ext uri="{FF2B5EF4-FFF2-40B4-BE49-F238E27FC236}">
                <a16:creationId xmlns:a16="http://schemas.microsoft.com/office/drawing/2014/main" id="{D0767065-7D44-A96A-C031-46C5968487A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7386" y="1539072"/>
            <a:ext cx="3583036" cy="36101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421221" y="1984443"/>
            <a:ext cx="4094129" cy="4192520"/>
          </a:xfrm>
        </p:spPr>
        <p:txBody>
          <a:bodyPr anchorCtr="0">
            <a:normAutofit/>
          </a:bodyPr>
          <a:lstStyle/>
          <a:p>
            <a:pPr>
              <a:spcBef>
                <a:spcPts val="1600"/>
              </a:spcBef>
              <a:buFont typeface="Arial"/>
              <a:buChar char="•"/>
            </a:pPr>
            <a:r>
              <a:rPr lang="en-GB" sz="1800" dirty="0">
                <a:latin typeface="Arial" panose="020B0604020202020204" pitchFamily="34" charset="0"/>
                <a:cs typeface="Arial" panose="020B0604020202020204" pitchFamily="34" charset="0"/>
              </a:rPr>
              <a:t>Complications detected early reduce risk</a:t>
            </a:r>
          </a:p>
          <a:p>
            <a:pPr>
              <a:spcBef>
                <a:spcPts val="1600"/>
              </a:spcBef>
              <a:buFont typeface="Arial"/>
              <a:buChar char="•"/>
            </a:pPr>
            <a:r>
              <a:rPr lang="en-GB" sz="1800" dirty="0">
                <a:latin typeface="Arial" panose="020B0604020202020204" pitchFamily="34" charset="0"/>
                <a:cs typeface="Arial" panose="020B0604020202020204" pitchFamily="34" charset="0"/>
              </a:rPr>
              <a:t>Lifestyles changes are part of living with diabetes</a:t>
            </a:r>
          </a:p>
          <a:p>
            <a:pPr>
              <a:spcBef>
                <a:spcPts val="1600"/>
              </a:spcBef>
              <a:buFont typeface="Arial"/>
              <a:buChar char="•"/>
            </a:pPr>
            <a:r>
              <a:rPr lang="en-GB" sz="1800" dirty="0">
                <a:latin typeface="Arial" panose="020B0604020202020204" pitchFamily="34" charset="0"/>
                <a:cs typeface="Arial" panose="020B0604020202020204" pitchFamily="34" charset="0"/>
              </a:rPr>
              <a:t>Person-centred care for long-term improvement</a:t>
            </a:r>
          </a:p>
          <a:p>
            <a:pPr>
              <a:spcBef>
                <a:spcPts val="1600"/>
              </a:spcBef>
              <a:buFont typeface="Arial"/>
              <a:buChar char="•"/>
            </a:pPr>
            <a:r>
              <a:rPr lang="en-GB" sz="1800" dirty="0">
                <a:latin typeface="Arial" panose="020B0604020202020204" pitchFamily="34" charset="0"/>
                <a:cs typeface="Arial" panose="020B0604020202020204" pitchFamily="34" charset="0"/>
              </a:rPr>
              <a:t>Continued monitoring and education is key</a:t>
            </a:r>
          </a:p>
          <a:p>
            <a:pPr marL="0" indent="0">
              <a:spcBef>
                <a:spcPts val="1600"/>
              </a:spcBef>
              <a:buNone/>
            </a:pPr>
            <a:r>
              <a:rPr lang="en-GB" sz="1800" dirty="0">
                <a:latin typeface="Arial" panose="020B0604020202020204" pitchFamily="34" charset="0"/>
                <a:cs typeface="Arial" panose="020B0604020202020204" pitchFamily="34" charset="0"/>
              </a:rPr>
              <a:t>(NICE, 2022; Diabetes UK, 2024a)</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2303D31F-598B-47EE-BA37-93F097A3D676}" type="datetime1">
              <a:rPr lang="en-GB" altLang="en-US" smtClean="0"/>
              <a:pPr>
                <a:spcAft>
                  <a:spcPts val="600"/>
                </a:spcAft>
                <a:defRPr/>
              </a:pPr>
              <a:t>12/08/2026</a:t>
            </a:fld>
            <a:endParaRPr lang="en-GB" altLang="en-US"/>
          </a:p>
        </p:txBody>
      </p:sp>
      <p:sp>
        <p:nvSpPr>
          <p:cNvPr id="5" name="Slide Number Placeholder 4"/>
          <p:cNvSpPr>
            <a:spLocks noGrp="1"/>
          </p:cNvSpPr>
          <p:nvPr>
            <p:ph type="sldNum" sz="quarter" idx="12"/>
          </p:nvPr>
        </p:nvSpPr>
        <p:spPr>
          <a:xfrm>
            <a:off x="6457950" y="6356350"/>
            <a:ext cx="2057400" cy="365125"/>
          </a:xfrm>
        </p:spPr>
        <p:txBody>
          <a:bodyP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pic>
        <p:nvPicPr>
          <p:cNvPr id="28" name="Audio 27">
            <a:extLst>
              <a:ext uri="{FF2B5EF4-FFF2-40B4-BE49-F238E27FC236}">
                <a16:creationId xmlns:a16="http://schemas.microsoft.com/office/drawing/2014/main" id="{DDC3E347-D268-01FD-FFFD-78A7AA6BFD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xmlns:p14="http://schemas.microsoft.com/office/powerpoint/2010/main">
    <mc:Choice Requires="p14">
      <p:transition spd="slow" p14:dur="2000" advTm="26965"/>
    </mc:Choice>
    <mc:Fallback xmlns="">
      <p:transition spd="slow" advTm="26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BDCC9-9B74-B71F-B125-584D28020173}"/>
              </a:ext>
            </a:extLst>
          </p:cNvPr>
          <p:cNvSpPr>
            <a:spLocks noGrp="1"/>
          </p:cNvSpPr>
          <p:nvPr>
            <p:ph type="title"/>
          </p:nvPr>
        </p:nvSpPr>
        <p:spPr>
          <a:xfrm>
            <a:off x="515125" y="1153572"/>
            <a:ext cx="2400300" cy="4461163"/>
          </a:xfrm>
        </p:spPr>
        <p:txBody>
          <a:bodyPr>
            <a:normAutofit/>
          </a:bodyPr>
          <a:lstStyle/>
          <a:p>
            <a:r>
              <a:rPr lang="en-US">
                <a:solidFill>
                  <a:srgbClr val="FFFFFF"/>
                </a:solidFill>
              </a:rPr>
              <a:t>References </a:t>
            </a: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D54CC3C-A8CF-DA36-C5C7-B7813BE1C29D}"/>
              </a:ext>
            </a:extLst>
          </p:cNvPr>
          <p:cNvSpPr>
            <a:spLocks noGrp="1"/>
          </p:cNvSpPr>
          <p:nvPr>
            <p:ph idx="1"/>
          </p:nvPr>
        </p:nvSpPr>
        <p:spPr>
          <a:xfrm>
            <a:off x="3125454" y="136525"/>
            <a:ext cx="5389895" cy="6402387"/>
          </a:xfrm>
        </p:spPr>
        <p:txBody>
          <a:bodyPr anchor="ctr">
            <a:normAutofit/>
          </a:bodyPr>
          <a:lstStyle/>
          <a:p>
            <a:pPr marL="0" indent="0">
              <a:buNone/>
            </a:pPr>
            <a:r>
              <a:rPr lang="en-GB" sz="1000" b="1" dirty="0">
                <a:latin typeface="Arial" panose="020B0604020202020204" pitchFamily="34" charset="0"/>
                <a:cs typeface="Arial" panose="020B0604020202020204" pitchFamily="34" charset="0"/>
              </a:rPr>
              <a:t>Diabetes UK (2019)</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I have type 2 diabetes – what can I eat?</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5"/>
              </a:rPr>
              <a:t>https://www.diabetes.org.uk/living-with-diabetes/eating/i-have-type-2-diabetes</a:t>
            </a:r>
            <a:r>
              <a:rPr lang="en-GB" sz="1000" dirty="0">
                <a:latin typeface="Arial" panose="020B0604020202020204" pitchFamily="34" charset="0"/>
                <a:cs typeface="Arial" panose="020B0604020202020204" pitchFamily="34" charset="0"/>
              </a:rPr>
              <a:t> [Accessed 1 August 2026].</a:t>
            </a:r>
          </a:p>
          <a:p>
            <a:endParaRPr lang="en-GB" sz="1000" b="1"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Diabetes UK (2024a)</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Diabetes health checks (annual review).</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6"/>
              </a:rPr>
              <a:t>https://www.diabetes.org.uk/about-diabetes/looking-after-diabetes/care-to-expect</a:t>
            </a:r>
            <a:r>
              <a:rPr lang="en-GB" sz="1000" dirty="0">
                <a:latin typeface="Arial" panose="020B0604020202020204" pitchFamily="34" charset="0"/>
                <a:cs typeface="Arial" panose="020B0604020202020204" pitchFamily="34" charset="0"/>
              </a:rPr>
              <a:t> [Accessed 1 August 2026].</a:t>
            </a:r>
          </a:p>
          <a:p>
            <a:endParaRPr lang="en-GB" sz="1000" b="1"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Diabetes UK (2024b)</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Healthy eating.</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7"/>
              </a:rPr>
              <a:t>https://www.diabetes.org.uk/about-diabetes/looking-after-diabetes/healthy-eating</a:t>
            </a:r>
            <a:r>
              <a:rPr lang="en-GB" sz="1000" dirty="0">
                <a:latin typeface="Arial" panose="020B0604020202020204" pitchFamily="34" charset="0"/>
                <a:cs typeface="Arial" panose="020B0604020202020204" pitchFamily="34" charset="0"/>
              </a:rPr>
              <a:t> [Accessed 1 August 2026].</a:t>
            </a:r>
          </a:p>
          <a:p>
            <a:endParaRPr lang="en-GB" sz="1000" b="1"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NHS (2025)</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Symptoms – type 2 diabetes.</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8"/>
              </a:rPr>
              <a:t>https://www.nhs.uk/conditions/type-2-diabetes/symptoms/</a:t>
            </a:r>
            <a:r>
              <a:rPr lang="en-GB" sz="1000" dirty="0">
                <a:latin typeface="Arial" panose="020B0604020202020204" pitchFamily="34" charset="0"/>
                <a:cs typeface="Arial" panose="020B0604020202020204" pitchFamily="34" charset="0"/>
              </a:rPr>
              <a:t> [Accessed 1 August 2026].</a:t>
            </a:r>
          </a:p>
          <a:p>
            <a:endParaRPr lang="en-GB" sz="1000" b="1"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NICE (2011)</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Type 2 diabetes prevention: population and community-level interventions (PH35).</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9"/>
              </a:rPr>
              <a:t>https://www.nice.org.uk/guidance/ph35</a:t>
            </a:r>
            <a:r>
              <a:rPr lang="en-GB" sz="1000" dirty="0">
                <a:latin typeface="Arial" panose="020B0604020202020204" pitchFamily="34" charset="0"/>
                <a:cs typeface="Arial" panose="020B0604020202020204" pitchFamily="34" charset="0"/>
              </a:rPr>
              <a:t> [Accessed 1 August 2026].</a:t>
            </a:r>
          </a:p>
          <a:p>
            <a:endParaRPr lang="en-GB" sz="1000" b="1"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NICE (2022)</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Type 2 diabetes in adults: management (NG28).</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10"/>
              </a:rPr>
              <a:t>https://www.nice.org.uk/guidance/ng28</a:t>
            </a:r>
            <a:r>
              <a:rPr lang="en-GB" sz="1000" dirty="0">
                <a:latin typeface="Arial" panose="020B0604020202020204" pitchFamily="34" charset="0"/>
                <a:cs typeface="Arial" panose="020B0604020202020204" pitchFamily="34" charset="0"/>
              </a:rPr>
              <a:t> [Accessed 1 August 2026].</a:t>
            </a:r>
          </a:p>
          <a:p>
            <a:endParaRPr lang="en-GB" sz="1000" b="1"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Nursing and Midwifery Council (NMC) (2018)</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sz="1000" dirty="0">
                <a:latin typeface="Arial" panose="020B0604020202020204" pitchFamily="34" charset="0"/>
                <a:cs typeface="Arial" panose="020B0604020202020204" pitchFamily="34" charset="0"/>
              </a:rPr>
              <a:t> [online]. Available at: </a:t>
            </a:r>
            <a:r>
              <a:rPr lang="en-GB" sz="1000" dirty="0">
                <a:latin typeface="Arial" panose="020B0604020202020204" pitchFamily="34" charset="0"/>
                <a:cs typeface="Arial" panose="020B0604020202020204" pitchFamily="34" charset="0"/>
                <a:hlinkClick r:id="rId11"/>
              </a:rPr>
              <a:t>https://www.nmc.org.uk/standards/code/</a:t>
            </a:r>
            <a:r>
              <a:rPr lang="en-GB" sz="1000" dirty="0">
                <a:latin typeface="Arial" panose="020B0604020202020204" pitchFamily="34" charset="0"/>
                <a:cs typeface="Arial" panose="020B0604020202020204" pitchFamily="34" charset="0"/>
              </a:rPr>
              <a:t> [Accessed 1 August 2026].</a:t>
            </a:r>
          </a:p>
          <a:p>
            <a:r>
              <a:rPr lang="en-GB" sz="1000" dirty="0">
                <a:latin typeface="Arial" panose="020B0604020202020204" pitchFamily="34" charset="0"/>
                <a:cs typeface="Arial" panose="020B0604020202020204" pitchFamily="34" charset="0"/>
              </a:rPr>
              <a:t>Diabetes UK. (2026). </a:t>
            </a:r>
            <a:r>
              <a:rPr lang="en-GB" sz="1000" i="1" dirty="0">
                <a:latin typeface="Arial" panose="020B0604020202020204" pitchFamily="34" charset="0"/>
                <a:cs typeface="Arial" panose="020B0604020202020204" pitchFamily="34" charset="0"/>
              </a:rPr>
              <a:t>Diabetes risk factors</a:t>
            </a:r>
            <a:r>
              <a:rPr lang="en-GB" sz="1000" dirty="0">
                <a:latin typeface="Arial" panose="020B0604020202020204" pitchFamily="34" charset="0"/>
                <a:cs typeface="Arial" panose="020B0604020202020204" pitchFamily="34" charset="0"/>
              </a:rPr>
              <a:t>. [online] Available at: https://</a:t>
            </a:r>
            <a:r>
              <a:rPr lang="en-GB" sz="1000" dirty="0" err="1">
                <a:latin typeface="Arial" panose="020B0604020202020204" pitchFamily="34" charset="0"/>
                <a:cs typeface="Arial" panose="020B0604020202020204" pitchFamily="34" charset="0"/>
              </a:rPr>
              <a:t>www.diabetes.org.uk</a:t>
            </a:r>
            <a:r>
              <a:rPr lang="en-GB" sz="1000" dirty="0">
                <a:latin typeface="Arial" panose="020B0604020202020204" pitchFamily="34" charset="0"/>
                <a:cs typeface="Arial" panose="020B0604020202020204" pitchFamily="34" charset="0"/>
              </a:rPr>
              <a:t>/about-diabetes/type-2-diabetes/</a:t>
            </a:r>
            <a:r>
              <a:rPr lang="en-GB" sz="1000" dirty="0" err="1">
                <a:latin typeface="Arial" panose="020B0604020202020204" pitchFamily="34" charset="0"/>
                <a:cs typeface="Arial" panose="020B0604020202020204" pitchFamily="34" charset="0"/>
              </a:rPr>
              <a:t>diabetes-risk-factors?utm_source</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chatgpt.com</a:t>
            </a:r>
            <a:r>
              <a:rPr lang="en-GB" sz="1000" dirty="0">
                <a:latin typeface="Arial" panose="020B0604020202020204" pitchFamily="34" charset="0"/>
                <a:cs typeface="Arial" panose="020B0604020202020204" pitchFamily="34" charset="0"/>
              </a:rPr>
              <a:t> [Accessed 2 Aug. 2026].</a:t>
            </a:r>
          </a:p>
          <a:p>
            <a:endParaRPr lang="en-GB" sz="1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D40579A-3CE9-113A-692C-5D5AAB29F117}"/>
              </a:ext>
            </a:extLst>
          </p:cNvPr>
          <p:cNvSpPr>
            <a:spLocks noGrp="1"/>
          </p:cNvSpPr>
          <p:nvPr>
            <p:ph type="dt" sz="half" idx="10"/>
          </p:nvPr>
        </p:nvSpPr>
        <p:spPr>
          <a:xfrm>
            <a:off x="628650" y="6356350"/>
            <a:ext cx="1229967" cy="365125"/>
          </a:xfrm>
        </p:spPr>
        <p:txBody>
          <a:bodyPr>
            <a:normAutofit/>
          </a:bodyPr>
          <a:lstStyle/>
          <a:p>
            <a:pPr>
              <a:spcAft>
                <a:spcPts val="600"/>
              </a:spcAft>
              <a:defRPr/>
            </a:pPr>
            <a:fld id="{2303D31F-598B-47EE-BA37-93F097A3D676}" type="datetime1">
              <a:rPr lang="en-GB" altLang="en-US">
                <a:solidFill>
                  <a:srgbClr val="FFFFFF"/>
                </a:solidFill>
              </a:rPr>
              <a:pPr>
                <a:spcAft>
                  <a:spcPts val="600"/>
                </a:spcAft>
                <a:defRPr/>
              </a:pPr>
              <a:t>12/08/2026</a:t>
            </a:fld>
            <a:endParaRPr lang="en-GB" altLang="en-US">
              <a:solidFill>
                <a:srgbClr val="FFFFFF"/>
              </a:solidFill>
            </a:endParaRPr>
          </a:p>
        </p:txBody>
      </p:sp>
      <p:sp>
        <p:nvSpPr>
          <p:cNvPr id="5" name="Slide Number Placeholder 4">
            <a:extLst>
              <a:ext uri="{FF2B5EF4-FFF2-40B4-BE49-F238E27FC236}">
                <a16:creationId xmlns:a16="http://schemas.microsoft.com/office/drawing/2014/main" id="{7DDDF5A1-D488-6C99-6E85-69F29FAFA590}"/>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pic>
        <p:nvPicPr>
          <p:cNvPr id="14" name="Audio 13">
            <a:extLst>
              <a:ext uri="{FF2B5EF4-FFF2-40B4-BE49-F238E27FC236}">
                <a16:creationId xmlns:a16="http://schemas.microsoft.com/office/drawing/2014/main" id="{C7E76EFC-C93C-2D64-F089-D434BDC7C51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2591251897"/>
      </p:ext>
    </p:extLst>
  </p:cSld>
  <p:clrMapOvr>
    <a:masterClrMapping/>
  </p:clrMapOvr>
  <mc:AlternateContent xmlns:mc="http://schemas.openxmlformats.org/markup-compatibility/2006" xmlns:p14="http://schemas.microsoft.com/office/powerpoint/2010/main">
    <mc:Choice Requires="p14">
      <p:transition spd="slow" p14:dur="2000" advTm="16169"/>
    </mc:Choice>
    <mc:Fallback xmlns="">
      <p:transition spd="slow" advTm="16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Madison</Template>
  <TotalTime>11126</TotalTime>
  <Words>1715</Words>
  <Application>Microsoft Macintosh PowerPoint</Application>
  <PresentationFormat>On-screen Show (4:3)</PresentationFormat>
  <Paragraphs>171</Paragraphs>
  <Slides>14</Slides>
  <Notes>13</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Verdana</vt:lpstr>
      <vt:lpstr>Office Theme</vt:lpstr>
      <vt:lpstr>PowerPoint Presentation</vt:lpstr>
      <vt:lpstr>Introduction </vt:lpstr>
      <vt:lpstr>Patient Profile: May Williams</vt:lpstr>
      <vt:lpstr>Anatomy and Physiology</vt:lpstr>
      <vt:lpstr>Factors of risk</vt:lpstr>
      <vt:lpstr>Symptoms and Diagnosis to Present</vt:lpstr>
      <vt:lpstr>What is Diabetes Type 2?</vt:lpstr>
      <vt:lpstr>Care Plan 1: Assessments</vt:lpstr>
      <vt:lpstr>Communication with May and her family</vt:lpstr>
      <vt:lpstr>Care Plan 2: Actions</vt:lpstr>
      <vt:lpstr>Evaluation of Care Plan 3</vt:lpstr>
      <vt:lpstr>Recommendation for May</vt:lpstr>
      <vt:lpstr>Conclusions </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Farhiya Adam</cp:lastModifiedBy>
  <cp:revision>238</cp:revision>
  <cp:lastPrinted>2018-07-09T15:27:01Z</cp:lastPrinted>
  <dcterms:created xsi:type="dcterms:W3CDTF">2002-10-07T19:43:58Z</dcterms:created>
  <dcterms:modified xsi:type="dcterms:W3CDTF">2026-08-13T00:34:48Z</dcterms:modified>
</cp:coreProperties>
</file>