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63" d="100"/>
          <a:sy n="63" d="100"/>
        </p:scale>
        <p:origin x="7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495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the assessors, introduce yourself, and state the presentation title. Replace all bracketed placeholder fields with your own details before submitting/presenting.</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Briefly preview the structure: concepts, integration, theory, policy, service delivery, public health, and equity — mirroring sections a–g of the assessment brief.</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WHO's 1948 definition of health as a holistic construct, still the reference point for modern healthcare policy. Note that this moved health away from a purely biomedical, disease-absence model.</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wellbeing as multi-dimensional and holistic (physical, mental, emotional, social), distinct from but closely linked to 'health'. Emphasise the shift toward wellbeing as a policy goal in its own right.</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 the classic Brundtland definition and the three pillars of sustainability — economic, social and environmental — and note these apply directly to how care systems are funded, staffed and delivered.</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Highlight SDG3's targets and stress that health is both a standalone goal and cross-cutting across the whole 2030 Agenda — this underpins why sustainable development has become central to health policy.</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Contrast the traditional biomedical model with integrated, holistic approaches now promoted across UK health and social care — linking to WHO's push for people-centred, preventive care.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Health in All Policies as WHO's mechanism for embedding sustainable development thinking into cross-government policy — a core example of point (b) in the brief.</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Engel's biopsychosocial model as the key theoretical perspective — moving beyond the purely biomedical model to integrate biological, psychological and social dimensions, which underpins holistic care and wellbeing policy.</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concrete UK/NHS policy examples supporting holistic health: the NHS Long Term Plan's prevention focus and mental health funding, Integrated Care Systems, and Core20PLUS5 for inequalities.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real barriers facing implementation: funding competition with acute care, regulatory fragmentation across sectors, workforce capacity, and evidence/data gaps for prevention.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wellness programmes, telehealth and community health initiatives as the main service-delivery mechanisms for integrated, holistic care in the NHS.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social prescribing as a concrete, current NHS case example of holistic care models — link back to the biopsychosocial model and Health in All Policies.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Deep dive into mental health service delivery: explain the stepped-care model, from self-help and Every Mind Matters, through NHS Talking Therapies (rebranded from IAPT in 2023), to community mental health teams and crisis provision. Mention CAMHS and Mental Health Support Teams in schools for children and young people.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 deeper on access challenges specific to mental health: waiting times, workforce shortages, stigma/awareness (linking to the IAPT-to-NHS-Talking-Therapies rebrand), and geographic variation tied to funding and wider health inequalities.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 concrete public health initiatives — smoking cessation via the Ottawa Model, the Diabetes Prevention Programme, and targeted inequality work — and their intended impact on population wellbeing.</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health inequalities in the UK using the official NHS England definition, then present Core20PLUS5 and Marmot's 'proportionate universalism' as concrete initiatives narrowing the equity gap.</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Summarise the argument: health, wellbeing and sustainable development are ubiquitous across present health and care sectors, and close with concrete, actionable recommendations at local and national level.</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Full Harvard-style (UWTSD) reference list. Check each source against the UWTSD Harvard referencing guide before submission and add any further sources used in your research.</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12.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4F4A"/>
        </a:solidFill>
        <a:effectLst/>
      </p:bgPr>
    </p:bg>
    <p:spTree>
      <p:nvGrpSpPr>
        <p:cNvPr id="1" name=""/>
        <p:cNvGrpSpPr/>
        <p:nvPr/>
      </p:nvGrpSpPr>
      <p:grpSpPr>
        <a:xfrm>
          <a:off x="0" y="0"/>
          <a:ext cx="0" cy="0"/>
          <a:chOff x="0" y="0"/>
          <a:chExt cx="0" cy="0"/>
        </a:xfrm>
      </p:grpSpPr>
      <p:sp>
        <p:nvSpPr>
          <p:cNvPr id="2" name="Shape 0"/>
          <p:cNvSpPr/>
          <p:nvPr/>
        </p:nvSpPr>
        <p:spPr>
          <a:xfrm>
            <a:off x="9692640" y="-1463040"/>
            <a:ext cx="4572000" cy="4572000"/>
          </a:xfrm>
          <a:prstGeom prst="ellipse">
            <a:avLst/>
          </a:prstGeom>
          <a:solidFill>
            <a:srgbClr val="3E8E7E">
              <a:alpha val="22000"/>
            </a:srgbClr>
          </a:solidFill>
          <a:ln/>
        </p:spPr>
        <p:txBody>
          <a:bodyPr/>
          <a:lstStyle/>
          <a:p>
            <a:endParaRPr lang="en-GB"/>
          </a:p>
        </p:txBody>
      </p:sp>
      <p:sp>
        <p:nvSpPr>
          <p:cNvPr id="3" name="Shape 1"/>
          <p:cNvSpPr/>
          <p:nvPr/>
        </p:nvSpPr>
        <p:spPr>
          <a:xfrm>
            <a:off x="-1280160" y="4846320"/>
            <a:ext cx="3840480" cy="3840480"/>
          </a:xfrm>
          <a:prstGeom prst="ellipse">
            <a:avLst/>
          </a:prstGeom>
          <a:solidFill>
            <a:srgbClr val="E0A526">
              <a:alpha val="15000"/>
            </a:srgbClr>
          </a:solidFill>
          <a:ln/>
        </p:spPr>
        <p:txBody>
          <a:bodyPr/>
          <a:lstStyle/>
          <a:p>
            <a:endParaRPr lang="en-GB"/>
          </a:p>
        </p:txBody>
      </p:sp>
      <p:sp>
        <p:nvSpPr>
          <p:cNvPr id="4" name="Text 2"/>
          <p:cNvSpPr/>
          <p:nvPr/>
        </p:nvSpPr>
        <p:spPr>
          <a:xfrm>
            <a:off x="822960" y="1097280"/>
            <a:ext cx="7315200" cy="365760"/>
          </a:xfrm>
          <a:prstGeom prst="rect">
            <a:avLst/>
          </a:prstGeom>
          <a:noFill/>
          <a:ln/>
        </p:spPr>
        <p:txBody>
          <a:bodyPr wrap="square" rtlCol="0" anchor="ctr"/>
          <a:lstStyle/>
          <a:p>
            <a:pPr marL="0" indent="0">
              <a:buNone/>
            </a:pPr>
            <a:r>
              <a:rPr lang="en-US" sz="1300" b="1" kern="0" spc="300" dirty="0">
                <a:solidFill>
                  <a:srgbClr val="E0A526"/>
                </a:solidFill>
                <a:latin typeface="Calibri" pitchFamily="34" charset="0"/>
                <a:ea typeface="Calibri" pitchFamily="34" charset="-122"/>
                <a:cs typeface="Calibri" pitchFamily="34" charset="-120"/>
              </a:rPr>
              <a:t>HWSD MODULE PRESENTATION</a:t>
            </a:r>
            <a:endParaRPr lang="en-US" sz="1300" dirty="0"/>
          </a:p>
        </p:txBody>
      </p:sp>
      <p:sp>
        <p:nvSpPr>
          <p:cNvPr id="5" name="Text 3"/>
          <p:cNvSpPr/>
          <p:nvPr/>
        </p:nvSpPr>
        <p:spPr>
          <a:xfrm>
            <a:off x="777240" y="1554480"/>
            <a:ext cx="9875520" cy="2468880"/>
          </a:xfrm>
          <a:prstGeom prst="rect">
            <a:avLst/>
          </a:prstGeom>
          <a:noFill/>
          <a:ln/>
        </p:spPr>
        <p:txBody>
          <a:bodyPr wrap="square" rtlCol="0" anchor="ctr"/>
          <a:lstStyle/>
          <a:p>
            <a:pPr marL="0" indent="0">
              <a:lnSpc>
                <a:spcPts val="4600"/>
              </a:lnSpc>
              <a:buNone/>
            </a:pPr>
            <a:r>
              <a:rPr lang="en-US" sz="4000" b="1" dirty="0">
                <a:solidFill>
                  <a:srgbClr val="FFFFFF"/>
                </a:solidFill>
                <a:latin typeface="Cambria" pitchFamily="34" charset="0"/>
                <a:ea typeface="Cambria" pitchFamily="34" charset="-122"/>
                <a:cs typeface="Cambria" pitchFamily="34" charset="-120"/>
              </a:rPr>
              <a:t>Health, Wellbeing and</a:t>
            </a:r>
            <a:endParaRPr lang="en-US" sz="4000" dirty="0"/>
          </a:p>
          <a:p>
            <a:pPr marL="0" indent="0">
              <a:lnSpc>
                <a:spcPts val="4600"/>
              </a:lnSpc>
              <a:buNone/>
            </a:pPr>
            <a:r>
              <a:rPr lang="en-US" sz="4000" b="1" dirty="0">
                <a:solidFill>
                  <a:srgbClr val="FFFFFF"/>
                </a:solidFill>
                <a:latin typeface="Cambria" pitchFamily="34" charset="0"/>
                <a:ea typeface="Cambria" pitchFamily="34" charset="-122"/>
                <a:cs typeface="Cambria" pitchFamily="34" charset="-120"/>
              </a:rPr>
              <a:t>Sustainable Development</a:t>
            </a:r>
            <a:endParaRPr lang="en-US" sz="4000" dirty="0"/>
          </a:p>
          <a:p>
            <a:pPr marL="0" indent="0">
              <a:lnSpc>
                <a:spcPts val="4600"/>
              </a:lnSpc>
              <a:buNone/>
            </a:pPr>
            <a:r>
              <a:rPr lang="en-US" sz="4000" b="1" dirty="0">
                <a:solidFill>
                  <a:srgbClr val="FFFFFF"/>
                </a:solidFill>
                <a:latin typeface="Cambria" pitchFamily="34" charset="0"/>
                <a:ea typeface="Cambria" pitchFamily="34" charset="-122"/>
                <a:cs typeface="Cambria" pitchFamily="34" charset="-120"/>
              </a:rPr>
              <a:t>in Health and Social Care</a:t>
            </a:r>
            <a:endParaRPr lang="en-US" sz="4000" dirty="0"/>
          </a:p>
        </p:txBody>
      </p:sp>
      <p:sp>
        <p:nvSpPr>
          <p:cNvPr id="6" name="Text 4"/>
          <p:cNvSpPr/>
          <p:nvPr/>
        </p:nvSpPr>
        <p:spPr>
          <a:xfrm>
            <a:off x="822960" y="3977640"/>
            <a:ext cx="8778240" cy="640080"/>
          </a:xfrm>
          <a:prstGeom prst="rect">
            <a:avLst/>
          </a:prstGeom>
          <a:noFill/>
          <a:ln/>
        </p:spPr>
        <p:txBody>
          <a:bodyPr wrap="square" rtlCol="0" anchor="ctr"/>
          <a:lstStyle/>
          <a:p>
            <a:pPr marL="0" indent="0">
              <a:buNone/>
            </a:pPr>
            <a:r>
              <a:rPr lang="en-US" sz="1400" i="1" dirty="0">
                <a:solidFill>
                  <a:srgbClr val="DCEDE9"/>
                </a:solidFill>
                <a:latin typeface="Calibri" pitchFamily="34" charset="0"/>
                <a:ea typeface="Calibri" pitchFamily="34" charset="-122"/>
                <a:cs typeface="Calibri" pitchFamily="34" charset="-120"/>
              </a:rPr>
              <a:t>Critically examining how health, wellbeing and sustainable development are integrated into health and social care policy, governance and service delivery — a UK/NHS focus</a:t>
            </a:r>
            <a:endParaRPr lang="en-US" sz="1400" dirty="0"/>
          </a:p>
        </p:txBody>
      </p:sp>
      <p:sp>
        <p:nvSpPr>
          <p:cNvPr id="7" name="Shape 5"/>
          <p:cNvSpPr/>
          <p:nvPr/>
        </p:nvSpPr>
        <p:spPr>
          <a:xfrm>
            <a:off x="822960" y="4800600"/>
            <a:ext cx="4937760" cy="0"/>
          </a:xfrm>
          <a:prstGeom prst="line">
            <a:avLst/>
          </a:prstGeom>
          <a:noFill/>
          <a:ln w="19050">
            <a:solidFill>
              <a:srgbClr val="3E8E7E"/>
            </a:solidFill>
            <a:prstDash val="solid"/>
          </a:ln>
        </p:spPr>
        <p:txBody>
          <a:bodyPr/>
          <a:lstStyle/>
          <a:p>
            <a:endParaRPr lang="en-GB"/>
          </a:p>
        </p:txBody>
      </p:sp>
      <p:sp>
        <p:nvSpPr>
          <p:cNvPr id="8" name="Text 6"/>
          <p:cNvSpPr/>
          <p:nvPr/>
        </p:nvSpPr>
        <p:spPr>
          <a:xfrm>
            <a:off x="822960" y="5074920"/>
            <a:ext cx="1920240" cy="274320"/>
          </a:xfrm>
          <a:prstGeom prst="rect">
            <a:avLst/>
          </a:prstGeom>
          <a:noFill/>
          <a:ln/>
        </p:spPr>
        <p:txBody>
          <a:bodyPr wrap="square" rtlCol="0" anchor="ctr"/>
          <a:lstStyle/>
          <a:p>
            <a:pPr marL="0" indent="0">
              <a:buNone/>
            </a:pPr>
            <a:r>
              <a:rPr lang="en-US" sz="1150" b="1" dirty="0">
                <a:solidFill>
                  <a:srgbClr val="E0A526"/>
                </a:solidFill>
                <a:latin typeface="Calibri" pitchFamily="34" charset="0"/>
                <a:ea typeface="Calibri" pitchFamily="34" charset="-122"/>
                <a:cs typeface="Calibri" pitchFamily="34" charset="-120"/>
              </a:rPr>
              <a:t>Presented by</a:t>
            </a:r>
            <a:endParaRPr lang="en-US" sz="1150" dirty="0"/>
          </a:p>
        </p:txBody>
      </p:sp>
      <p:sp>
        <p:nvSpPr>
          <p:cNvPr id="9" name="Text 7"/>
          <p:cNvSpPr/>
          <p:nvPr/>
        </p:nvSpPr>
        <p:spPr>
          <a:xfrm>
            <a:off x="2788920" y="5074920"/>
            <a:ext cx="7772400" cy="274320"/>
          </a:xfrm>
          <a:prstGeom prst="rect">
            <a:avLst/>
          </a:prstGeom>
          <a:noFill/>
          <a:ln/>
        </p:spPr>
        <p:txBody>
          <a:bodyPr wrap="square" rtlCol="0" anchor="ctr"/>
          <a:lstStyle/>
          <a:p>
            <a:pPr marL="0" indent="0">
              <a:buNone/>
            </a:pPr>
            <a:r>
              <a:rPr lang="en-US" sz="1150" dirty="0">
                <a:solidFill>
                  <a:srgbClr val="FFFFFF"/>
                </a:solidFill>
                <a:latin typeface="Calibri" pitchFamily="34" charset="0"/>
                <a:ea typeface="Calibri" pitchFamily="34" charset="-122"/>
                <a:cs typeface="Calibri" pitchFamily="34" charset="-120"/>
              </a:rPr>
              <a:t>Sobia Noreen</a:t>
            </a:r>
            <a:endParaRPr lang="en-US" sz="1150" dirty="0"/>
          </a:p>
        </p:txBody>
      </p:sp>
      <p:sp>
        <p:nvSpPr>
          <p:cNvPr id="10" name="Text 8"/>
          <p:cNvSpPr/>
          <p:nvPr/>
        </p:nvSpPr>
        <p:spPr>
          <a:xfrm>
            <a:off x="822960" y="5376672"/>
            <a:ext cx="1920240" cy="274320"/>
          </a:xfrm>
          <a:prstGeom prst="rect">
            <a:avLst/>
          </a:prstGeom>
          <a:noFill/>
          <a:ln/>
        </p:spPr>
        <p:txBody>
          <a:bodyPr wrap="square" rtlCol="0" anchor="ctr"/>
          <a:lstStyle/>
          <a:p>
            <a:pPr marL="0" indent="0">
              <a:buNone/>
            </a:pPr>
            <a:r>
              <a:rPr lang="en-US" sz="1150" b="1" dirty="0">
                <a:solidFill>
                  <a:srgbClr val="E0A526"/>
                </a:solidFill>
                <a:latin typeface="Calibri" pitchFamily="34" charset="0"/>
                <a:ea typeface="Calibri" pitchFamily="34" charset="-122"/>
                <a:cs typeface="Calibri" pitchFamily="34" charset="-120"/>
              </a:rPr>
              <a:t>Student number</a:t>
            </a:r>
            <a:endParaRPr lang="en-US" sz="1150" dirty="0"/>
          </a:p>
        </p:txBody>
      </p:sp>
      <p:sp>
        <p:nvSpPr>
          <p:cNvPr id="11" name="Text 9"/>
          <p:cNvSpPr/>
          <p:nvPr/>
        </p:nvSpPr>
        <p:spPr>
          <a:xfrm>
            <a:off x="2799080" y="5376672"/>
            <a:ext cx="7772400" cy="274320"/>
          </a:xfrm>
          <a:prstGeom prst="rect">
            <a:avLst/>
          </a:prstGeom>
          <a:noFill/>
          <a:ln/>
        </p:spPr>
        <p:txBody>
          <a:bodyPr wrap="square" rtlCol="0" anchor="ctr"/>
          <a:lstStyle/>
          <a:p>
            <a:pPr marL="0" indent="0">
              <a:buNone/>
            </a:pPr>
            <a:r>
              <a:rPr lang="en-US" sz="1150" dirty="0">
                <a:solidFill>
                  <a:srgbClr val="FFFFFF"/>
                </a:solidFill>
                <a:latin typeface="Calibri" pitchFamily="34" charset="0"/>
                <a:ea typeface="Calibri" pitchFamily="34" charset="-122"/>
                <a:cs typeface="Calibri" pitchFamily="34" charset="-120"/>
              </a:rPr>
              <a:t>2319984</a:t>
            </a:r>
            <a:endParaRPr lang="en-US" sz="1150" dirty="0"/>
          </a:p>
        </p:txBody>
      </p:sp>
      <p:sp>
        <p:nvSpPr>
          <p:cNvPr id="12" name="Text 10"/>
          <p:cNvSpPr/>
          <p:nvPr/>
        </p:nvSpPr>
        <p:spPr>
          <a:xfrm>
            <a:off x="822960" y="5678424"/>
            <a:ext cx="1920240" cy="274320"/>
          </a:xfrm>
          <a:prstGeom prst="rect">
            <a:avLst/>
          </a:prstGeom>
          <a:noFill/>
          <a:ln/>
        </p:spPr>
        <p:txBody>
          <a:bodyPr wrap="square" rtlCol="0" anchor="ctr"/>
          <a:lstStyle/>
          <a:p>
            <a:pPr marL="0" indent="0">
              <a:buNone/>
            </a:pPr>
            <a:r>
              <a:rPr lang="en-US" sz="1150" b="1" dirty="0">
                <a:solidFill>
                  <a:srgbClr val="E0A526"/>
                </a:solidFill>
                <a:latin typeface="Calibri" pitchFamily="34" charset="0"/>
                <a:ea typeface="Calibri" pitchFamily="34" charset="-122"/>
                <a:cs typeface="Calibri" pitchFamily="34" charset="-120"/>
              </a:rPr>
              <a:t>Module</a:t>
            </a:r>
            <a:endParaRPr lang="en-US" sz="1150" dirty="0"/>
          </a:p>
        </p:txBody>
      </p:sp>
      <p:sp>
        <p:nvSpPr>
          <p:cNvPr id="13" name="Text 11"/>
          <p:cNvSpPr/>
          <p:nvPr/>
        </p:nvSpPr>
        <p:spPr>
          <a:xfrm>
            <a:off x="2788920" y="5678424"/>
            <a:ext cx="7772400" cy="274320"/>
          </a:xfrm>
          <a:prstGeom prst="rect">
            <a:avLst/>
          </a:prstGeom>
          <a:noFill/>
          <a:ln/>
        </p:spPr>
        <p:txBody>
          <a:bodyPr wrap="square" rtlCol="0" anchor="ctr"/>
          <a:lstStyle/>
          <a:p>
            <a:pPr marL="0" indent="0">
              <a:buNone/>
            </a:pPr>
            <a:r>
              <a:rPr lang="en-US" sz="1150" dirty="0">
                <a:solidFill>
                  <a:srgbClr val="FFFFFF"/>
                </a:solidFill>
                <a:latin typeface="Calibri" pitchFamily="34" charset="0"/>
                <a:ea typeface="Calibri" pitchFamily="34" charset="-122"/>
                <a:cs typeface="Calibri" pitchFamily="34" charset="-120"/>
              </a:rPr>
              <a:t>BMHP6030 — Health, Wellbeing &amp; Sustainable Development</a:t>
            </a:r>
            <a:endParaRPr lang="en-US" sz="1150" dirty="0"/>
          </a:p>
        </p:txBody>
      </p:sp>
      <p:sp>
        <p:nvSpPr>
          <p:cNvPr id="14" name="Text 12"/>
          <p:cNvSpPr/>
          <p:nvPr/>
        </p:nvSpPr>
        <p:spPr>
          <a:xfrm>
            <a:off x="822960" y="5980176"/>
            <a:ext cx="1920240" cy="274320"/>
          </a:xfrm>
          <a:prstGeom prst="rect">
            <a:avLst/>
          </a:prstGeom>
          <a:noFill/>
          <a:ln/>
        </p:spPr>
        <p:txBody>
          <a:bodyPr wrap="square" rtlCol="0" anchor="ctr"/>
          <a:lstStyle/>
          <a:p>
            <a:pPr marL="0" indent="0">
              <a:buNone/>
            </a:pPr>
            <a:r>
              <a:rPr lang="en-US" sz="1150" b="1" dirty="0">
                <a:solidFill>
                  <a:srgbClr val="E0A526"/>
                </a:solidFill>
                <a:latin typeface="Calibri" pitchFamily="34" charset="0"/>
                <a:ea typeface="Calibri" pitchFamily="34" charset="-122"/>
                <a:cs typeface="Calibri" pitchFamily="34" charset="-120"/>
              </a:rPr>
              <a:t>Lecturer</a:t>
            </a:r>
            <a:endParaRPr lang="en-US" sz="1150" dirty="0"/>
          </a:p>
        </p:txBody>
      </p:sp>
      <p:sp>
        <p:nvSpPr>
          <p:cNvPr id="15" name="Text 13"/>
          <p:cNvSpPr/>
          <p:nvPr/>
        </p:nvSpPr>
        <p:spPr>
          <a:xfrm>
            <a:off x="2788920" y="5980176"/>
            <a:ext cx="7772400" cy="274320"/>
          </a:xfrm>
          <a:prstGeom prst="rect">
            <a:avLst/>
          </a:prstGeom>
          <a:noFill/>
          <a:ln/>
        </p:spPr>
        <p:txBody>
          <a:bodyPr wrap="square" rtlCol="0" anchor="ctr"/>
          <a:lstStyle/>
          <a:p>
            <a:pPr marL="0" indent="0">
              <a:buNone/>
            </a:pPr>
            <a:r>
              <a:rPr lang="en-US" sz="1150" dirty="0" err="1">
                <a:solidFill>
                  <a:srgbClr val="FFFFFF"/>
                </a:solidFill>
                <a:latin typeface="Calibri" pitchFamily="34" charset="0"/>
                <a:ea typeface="Calibri" pitchFamily="34" charset="-122"/>
                <a:cs typeface="Calibri" pitchFamily="34" charset="-120"/>
              </a:rPr>
              <a:t>Parease</a:t>
            </a:r>
            <a:r>
              <a:rPr lang="en-US" sz="1150" dirty="0">
                <a:solidFill>
                  <a:srgbClr val="FFFFFF"/>
                </a:solidFill>
                <a:latin typeface="Calibri" pitchFamily="34" charset="0"/>
                <a:ea typeface="Calibri" pitchFamily="34" charset="-122"/>
                <a:cs typeface="Calibri" pitchFamily="34" charset="-120"/>
              </a:rPr>
              <a:t> Ahmed</a:t>
            </a:r>
            <a:endParaRPr lang="en-US" sz="1150" dirty="0"/>
          </a:p>
        </p:txBody>
      </p:sp>
      <p:sp>
        <p:nvSpPr>
          <p:cNvPr id="16" name="Text 14"/>
          <p:cNvSpPr/>
          <p:nvPr/>
        </p:nvSpPr>
        <p:spPr>
          <a:xfrm>
            <a:off x="822960" y="6281928"/>
            <a:ext cx="1920240" cy="274320"/>
          </a:xfrm>
          <a:prstGeom prst="rect">
            <a:avLst/>
          </a:prstGeom>
          <a:noFill/>
          <a:ln/>
        </p:spPr>
        <p:txBody>
          <a:bodyPr wrap="square" rtlCol="0" anchor="ctr"/>
          <a:lstStyle/>
          <a:p>
            <a:pPr marL="0" indent="0">
              <a:buNone/>
            </a:pPr>
            <a:r>
              <a:rPr lang="en-US" sz="1150" b="1" dirty="0">
                <a:solidFill>
                  <a:srgbClr val="E0A526"/>
                </a:solidFill>
                <a:latin typeface="Calibri" pitchFamily="34" charset="0"/>
                <a:ea typeface="Calibri" pitchFamily="34" charset="-122"/>
                <a:cs typeface="Calibri" pitchFamily="34" charset="-120"/>
              </a:rPr>
              <a:t>University</a:t>
            </a:r>
            <a:endParaRPr lang="en-US" sz="1150" dirty="0"/>
          </a:p>
        </p:txBody>
      </p:sp>
      <p:sp>
        <p:nvSpPr>
          <p:cNvPr id="17" name="Text 15"/>
          <p:cNvSpPr/>
          <p:nvPr/>
        </p:nvSpPr>
        <p:spPr>
          <a:xfrm>
            <a:off x="2788920" y="6281928"/>
            <a:ext cx="7772400" cy="274320"/>
          </a:xfrm>
          <a:prstGeom prst="rect">
            <a:avLst/>
          </a:prstGeom>
          <a:noFill/>
          <a:ln/>
        </p:spPr>
        <p:txBody>
          <a:bodyPr wrap="square" rtlCol="0" anchor="ctr"/>
          <a:lstStyle/>
          <a:p>
            <a:pPr marL="0" indent="0">
              <a:buNone/>
            </a:pPr>
            <a:r>
              <a:rPr lang="en-US" sz="1150" dirty="0">
                <a:solidFill>
                  <a:srgbClr val="FFFFFF"/>
                </a:solidFill>
                <a:latin typeface="Calibri" pitchFamily="34" charset="0"/>
                <a:ea typeface="Calibri" pitchFamily="34" charset="-122"/>
                <a:cs typeface="Calibri" pitchFamily="34" charset="-120"/>
              </a:rPr>
              <a:t>University of Wales Trinity Saint David (UWTSD)</a:t>
            </a:r>
            <a:endParaRPr lang="en-US" sz="11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BFAF7"/>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200" b="1" kern="0" spc="200" dirty="0">
                <a:solidFill>
                  <a:srgbClr val="3E8E7E"/>
                </a:solidFill>
                <a:latin typeface="Calibri" pitchFamily="34" charset="0"/>
                <a:ea typeface="Calibri" pitchFamily="34" charset="-122"/>
                <a:cs typeface="Calibri" pitchFamily="34" charset="-120"/>
              </a:rPr>
              <a:t>PRESENTATION OVERVIEW</a:t>
            </a:r>
            <a:endParaRPr lang="en-US" sz="1200" dirty="0"/>
          </a:p>
        </p:txBody>
      </p:sp>
      <p:sp>
        <p:nvSpPr>
          <p:cNvPr id="3" name="Text 1"/>
          <p:cNvSpPr/>
          <p:nvPr/>
        </p:nvSpPr>
        <p:spPr>
          <a:xfrm>
            <a:off x="548640" y="685800"/>
            <a:ext cx="10515600" cy="822960"/>
          </a:xfrm>
          <a:prstGeom prst="rect">
            <a:avLst/>
          </a:prstGeom>
          <a:noFill/>
          <a:ln/>
        </p:spPr>
        <p:txBody>
          <a:bodyPr wrap="square" rtlCol="0" anchor="ctr"/>
          <a:lstStyle/>
          <a:p>
            <a:pPr marL="0" indent="0" algn="l">
              <a:buNone/>
            </a:pPr>
            <a:r>
              <a:rPr lang="en-US" sz="3000" b="1" dirty="0">
                <a:solidFill>
                  <a:srgbClr val="0B4F4A"/>
                </a:solidFill>
                <a:latin typeface="Cambria" pitchFamily="34" charset="0"/>
                <a:ea typeface="Cambria" pitchFamily="34" charset="-122"/>
                <a:cs typeface="Cambria" pitchFamily="34" charset="-120"/>
              </a:rPr>
              <a:t>What this presentation covers</a:t>
            </a:r>
            <a:endParaRPr lang="en-US" sz="3000" dirty="0"/>
          </a:p>
        </p:txBody>
      </p:sp>
      <p:sp>
        <p:nvSpPr>
          <p:cNvPr id="4" name="Shape 2"/>
          <p:cNvSpPr/>
          <p:nvPr/>
        </p:nvSpPr>
        <p:spPr>
          <a:xfrm>
            <a:off x="548640" y="1783080"/>
            <a:ext cx="3310128" cy="1417320"/>
          </a:xfrm>
          <a:prstGeom prst="roundRect">
            <a:avLst>
              <a:gd name="adj" fmla="val 5806"/>
            </a:avLst>
          </a:prstGeom>
          <a:solidFill>
            <a:srgbClr val="FFFFFF"/>
          </a:solidFill>
          <a:ln w="12700">
            <a:solidFill>
              <a:srgbClr val="DCEDE9"/>
            </a:solidFill>
            <a:prstDash val="solid"/>
          </a:ln>
          <a:effectLst>
            <a:outerShdw blurRad="76200" dist="25400" dir="5400000" algn="bl" rotWithShape="0">
              <a:srgbClr val="1B2B29">
                <a:alpha val="12000"/>
              </a:srgbClr>
            </a:outerShdw>
          </a:effectLst>
        </p:spPr>
        <p:txBody>
          <a:bodyPr/>
          <a:lstStyle/>
          <a:p>
            <a:endParaRPr lang="en-GB"/>
          </a:p>
        </p:txBody>
      </p:sp>
      <p:sp>
        <p:nvSpPr>
          <p:cNvPr id="5" name="Shape 3"/>
          <p:cNvSpPr/>
          <p:nvPr/>
        </p:nvSpPr>
        <p:spPr>
          <a:xfrm>
            <a:off x="749808" y="1965960"/>
            <a:ext cx="502920" cy="502920"/>
          </a:xfrm>
          <a:prstGeom prst="ellipse">
            <a:avLst/>
          </a:prstGeom>
          <a:solidFill>
            <a:srgbClr val="0B4F4A"/>
          </a:solidFill>
          <a:ln/>
        </p:spPr>
        <p:txBody>
          <a:bodyPr/>
          <a:lstStyle/>
          <a:p>
            <a:endParaRPr lang="en-GB"/>
          </a:p>
        </p:txBody>
      </p:sp>
      <p:pic>
        <p:nvPicPr>
          <p:cNvPr id="6" name="Image 0" descr="icon_heartbeat.png"/>
          <p:cNvPicPr>
            <a:picLocks noChangeAspect="1"/>
          </p:cNvPicPr>
          <p:nvPr/>
        </p:nvPicPr>
        <p:blipFill>
          <a:blip r:embed="rId3"/>
          <a:stretch>
            <a:fillRect/>
          </a:stretch>
        </p:blipFill>
        <p:spPr>
          <a:xfrm>
            <a:off x="870509" y="2086661"/>
            <a:ext cx="261518" cy="261518"/>
          </a:xfrm>
          <a:prstGeom prst="rect">
            <a:avLst/>
          </a:prstGeom>
        </p:spPr>
      </p:pic>
      <p:sp>
        <p:nvSpPr>
          <p:cNvPr id="7" name="Text 4"/>
          <p:cNvSpPr/>
          <p:nvPr/>
        </p:nvSpPr>
        <p:spPr>
          <a:xfrm>
            <a:off x="3154680" y="1892808"/>
            <a:ext cx="548640" cy="457200"/>
          </a:xfrm>
          <a:prstGeom prst="rect">
            <a:avLst/>
          </a:prstGeom>
          <a:noFill/>
          <a:ln/>
        </p:spPr>
        <p:txBody>
          <a:bodyPr wrap="square" rtlCol="0" anchor="ctr"/>
          <a:lstStyle/>
          <a:p>
            <a:pPr marL="0" indent="0" algn="r">
              <a:buNone/>
            </a:pPr>
            <a:r>
              <a:rPr lang="en-US" sz="2200" b="1" dirty="0">
                <a:solidFill>
                  <a:srgbClr val="DCEDE9"/>
                </a:solidFill>
                <a:latin typeface="Cambria" pitchFamily="34" charset="0"/>
                <a:ea typeface="Cambria" pitchFamily="34" charset="-122"/>
                <a:cs typeface="Cambria" pitchFamily="34" charset="-120"/>
              </a:rPr>
              <a:t>A</a:t>
            </a:r>
            <a:endParaRPr lang="en-US" sz="2200" dirty="0"/>
          </a:p>
        </p:txBody>
      </p:sp>
      <p:sp>
        <p:nvSpPr>
          <p:cNvPr id="8" name="Text 5"/>
          <p:cNvSpPr/>
          <p:nvPr/>
        </p:nvSpPr>
        <p:spPr>
          <a:xfrm>
            <a:off x="749808" y="2560320"/>
            <a:ext cx="2944368" cy="292608"/>
          </a:xfrm>
          <a:prstGeom prst="rect">
            <a:avLst/>
          </a:prstGeom>
          <a:noFill/>
          <a:ln/>
        </p:spPr>
        <p:txBody>
          <a:bodyPr wrap="square" rtlCol="0" anchor="ctr"/>
          <a:lstStyle/>
          <a:p>
            <a:pPr marL="0" indent="0">
              <a:buNone/>
            </a:pPr>
            <a:r>
              <a:rPr lang="en-US" sz="1350" b="1" dirty="0">
                <a:solidFill>
                  <a:srgbClr val="0B4F4A"/>
                </a:solidFill>
                <a:latin typeface="Calibri" pitchFamily="34" charset="0"/>
                <a:ea typeface="Calibri" pitchFamily="34" charset="-122"/>
                <a:cs typeface="Calibri" pitchFamily="34" charset="-120"/>
              </a:rPr>
              <a:t>Key concepts</a:t>
            </a:r>
            <a:endParaRPr lang="en-US" sz="1350" dirty="0"/>
          </a:p>
        </p:txBody>
      </p:sp>
      <p:sp>
        <p:nvSpPr>
          <p:cNvPr id="9" name="Text 6"/>
          <p:cNvSpPr/>
          <p:nvPr/>
        </p:nvSpPr>
        <p:spPr>
          <a:xfrm>
            <a:off x="749808" y="2834640"/>
            <a:ext cx="2944368" cy="320040"/>
          </a:xfrm>
          <a:prstGeom prst="rect">
            <a:avLst/>
          </a:prstGeom>
          <a:noFill/>
          <a:ln/>
        </p:spPr>
        <p:txBody>
          <a:bodyPr wrap="square" rtlCol="0" anchor="ctr"/>
          <a:lstStyle/>
          <a:p>
            <a:pPr marL="0" indent="0">
              <a:buNone/>
            </a:pPr>
            <a:r>
              <a:rPr lang="en-US" sz="1000" dirty="0">
                <a:solidFill>
                  <a:srgbClr val="5B6B68"/>
                </a:solidFill>
                <a:latin typeface="Calibri" pitchFamily="34" charset="0"/>
                <a:ea typeface="Calibri" pitchFamily="34" charset="-122"/>
                <a:cs typeface="Calibri" pitchFamily="34" charset="-120"/>
              </a:rPr>
              <a:t>Health, wellbeing, sustainable development &amp; the SDGs</a:t>
            </a:r>
            <a:endParaRPr lang="en-US" sz="1000" dirty="0"/>
          </a:p>
        </p:txBody>
      </p:sp>
      <p:sp>
        <p:nvSpPr>
          <p:cNvPr id="10" name="Shape 7"/>
          <p:cNvSpPr/>
          <p:nvPr/>
        </p:nvSpPr>
        <p:spPr>
          <a:xfrm>
            <a:off x="4059936" y="1783080"/>
            <a:ext cx="3310128" cy="1417320"/>
          </a:xfrm>
          <a:prstGeom prst="roundRect">
            <a:avLst>
              <a:gd name="adj" fmla="val 5806"/>
            </a:avLst>
          </a:prstGeom>
          <a:solidFill>
            <a:srgbClr val="FFFFFF"/>
          </a:solidFill>
          <a:ln w="12700">
            <a:solidFill>
              <a:srgbClr val="DCEDE9"/>
            </a:solidFill>
            <a:prstDash val="solid"/>
          </a:ln>
          <a:effectLst>
            <a:outerShdw blurRad="76200" dist="25400" dir="5400000" algn="bl" rotWithShape="0">
              <a:srgbClr val="1B2B29">
                <a:alpha val="12000"/>
              </a:srgbClr>
            </a:outerShdw>
          </a:effectLst>
        </p:spPr>
        <p:txBody>
          <a:bodyPr/>
          <a:lstStyle/>
          <a:p>
            <a:endParaRPr lang="en-GB"/>
          </a:p>
        </p:txBody>
      </p:sp>
      <p:sp>
        <p:nvSpPr>
          <p:cNvPr id="11" name="Shape 8"/>
          <p:cNvSpPr/>
          <p:nvPr/>
        </p:nvSpPr>
        <p:spPr>
          <a:xfrm>
            <a:off x="4261104" y="1965960"/>
            <a:ext cx="502920" cy="502920"/>
          </a:xfrm>
          <a:prstGeom prst="ellipse">
            <a:avLst/>
          </a:prstGeom>
          <a:solidFill>
            <a:srgbClr val="0B4F4A"/>
          </a:solidFill>
          <a:ln/>
        </p:spPr>
        <p:txBody>
          <a:bodyPr/>
          <a:lstStyle/>
          <a:p>
            <a:endParaRPr lang="en-GB"/>
          </a:p>
        </p:txBody>
      </p:sp>
      <p:pic>
        <p:nvPicPr>
          <p:cNvPr id="12" name="Image 1" descr="icon_hands.png"/>
          <p:cNvPicPr>
            <a:picLocks noChangeAspect="1"/>
          </p:cNvPicPr>
          <p:nvPr/>
        </p:nvPicPr>
        <p:blipFill>
          <a:blip r:embed="rId4"/>
          <a:stretch>
            <a:fillRect/>
          </a:stretch>
        </p:blipFill>
        <p:spPr>
          <a:xfrm>
            <a:off x="4381805" y="2086661"/>
            <a:ext cx="261518" cy="261518"/>
          </a:xfrm>
          <a:prstGeom prst="rect">
            <a:avLst/>
          </a:prstGeom>
        </p:spPr>
      </p:pic>
      <p:sp>
        <p:nvSpPr>
          <p:cNvPr id="13" name="Text 9"/>
          <p:cNvSpPr/>
          <p:nvPr/>
        </p:nvSpPr>
        <p:spPr>
          <a:xfrm>
            <a:off x="6665976" y="1892808"/>
            <a:ext cx="548640" cy="457200"/>
          </a:xfrm>
          <a:prstGeom prst="rect">
            <a:avLst/>
          </a:prstGeom>
          <a:noFill/>
          <a:ln/>
        </p:spPr>
        <p:txBody>
          <a:bodyPr wrap="square" rtlCol="0" anchor="ctr"/>
          <a:lstStyle/>
          <a:p>
            <a:pPr marL="0" indent="0" algn="r">
              <a:buNone/>
            </a:pPr>
            <a:r>
              <a:rPr lang="en-US" sz="2200" b="1" dirty="0">
                <a:solidFill>
                  <a:srgbClr val="DCEDE9"/>
                </a:solidFill>
                <a:latin typeface="Cambria" pitchFamily="34" charset="0"/>
                <a:ea typeface="Cambria" pitchFamily="34" charset="-122"/>
                <a:cs typeface="Cambria" pitchFamily="34" charset="-120"/>
              </a:rPr>
              <a:t>B</a:t>
            </a:r>
            <a:endParaRPr lang="en-US" sz="2200" dirty="0"/>
          </a:p>
        </p:txBody>
      </p:sp>
      <p:sp>
        <p:nvSpPr>
          <p:cNvPr id="14" name="Text 10"/>
          <p:cNvSpPr/>
          <p:nvPr/>
        </p:nvSpPr>
        <p:spPr>
          <a:xfrm>
            <a:off x="4261104" y="2560320"/>
            <a:ext cx="2944368" cy="292608"/>
          </a:xfrm>
          <a:prstGeom prst="rect">
            <a:avLst/>
          </a:prstGeom>
          <a:noFill/>
          <a:ln/>
        </p:spPr>
        <p:txBody>
          <a:bodyPr wrap="square" rtlCol="0" anchor="ctr"/>
          <a:lstStyle/>
          <a:p>
            <a:pPr marL="0" indent="0">
              <a:buNone/>
            </a:pPr>
            <a:r>
              <a:rPr lang="en-US" sz="1350" b="1" dirty="0">
                <a:solidFill>
                  <a:srgbClr val="0B4F4A"/>
                </a:solidFill>
                <a:latin typeface="Calibri" pitchFamily="34" charset="0"/>
                <a:ea typeface="Calibri" pitchFamily="34" charset="-122"/>
                <a:cs typeface="Calibri" pitchFamily="34" charset="-120"/>
              </a:rPr>
              <a:t>Integration</a:t>
            </a:r>
            <a:endParaRPr lang="en-US" sz="1350" dirty="0"/>
          </a:p>
        </p:txBody>
      </p:sp>
      <p:sp>
        <p:nvSpPr>
          <p:cNvPr id="15" name="Text 11"/>
          <p:cNvSpPr/>
          <p:nvPr/>
        </p:nvSpPr>
        <p:spPr>
          <a:xfrm>
            <a:off x="4261104" y="2834640"/>
            <a:ext cx="2944368" cy="320040"/>
          </a:xfrm>
          <a:prstGeom prst="rect">
            <a:avLst/>
          </a:prstGeom>
          <a:noFill/>
          <a:ln/>
        </p:spPr>
        <p:txBody>
          <a:bodyPr wrap="square" rtlCol="0" anchor="ctr"/>
          <a:lstStyle/>
          <a:p>
            <a:pPr marL="0" indent="0">
              <a:buNone/>
            </a:pPr>
            <a:r>
              <a:rPr lang="en-US" sz="1000" dirty="0">
                <a:solidFill>
                  <a:srgbClr val="5B6B68"/>
                </a:solidFill>
                <a:latin typeface="Calibri" pitchFamily="34" charset="0"/>
                <a:ea typeface="Calibri" pitchFamily="34" charset="-122"/>
                <a:cs typeface="Calibri" pitchFamily="34" charset="-120"/>
              </a:rPr>
              <a:t>Holistic approaches &amp; Health in All Policies</a:t>
            </a:r>
            <a:endParaRPr lang="en-US" sz="1000" dirty="0"/>
          </a:p>
        </p:txBody>
      </p:sp>
      <p:sp>
        <p:nvSpPr>
          <p:cNvPr id="16" name="Shape 12"/>
          <p:cNvSpPr/>
          <p:nvPr/>
        </p:nvSpPr>
        <p:spPr>
          <a:xfrm>
            <a:off x="7571232" y="1783080"/>
            <a:ext cx="3310128" cy="1417320"/>
          </a:xfrm>
          <a:prstGeom prst="roundRect">
            <a:avLst>
              <a:gd name="adj" fmla="val 5806"/>
            </a:avLst>
          </a:prstGeom>
          <a:solidFill>
            <a:srgbClr val="FFFFFF"/>
          </a:solidFill>
          <a:ln w="12700">
            <a:solidFill>
              <a:srgbClr val="DCEDE9"/>
            </a:solidFill>
            <a:prstDash val="solid"/>
          </a:ln>
          <a:effectLst>
            <a:outerShdw blurRad="76200" dist="25400" dir="5400000" algn="bl" rotWithShape="0">
              <a:srgbClr val="1B2B29">
                <a:alpha val="12000"/>
              </a:srgbClr>
            </a:outerShdw>
          </a:effectLst>
        </p:spPr>
        <p:txBody>
          <a:bodyPr/>
          <a:lstStyle/>
          <a:p>
            <a:endParaRPr lang="en-GB"/>
          </a:p>
        </p:txBody>
      </p:sp>
      <p:sp>
        <p:nvSpPr>
          <p:cNvPr id="17" name="Shape 13"/>
          <p:cNvSpPr/>
          <p:nvPr/>
        </p:nvSpPr>
        <p:spPr>
          <a:xfrm>
            <a:off x="7772400" y="1965960"/>
            <a:ext cx="502920" cy="502920"/>
          </a:xfrm>
          <a:prstGeom prst="ellipse">
            <a:avLst/>
          </a:prstGeom>
          <a:solidFill>
            <a:srgbClr val="0B4F4A"/>
          </a:solidFill>
          <a:ln/>
        </p:spPr>
        <p:txBody>
          <a:bodyPr/>
          <a:lstStyle/>
          <a:p>
            <a:endParaRPr lang="en-GB"/>
          </a:p>
        </p:txBody>
      </p:sp>
      <p:pic>
        <p:nvPicPr>
          <p:cNvPr id="18" name="Image 2" descr="icon_chart.png"/>
          <p:cNvPicPr>
            <a:picLocks noChangeAspect="1"/>
          </p:cNvPicPr>
          <p:nvPr/>
        </p:nvPicPr>
        <p:blipFill>
          <a:blip r:embed="rId5"/>
          <a:stretch>
            <a:fillRect/>
          </a:stretch>
        </p:blipFill>
        <p:spPr>
          <a:xfrm>
            <a:off x="7893101" y="2086661"/>
            <a:ext cx="261518" cy="261518"/>
          </a:xfrm>
          <a:prstGeom prst="rect">
            <a:avLst/>
          </a:prstGeom>
        </p:spPr>
      </p:pic>
      <p:sp>
        <p:nvSpPr>
          <p:cNvPr id="19" name="Text 14"/>
          <p:cNvSpPr/>
          <p:nvPr/>
        </p:nvSpPr>
        <p:spPr>
          <a:xfrm>
            <a:off x="10177272" y="1892808"/>
            <a:ext cx="548640" cy="457200"/>
          </a:xfrm>
          <a:prstGeom prst="rect">
            <a:avLst/>
          </a:prstGeom>
          <a:noFill/>
          <a:ln/>
        </p:spPr>
        <p:txBody>
          <a:bodyPr wrap="square" rtlCol="0" anchor="ctr"/>
          <a:lstStyle/>
          <a:p>
            <a:pPr marL="0" indent="0" algn="r">
              <a:buNone/>
            </a:pPr>
            <a:r>
              <a:rPr lang="en-US" sz="2200" b="1" dirty="0">
                <a:solidFill>
                  <a:srgbClr val="DCEDE9"/>
                </a:solidFill>
                <a:latin typeface="Cambria" pitchFamily="34" charset="0"/>
                <a:ea typeface="Cambria" pitchFamily="34" charset="-122"/>
                <a:cs typeface="Cambria" pitchFamily="34" charset="-120"/>
              </a:rPr>
              <a:t>C</a:t>
            </a:r>
            <a:endParaRPr lang="en-US" sz="2200" dirty="0"/>
          </a:p>
        </p:txBody>
      </p:sp>
      <p:sp>
        <p:nvSpPr>
          <p:cNvPr id="20" name="Text 15"/>
          <p:cNvSpPr/>
          <p:nvPr/>
        </p:nvSpPr>
        <p:spPr>
          <a:xfrm>
            <a:off x="7772400" y="2560320"/>
            <a:ext cx="2944368" cy="292608"/>
          </a:xfrm>
          <a:prstGeom prst="rect">
            <a:avLst/>
          </a:prstGeom>
          <a:noFill/>
          <a:ln/>
        </p:spPr>
        <p:txBody>
          <a:bodyPr wrap="square" rtlCol="0" anchor="ctr"/>
          <a:lstStyle/>
          <a:p>
            <a:pPr marL="0" indent="0">
              <a:buNone/>
            </a:pPr>
            <a:r>
              <a:rPr lang="en-US" sz="1350" b="1" dirty="0">
                <a:solidFill>
                  <a:srgbClr val="0B4F4A"/>
                </a:solidFill>
                <a:latin typeface="Calibri" pitchFamily="34" charset="0"/>
                <a:ea typeface="Calibri" pitchFamily="34" charset="-122"/>
                <a:cs typeface="Calibri" pitchFamily="34" charset="-120"/>
              </a:rPr>
              <a:t>Theory</a:t>
            </a:r>
            <a:endParaRPr lang="en-US" sz="1350" dirty="0"/>
          </a:p>
        </p:txBody>
      </p:sp>
      <p:sp>
        <p:nvSpPr>
          <p:cNvPr id="21" name="Text 16"/>
          <p:cNvSpPr/>
          <p:nvPr/>
        </p:nvSpPr>
        <p:spPr>
          <a:xfrm>
            <a:off x="7772400" y="2834640"/>
            <a:ext cx="2944368" cy="320040"/>
          </a:xfrm>
          <a:prstGeom prst="rect">
            <a:avLst/>
          </a:prstGeom>
          <a:noFill/>
          <a:ln/>
        </p:spPr>
        <p:txBody>
          <a:bodyPr wrap="square" rtlCol="0" anchor="ctr"/>
          <a:lstStyle/>
          <a:p>
            <a:pPr marL="0" indent="0">
              <a:buNone/>
            </a:pPr>
            <a:r>
              <a:rPr lang="en-US" sz="1000" dirty="0">
                <a:solidFill>
                  <a:srgbClr val="5B6B68"/>
                </a:solidFill>
                <a:latin typeface="Calibri" pitchFamily="34" charset="0"/>
                <a:ea typeface="Calibri" pitchFamily="34" charset="-122"/>
                <a:cs typeface="Calibri" pitchFamily="34" charset="-120"/>
              </a:rPr>
              <a:t>Biopsychosocial and social models of health</a:t>
            </a:r>
            <a:endParaRPr lang="en-US" sz="1000" dirty="0"/>
          </a:p>
        </p:txBody>
      </p:sp>
      <p:sp>
        <p:nvSpPr>
          <p:cNvPr id="22" name="Shape 17"/>
          <p:cNvSpPr/>
          <p:nvPr/>
        </p:nvSpPr>
        <p:spPr>
          <a:xfrm>
            <a:off x="548640" y="3401568"/>
            <a:ext cx="3310128" cy="1417320"/>
          </a:xfrm>
          <a:prstGeom prst="roundRect">
            <a:avLst>
              <a:gd name="adj" fmla="val 5806"/>
            </a:avLst>
          </a:prstGeom>
          <a:solidFill>
            <a:srgbClr val="FFFFFF"/>
          </a:solidFill>
          <a:ln w="12700">
            <a:solidFill>
              <a:srgbClr val="DCEDE9"/>
            </a:solidFill>
            <a:prstDash val="solid"/>
          </a:ln>
          <a:effectLst>
            <a:outerShdw blurRad="76200" dist="25400" dir="5400000" algn="bl" rotWithShape="0">
              <a:srgbClr val="1B2B29">
                <a:alpha val="12000"/>
              </a:srgbClr>
            </a:outerShdw>
          </a:effectLst>
        </p:spPr>
        <p:txBody>
          <a:bodyPr/>
          <a:lstStyle/>
          <a:p>
            <a:endParaRPr lang="en-GB"/>
          </a:p>
        </p:txBody>
      </p:sp>
      <p:sp>
        <p:nvSpPr>
          <p:cNvPr id="23" name="Shape 18"/>
          <p:cNvSpPr/>
          <p:nvPr/>
        </p:nvSpPr>
        <p:spPr>
          <a:xfrm>
            <a:off x="749808" y="3584448"/>
            <a:ext cx="502920" cy="502920"/>
          </a:xfrm>
          <a:prstGeom prst="ellipse">
            <a:avLst/>
          </a:prstGeom>
          <a:solidFill>
            <a:srgbClr val="0B4F4A"/>
          </a:solidFill>
          <a:ln/>
        </p:spPr>
        <p:txBody>
          <a:bodyPr/>
          <a:lstStyle/>
          <a:p>
            <a:endParaRPr lang="en-GB"/>
          </a:p>
        </p:txBody>
      </p:sp>
      <p:pic>
        <p:nvPicPr>
          <p:cNvPr id="24" name="Image 3" descr="icon_shield.png"/>
          <p:cNvPicPr>
            <a:picLocks noChangeAspect="1"/>
          </p:cNvPicPr>
          <p:nvPr/>
        </p:nvPicPr>
        <p:blipFill>
          <a:blip r:embed="rId6"/>
          <a:stretch>
            <a:fillRect/>
          </a:stretch>
        </p:blipFill>
        <p:spPr>
          <a:xfrm>
            <a:off x="870509" y="3705149"/>
            <a:ext cx="261518" cy="261518"/>
          </a:xfrm>
          <a:prstGeom prst="rect">
            <a:avLst/>
          </a:prstGeom>
        </p:spPr>
      </p:pic>
      <p:sp>
        <p:nvSpPr>
          <p:cNvPr id="25" name="Text 19"/>
          <p:cNvSpPr/>
          <p:nvPr/>
        </p:nvSpPr>
        <p:spPr>
          <a:xfrm>
            <a:off x="3154680" y="3511296"/>
            <a:ext cx="548640" cy="457200"/>
          </a:xfrm>
          <a:prstGeom prst="rect">
            <a:avLst/>
          </a:prstGeom>
          <a:noFill/>
          <a:ln/>
        </p:spPr>
        <p:txBody>
          <a:bodyPr wrap="square" rtlCol="0" anchor="ctr"/>
          <a:lstStyle/>
          <a:p>
            <a:pPr marL="0" indent="0" algn="r">
              <a:buNone/>
            </a:pPr>
            <a:r>
              <a:rPr lang="en-US" sz="2200" b="1" dirty="0">
                <a:solidFill>
                  <a:srgbClr val="DCEDE9"/>
                </a:solidFill>
                <a:latin typeface="Cambria" pitchFamily="34" charset="0"/>
                <a:ea typeface="Cambria" pitchFamily="34" charset="-122"/>
                <a:cs typeface="Cambria" pitchFamily="34" charset="-120"/>
              </a:rPr>
              <a:t>D</a:t>
            </a:r>
            <a:endParaRPr lang="en-US" sz="2200" dirty="0"/>
          </a:p>
        </p:txBody>
      </p:sp>
      <p:sp>
        <p:nvSpPr>
          <p:cNvPr id="26" name="Text 20"/>
          <p:cNvSpPr/>
          <p:nvPr/>
        </p:nvSpPr>
        <p:spPr>
          <a:xfrm>
            <a:off x="749808" y="4178808"/>
            <a:ext cx="2944368" cy="292608"/>
          </a:xfrm>
          <a:prstGeom prst="rect">
            <a:avLst/>
          </a:prstGeom>
          <a:noFill/>
          <a:ln/>
        </p:spPr>
        <p:txBody>
          <a:bodyPr wrap="square" rtlCol="0" anchor="ctr"/>
          <a:lstStyle/>
          <a:p>
            <a:pPr marL="0" indent="0">
              <a:buNone/>
            </a:pPr>
            <a:r>
              <a:rPr lang="en-US" sz="1350" b="1" dirty="0">
                <a:solidFill>
                  <a:srgbClr val="0B4F4A"/>
                </a:solidFill>
                <a:latin typeface="Calibri" pitchFamily="34" charset="0"/>
                <a:ea typeface="Calibri" pitchFamily="34" charset="-122"/>
                <a:cs typeface="Calibri" pitchFamily="34" charset="-120"/>
              </a:rPr>
              <a:t>Policy &amp; governance</a:t>
            </a:r>
            <a:endParaRPr lang="en-US" sz="1350" dirty="0"/>
          </a:p>
        </p:txBody>
      </p:sp>
      <p:sp>
        <p:nvSpPr>
          <p:cNvPr id="27" name="Text 21"/>
          <p:cNvSpPr/>
          <p:nvPr/>
        </p:nvSpPr>
        <p:spPr>
          <a:xfrm>
            <a:off x="749808" y="4453128"/>
            <a:ext cx="2944368" cy="320040"/>
          </a:xfrm>
          <a:prstGeom prst="rect">
            <a:avLst/>
          </a:prstGeom>
          <a:noFill/>
          <a:ln/>
        </p:spPr>
        <p:txBody>
          <a:bodyPr wrap="square" rtlCol="0" anchor="ctr"/>
          <a:lstStyle/>
          <a:p>
            <a:pPr marL="0" indent="0">
              <a:buNone/>
            </a:pPr>
            <a:r>
              <a:rPr lang="en-US" sz="1000" dirty="0">
                <a:solidFill>
                  <a:srgbClr val="5B6B68"/>
                </a:solidFill>
                <a:latin typeface="Calibri" pitchFamily="34" charset="0"/>
                <a:ea typeface="Calibri" pitchFamily="34" charset="-122"/>
                <a:cs typeface="Calibri" pitchFamily="34" charset="-120"/>
              </a:rPr>
              <a:t>UK policy drivers, funding &amp; regulatory barriers</a:t>
            </a:r>
            <a:endParaRPr lang="en-US" sz="1000" dirty="0"/>
          </a:p>
        </p:txBody>
      </p:sp>
      <p:sp>
        <p:nvSpPr>
          <p:cNvPr id="28" name="Shape 22"/>
          <p:cNvSpPr/>
          <p:nvPr/>
        </p:nvSpPr>
        <p:spPr>
          <a:xfrm>
            <a:off x="4059936" y="3401568"/>
            <a:ext cx="3310128" cy="1417320"/>
          </a:xfrm>
          <a:prstGeom prst="roundRect">
            <a:avLst>
              <a:gd name="adj" fmla="val 5806"/>
            </a:avLst>
          </a:prstGeom>
          <a:solidFill>
            <a:srgbClr val="FFFFFF"/>
          </a:solidFill>
          <a:ln w="12700">
            <a:solidFill>
              <a:srgbClr val="DCEDE9"/>
            </a:solidFill>
            <a:prstDash val="solid"/>
          </a:ln>
          <a:effectLst>
            <a:outerShdw blurRad="76200" dist="25400" dir="5400000" algn="bl" rotWithShape="0">
              <a:srgbClr val="1B2B29">
                <a:alpha val="12000"/>
              </a:srgbClr>
            </a:outerShdw>
          </a:effectLst>
        </p:spPr>
        <p:txBody>
          <a:bodyPr/>
          <a:lstStyle/>
          <a:p>
            <a:endParaRPr lang="en-GB"/>
          </a:p>
        </p:txBody>
      </p:sp>
      <p:sp>
        <p:nvSpPr>
          <p:cNvPr id="29" name="Shape 23"/>
          <p:cNvSpPr/>
          <p:nvPr/>
        </p:nvSpPr>
        <p:spPr>
          <a:xfrm>
            <a:off x="4261104" y="3584448"/>
            <a:ext cx="502920" cy="502920"/>
          </a:xfrm>
          <a:prstGeom prst="ellipse">
            <a:avLst/>
          </a:prstGeom>
          <a:solidFill>
            <a:srgbClr val="0B4F4A"/>
          </a:solidFill>
          <a:ln/>
        </p:spPr>
        <p:txBody>
          <a:bodyPr/>
          <a:lstStyle/>
          <a:p>
            <a:endParaRPr lang="en-GB"/>
          </a:p>
        </p:txBody>
      </p:sp>
      <p:pic>
        <p:nvPicPr>
          <p:cNvPr id="30" name="Image 4" descr="icon_laptop.png"/>
          <p:cNvPicPr>
            <a:picLocks noChangeAspect="1"/>
          </p:cNvPicPr>
          <p:nvPr/>
        </p:nvPicPr>
        <p:blipFill>
          <a:blip r:embed="rId7"/>
          <a:stretch>
            <a:fillRect/>
          </a:stretch>
        </p:blipFill>
        <p:spPr>
          <a:xfrm>
            <a:off x="4381805" y="3705149"/>
            <a:ext cx="261518" cy="261518"/>
          </a:xfrm>
          <a:prstGeom prst="rect">
            <a:avLst/>
          </a:prstGeom>
        </p:spPr>
      </p:pic>
      <p:sp>
        <p:nvSpPr>
          <p:cNvPr id="31" name="Text 24"/>
          <p:cNvSpPr/>
          <p:nvPr/>
        </p:nvSpPr>
        <p:spPr>
          <a:xfrm>
            <a:off x="6665976" y="3511296"/>
            <a:ext cx="548640" cy="457200"/>
          </a:xfrm>
          <a:prstGeom prst="rect">
            <a:avLst/>
          </a:prstGeom>
          <a:noFill/>
          <a:ln/>
        </p:spPr>
        <p:txBody>
          <a:bodyPr wrap="square" rtlCol="0" anchor="ctr"/>
          <a:lstStyle/>
          <a:p>
            <a:pPr marL="0" indent="0" algn="r">
              <a:buNone/>
            </a:pPr>
            <a:r>
              <a:rPr lang="en-US" sz="2200" b="1" dirty="0">
                <a:solidFill>
                  <a:srgbClr val="DCEDE9"/>
                </a:solidFill>
                <a:latin typeface="Cambria" pitchFamily="34" charset="0"/>
                <a:ea typeface="Cambria" pitchFamily="34" charset="-122"/>
                <a:cs typeface="Cambria" pitchFamily="34" charset="-120"/>
              </a:rPr>
              <a:t>E</a:t>
            </a:r>
            <a:endParaRPr lang="en-US" sz="2200" dirty="0"/>
          </a:p>
        </p:txBody>
      </p:sp>
      <p:sp>
        <p:nvSpPr>
          <p:cNvPr id="32" name="Text 25"/>
          <p:cNvSpPr/>
          <p:nvPr/>
        </p:nvSpPr>
        <p:spPr>
          <a:xfrm>
            <a:off x="4261104" y="4178808"/>
            <a:ext cx="2944368" cy="292608"/>
          </a:xfrm>
          <a:prstGeom prst="rect">
            <a:avLst/>
          </a:prstGeom>
          <a:noFill/>
          <a:ln/>
        </p:spPr>
        <p:txBody>
          <a:bodyPr wrap="square" rtlCol="0" anchor="ctr"/>
          <a:lstStyle/>
          <a:p>
            <a:pPr marL="0" indent="0">
              <a:buNone/>
            </a:pPr>
            <a:r>
              <a:rPr lang="en-US" sz="1350" b="1" dirty="0">
                <a:solidFill>
                  <a:srgbClr val="0B4F4A"/>
                </a:solidFill>
                <a:latin typeface="Calibri" pitchFamily="34" charset="0"/>
                <a:ea typeface="Calibri" pitchFamily="34" charset="-122"/>
                <a:cs typeface="Calibri" pitchFamily="34" charset="-120"/>
              </a:rPr>
              <a:t>Service delivery</a:t>
            </a:r>
            <a:endParaRPr lang="en-US" sz="1350" dirty="0"/>
          </a:p>
        </p:txBody>
      </p:sp>
      <p:sp>
        <p:nvSpPr>
          <p:cNvPr id="33" name="Text 26"/>
          <p:cNvSpPr/>
          <p:nvPr/>
        </p:nvSpPr>
        <p:spPr>
          <a:xfrm>
            <a:off x="4261104" y="4453128"/>
            <a:ext cx="2944368" cy="320040"/>
          </a:xfrm>
          <a:prstGeom prst="rect">
            <a:avLst/>
          </a:prstGeom>
          <a:noFill/>
          <a:ln/>
        </p:spPr>
        <p:txBody>
          <a:bodyPr wrap="square" rtlCol="0" anchor="ctr"/>
          <a:lstStyle/>
          <a:p>
            <a:pPr marL="0" indent="0">
              <a:buNone/>
            </a:pPr>
            <a:r>
              <a:rPr lang="en-US" sz="1000" dirty="0">
                <a:solidFill>
                  <a:srgbClr val="5B6B68"/>
                </a:solidFill>
                <a:latin typeface="Calibri" pitchFamily="34" charset="0"/>
                <a:ea typeface="Calibri" pitchFamily="34" charset="-122"/>
                <a:cs typeface="Calibri" pitchFamily="34" charset="-120"/>
              </a:rPr>
              <a:t>Wellness programmes, telehealth, community care</a:t>
            </a:r>
            <a:endParaRPr lang="en-US" sz="1000" dirty="0"/>
          </a:p>
        </p:txBody>
      </p:sp>
      <p:sp>
        <p:nvSpPr>
          <p:cNvPr id="34" name="Shape 27"/>
          <p:cNvSpPr/>
          <p:nvPr/>
        </p:nvSpPr>
        <p:spPr>
          <a:xfrm>
            <a:off x="7571232" y="3401568"/>
            <a:ext cx="3310128" cy="1417320"/>
          </a:xfrm>
          <a:prstGeom prst="roundRect">
            <a:avLst>
              <a:gd name="adj" fmla="val 5806"/>
            </a:avLst>
          </a:prstGeom>
          <a:solidFill>
            <a:srgbClr val="FFFFFF"/>
          </a:solidFill>
          <a:ln w="12700">
            <a:solidFill>
              <a:srgbClr val="DCEDE9"/>
            </a:solidFill>
            <a:prstDash val="solid"/>
          </a:ln>
          <a:effectLst>
            <a:outerShdw blurRad="76200" dist="25400" dir="5400000" algn="bl" rotWithShape="0">
              <a:srgbClr val="1B2B29">
                <a:alpha val="12000"/>
              </a:srgbClr>
            </a:outerShdw>
          </a:effectLst>
        </p:spPr>
        <p:txBody>
          <a:bodyPr/>
          <a:lstStyle/>
          <a:p>
            <a:endParaRPr lang="en-GB"/>
          </a:p>
        </p:txBody>
      </p:sp>
      <p:sp>
        <p:nvSpPr>
          <p:cNvPr id="35" name="Shape 28"/>
          <p:cNvSpPr/>
          <p:nvPr/>
        </p:nvSpPr>
        <p:spPr>
          <a:xfrm>
            <a:off x="7772400" y="3584448"/>
            <a:ext cx="502920" cy="502920"/>
          </a:xfrm>
          <a:prstGeom prst="ellipse">
            <a:avLst/>
          </a:prstGeom>
          <a:solidFill>
            <a:srgbClr val="0B4F4A"/>
          </a:solidFill>
          <a:ln/>
        </p:spPr>
        <p:txBody>
          <a:bodyPr/>
          <a:lstStyle/>
          <a:p>
            <a:endParaRPr lang="en-GB"/>
          </a:p>
        </p:txBody>
      </p:sp>
      <p:pic>
        <p:nvPicPr>
          <p:cNvPr id="36" name="Image 5" descr="icon_bullhorn.png"/>
          <p:cNvPicPr>
            <a:picLocks noChangeAspect="1"/>
          </p:cNvPicPr>
          <p:nvPr/>
        </p:nvPicPr>
        <p:blipFill>
          <a:blip r:embed="rId8"/>
          <a:stretch>
            <a:fillRect/>
          </a:stretch>
        </p:blipFill>
        <p:spPr>
          <a:xfrm>
            <a:off x="7893101" y="3705149"/>
            <a:ext cx="261518" cy="261518"/>
          </a:xfrm>
          <a:prstGeom prst="rect">
            <a:avLst/>
          </a:prstGeom>
        </p:spPr>
      </p:pic>
      <p:sp>
        <p:nvSpPr>
          <p:cNvPr id="37" name="Text 29"/>
          <p:cNvSpPr/>
          <p:nvPr/>
        </p:nvSpPr>
        <p:spPr>
          <a:xfrm>
            <a:off x="10177272" y="3511296"/>
            <a:ext cx="548640" cy="457200"/>
          </a:xfrm>
          <a:prstGeom prst="rect">
            <a:avLst/>
          </a:prstGeom>
          <a:noFill/>
          <a:ln/>
        </p:spPr>
        <p:txBody>
          <a:bodyPr wrap="square" rtlCol="0" anchor="ctr"/>
          <a:lstStyle/>
          <a:p>
            <a:pPr marL="0" indent="0" algn="r">
              <a:buNone/>
            </a:pPr>
            <a:r>
              <a:rPr lang="en-US" sz="2200" b="1" dirty="0">
                <a:solidFill>
                  <a:srgbClr val="DCEDE9"/>
                </a:solidFill>
                <a:latin typeface="Cambria" pitchFamily="34" charset="0"/>
                <a:ea typeface="Cambria" pitchFamily="34" charset="-122"/>
                <a:cs typeface="Cambria" pitchFamily="34" charset="-120"/>
              </a:rPr>
              <a:t>F</a:t>
            </a:r>
            <a:endParaRPr lang="en-US" sz="2200" dirty="0"/>
          </a:p>
        </p:txBody>
      </p:sp>
      <p:sp>
        <p:nvSpPr>
          <p:cNvPr id="38" name="Text 30"/>
          <p:cNvSpPr/>
          <p:nvPr/>
        </p:nvSpPr>
        <p:spPr>
          <a:xfrm>
            <a:off x="7772400" y="4178808"/>
            <a:ext cx="2944368" cy="292608"/>
          </a:xfrm>
          <a:prstGeom prst="rect">
            <a:avLst/>
          </a:prstGeom>
          <a:noFill/>
          <a:ln/>
        </p:spPr>
        <p:txBody>
          <a:bodyPr wrap="square" rtlCol="0" anchor="ctr"/>
          <a:lstStyle/>
          <a:p>
            <a:pPr marL="0" indent="0">
              <a:buNone/>
            </a:pPr>
            <a:r>
              <a:rPr lang="en-US" sz="1350" b="1" dirty="0">
                <a:solidFill>
                  <a:srgbClr val="0B4F4A"/>
                </a:solidFill>
                <a:latin typeface="Calibri" pitchFamily="34" charset="0"/>
                <a:ea typeface="Calibri" pitchFamily="34" charset="-122"/>
                <a:cs typeface="Calibri" pitchFamily="34" charset="-120"/>
              </a:rPr>
              <a:t>Public health</a:t>
            </a:r>
            <a:endParaRPr lang="en-US" sz="1350" dirty="0"/>
          </a:p>
        </p:txBody>
      </p:sp>
      <p:sp>
        <p:nvSpPr>
          <p:cNvPr id="39" name="Text 31"/>
          <p:cNvSpPr/>
          <p:nvPr/>
        </p:nvSpPr>
        <p:spPr>
          <a:xfrm>
            <a:off x="7772400" y="4453128"/>
            <a:ext cx="2944368" cy="320040"/>
          </a:xfrm>
          <a:prstGeom prst="rect">
            <a:avLst/>
          </a:prstGeom>
          <a:noFill/>
          <a:ln/>
        </p:spPr>
        <p:txBody>
          <a:bodyPr wrap="square" rtlCol="0" anchor="ctr"/>
          <a:lstStyle/>
          <a:p>
            <a:pPr marL="0" indent="0">
              <a:buNone/>
            </a:pPr>
            <a:r>
              <a:rPr lang="en-US" sz="1000" dirty="0">
                <a:solidFill>
                  <a:srgbClr val="5B6B68"/>
                </a:solidFill>
                <a:latin typeface="Calibri" pitchFamily="34" charset="0"/>
                <a:ea typeface="Calibri" pitchFamily="34" charset="-122"/>
                <a:cs typeface="Calibri" pitchFamily="34" charset="-120"/>
              </a:rPr>
              <a:t>Campaigns promoting healthy lifestyles &amp; environments</a:t>
            </a:r>
            <a:endParaRPr lang="en-US" sz="1000" dirty="0"/>
          </a:p>
        </p:txBody>
      </p:sp>
      <p:sp>
        <p:nvSpPr>
          <p:cNvPr id="40" name="Shape 32"/>
          <p:cNvSpPr/>
          <p:nvPr/>
        </p:nvSpPr>
        <p:spPr>
          <a:xfrm>
            <a:off x="548640" y="5020056"/>
            <a:ext cx="3310128" cy="1417320"/>
          </a:xfrm>
          <a:prstGeom prst="roundRect">
            <a:avLst>
              <a:gd name="adj" fmla="val 5806"/>
            </a:avLst>
          </a:prstGeom>
          <a:solidFill>
            <a:srgbClr val="FFFFFF"/>
          </a:solidFill>
          <a:ln w="12700">
            <a:solidFill>
              <a:srgbClr val="DCEDE9"/>
            </a:solidFill>
            <a:prstDash val="solid"/>
          </a:ln>
          <a:effectLst>
            <a:outerShdw blurRad="76200" dist="25400" dir="5400000" algn="bl" rotWithShape="0">
              <a:srgbClr val="1B2B29">
                <a:alpha val="12000"/>
              </a:srgbClr>
            </a:outerShdw>
          </a:effectLst>
        </p:spPr>
        <p:txBody>
          <a:bodyPr/>
          <a:lstStyle/>
          <a:p>
            <a:endParaRPr lang="en-GB"/>
          </a:p>
        </p:txBody>
      </p:sp>
      <p:sp>
        <p:nvSpPr>
          <p:cNvPr id="41" name="Shape 33"/>
          <p:cNvSpPr/>
          <p:nvPr/>
        </p:nvSpPr>
        <p:spPr>
          <a:xfrm>
            <a:off x="749808" y="5202936"/>
            <a:ext cx="502920" cy="502920"/>
          </a:xfrm>
          <a:prstGeom prst="ellipse">
            <a:avLst/>
          </a:prstGeom>
          <a:solidFill>
            <a:srgbClr val="0B4F4A"/>
          </a:solidFill>
          <a:ln/>
        </p:spPr>
        <p:txBody>
          <a:bodyPr/>
          <a:lstStyle/>
          <a:p>
            <a:endParaRPr lang="en-GB"/>
          </a:p>
        </p:txBody>
      </p:sp>
      <p:pic>
        <p:nvPicPr>
          <p:cNvPr id="42" name="Image 6" descr="icon_balance.png"/>
          <p:cNvPicPr>
            <a:picLocks noChangeAspect="1"/>
          </p:cNvPicPr>
          <p:nvPr/>
        </p:nvPicPr>
        <p:blipFill>
          <a:blip r:embed="rId9"/>
          <a:stretch>
            <a:fillRect/>
          </a:stretch>
        </p:blipFill>
        <p:spPr>
          <a:xfrm>
            <a:off x="870509" y="5323637"/>
            <a:ext cx="261518" cy="261518"/>
          </a:xfrm>
          <a:prstGeom prst="rect">
            <a:avLst/>
          </a:prstGeom>
        </p:spPr>
      </p:pic>
      <p:sp>
        <p:nvSpPr>
          <p:cNvPr id="43" name="Text 34"/>
          <p:cNvSpPr/>
          <p:nvPr/>
        </p:nvSpPr>
        <p:spPr>
          <a:xfrm>
            <a:off x="3154680" y="5129784"/>
            <a:ext cx="548640" cy="457200"/>
          </a:xfrm>
          <a:prstGeom prst="rect">
            <a:avLst/>
          </a:prstGeom>
          <a:noFill/>
          <a:ln/>
        </p:spPr>
        <p:txBody>
          <a:bodyPr wrap="square" rtlCol="0" anchor="ctr"/>
          <a:lstStyle/>
          <a:p>
            <a:pPr marL="0" indent="0" algn="r">
              <a:buNone/>
            </a:pPr>
            <a:r>
              <a:rPr lang="en-US" sz="2200" b="1" dirty="0">
                <a:solidFill>
                  <a:srgbClr val="DCEDE9"/>
                </a:solidFill>
                <a:latin typeface="Cambria" pitchFamily="34" charset="0"/>
                <a:ea typeface="Cambria" pitchFamily="34" charset="-122"/>
                <a:cs typeface="Cambria" pitchFamily="34" charset="-120"/>
              </a:rPr>
              <a:t>G</a:t>
            </a:r>
            <a:endParaRPr lang="en-US" sz="2200" dirty="0"/>
          </a:p>
        </p:txBody>
      </p:sp>
      <p:sp>
        <p:nvSpPr>
          <p:cNvPr id="44" name="Text 35"/>
          <p:cNvSpPr/>
          <p:nvPr/>
        </p:nvSpPr>
        <p:spPr>
          <a:xfrm>
            <a:off x="749808" y="5797296"/>
            <a:ext cx="2944368" cy="292608"/>
          </a:xfrm>
          <a:prstGeom prst="rect">
            <a:avLst/>
          </a:prstGeom>
          <a:noFill/>
          <a:ln/>
        </p:spPr>
        <p:txBody>
          <a:bodyPr wrap="square" rtlCol="0" anchor="ctr"/>
          <a:lstStyle/>
          <a:p>
            <a:pPr marL="0" indent="0">
              <a:buNone/>
            </a:pPr>
            <a:r>
              <a:rPr lang="en-US" sz="1350" b="1" dirty="0">
                <a:solidFill>
                  <a:srgbClr val="0B4F4A"/>
                </a:solidFill>
                <a:latin typeface="Calibri" pitchFamily="34" charset="0"/>
                <a:ea typeface="Calibri" pitchFamily="34" charset="-122"/>
                <a:cs typeface="Calibri" pitchFamily="34" charset="-120"/>
              </a:rPr>
              <a:t>Equity &amp; access</a:t>
            </a:r>
            <a:endParaRPr lang="en-US" sz="1350" dirty="0"/>
          </a:p>
        </p:txBody>
      </p:sp>
      <p:sp>
        <p:nvSpPr>
          <p:cNvPr id="45" name="Text 36"/>
          <p:cNvSpPr/>
          <p:nvPr/>
        </p:nvSpPr>
        <p:spPr>
          <a:xfrm>
            <a:off x="749808" y="6071616"/>
            <a:ext cx="2944368" cy="320040"/>
          </a:xfrm>
          <a:prstGeom prst="rect">
            <a:avLst/>
          </a:prstGeom>
          <a:noFill/>
          <a:ln/>
        </p:spPr>
        <p:txBody>
          <a:bodyPr wrap="square" rtlCol="0" anchor="ctr"/>
          <a:lstStyle/>
          <a:p>
            <a:pPr marL="0" indent="0">
              <a:buNone/>
            </a:pPr>
            <a:r>
              <a:rPr lang="en-US" sz="1000" dirty="0">
                <a:solidFill>
                  <a:srgbClr val="5B6B68"/>
                </a:solidFill>
                <a:latin typeface="Calibri" pitchFamily="34" charset="0"/>
                <a:ea typeface="Calibri" pitchFamily="34" charset="-122"/>
                <a:cs typeface="Calibri" pitchFamily="34" charset="-120"/>
              </a:rPr>
              <a:t>Disparities and initiatives to reduce inequality</a:t>
            </a:r>
            <a:endParaRPr lang="en-US" sz="1000" dirty="0"/>
          </a:p>
        </p:txBody>
      </p:sp>
      <p:sp>
        <p:nvSpPr>
          <p:cNvPr id="46" name="Text 37"/>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B6B68"/>
                </a:solidFill>
                <a:latin typeface="Calibri" pitchFamily="34" charset="0"/>
                <a:ea typeface="Calibri" pitchFamily="34" charset="-122"/>
                <a:cs typeface="Calibri" pitchFamily="34" charset="-120"/>
              </a:rPr>
              <a:t>02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4206240" cy="6858000"/>
          </a:xfrm>
          <a:prstGeom prst="rect">
            <a:avLst/>
          </a:prstGeom>
          <a:solidFill>
            <a:srgbClr val="0B4F4A"/>
          </a:solidFill>
          <a:ln/>
        </p:spPr>
        <p:txBody>
          <a:bodyPr/>
          <a:lstStyle/>
          <a:p>
            <a:endParaRPr lang="en-GB"/>
          </a:p>
        </p:txBody>
      </p:sp>
      <p:sp>
        <p:nvSpPr>
          <p:cNvPr id="3" name="Shape 1"/>
          <p:cNvSpPr/>
          <p:nvPr/>
        </p:nvSpPr>
        <p:spPr>
          <a:xfrm>
            <a:off x="1234440" y="2377440"/>
            <a:ext cx="1737360" cy="1737360"/>
          </a:xfrm>
          <a:prstGeom prst="ellipse">
            <a:avLst/>
          </a:prstGeom>
          <a:solidFill>
            <a:srgbClr val="3E8E7E"/>
          </a:solidFill>
          <a:ln/>
        </p:spPr>
        <p:txBody>
          <a:bodyPr/>
          <a:lstStyle/>
          <a:p>
            <a:endParaRPr lang="en-GB"/>
          </a:p>
        </p:txBody>
      </p:sp>
      <p:pic>
        <p:nvPicPr>
          <p:cNvPr id="4" name="Image 0" descr="icon_heartbeat.png"/>
          <p:cNvPicPr>
            <a:picLocks noChangeAspect="1"/>
          </p:cNvPicPr>
          <p:nvPr/>
        </p:nvPicPr>
        <p:blipFill>
          <a:blip r:embed="rId3"/>
          <a:stretch>
            <a:fillRect/>
          </a:stretch>
        </p:blipFill>
        <p:spPr>
          <a:xfrm>
            <a:off x="1618488" y="2761488"/>
            <a:ext cx="969264" cy="969264"/>
          </a:xfrm>
          <a:prstGeom prst="rect">
            <a:avLst/>
          </a:prstGeom>
        </p:spPr>
      </p:pic>
      <p:sp>
        <p:nvSpPr>
          <p:cNvPr id="5" name="Text 2"/>
          <p:cNvSpPr/>
          <p:nvPr/>
        </p:nvSpPr>
        <p:spPr>
          <a:xfrm>
            <a:off x="457200" y="4434840"/>
            <a:ext cx="3291840" cy="365760"/>
          </a:xfrm>
          <a:prstGeom prst="rect">
            <a:avLst/>
          </a:prstGeom>
          <a:noFill/>
          <a:ln/>
        </p:spPr>
        <p:txBody>
          <a:bodyPr wrap="square" rtlCol="0" anchor="ctr"/>
          <a:lstStyle/>
          <a:p>
            <a:pPr marL="0" indent="0">
              <a:buNone/>
            </a:pPr>
            <a:r>
              <a:rPr lang="en-US" sz="1200" b="1" kern="0" spc="200" dirty="0">
                <a:solidFill>
                  <a:srgbClr val="E0A526"/>
                </a:solidFill>
                <a:latin typeface="Calibri" pitchFamily="34" charset="0"/>
                <a:ea typeface="Calibri" pitchFamily="34" charset="-122"/>
                <a:cs typeface="Calibri" pitchFamily="34" charset="-120"/>
              </a:rPr>
              <a:t>a) Key Concepts</a:t>
            </a:r>
            <a:endParaRPr lang="en-US" sz="1200" dirty="0"/>
          </a:p>
        </p:txBody>
      </p:sp>
      <p:sp>
        <p:nvSpPr>
          <p:cNvPr id="6" name="Text 3"/>
          <p:cNvSpPr/>
          <p:nvPr/>
        </p:nvSpPr>
        <p:spPr>
          <a:xfrm>
            <a:off x="457200" y="4754880"/>
            <a:ext cx="3291840" cy="640080"/>
          </a:xfrm>
          <a:prstGeom prst="rect">
            <a:avLst/>
          </a:prstGeom>
          <a:noFill/>
          <a:ln/>
        </p:spPr>
        <p:txBody>
          <a:bodyPr wrap="square"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HEALTH</a:t>
            </a:r>
            <a:endParaRPr lang="en-US" sz="3400" dirty="0"/>
          </a:p>
        </p:txBody>
      </p:sp>
      <p:sp>
        <p:nvSpPr>
          <p:cNvPr id="7" name="Text 4"/>
          <p:cNvSpPr/>
          <p:nvPr/>
        </p:nvSpPr>
        <p:spPr>
          <a:xfrm>
            <a:off x="4617720" y="548640"/>
            <a:ext cx="6949440" cy="457200"/>
          </a:xfrm>
          <a:prstGeom prst="rect">
            <a:avLst/>
          </a:prstGeom>
          <a:noFill/>
          <a:ln/>
        </p:spPr>
        <p:txBody>
          <a:bodyPr wrap="square" rtlCol="0" anchor="ctr"/>
          <a:lstStyle/>
          <a:p>
            <a:pPr marL="0" indent="0">
              <a:buNone/>
            </a:pPr>
            <a:r>
              <a:rPr lang="en-US" sz="2200" b="1" dirty="0">
                <a:solidFill>
                  <a:srgbClr val="0B4F4A"/>
                </a:solidFill>
                <a:latin typeface="Cambria" pitchFamily="34" charset="0"/>
                <a:ea typeface="Cambria" pitchFamily="34" charset="-122"/>
                <a:cs typeface="Cambria" pitchFamily="34" charset="-120"/>
              </a:rPr>
              <a:t>More than the absence of disease</a:t>
            </a:r>
            <a:endParaRPr lang="en-US" sz="2200" dirty="0"/>
          </a:p>
        </p:txBody>
      </p:sp>
      <p:sp>
        <p:nvSpPr>
          <p:cNvPr id="8" name="Shape 5"/>
          <p:cNvSpPr/>
          <p:nvPr/>
        </p:nvSpPr>
        <p:spPr>
          <a:xfrm>
            <a:off x="4617720" y="1234440"/>
            <a:ext cx="6949440" cy="1188720"/>
          </a:xfrm>
          <a:prstGeom prst="roundRect">
            <a:avLst>
              <a:gd name="adj" fmla="val 6154"/>
            </a:avLst>
          </a:prstGeom>
          <a:solidFill>
            <a:srgbClr val="DCEDE9"/>
          </a:solidFill>
          <a:ln/>
        </p:spPr>
        <p:txBody>
          <a:bodyPr/>
          <a:lstStyle/>
          <a:p>
            <a:endParaRPr lang="en-GB"/>
          </a:p>
        </p:txBody>
      </p:sp>
      <p:sp>
        <p:nvSpPr>
          <p:cNvPr id="9" name="Text 6"/>
          <p:cNvSpPr/>
          <p:nvPr/>
        </p:nvSpPr>
        <p:spPr>
          <a:xfrm>
            <a:off x="4892040" y="1371600"/>
            <a:ext cx="6446520" cy="914400"/>
          </a:xfrm>
          <a:prstGeom prst="rect">
            <a:avLst/>
          </a:prstGeom>
          <a:noFill/>
          <a:ln/>
        </p:spPr>
        <p:txBody>
          <a:bodyPr wrap="square" rtlCol="0" anchor="ctr"/>
          <a:lstStyle/>
          <a:p>
            <a:pPr marL="0" indent="0">
              <a:buNone/>
            </a:pPr>
            <a:r>
              <a:rPr lang="en-US" sz="1350" b="1" dirty="0">
                <a:solidFill>
                  <a:srgbClr val="0B4F4A"/>
                </a:solidFill>
                <a:latin typeface="Calibri" pitchFamily="34" charset="0"/>
                <a:ea typeface="Calibri" pitchFamily="34" charset="-122"/>
                <a:cs typeface="Calibri" pitchFamily="34" charset="-120"/>
              </a:rPr>
              <a:t>WHO (1948): </a:t>
            </a:r>
            <a:r>
              <a:rPr lang="en-US" sz="1350" i="1" dirty="0">
                <a:solidFill>
                  <a:srgbClr val="1B2B29"/>
                </a:solidFill>
                <a:latin typeface="Calibri" pitchFamily="34" charset="0"/>
                <a:ea typeface="Calibri" pitchFamily="34" charset="-122"/>
                <a:cs typeface="Calibri" pitchFamily="34" charset="-120"/>
              </a:rPr>
              <a:t>health is “a state of complete physical, mental and social well-being and not merely the absence of disease or infirmity.”</a:t>
            </a:r>
            <a:endParaRPr lang="en-US" sz="1350" dirty="0"/>
          </a:p>
        </p:txBody>
      </p:sp>
      <p:sp>
        <p:nvSpPr>
          <p:cNvPr id="10" name="Shape 7"/>
          <p:cNvSpPr/>
          <p:nvPr/>
        </p:nvSpPr>
        <p:spPr>
          <a:xfrm>
            <a:off x="4617720" y="2743200"/>
            <a:ext cx="128016" cy="128016"/>
          </a:xfrm>
          <a:prstGeom prst="ellipse">
            <a:avLst/>
          </a:prstGeom>
          <a:solidFill>
            <a:srgbClr val="E0A526"/>
          </a:solidFill>
          <a:ln/>
        </p:spPr>
        <p:txBody>
          <a:bodyPr/>
          <a:lstStyle/>
          <a:p>
            <a:endParaRPr lang="en-GB"/>
          </a:p>
        </p:txBody>
      </p:sp>
      <p:sp>
        <p:nvSpPr>
          <p:cNvPr id="11" name="Text 8"/>
          <p:cNvSpPr/>
          <p:nvPr/>
        </p:nvSpPr>
        <p:spPr>
          <a:xfrm>
            <a:off x="4892040" y="2624328"/>
            <a:ext cx="2011680" cy="320040"/>
          </a:xfrm>
          <a:prstGeom prst="rect">
            <a:avLst/>
          </a:prstGeom>
          <a:noFill/>
          <a:ln/>
        </p:spPr>
        <p:txBody>
          <a:bodyPr wrap="square" rtlCol="0" anchor="ctr"/>
          <a:lstStyle/>
          <a:p>
            <a:pPr marL="0" indent="0">
              <a:buNone/>
            </a:pPr>
            <a:r>
              <a:rPr lang="en-US" sz="1400" b="1" dirty="0">
                <a:solidFill>
                  <a:srgbClr val="0B4F4A"/>
                </a:solidFill>
                <a:latin typeface="Calibri" pitchFamily="34" charset="0"/>
                <a:ea typeface="Calibri" pitchFamily="34" charset="-122"/>
                <a:cs typeface="Calibri" pitchFamily="34" charset="-120"/>
              </a:rPr>
              <a:t>Physical</a:t>
            </a:r>
            <a:endParaRPr lang="en-US" sz="1400" dirty="0"/>
          </a:p>
        </p:txBody>
      </p:sp>
      <p:sp>
        <p:nvSpPr>
          <p:cNvPr id="12" name="Text 9"/>
          <p:cNvSpPr/>
          <p:nvPr/>
        </p:nvSpPr>
        <p:spPr>
          <a:xfrm>
            <a:off x="4892040" y="2926080"/>
            <a:ext cx="6583680" cy="502920"/>
          </a:xfrm>
          <a:prstGeom prst="rect">
            <a:avLst/>
          </a:prstGeom>
          <a:noFill/>
          <a:ln/>
        </p:spPr>
        <p:txBody>
          <a:bodyPr wrap="square" rtlCol="0" anchor="ctr"/>
          <a:lstStyle/>
          <a:p>
            <a:pPr marL="0" indent="0">
              <a:buNone/>
            </a:pPr>
            <a:r>
              <a:rPr lang="en-US" sz="1200" dirty="0">
                <a:solidFill>
                  <a:srgbClr val="5B6B68"/>
                </a:solidFill>
                <a:latin typeface="Calibri" pitchFamily="34" charset="0"/>
                <a:ea typeface="Calibri" pitchFamily="34" charset="-122"/>
                <a:cs typeface="Calibri" pitchFamily="34" charset="-120"/>
              </a:rPr>
              <a:t>Bodily function, fitness, freedom from injury or illness</a:t>
            </a:r>
            <a:endParaRPr lang="en-US" sz="1200" dirty="0"/>
          </a:p>
        </p:txBody>
      </p:sp>
      <p:sp>
        <p:nvSpPr>
          <p:cNvPr id="13" name="Shape 10"/>
          <p:cNvSpPr/>
          <p:nvPr/>
        </p:nvSpPr>
        <p:spPr>
          <a:xfrm>
            <a:off x="4617720" y="3794760"/>
            <a:ext cx="128016" cy="128016"/>
          </a:xfrm>
          <a:prstGeom prst="ellipse">
            <a:avLst/>
          </a:prstGeom>
          <a:solidFill>
            <a:srgbClr val="E0A526"/>
          </a:solidFill>
          <a:ln/>
        </p:spPr>
        <p:txBody>
          <a:bodyPr/>
          <a:lstStyle/>
          <a:p>
            <a:endParaRPr lang="en-GB"/>
          </a:p>
        </p:txBody>
      </p:sp>
      <p:sp>
        <p:nvSpPr>
          <p:cNvPr id="14" name="Text 11"/>
          <p:cNvSpPr/>
          <p:nvPr/>
        </p:nvSpPr>
        <p:spPr>
          <a:xfrm>
            <a:off x="4892040" y="3675888"/>
            <a:ext cx="2011680" cy="320040"/>
          </a:xfrm>
          <a:prstGeom prst="rect">
            <a:avLst/>
          </a:prstGeom>
          <a:noFill/>
          <a:ln/>
        </p:spPr>
        <p:txBody>
          <a:bodyPr wrap="square" rtlCol="0" anchor="ctr"/>
          <a:lstStyle/>
          <a:p>
            <a:pPr marL="0" indent="0">
              <a:buNone/>
            </a:pPr>
            <a:r>
              <a:rPr lang="en-US" sz="1400" b="1" dirty="0">
                <a:solidFill>
                  <a:srgbClr val="0B4F4A"/>
                </a:solidFill>
                <a:latin typeface="Calibri" pitchFamily="34" charset="0"/>
                <a:ea typeface="Calibri" pitchFamily="34" charset="-122"/>
                <a:cs typeface="Calibri" pitchFamily="34" charset="-120"/>
              </a:rPr>
              <a:t>Mental</a:t>
            </a:r>
            <a:endParaRPr lang="en-US" sz="1400" dirty="0"/>
          </a:p>
        </p:txBody>
      </p:sp>
      <p:sp>
        <p:nvSpPr>
          <p:cNvPr id="15" name="Text 12"/>
          <p:cNvSpPr/>
          <p:nvPr/>
        </p:nvSpPr>
        <p:spPr>
          <a:xfrm>
            <a:off x="4892040" y="3977640"/>
            <a:ext cx="6583680" cy="502920"/>
          </a:xfrm>
          <a:prstGeom prst="rect">
            <a:avLst/>
          </a:prstGeom>
          <a:noFill/>
          <a:ln/>
        </p:spPr>
        <p:txBody>
          <a:bodyPr wrap="square" rtlCol="0" anchor="ctr"/>
          <a:lstStyle/>
          <a:p>
            <a:pPr marL="0" indent="0">
              <a:buNone/>
            </a:pPr>
            <a:r>
              <a:rPr lang="en-US" sz="1200" dirty="0">
                <a:solidFill>
                  <a:srgbClr val="5B6B68"/>
                </a:solidFill>
                <a:latin typeface="Calibri" pitchFamily="34" charset="0"/>
                <a:ea typeface="Calibri" pitchFamily="34" charset="-122"/>
                <a:cs typeface="Calibri" pitchFamily="34" charset="-120"/>
              </a:rPr>
              <a:t>Cognitive and emotional functioning, resilience, coping</a:t>
            </a:r>
            <a:endParaRPr lang="en-US" sz="1200" dirty="0"/>
          </a:p>
        </p:txBody>
      </p:sp>
      <p:sp>
        <p:nvSpPr>
          <p:cNvPr id="16" name="Shape 13"/>
          <p:cNvSpPr/>
          <p:nvPr/>
        </p:nvSpPr>
        <p:spPr>
          <a:xfrm>
            <a:off x="4617720" y="4846320"/>
            <a:ext cx="128016" cy="128016"/>
          </a:xfrm>
          <a:prstGeom prst="ellipse">
            <a:avLst/>
          </a:prstGeom>
          <a:solidFill>
            <a:srgbClr val="E0A526"/>
          </a:solidFill>
          <a:ln/>
        </p:spPr>
        <p:txBody>
          <a:bodyPr/>
          <a:lstStyle/>
          <a:p>
            <a:endParaRPr lang="en-GB"/>
          </a:p>
        </p:txBody>
      </p:sp>
      <p:sp>
        <p:nvSpPr>
          <p:cNvPr id="17" name="Text 14"/>
          <p:cNvSpPr/>
          <p:nvPr/>
        </p:nvSpPr>
        <p:spPr>
          <a:xfrm>
            <a:off x="4892040" y="4727448"/>
            <a:ext cx="2011680" cy="320040"/>
          </a:xfrm>
          <a:prstGeom prst="rect">
            <a:avLst/>
          </a:prstGeom>
          <a:noFill/>
          <a:ln/>
        </p:spPr>
        <p:txBody>
          <a:bodyPr wrap="square" rtlCol="0" anchor="ctr"/>
          <a:lstStyle/>
          <a:p>
            <a:pPr marL="0" indent="0">
              <a:buNone/>
            </a:pPr>
            <a:r>
              <a:rPr lang="en-US" sz="1400" b="1" dirty="0">
                <a:solidFill>
                  <a:srgbClr val="0B4F4A"/>
                </a:solidFill>
                <a:latin typeface="Calibri" pitchFamily="34" charset="0"/>
                <a:ea typeface="Calibri" pitchFamily="34" charset="-122"/>
                <a:cs typeface="Calibri" pitchFamily="34" charset="-120"/>
              </a:rPr>
              <a:t>Social</a:t>
            </a:r>
            <a:endParaRPr lang="en-US" sz="1400" dirty="0"/>
          </a:p>
        </p:txBody>
      </p:sp>
      <p:sp>
        <p:nvSpPr>
          <p:cNvPr id="18" name="Text 15"/>
          <p:cNvSpPr/>
          <p:nvPr/>
        </p:nvSpPr>
        <p:spPr>
          <a:xfrm>
            <a:off x="4892040" y="5029200"/>
            <a:ext cx="6583680" cy="502920"/>
          </a:xfrm>
          <a:prstGeom prst="rect">
            <a:avLst/>
          </a:prstGeom>
          <a:noFill/>
          <a:ln/>
        </p:spPr>
        <p:txBody>
          <a:bodyPr wrap="square" rtlCol="0" anchor="ctr"/>
          <a:lstStyle/>
          <a:p>
            <a:pPr marL="0" indent="0">
              <a:buNone/>
            </a:pPr>
            <a:r>
              <a:rPr lang="en-US" sz="1200" dirty="0">
                <a:solidFill>
                  <a:srgbClr val="5B6B68"/>
                </a:solidFill>
                <a:latin typeface="Calibri" pitchFamily="34" charset="0"/>
                <a:ea typeface="Calibri" pitchFamily="34" charset="-122"/>
                <a:cs typeface="Calibri" pitchFamily="34" charset="-120"/>
              </a:rPr>
              <a:t>Relationships, connection, participation in community life</a:t>
            </a:r>
            <a:endParaRPr lang="en-US" sz="1200" dirty="0"/>
          </a:p>
        </p:txBody>
      </p:sp>
      <p:sp>
        <p:nvSpPr>
          <p:cNvPr id="19" name="Text 16"/>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B6B68"/>
                </a:solidFill>
                <a:latin typeface="Calibri" pitchFamily="34" charset="0"/>
                <a:ea typeface="Calibri" pitchFamily="34" charset="-122"/>
                <a:cs typeface="Calibri" pitchFamily="34" charset="-120"/>
              </a:rPr>
              <a:t>03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BFAF7"/>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200" b="1" kern="0" spc="200" dirty="0">
                <a:solidFill>
                  <a:srgbClr val="3E8E7E"/>
                </a:solidFill>
                <a:latin typeface="Calibri" pitchFamily="34" charset="0"/>
                <a:ea typeface="Calibri" pitchFamily="34" charset="-122"/>
                <a:cs typeface="Calibri" pitchFamily="34" charset="-120"/>
              </a:rPr>
              <a:t>A) KEY CONCEPTS</a:t>
            </a:r>
            <a:endParaRPr lang="en-US" sz="1200" dirty="0"/>
          </a:p>
        </p:txBody>
      </p:sp>
      <p:sp>
        <p:nvSpPr>
          <p:cNvPr id="3" name="Text 1"/>
          <p:cNvSpPr/>
          <p:nvPr/>
        </p:nvSpPr>
        <p:spPr>
          <a:xfrm>
            <a:off x="548640" y="685800"/>
            <a:ext cx="10515600" cy="822960"/>
          </a:xfrm>
          <a:prstGeom prst="rect">
            <a:avLst/>
          </a:prstGeom>
          <a:noFill/>
          <a:ln/>
        </p:spPr>
        <p:txBody>
          <a:bodyPr wrap="square" rtlCol="0" anchor="ctr"/>
          <a:lstStyle/>
          <a:p>
            <a:pPr marL="0" indent="0" algn="l">
              <a:buNone/>
            </a:pPr>
            <a:r>
              <a:rPr lang="en-US" sz="3000" b="1" dirty="0">
                <a:solidFill>
                  <a:srgbClr val="0B4F4A"/>
                </a:solidFill>
                <a:latin typeface="Cambria" pitchFamily="34" charset="0"/>
                <a:ea typeface="Cambria" pitchFamily="34" charset="-122"/>
                <a:cs typeface="Cambria" pitchFamily="34" charset="-120"/>
              </a:rPr>
              <a:t>Wellbeing: a holistic construct</a:t>
            </a:r>
            <a:endParaRPr lang="en-US" sz="3000" dirty="0"/>
          </a:p>
        </p:txBody>
      </p:sp>
      <p:sp>
        <p:nvSpPr>
          <p:cNvPr id="4" name="Text 2"/>
          <p:cNvSpPr/>
          <p:nvPr/>
        </p:nvSpPr>
        <p:spPr>
          <a:xfrm>
            <a:off x="548640" y="1417320"/>
            <a:ext cx="10607040" cy="457200"/>
          </a:xfrm>
          <a:prstGeom prst="rect">
            <a:avLst/>
          </a:prstGeom>
          <a:noFill/>
          <a:ln/>
        </p:spPr>
        <p:txBody>
          <a:bodyPr wrap="square" rtlCol="0" anchor="ctr"/>
          <a:lstStyle/>
          <a:p>
            <a:pPr marL="0" indent="0">
              <a:buNone/>
            </a:pPr>
            <a:r>
              <a:rPr lang="en-US" sz="1350" dirty="0">
                <a:solidFill>
                  <a:srgbClr val="5B6B68"/>
                </a:solidFill>
                <a:latin typeface="Calibri" pitchFamily="34" charset="0"/>
                <a:ea typeface="Calibri" pitchFamily="34" charset="-122"/>
                <a:cs typeface="Calibri" pitchFamily="34" charset="-120"/>
              </a:rPr>
              <a:t>A state that goes beyond physical health to encompass how people feel, function and flourish across every part of life.</a:t>
            </a:r>
            <a:endParaRPr lang="en-US" sz="1350" dirty="0"/>
          </a:p>
        </p:txBody>
      </p:sp>
      <p:sp>
        <p:nvSpPr>
          <p:cNvPr id="5" name="Shape 3"/>
          <p:cNvSpPr/>
          <p:nvPr/>
        </p:nvSpPr>
        <p:spPr>
          <a:xfrm>
            <a:off x="548640" y="2148840"/>
            <a:ext cx="2514600" cy="3200400"/>
          </a:xfrm>
          <a:prstGeom prst="roundRect">
            <a:avLst>
              <a:gd name="adj" fmla="val 3273"/>
            </a:avLst>
          </a:prstGeom>
          <a:solidFill>
            <a:srgbClr val="FFFFFF"/>
          </a:solidFill>
          <a:ln w="12700">
            <a:solidFill>
              <a:srgbClr val="DCEDE9"/>
            </a:solidFill>
            <a:prstDash val="solid"/>
          </a:ln>
        </p:spPr>
        <p:txBody>
          <a:bodyPr/>
          <a:lstStyle/>
          <a:p>
            <a:endParaRPr lang="en-GB"/>
          </a:p>
        </p:txBody>
      </p:sp>
      <p:sp>
        <p:nvSpPr>
          <p:cNvPr id="6" name="Shape 4"/>
          <p:cNvSpPr/>
          <p:nvPr/>
        </p:nvSpPr>
        <p:spPr>
          <a:xfrm>
            <a:off x="548640" y="2148840"/>
            <a:ext cx="2514600" cy="128016"/>
          </a:xfrm>
          <a:prstGeom prst="rect">
            <a:avLst/>
          </a:prstGeom>
          <a:solidFill>
            <a:srgbClr val="3E8E7E"/>
          </a:solidFill>
          <a:ln/>
        </p:spPr>
        <p:txBody>
          <a:bodyPr/>
          <a:lstStyle/>
          <a:p>
            <a:endParaRPr lang="en-GB"/>
          </a:p>
        </p:txBody>
      </p:sp>
      <p:sp>
        <p:nvSpPr>
          <p:cNvPr id="7" name="Text 5"/>
          <p:cNvSpPr/>
          <p:nvPr/>
        </p:nvSpPr>
        <p:spPr>
          <a:xfrm>
            <a:off x="731520" y="2514600"/>
            <a:ext cx="2148840" cy="411480"/>
          </a:xfrm>
          <a:prstGeom prst="rect">
            <a:avLst/>
          </a:prstGeom>
          <a:noFill/>
          <a:ln/>
        </p:spPr>
        <p:txBody>
          <a:bodyPr wrap="square" rtlCol="0" anchor="ctr"/>
          <a:lstStyle/>
          <a:p>
            <a:pPr marL="0" indent="0">
              <a:buNone/>
            </a:pPr>
            <a:r>
              <a:rPr lang="en-US" sz="1700" b="1" dirty="0">
                <a:solidFill>
                  <a:srgbClr val="0B4F4A"/>
                </a:solidFill>
                <a:latin typeface="Cambria" pitchFamily="34" charset="0"/>
                <a:ea typeface="Cambria" pitchFamily="34" charset="-122"/>
                <a:cs typeface="Cambria" pitchFamily="34" charset="-120"/>
              </a:rPr>
              <a:t>Physical</a:t>
            </a:r>
            <a:endParaRPr lang="en-US" sz="1700" dirty="0"/>
          </a:p>
        </p:txBody>
      </p:sp>
      <p:sp>
        <p:nvSpPr>
          <p:cNvPr id="8" name="Text 6"/>
          <p:cNvSpPr/>
          <p:nvPr/>
        </p:nvSpPr>
        <p:spPr>
          <a:xfrm>
            <a:off x="731520" y="3017520"/>
            <a:ext cx="2148840" cy="2011680"/>
          </a:xfrm>
          <a:prstGeom prst="rect">
            <a:avLst/>
          </a:prstGeom>
          <a:noFill/>
          <a:ln/>
        </p:spPr>
        <p:txBody>
          <a:bodyPr wrap="square" rtlCol="0" anchor="ctr"/>
          <a:lstStyle/>
          <a:p>
            <a:pPr marL="0" indent="0">
              <a:lnSpc>
                <a:spcPts val="1600"/>
              </a:lnSpc>
              <a:buNone/>
            </a:pPr>
            <a:r>
              <a:rPr lang="en-US" sz="1150" dirty="0">
                <a:solidFill>
                  <a:srgbClr val="5B6B68"/>
                </a:solidFill>
                <a:latin typeface="Calibri" pitchFamily="34" charset="0"/>
                <a:ea typeface="Calibri" pitchFamily="34" charset="-122"/>
                <a:cs typeface="Calibri" pitchFamily="34" charset="-120"/>
              </a:rPr>
              <a:t>Nutrition, sleep, activity, freedom from illness</a:t>
            </a:r>
            <a:endParaRPr lang="en-US" sz="1150" dirty="0"/>
          </a:p>
        </p:txBody>
      </p:sp>
      <p:sp>
        <p:nvSpPr>
          <p:cNvPr id="9" name="Shape 7"/>
          <p:cNvSpPr/>
          <p:nvPr/>
        </p:nvSpPr>
        <p:spPr>
          <a:xfrm>
            <a:off x="3264408" y="2148840"/>
            <a:ext cx="2514600" cy="3200400"/>
          </a:xfrm>
          <a:prstGeom prst="roundRect">
            <a:avLst>
              <a:gd name="adj" fmla="val 3273"/>
            </a:avLst>
          </a:prstGeom>
          <a:solidFill>
            <a:srgbClr val="FFFFFF"/>
          </a:solidFill>
          <a:ln w="12700">
            <a:solidFill>
              <a:srgbClr val="DCEDE9"/>
            </a:solidFill>
            <a:prstDash val="solid"/>
          </a:ln>
        </p:spPr>
        <p:txBody>
          <a:bodyPr/>
          <a:lstStyle/>
          <a:p>
            <a:endParaRPr lang="en-GB"/>
          </a:p>
        </p:txBody>
      </p:sp>
      <p:sp>
        <p:nvSpPr>
          <p:cNvPr id="10" name="Shape 8"/>
          <p:cNvSpPr/>
          <p:nvPr/>
        </p:nvSpPr>
        <p:spPr>
          <a:xfrm>
            <a:off x="3264408" y="2148840"/>
            <a:ext cx="2514600" cy="128016"/>
          </a:xfrm>
          <a:prstGeom prst="rect">
            <a:avLst/>
          </a:prstGeom>
          <a:solidFill>
            <a:srgbClr val="E0A526"/>
          </a:solidFill>
          <a:ln/>
        </p:spPr>
        <p:txBody>
          <a:bodyPr/>
          <a:lstStyle/>
          <a:p>
            <a:endParaRPr lang="en-GB"/>
          </a:p>
        </p:txBody>
      </p:sp>
      <p:sp>
        <p:nvSpPr>
          <p:cNvPr id="11" name="Text 9"/>
          <p:cNvSpPr/>
          <p:nvPr/>
        </p:nvSpPr>
        <p:spPr>
          <a:xfrm>
            <a:off x="3447288" y="2514600"/>
            <a:ext cx="2148840" cy="411480"/>
          </a:xfrm>
          <a:prstGeom prst="rect">
            <a:avLst/>
          </a:prstGeom>
          <a:noFill/>
          <a:ln/>
        </p:spPr>
        <p:txBody>
          <a:bodyPr wrap="square" rtlCol="0" anchor="ctr"/>
          <a:lstStyle/>
          <a:p>
            <a:pPr marL="0" indent="0">
              <a:buNone/>
            </a:pPr>
            <a:r>
              <a:rPr lang="en-US" sz="1700" b="1" dirty="0">
                <a:solidFill>
                  <a:srgbClr val="0B4F4A"/>
                </a:solidFill>
                <a:latin typeface="Cambria" pitchFamily="34" charset="0"/>
                <a:ea typeface="Cambria" pitchFamily="34" charset="-122"/>
                <a:cs typeface="Cambria" pitchFamily="34" charset="-120"/>
              </a:rPr>
              <a:t>Mental</a:t>
            </a:r>
            <a:endParaRPr lang="en-US" sz="1700" dirty="0"/>
          </a:p>
        </p:txBody>
      </p:sp>
      <p:sp>
        <p:nvSpPr>
          <p:cNvPr id="12" name="Text 10"/>
          <p:cNvSpPr/>
          <p:nvPr/>
        </p:nvSpPr>
        <p:spPr>
          <a:xfrm>
            <a:off x="3447288" y="3017520"/>
            <a:ext cx="2148840" cy="2011680"/>
          </a:xfrm>
          <a:prstGeom prst="rect">
            <a:avLst/>
          </a:prstGeom>
          <a:noFill/>
          <a:ln/>
        </p:spPr>
        <p:txBody>
          <a:bodyPr wrap="square" rtlCol="0" anchor="ctr"/>
          <a:lstStyle/>
          <a:p>
            <a:pPr marL="0" indent="0">
              <a:lnSpc>
                <a:spcPts val="1600"/>
              </a:lnSpc>
              <a:buNone/>
            </a:pPr>
            <a:r>
              <a:rPr lang="en-US" sz="1150" dirty="0">
                <a:solidFill>
                  <a:srgbClr val="5B6B68"/>
                </a:solidFill>
                <a:latin typeface="Calibri" pitchFamily="34" charset="0"/>
                <a:ea typeface="Calibri" pitchFamily="34" charset="-122"/>
                <a:cs typeface="Calibri" pitchFamily="34" charset="-120"/>
              </a:rPr>
              <a:t>Cognitive clarity, coping and psychological resilience</a:t>
            </a:r>
            <a:endParaRPr lang="en-US" sz="1150" dirty="0"/>
          </a:p>
        </p:txBody>
      </p:sp>
      <p:sp>
        <p:nvSpPr>
          <p:cNvPr id="13" name="Shape 11"/>
          <p:cNvSpPr/>
          <p:nvPr/>
        </p:nvSpPr>
        <p:spPr>
          <a:xfrm>
            <a:off x="5980176" y="2148840"/>
            <a:ext cx="2514600" cy="3200400"/>
          </a:xfrm>
          <a:prstGeom prst="roundRect">
            <a:avLst>
              <a:gd name="adj" fmla="val 3273"/>
            </a:avLst>
          </a:prstGeom>
          <a:solidFill>
            <a:srgbClr val="FFFFFF"/>
          </a:solidFill>
          <a:ln w="12700">
            <a:solidFill>
              <a:srgbClr val="DCEDE9"/>
            </a:solidFill>
            <a:prstDash val="solid"/>
          </a:ln>
        </p:spPr>
        <p:txBody>
          <a:bodyPr/>
          <a:lstStyle/>
          <a:p>
            <a:endParaRPr lang="en-GB"/>
          </a:p>
        </p:txBody>
      </p:sp>
      <p:sp>
        <p:nvSpPr>
          <p:cNvPr id="14" name="Shape 12"/>
          <p:cNvSpPr/>
          <p:nvPr/>
        </p:nvSpPr>
        <p:spPr>
          <a:xfrm>
            <a:off x="5980176" y="2148840"/>
            <a:ext cx="2514600" cy="128016"/>
          </a:xfrm>
          <a:prstGeom prst="rect">
            <a:avLst/>
          </a:prstGeom>
          <a:solidFill>
            <a:srgbClr val="3E8E7E"/>
          </a:solidFill>
          <a:ln/>
        </p:spPr>
        <p:txBody>
          <a:bodyPr/>
          <a:lstStyle/>
          <a:p>
            <a:endParaRPr lang="en-GB"/>
          </a:p>
        </p:txBody>
      </p:sp>
      <p:sp>
        <p:nvSpPr>
          <p:cNvPr id="15" name="Text 13"/>
          <p:cNvSpPr/>
          <p:nvPr/>
        </p:nvSpPr>
        <p:spPr>
          <a:xfrm>
            <a:off x="6163056" y="2514600"/>
            <a:ext cx="2148840" cy="411480"/>
          </a:xfrm>
          <a:prstGeom prst="rect">
            <a:avLst/>
          </a:prstGeom>
          <a:noFill/>
          <a:ln/>
        </p:spPr>
        <p:txBody>
          <a:bodyPr wrap="square" rtlCol="0" anchor="ctr"/>
          <a:lstStyle/>
          <a:p>
            <a:pPr marL="0" indent="0">
              <a:buNone/>
            </a:pPr>
            <a:r>
              <a:rPr lang="en-US" sz="1700" b="1" dirty="0">
                <a:solidFill>
                  <a:srgbClr val="0B4F4A"/>
                </a:solidFill>
                <a:latin typeface="Cambria" pitchFamily="34" charset="0"/>
                <a:ea typeface="Cambria" pitchFamily="34" charset="-122"/>
                <a:cs typeface="Cambria" pitchFamily="34" charset="-120"/>
              </a:rPr>
              <a:t>Emotional</a:t>
            </a:r>
            <a:endParaRPr lang="en-US" sz="1700" dirty="0"/>
          </a:p>
        </p:txBody>
      </p:sp>
      <p:sp>
        <p:nvSpPr>
          <p:cNvPr id="16" name="Text 14"/>
          <p:cNvSpPr/>
          <p:nvPr/>
        </p:nvSpPr>
        <p:spPr>
          <a:xfrm>
            <a:off x="6163056" y="3017520"/>
            <a:ext cx="2148840" cy="2011680"/>
          </a:xfrm>
          <a:prstGeom prst="rect">
            <a:avLst/>
          </a:prstGeom>
          <a:noFill/>
          <a:ln/>
        </p:spPr>
        <p:txBody>
          <a:bodyPr wrap="square" rtlCol="0" anchor="ctr"/>
          <a:lstStyle/>
          <a:p>
            <a:pPr marL="0" indent="0">
              <a:lnSpc>
                <a:spcPts val="1600"/>
              </a:lnSpc>
              <a:buNone/>
            </a:pPr>
            <a:r>
              <a:rPr lang="en-US" sz="1150" dirty="0">
                <a:solidFill>
                  <a:srgbClr val="5B6B68"/>
                </a:solidFill>
                <a:latin typeface="Calibri" pitchFamily="34" charset="0"/>
                <a:ea typeface="Calibri" pitchFamily="34" charset="-122"/>
                <a:cs typeface="Calibri" pitchFamily="34" charset="-120"/>
              </a:rPr>
              <a:t>Self-awareness, regulation, positive affect</a:t>
            </a:r>
            <a:endParaRPr lang="en-US" sz="1150" dirty="0"/>
          </a:p>
        </p:txBody>
      </p:sp>
      <p:sp>
        <p:nvSpPr>
          <p:cNvPr id="17" name="Shape 15"/>
          <p:cNvSpPr/>
          <p:nvPr/>
        </p:nvSpPr>
        <p:spPr>
          <a:xfrm>
            <a:off x="8695944" y="2148840"/>
            <a:ext cx="2514600" cy="3200400"/>
          </a:xfrm>
          <a:prstGeom prst="roundRect">
            <a:avLst>
              <a:gd name="adj" fmla="val 3273"/>
            </a:avLst>
          </a:prstGeom>
          <a:solidFill>
            <a:srgbClr val="FFFFFF"/>
          </a:solidFill>
          <a:ln w="12700">
            <a:solidFill>
              <a:srgbClr val="DCEDE9"/>
            </a:solidFill>
            <a:prstDash val="solid"/>
          </a:ln>
        </p:spPr>
        <p:txBody>
          <a:bodyPr/>
          <a:lstStyle/>
          <a:p>
            <a:endParaRPr lang="en-GB"/>
          </a:p>
        </p:txBody>
      </p:sp>
      <p:sp>
        <p:nvSpPr>
          <p:cNvPr id="18" name="Shape 16"/>
          <p:cNvSpPr/>
          <p:nvPr/>
        </p:nvSpPr>
        <p:spPr>
          <a:xfrm>
            <a:off x="8695944" y="2148840"/>
            <a:ext cx="2514600" cy="128016"/>
          </a:xfrm>
          <a:prstGeom prst="rect">
            <a:avLst/>
          </a:prstGeom>
          <a:solidFill>
            <a:srgbClr val="E0A526"/>
          </a:solidFill>
          <a:ln/>
        </p:spPr>
        <p:txBody>
          <a:bodyPr/>
          <a:lstStyle/>
          <a:p>
            <a:endParaRPr lang="en-GB"/>
          </a:p>
        </p:txBody>
      </p:sp>
      <p:sp>
        <p:nvSpPr>
          <p:cNvPr id="19" name="Text 17"/>
          <p:cNvSpPr/>
          <p:nvPr/>
        </p:nvSpPr>
        <p:spPr>
          <a:xfrm>
            <a:off x="8878824" y="2514600"/>
            <a:ext cx="2148840" cy="411480"/>
          </a:xfrm>
          <a:prstGeom prst="rect">
            <a:avLst/>
          </a:prstGeom>
          <a:noFill/>
          <a:ln/>
        </p:spPr>
        <p:txBody>
          <a:bodyPr wrap="square" rtlCol="0" anchor="ctr"/>
          <a:lstStyle/>
          <a:p>
            <a:pPr marL="0" indent="0">
              <a:buNone/>
            </a:pPr>
            <a:r>
              <a:rPr lang="en-US" sz="1700" b="1" dirty="0">
                <a:solidFill>
                  <a:srgbClr val="0B4F4A"/>
                </a:solidFill>
                <a:latin typeface="Cambria" pitchFamily="34" charset="0"/>
                <a:ea typeface="Cambria" pitchFamily="34" charset="-122"/>
                <a:cs typeface="Cambria" pitchFamily="34" charset="-120"/>
              </a:rPr>
              <a:t>Social</a:t>
            </a:r>
            <a:endParaRPr lang="en-US" sz="1700" dirty="0"/>
          </a:p>
        </p:txBody>
      </p:sp>
      <p:sp>
        <p:nvSpPr>
          <p:cNvPr id="20" name="Text 18"/>
          <p:cNvSpPr/>
          <p:nvPr/>
        </p:nvSpPr>
        <p:spPr>
          <a:xfrm>
            <a:off x="8878824" y="3017520"/>
            <a:ext cx="2148840" cy="2011680"/>
          </a:xfrm>
          <a:prstGeom prst="rect">
            <a:avLst/>
          </a:prstGeom>
          <a:noFill/>
          <a:ln/>
        </p:spPr>
        <p:txBody>
          <a:bodyPr wrap="square" rtlCol="0" anchor="ctr"/>
          <a:lstStyle/>
          <a:p>
            <a:pPr marL="0" indent="0">
              <a:lnSpc>
                <a:spcPts val="1600"/>
              </a:lnSpc>
              <a:buNone/>
            </a:pPr>
            <a:r>
              <a:rPr lang="en-US" sz="1150" dirty="0">
                <a:solidFill>
                  <a:srgbClr val="5B6B68"/>
                </a:solidFill>
                <a:latin typeface="Calibri" pitchFamily="34" charset="0"/>
                <a:ea typeface="Calibri" pitchFamily="34" charset="-122"/>
                <a:cs typeface="Calibri" pitchFamily="34" charset="-120"/>
              </a:rPr>
              <a:t>Belonging, relationships, community connection</a:t>
            </a:r>
            <a:endParaRPr lang="en-US" sz="1150" dirty="0"/>
          </a:p>
        </p:txBody>
      </p:sp>
      <p:sp>
        <p:nvSpPr>
          <p:cNvPr id="21" name="Shape 19"/>
          <p:cNvSpPr/>
          <p:nvPr/>
        </p:nvSpPr>
        <p:spPr>
          <a:xfrm>
            <a:off x="548640" y="5623560"/>
            <a:ext cx="10378440" cy="685800"/>
          </a:xfrm>
          <a:prstGeom prst="roundRect">
            <a:avLst>
              <a:gd name="adj" fmla="val 9333"/>
            </a:avLst>
          </a:prstGeom>
          <a:solidFill>
            <a:srgbClr val="0B4F4A"/>
          </a:solidFill>
          <a:ln/>
        </p:spPr>
        <p:txBody>
          <a:bodyPr/>
          <a:lstStyle/>
          <a:p>
            <a:endParaRPr lang="en-GB"/>
          </a:p>
        </p:txBody>
      </p:sp>
      <p:sp>
        <p:nvSpPr>
          <p:cNvPr id="22" name="Text 20"/>
          <p:cNvSpPr/>
          <p:nvPr/>
        </p:nvSpPr>
        <p:spPr>
          <a:xfrm>
            <a:off x="822960" y="5623560"/>
            <a:ext cx="9875520" cy="685800"/>
          </a:xfrm>
          <a:prstGeom prst="rect">
            <a:avLst/>
          </a:prstGeom>
          <a:noFill/>
          <a:ln/>
        </p:spPr>
        <p:txBody>
          <a:bodyPr wrap="square" rtlCol="0" anchor="ctr"/>
          <a:lstStyle/>
          <a:p>
            <a:pPr marL="0" indent="0">
              <a:buNone/>
            </a:pPr>
            <a:r>
              <a:rPr lang="en-US" sz="1250" i="1" dirty="0">
                <a:solidFill>
                  <a:srgbClr val="FFFFFF"/>
                </a:solidFill>
                <a:latin typeface="Calibri" pitchFamily="34" charset="0"/>
                <a:ea typeface="Calibri" pitchFamily="34" charset="-122"/>
                <a:cs typeface="Calibri" pitchFamily="34" charset="-120"/>
              </a:rPr>
              <a:t>Wellbeing is now positioned as an outcome healthcare systems should actively promote — not just a by-product of treating illness.</a:t>
            </a:r>
            <a:endParaRPr lang="en-US" sz="1250" dirty="0"/>
          </a:p>
        </p:txBody>
      </p:sp>
      <p:sp>
        <p:nvSpPr>
          <p:cNvPr id="23" name="Text 21"/>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B6B68"/>
                </a:solidFill>
                <a:latin typeface="Calibri" pitchFamily="34" charset="0"/>
                <a:ea typeface="Calibri" pitchFamily="34" charset="-122"/>
                <a:cs typeface="Calibri" pitchFamily="34" charset="-120"/>
              </a:rPr>
              <a:t>04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200" b="1" kern="0" spc="200" dirty="0">
                <a:solidFill>
                  <a:srgbClr val="3E8E7E"/>
                </a:solidFill>
                <a:latin typeface="Calibri" pitchFamily="34" charset="0"/>
                <a:ea typeface="Calibri" pitchFamily="34" charset="-122"/>
                <a:cs typeface="Calibri" pitchFamily="34" charset="-120"/>
              </a:rPr>
              <a:t>A) KEY CONCEPTS</a:t>
            </a:r>
            <a:endParaRPr lang="en-US" sz="1200" dirty="0"/>
          </a:p>
        </p:txBody>
      </p:sp>
      <p:sp>
        <p:nvSpPr>
          <p:cNvPr id="3" name="Text 1"/>
          <p:cNvSpPr/>
          <p:nvPr/>
        </p:nvSpPr>
        <p:spPr>
          <a:xfrm>
            <a:off x="548640" y="685800"/>
            <a:ext cx="10515600" cy="822960"/>
          </a:xfrm>
          <a:prstGeom prst="rect">
            <a:avLst/>
          </a:prstGeom>
          <a:noFill/>
          <a:ln/>
        </p:spPr>
        <p:txBody>
          <a:bodyPr wrap="square" rtlCol="0" anchor="ctr"/>
          <a:lstStyle/>
          <a:p>
            <a:pPr marL="0" indent="0" algn="l">
              <a:buNone/>
            </a:pPr>
            <a:r>
              <a:rPr lang="en-US" sz="3000" b="1" dirty="0">
                <a:solidFill>
                  <a:srgbClr val="0B4F4A"/>
                </a:solidFill>
                <a:latin typeface="Cambria" pitchFamily="34" charset="0"/>
                <a:ea typeface="Cambria" pitchFamily="34" charset="-122"/>
                <a:cs typeface="Cambria" pitchFamily="34" charset="-120"/>
              </a:rPr>
              <a:t>Sustainable development</a:t>
            </a:r>
            <a:endParaRPr lang="en-US" sz="3000" dirty="0"/>
          </a:p>
        </p:txBody>
      </p:sp>
      <p:sp>
        <p:nvSpPr>
          <p:cNvPr id="4" name="Shape 2"/>
          <p:cNvSpPr/>
          <p:nvPr/>
        </p:nvSpPr>
        <p:spPr>
          <a:xfrm>
            <a:off x="548640" y="1417320"/>
            <a:ext cx="10378440" cy="1234440"/>
          </a:xfrm>
          <a:prstGeom prst="roundRect">
            <a:avLst>
              <a:gd name="adj" fmla="val 5926"/>
            </a:avLst>
          </a:prstGeom>
          <a:solidFill>
            <a:srgbClr val="0B4F4A"/>
          </a:solidFill>
          <a:ln/>
        </p:spPr>
        <p:txBody>
          <a:bodyPr/>
          <a:lstStyle/>
          <a:p>
            <a:endParaRPr lang="en-GB"/>
          </a:p>
        </p:txBody>
      </p:sp>
      <p:sp>
        <p:nvSpPr>
          <p:cNvPr id="5" name="Shape 3"/>
          <p:cNvSpPr/>
          <p:nvPr/>
        </p:nvSpPr>
        <p:spPr>
          <a:xfrm>
            <a:off x="777240" y="1645920"/>
            <a:ext cx="777240" cy="777240"/>
          </a:xfrm>
          <a:prstGeom prst="ellipse">
            <a:avLst/>
          </a:prstGeom>
          <a:solidFill>
            <a:srgbClr val="3E8E7E"/>
          </a:solidFill>
          <a:ln/>
        </p:spPr>
        <p:txBody>
          <a:bodyPr/>
          <a:lstStyle/>
          <a:p>
            <a:endParaRPr lang="en-GB"/>
          </a:p>
        </p:txBody>
      </p:sp>
      <p:pic>
        <p:nvPicPr>
          <p:cNvPr id="6" name="Image 0" descr="icon_globe.png"/>
          <p:cNvPicPr>
            <a:picLocks noChangeAspect="1"/>
          </p:cNvPicPr>
          <p:nvPr/>
        </p:nvPicPr>
        <p:blipFill>
          <a:blip r:embed="rId3"/>
          <a:stretch>
            <a:fillRect/>
          </a:stretch>
        </p:blipFill>
        <p:spPr>
          <a:xfrm>
            <a:off x="941832" y="1810512"/>
            <a:ext cx="448056" cy="448056"/>
          </a:xfrm>
          <a:prstGeom prst="rect">
            <a:avLst/>
          </a:prstGeom>
        </p:spPr>
      </p:pic>
      <p:sp>
        <p:nvSpPr>
          <p:cNvPr id="7" name="Text 4"/>
          <p:cNvSpPr/>
          <p:nvPr/>
        </p:nvSpPr>
        <p:spPr>
          <a:xfrm>
            <a:off x="1737360" y="1554480"/>
            <a:ext cx="9006840" cy="960120"/>
          </a:xfrm>
          <a:prstGeom prst="rect">
            <a:avLst/>
          </a:prstGeom>
          <a:noFill/>
          <a:ln/>
        </p:spPr>
        <p:txBody>
          <a:bodyPr wrap="square" rtlCol="0" anchor="ctr"/>
          <a:lstStyle/>
          <a:p>
            <a:pPr marL="0" indent="0">
              <a:buNone/>
            </a:pPr>
            <a:r>
              <a:rPr lang="en-US" sz="1350" b="1" dirty="0">
                <a:solidFill>
                  <a:srgbClr val="E0A526"/>
                </a:solidFill>
                <a:latin typeface="Calibri" pitchFamily="34" charset="0"/>
                <a:ea typeface="Calibri" pitchFamily="34" charset="-122"/>
                <a:cs typeface="Calibri" pitchFamily="34" charset="-120"/>
              </a:rPr>
              <a:t>Brundtland Report (1987): </a:t>
            </a:r>
            <a:r>
              <a:rPr lang="en-US" sz="1350" i="1" dirty="0">
                <a:solidFill>
                  <a:srgbClr val="FFFFFF"/>
                </a:solidFill>
                <a:latin typeface="Calibri" pitchFamily="34" charset="0"/>
                <a:ea typeface="Calibri" pitchFamily="34" charset="-122"/>
                <a:cs typeface="Calibri" pitchFamily="34" charset="-120"/>
              </a:rPr>
              <a:t>development that “meets the needs of the present without compromising the ability of future generations to meet their own needs.”</a:t>
            </a:r>
            <a:endParaRPr lang="en-US" sz="1350" dirty="0"/>
          </a:p>
        </p:txBody>
      </p:sp>
      <p:sp>
        <p:nvSpPr>
          <p:cNvPr id="8" name="Text 5"/>
          <p:cNvSpPr/>
          <p:nvPr/>
        </p:nvSpPr>
        <p:spPr>
          <a:xfrm>
            <a:off x="548640" y="2880360"/>
            <a:ext cx="5486400" cy="365760"/>
          </a:xfrm>
          <a:prstGeom prst="rect">
            <a:avLst/>
          </a:prstGeom>
          <a:noFill/>
          <a:ln/>
        </p:spPr>
        <p:txBody>
          <a:bodyPr wrap="square" rtlCol="0" anchor="ctr"/>
          <a:lstStyle/>
          <a:p>
            <a:pPr marL="0" indent="0">
              <a:buNone/>
            </a:pPr>
            <a:r>
              <a:rPr lang="en-US" sz="1400" b="1" dirty="0">
                <a:solidFill>
                  <a:srgbClr val="0B4F4A"/>
                </a:solidFill>
                <a:latin typeface="Calibri" pitchFamily="34" charset="0"/>
                <a:ea typeface="Calibri" pitchFamily="34" charset="-122"/>
                <a:cs typeface="Calibri" pitchFamily="34" charset="-120"/>
              </a:rPr>
              <a:t>Three interlocking pillars</a:t>
            </a:r>
            <a:endParaRPr lang="en-US" sz="1400" dirty="0"/>
          </a:p>
        </p:txBody>
      </p:sp>
      <p:sp>
        <p:nvSpPr>
          <p:cNvPr id="9" name="Shape 6"/>
          <p:cNvSpPr/>
          <p:nvPr/>
        </p:nvSpPr>
        <p:spPr>
          <a:xfrm>
            <a:off x="548640" y="3337560"/>
            <a:ext cx="3246120" cy="3246120"/>
          </a:xfrm>
          <a:prstGeom prst="ellipse">
            <a:avLst/>
          </a:prstGeom>
          <a:solidFill>
            <a:srgbClr val="DCEDE9"/>
          </a:solidFill>
          <a:ln w="19050">
            <a:solidFill>
              <a:srgbClr val="3E8E7E"/>
            </a:solidFill>
            <a:prstDash val="solid"/>
          </a:ln>
        </p:spPr>
        <p:txBody>
          <a:bodyPr/>
          <a:lstStyle/>
          <a:p>
            <a:endParaRPr lang="en-GB"/>
          </a:p>
        </p:txBody>
      </p:sp>
      <p:sp>
        <p:nvSpPr>
          <p:cNvPr id="10" name="Text 7"/>
          <p:cNvSpPr/>
          <p:nvPr/>
        </p:nvSpPr>
        <p:spPr>
          <a:xfrm>
            <a:off x="548640" y="4160520"/>
            <a:ext cx="3246120" cy="365760"/>
          </a:xfrm>
          <a:prstGeom prst="rect">
            <a:avLst/>
          </a:prstGeom>
          <a:noFill/>
          <a:ln/>
        </p:spPr>
        <p:txBody>
          <a:bodyPr wrap="square" rtlCol="0" anchor="ctr"/>
          <a:lstStyle/>
          <a:p>
            <a:pPr marL="0" indent="0" algn="ctr">
              <a:buNone/>
            </a:pPr>
            <a:r>
              <a:rPr lang="en-US" sz="1500" b="1" dirty="0">
                <a:solidFill>
                  <a:srgbClr val="0B4F4A"/>
                </a:solidFill>
                <a:latin typeface="Cambria" pitchFamily="34" charset="0"/>
                <a:ea typeface="Cambria" pitchFamily="34" charset="-122"/>
                <a:cs typeface="Cambria" pitchFamily="34" charset="-120"/>
              </a:rPr>
              <a:t>Economic</a:t>
            </a:r>
            <a:endParaRPr lang="en-US" sz="1500" dirty="0"/>
          </a:p>
        </p:txBody>
      </p:sp>
      <p:sp>
        <p:nvSpPr>
          <p:cNvPr id="11" name="Text 8"/>
          <p:cNvSpPr/>
          <p:nvPr/>
        </p:nvSpPr>
        <p:spPr>
          <a:xfrm>
            <a:off x="868680" y="4572000"/>
            <a:ext cx="2606040" cy="914400"/>
          </a:xfrm>
          <a:prstGeom prst="rect">
            <a:avLst/>
          </a:prstGeom>
          <a:noFill/>
          <a:ln/>
        </p:spPr>
        <p:txBody>
          <a:bodyPr wrap="square" rtlCol="0" anchor="ctr"/>
          <a:lstStyle/>
          <a:p>
            <a:pPr marL="0" indent="0" algn="ctr">
              <a:buNone/>
            </a:pPr>
            <a:r>
              <a:rPr lang="en-US" sz="1050" dirty="0">
                <a:solidFill>
                  <a:srgbClr val="1B2B29"/>
                </a:solidFill>
                <a:latin typeface="Calibri" pitchFamily="34" charset="0"/>
                <a:ea typeface="Calibri" pitchFamily="34" charset="-122"/>
                <a:cs typeface="Calibri" pitchFamily="34" charset="-120"/>
              </a:rPr>
              <a:t>Sustainable funding and efficient resource use in care systems</a:t>
            </a:r>
            <a:endParaRPr lang="en-US" sz="1050" dirty="0"/>
          </a:p>
        </p:txBody>
      </p:sp>
      <p:sp>
        <p:nvSpPr>
          <p:cNvPr id="12" name="Shape 9"/>
          <p:cNvSpPr/>
          <p:nvPr/>
        </p:nvSpPr>
        <p:spPr>
          <a:xfrm>
            <a:off x="4069080" y="3337560"/>
            <a:ext cx="3246120" cy="3246120"/>
          </a:xfrm>
          <a:prstGeom prst="ellipse">
            <a:avLst/>
          </a:prstGeom>
          <a:solidFill>
            <a:srgbClr val="DCEDE9"/>
          </a:solidFill>
          <a:ln w="19050">
            <a:solidFill>
              <a:srgbClr val="3E8E7E"/>
            </a:solidFill>
            <a:prstDash val="solid"/>
          </a:ln>
        </p:spPr>
        <p:txBody>
          <a:bodyPr/>
          <a:lstStyle/>
          <a:p>
            <a:endParaRPr lang="en-GB"/>
          </a:p>
        </p:txBody>
      </p:sp>
      <p:sp>
        <p:nvSpPr>
          <p:cNvPr id="13" name="Text 10"/>
          <p:cNvSpPr/>
          <p:nvPr/>
        </p:nvSpPr>
        <p:spPr>
          <a:xfrm>
            <a:off x="4069080" y="4160520"/>
            <a:ext cx="3246120" cy="365760"/>
          </a:xfrm>
          <a:prstGeom prst="rect">
            <a:avLst/>
          </a:prstGeom>
          <a:noFill/>
          <a:ln/>
        </p:spPr>
        <p:txBody>
          <a:bodyPr wrap="square" rtlCol="0" anchor="ctr"/>
          <a:lstStyle/>
          <a:p>
            <a:pPr marL="0" indent="0" algn="ctr">
              <a:buNone/>
            </a:pPr>
            <a:r>
              <a:rPr lang="en-US" sz="1500" b="1" dirty="0">
                <a:solidFill>
                  <a:srgbClr val="0B4F4A"/>
                </a:solidFill>
                <a:latin typeface="Cambria" pitchFamily="34" charset="0"/>
                <a:ea typeface="Cambria" pitchFamily="34" charset="-122"/>
                <a:cs typeface="Cambria" pitchFamily="34" charset="-120"/>
              </a:rPr>
              <a:t>Social</a:t>
            </a:r>
            <a:endParaRPr lang="en-US" sz="1500" dirty="0"/>
          </a:p>
        </p:txBody>
      </p:sp>
      <p:sp>
        <p:nvSpPr>
          <p:cNvPr id="14" name="Text 11"/>
          <p:cNvSpPr/>
          <p:nvPr/>
        </p:nvSpPr>
        <p:spPr>
          <a:xfrm>
            <a:off x="4389120" y="4572000"/>
            <a:ext cx="2606040" cy="914400"/>
          </a:xfrm>
          <a:prstGeom prst="rect">
            <a:avLst/>
          </a:prstGeom>
          <a:noFill/>
          <a:ln/>
        </p:spPr>
        <p:txBody>
          <a:bodyPr wrap="square" rtlCol="0" anchor="ctr"/>
          <a:lstStyle/>
          <a:p>
            <a:pPr marL="0" indent="0" algn="ctr">
              <a:buNone/>
            </a:pPr>
            <a:r>
              <a:rPr lang="en-US" sz="1050" dirty="0">
                <a:solidFill>
                  <a:srgbClr val="1B2B29"/>
                </a:solidFill>
                <a:latin typeface="Calibri" pitchFamily="34" charset="0"/>
                <a:ea typeface="Calibri" pitchFamily="34" charset="-122"/>
                <a:cs typeface="Calibri" pitchFamily="34" charset="-120"/>
              </a:rPr>
              <a:t>Equity, inclusion and community wellbeing across generations</a:t>
            </a:r>
            <a:endParaRPr lang="en-US" sz="1050" dirty="0"/>
          </a:p>
        </p:txBody>
      </p:sp>
      <p:sp>
        <p:nvSpPr>
          <p:cNvPr id="15" name="Shape 12"/>
          <p:cNvSpPr/>
          <p:nvPr/>
        </p:nvSpPr>
        <p:spPr>
          <a:xfrm>
            <a:off x="7589520" y="3337560"/>
            <a:ext cx="3246120" cy="3246120"/>
          </a:xfrm>
          <a:prstGeom prst="ellipse">
            <a:avLst/>
          </a:prstGeom>
          <a:solidFill>
            <a:srgbClr val="DCEDE9"/>
          </a:solidFill>
          <a:ln w="19050">
            <a:solidFill>
              <a:srgbClr val="3E8E7E"/>
            </a:solidFill>
            <a:prstDash val="solid"/>
          </a:ln>
        </p:spPr>
        <p:txBody>
          <a:bodyPr/>
          <a:lstStyle/>
          <a:p>
            <a:endParaRPr lang="en-GB"/>
          </a:p>
        </p:txBody>
      </p:sp>
      <p:sp>
        <p:nvSpPr>
          <p:cNvPr id="16" name="Text 13"/>
          <p:cNvSpPr/>
          <p:nvPr/>
        </p:nvSpPr>
        <p:spPr>
          <a:xfrm>
            <a:off x="7589520" y="4160520"/>
            <a:ext cx="3246120" cy="365760"/>
          </a:xfrm>
          <a:prstGeom prst="rect">
            <a:avLst/>
          </a:prstGeom>
          <a:noFill/>
          <a:ln/>
        </p:spPr>
        <p:txBody>
          <a:bodyPr wrap="square" rtlCol="0" anchor="ctr"/>
          <a:lstStyle/>
          <a:p>
            <a:pPr marL="0" indent="0" algn="ctr">
              <a:buNone/>
            </a:pPr>
            <a:r>
              <a:rPr lang="en-US" sz="1500" b="1" dirty="0">
                <a:solidFill>
                  <a:srgbClr val="0B4F4A"/>
                </a:solidFill>
                <a:latin typeface="Cambria" pitchFamily="34" charset="0"/>
                <a:ea typeface="Cambria" pitchFamily="34" charset="-122"/>
                <a:cs typeface="Cambria" pitchFamily="34" charset="-120"/>
              </a:rPr>
              <a:t>Environmental</a:t>
            </a:r>
            <a:endParaRPr lang="en-US" sz="1500" dirty="0"/>
          </a:p>
        </p:txBody>
      </p:sp>
      <p:sp>
        <p:nvSpPr>
          <p:cNvPr id="17" name="Text 14"/>
          <p:cNvSpPr/>
          <p:nvPr/>
        </p:nvSpPr>
        <p:spPr>
          <a:xfrm>
            <a:off x="7909560" y="4572000"/>
            <a:ext cx="2606040" cy="914400"/>
          </a:xfrm>
          <a:prstGeom prst="rect">
            <a:avLst/>
          </a:prstGeom>
          <a:noFill/>
          <a:ln/>
        </p:spPr>
        <p:txBody>
          <a:bodyPr wrap="square" rtlCol="0" anchor="ctr"/>
          <a:lstStyle/>
          <a:p>
            <a:pPr marL="0" indent="0" algn="ctr">
              <a:buNone/>
            </a:pPr>
            <a:r>
              <a:rPr lang="en-US" sz="1050" dirty="0">
                <a:solidFill>
                  <a:srgbClr val="1B2B29"/>
                </a:solidFill>
                <a:latin typeface="Calibri" pitchFamily="34" charset="0"/>
                <a:ea typeface="Calibri" pitchFamily="34" charset="-122"/>
                <a:cs typeface="Calibri" pitchFamily="34" charset="-120"/>
              </a:rPr>
              <a:t>Reducing the ecological footprint of health &amp; care delivery</a:t>
            </a:r>
            <a:endParaRPr lang="en-US" sz="1050" dirty="0"/>
          </a:p>
        </p:txBody>
      </p:sp>
      <p:sp>
        <p:nvSpPr>
          <p:cNvPr id="18" name="Text 15"/>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B6B68"/>
                </a:solidFill>
                <a:latin typeface="Calibri" pitchFamily="34" charset="0"/>
                <a:ea typeface="Calibri" pitchFamily="34" charset="-122"/>
                <a:cs typeface="Calibri" pitchFamily="34" charset="-120"/>
              </a:rPr>
              <a:t>05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BFAF7"/>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200" b="1" kern="0" spc="200" dirty="0">
                <a:solidFill>
                  <a:srgbClr val="3E8E7E"/>
                </a:solidFill>
                <a:latin typeface="Calibri" pitchFamily="34" charset="0"/>
                <a:ea typeface="Calibri" pitchFamily="34" charset="-122"/>
                <a:cs typeface="Calibri" pitchFamily="34" charset="-120"/>
              </a:rPr>
              <a:t>A) KEY CONCEPTS</a:t>
            </a:r>
            <a:endParaRPr lang="en-US" sz="1200" dirty="0"/>
          </a:p>
        </p:txBody>
      </p:sp>
      <p:sp>
        <p:nvSpPr>
          <p:cNvPr id="3" name="Text 1"/>
          <p:cNvSpPr/>
          <p:nvPr/>
        </p:nvSpPr>
        <p:spPr>
          <a:xfrm>
            <a:off x="548640" y="685800"/>
            <a:ext cx="10515600" cy="822960"/>
          </a:xfrm>
          <a:prstGeom prst="rect">
            <a:avLst/>
          </a:prstGeom>
          <a:noFill/>
          <a:ln/>
        </p:spPr>
        <p:txBody>
          <a:bodyPr wrap="square" rtlCol="0" anchor="ctr"/>
          <a:lstStyle/>
          <a:p>
            <a:pPr marL="0" indent="0" algn="l">
              <a:buNone/>
            </a:pPr>
            <a:r>
              <a:rPr lang="en-US" sz="3000" b="1" dirty="0">
                <a:solidFill>
                  <a:srgbClr val="0B4F4A"/>
                </a:solidFill>
                <a:latin typeface="Cambria" pitchFamily="34" charset="0"/>
                <a:ea typeface="Cambria" pitchFamily="34" charset="-122"/>
                <a:cs typeface="Cambria" pitchFamily="34" charset="-120"/>
              </a:rPr>
              <a:t>The WHO Sustainable Development Goals</a:t>
            </a:r>
            <a:endParaRPr lang="en-US" sz="3000" dirty="0"/>
          </a:p>
        </p:txBody>
      </p:sp>
      <p:sp>
        <p:nvSpPr>
          <p:cNvPr id="4" name="Text 2"/>
          <p:cNvSpPr/>
          <p:nvPr/>
        </p:nvSpPr>
        <p:spPr>
          <a:xfrm>
            <a:off x="548640" y="1371600"/>
            <a:ext cx="10607040" cy="777240"/>
          </a:xfrm>
          <a:prstGeom prst="rect">
            <a:avLst/>
          </a:prstGeom>
          <a:noFill/>
          <a:ln/>
        </p:spPr>
        <p:txBody>
          <a:bodyPr wrap="square" rtlCol="0" anchor="ctr"/>
          <a:lstStyle/>
          <a:p>
            <a:pPr marL="0" indent="0">
              <a:lnSpc>
                <a:spcPts val="1900"/>
              </a:lnSpc>
              <a:buNone/>
            </a:pPr>
            <a:r>
              <a:rPr lang="en-US" sz="1350" b="1" dirty="0">
                <a:solidFill>
                  <a:srgbClr val="0B4F4A"/>
                </a:solidFill>
                <a:latin typeface="Calibri" pitchFamily="34" charset="0"/>
                <a:ea typeface="Calibri" pitchFamily="34" charset="-122"/>
                <a:cs typeface="Calibri" pitchFamily="34" charset="-120"/>
              </a:rPr>
              <a:t>SDG 3</a:t>
            </a:r>
            <a:r>
              <a:rPr lang="en-US" sz="1350" dirty="0">
                <a:solidFill>
                  <a:srgbClr val="1B2B29"/>
                </a:solidFill>
                <a:latin typeface="Calibri" pitchFamily="34" charset="0"/>
                <a:ea typeface="Calibri" pitchFamily="34" charset="-122"/>
                <a:cs typeface="Calibri" pitchFamily="34" charset="-120"/>
              </a:rPr>
              <a:t> — “Ensure healthy lives and promote well-being for all at all ages” — is one of 17 UN Sustainable Development Goals (2015-2030) and sits at the centre of the health agenda, with 13 targets covering both direct health outcomes and the means to achieve them.</a:t>
            </a:r>
            <a:endParaRPr lang="en-US" sz="1350" dirty="0"/>
          </a:p>
        </p:txBody>
      </p:sp>
      <p:sp>
        <p:nvSpPr>
          <p:cNvPr id="5" name="Shape 3"/>
          <p:cNvSpPr/>
          <p:nvPr/>
        </p:nvSpPr>
        <p:spPr>
          <a:xfrm>
            <a:off x="548640" y="2331720"/>
            <a:ext cx="3364992" cy="960120"/>
          </a:xfrm>
          <a:prstGeom prst="roundRect">
            <a:avLst>
              <a:gd name="adj" fmla="val 6667"/>
            </a:avLst>
          </a:prstGeom>
          <a:solidFill>
            <a:srgbClr val="FFFFFF"/>
          </a:solidFill>
          <a:ln w="12700">
            <a:solidFill>
              <a:srgbClr val="DCEDE9"/>
            </a:solidFill>
            <a:prstDash val="solid"/>
          </a:ln>
        </p:spPr>
        <p:txBody>
          <a:bodyPr/>
          <a:lstStyle/>
          <a:p>
            <a:endParaRPr lang="en-GB"/>
          </a:p>
        </p:txBody>
      </p:sp>
      <p:sp>
        <p:nvSpPr>
          <p:cNvPr id="6" name="Shape 4"/>
          <p:cNvSpPr/>
          <p:nvPr/>
        </p:nvSpPr>
        <p:spPr>
          <a:xfrm>
            <a:off x="548640" y="2331720"/>
            <a:ext cx="82296" cy="960120"/>
          </a:xfrm>
          <a:prstGeom prst="rect">
            <a:avLst/>
          </a:prstGeom>
          <a:solidFill>
            <a:srgbClr val="E0A526"/>
          </a:solidFill>
          <a:ln/>
        </p:spPr>
        <p:txBody>
          <a:bodyPr/>
          <a:lstStyle/>
          <a:p>
            <a:endParaRPr lang="en-GB"/>
          </a:p>
        </p:txBody>
      </p:sp>
      <p:sp>
        <p:nvSpPr>
          <p:cNvPr id="7" name="Text 5"/>
          <p:cNvSpPr/>
          <p:nvPr/>
        </p:nvSpPr>
        <p:spPr>
          <a:xfrm>
            <a:off x="777240" y="2423160"/>
            <a:ext cx="2999232" cy="274320"/>
          </a:xfrm>
          <a:prstGeom prst="rect">
            <a:avLst/>
          </a:prstGeom>
          <a:noFill/>
          <a:ln/>
        </p:spPr>
        <p:txBody>
          <a:bodyPr wrap="square" rtlCol="0" anchor="ctr"/>
          <a:lstStyle/>
          <a:p>
            <a:pPr marL="0" indent="0">
              <a:buNone/>
            </a:pPr>
            <a:r>
              <a:rPr lang="en-US" sz="1200" b="1" dirty="0">
                <a:solidFill>
                  <a:srgbClr val="3E8E7E"/>
                </a:solidFill>
                <a:latin typeface="Calibri" pitchFamily="34" charset="0"/>
                <a:ea typeface="Calibri" pitchFamily="34" charset="-122"/>
                <a:cs typeface="Calibri" pitchFamily="34" charset="-120"/>
              </a:rPr>
              <a:t>3.1 / 3.2</a:t>
            </a:r>
            <a:endParaRPr lang="en-US" sz="1200" dirty="0"/>
          </a:p>
        </p:txBody>
      </p:sp>
      <p:sp>
        <p:nvSpPr>
          <p:cNvPr id="8" name="Text 6"/>
          <p:cNvSpPr/>
          <p:nvPr/>
        </p:nvSpPr>
        <p:spPr>
          <a:xfrm>
            <a:off x="777240" y="2715768"/>
            <a:ext cx="2999232" cy="502920"/>
          </a:xfrm>
          <a:prstGeom prst="rect">
            <a:avLst/>
          </a:prstGeom>
          <a:noFill/>
          <a:ln/>
        </p:spPr>
        <p:txBody>
          <a:bodyPr wrap="square" rtlCol="0" anchor="ctr"/>
          <a:lstStyle/>
          <a:p>
            <a:pPr marL="0" indent="0">
              <a:buNone/>
            </a:pPr>
            <a:r>
              <a:rPr lang="en-US" sz="1050" dirty="0">
                <a:solidFill>
                  <a:srgbClr val="1B2B29"/>
                </a:solidFill>
                <a:latin typeface="Calibri" pitchFamily="34" charset="0"/>
                <a:ea typeface="Calibri" pitchFamily="34" charset="-122"/>
                <a:cs typeface="Calibri" pitchFamily="34" charset="-120"/>
              </a:rPr>
              <a:t>Reduce maternal, newborn and under-5 mortality</a:t>
            </a:r>
            <a:endParaRPr lang="en-US" sz="1050" dirty="0"/>
          </a:p>
        </p:txBody>
      </p:sp>
      <p:sp>
        <p:nvSpPr>
          <p:cNvPr id="9" name="Shape 7"/>
          <p:cNvSpPr/>
          <p:nvPr/>
        </p:nvSpPr>
        <p:spPr>
          <a:xfrm>
            <a:off x="4096512" y="2331720"/>
            <a:ext cx="3364992" cy="960120"/>
          </a:xfrm>
          <a:prstGeom prst="roundRect">
            <a:avLst>
              <a:gd name="adj" fmla="val 6667"/>
            </a:avLst>
          </a:prstGeom>
          <a:solidFill>
            <a:srgbClr val="FFFFFF"/>
          </a:solidFill>
          <a:ln w="12700">
            <a:solidFill>
              <a:srgbClr val="DCEDE9"/>
            </a:solidFill>
            <a:prstDash val="solid"/>
          </a:ln>
        </p:spPr>
        <p:txBody>
          <a:bodyPr/>
          <a:lstStyle/>
          <a:p>
            <a:endParaRPr lang="en-GB"/>
          </a:p>
        </p:txBody>
      </p:sp>
      <p:sp>
        <p:nvSpPr>
          <p:cNvPr id="10" name="Shape 8"/>
          <p:cNvSpPr/>
          <p:nvPr/>
        </p:nvSpPr>
        <p:spPr>
          <a:xfrm>
            <a:off x="4096512" y="2331720"/>
            <a:ext cx="82296" cy="960120"/>
          </a:xfrm>
          <a:prstGeom prst="rect">
            <a:avLst/>
          </a:prstGeom>
          <a:solidFill>
            <a:srgbClr val="E0A526"/>
          </a:solidFill>
          <a:ln/>
        </p:spPr>
        <p:txBody>
          <a:bodyPr/>
          <a:lstStyle/>
          <a:p>
            <a:endParaRPr lang="en-GB"/>
          </a:p>
        </p:txBody>
      </p:sp>
      <p:sp>
        <p:nvSpPr>
          <p:cNvPr id="11" name="Text 9"/>
          <p:cNvSpPr/>
          <p:nvPr/>
        </p:nvSpPr>
        <p:spPr>
          <a:xfrm>
            <a:off x="4325112" y="2423160"/>
            <a:ext cx="2999232" cy="274320"/>
          </a:xfrm>
          <a:prstGeom prst="rect">
            <a:avLst/>
          </a:prstGeom>
          <a:noFill/>
          <a:ln/>
        </p:spPr>
        <p:txBody>
          <a:bodyPr wrap="square" rtlCol="0" anchor="ctr"/>
          <a:lstStyle/>
          <a:p>
            <a:pPr marL="0" indent="0">
              <a:buNone/>
            </a:pPr>
            <a:r>
              <a:rPr lang="en-US" sz="1200" b="1" dirty="0">
                <a:solidFill>
                  <a:srgbClr val="3E8E7E"/>
                </a:solidFill>
                <a:latin typeface="Calibri" pitchFamily="34" charset="0"/>
                <a:ea typeface="Calibri" pitchFamily="34" charset="-122"/>
                <a:cs typeface="Calibri" pitchFamily="34" charset="-120"/>
              </a:rPr>
              <a:t>3.3</a:t>
            </a:r>
            <a:endParaRPr lang="en-US" sz="1200" dirty="0"/>
          </a:p>
        </p:txBody>
      </p:sp>
      <p:sp>
        <p:nvSpPr>
          <p:cNvPr id="12" name="Text 10"/>
          <p:cNvSpPr/>
          <p:nvPr/>
        </p:nvSpPr>
        <p:spPr>
          <a:xfrm>
            <a:off x="4325112" y="2715768"/>
            <a:ext cx="2999232" cy="502920"/>
          </a:xfrm>
          <a:prstGeom prst="rect">
            <a:avLst/>
          </a:prstGeom>
          <a:noFill/>
          <a:ln/>
        </p:spPr>
        <p:txBody>
          <a:bodyPr wrap="square" rtlCol="0" anchor="ctr"/>
          <a:lstStyle/>
          <a:p>
            <a:pPr marL="0" indent="0">
              <a:buNone/>
            </a:pPr>
            <a:r>
              <a:rPr lang="en-US" sz="1050" dirty="0">
                <a:solidFill>
                  <a:srgbClr val="1B2B29"/>
                </a:solidFill>
                <a:latin typeface="Calibri" pitchFamily="34" charset="0"/>
                <a:ea typeface="Calibri" pitchFamily="34" charset="-122"/>
                <a:cs typeface="Calibri" pitchFamily="34" charset="-120"/>
              </a:rPr>
              <a:t>End epidemics of AIDS, TB, malaria &amp; neglected tropical diseases</a:t>
            </a:r>
            <a:endParaRPr lang="en-US" sz="1050" dirty="0"/>
          </a:p>
        </p:txBody>
      </p:sp>
      <p:sp>
        <p:nvSpPr>
          <p:cNvPr id="13" name="Shape 11"/>
          <p:cNvSpPr/>
          <p:nvPr/>
        </p:nvSpPr>
        <p:spPr>
          <a:xfrm>
            <a:off x="7644384" y="2331720"/>
            <a:ext cx="3364992" cy="960120"/>
          </a:xfrm>
          <a:prstGeom prst="roundRect">
            <a:avLst>
              <a:gd name="adj" fmla="val 6667"/>
            </a:avLst>
          </a:prstGeom>
          <a:solidFill>
            <a:srgbClr val="FFFFFF"/>
          </a:solidFill>
          <a:ln w="12700">
            <a:solidFill>
              <a:srgbClr val="DCEDE9"/>
            </a:solidFill>
            <a:prstDash val="solid"/>
          </a:ln>
        </p:spPr>
        <p:txBody>
          <a:bodyPr/>
          <a:lstStyle/>
          <a:p>
            <a:endParaRPr lang="en-GB"/>
          </a:p>
        </p:txBody>
      </p:sp>
      <p:sp>
        <p:nvSpPr>
          <p:cNvPr id="14" name="Shape 12"/>
          <p:cNvSpPr/>
          <p:nvPr/>
        </p:nvSpPr>
        <p:spPr>
          <a:xfrm>
            <a:off x="7644384" y="2331720"/>
            <a:ext cx="82296" cy="960120"/>
          </a:xfrm>
          <a:prstGeom prst="rect">
            <a:avLst/>
          </a:prstGeom>
          <a:solidFill>
            <a:srgbClr val="E0A526"/>
          </a:solidFill>
          <a:ln/>
        </p:spPr>
        <p:txBody>
          <a:bodyPr/>
          <a:lstStyle/>
          <a:p>
            <a:endParaRPr lang="en-GB"/>
          </a:p>
        </p:txBody>
      </p:sp>
      <p:sp>
        <p:nvSpPr>
          <p:cNvPr id="15" name="Text 13"/>
          <p:cNvSpPr/>
          <p:nvPr/>
        </p:nvSpPr>
        <p:spPr>
          <a:xfrm>
            <a:off x="7872984" y="2423160"/>
            <a:ext cx="2999232" cy="274320"/>
          </a:xfrm>
          <a:prstGeom prst="rect">
            <a:avLst/>
          </a:prstGeom>
          <a:noFill/>
          <a:ln/>
        </p:spPr>
        <p:txBody>
          <a:bodyPr wrap="square" rtlCol="0" anchor="ctr"/>
          <a:lstStyle/>
          <a:p>
            <a:pPr marL="0" indent="0">
              <a:buNone/>
            </a:pPr>
            <a:r>
              <a:rPr lang="en-US" sz="1200" b="1" dirty="0">
                <a:solidFill>
                  <a:srgbClr val="3E8E7E"/>
                </a:solidFill>
                <a:latin typeface="Calibri" pitchFamily="34" charset="0"/>
                <a:ea typeface="Calibri" pitchFamily="34" charset="-122"/>
                <a:cs typeface="Calibri" pitchFamily="34" charset="-120"/>
              </a:rPr>
              <a:t>3.4</a:t>
            </a:r>
            <a:endParaRPr lang="en-US" sz="1200" dirty="0"/>
          </a:p>
        </p:txBody>
      </p:sp>
      <p:sp>
        <p:nvSpPr>
          <p:cNvPr id="16" name="Text 14"/>
          <p:cNvSpPr/>
          <p:nvPr/>
        </p:nvSpPr>
        <p:spPr>
          <a:xfrm>
            <a:off x="7872984" y="2715768"/>
            <a:ext cx="2999232" cy="502920"/>
          </a:xfrm>
          <a:prstGeom prst="rect">
            <a:avLst/>
          </a:prstGeom>
          <a:noFill/>
          <a:ln/>
        </p:spPr>
        <p:txBody>
          <a:bodyPr wrap="square" rtlCol="0" anchor="ctr"/>
          <a:lstStyle/>
          <a:p>
            <a:pPr marL="0" indent="0">
              <a:buNone/>
            </a:pPr>
            <a:r>
              <a:rPr lang="en-US" sz="1050" dirty="0">
                <a:solidFill>
                  <a:srgbClr val="1B2B29"/>
                </a:solidFill>
                <a:latin typeface="Calibri" pitchFamily="34" charset="0"/>
                <a:ea typeface="Calibri" pitchFamily="34" charset="-122"/>
                <a:cs typeface="Calibri" pitchFamily="34" charset="-120"/>
              </a:rPr>
              <a:t>Cut premature NCD mortality by a third; promote mental health</a:t>
            </a:r>
            <a:endParaRPr lang="en-US" sz="1050" dirty="0"/>
          </a:p>
        </p:txBody>
      </p:sp>
      <p:sp>
        <p:nvSpPr>
          <p:cNvPr id="17" name="Shape 15"/>
          <p:cNvSpPr/>
          <p:nvPr/>
        </p:nvSpPr>
        <p:spPr>
          <a:xfrm>
            <a:off x="548640" y="3474720"/>
            <a:ext cx="3364992" cy="960120"/>
          </a:xfrm>
          <a:prstGeom prst="roundRect">
            <a:avLst>
              <a:gd name="adj" fmla="val 6667"/>
            </a:avLst>
          </a:prstGeom>
          <a:solidFill>
            <a:srgbClr val="FFFFFF"/>
          </a:solidFill>
          <a:ln w="12700">
            <a:solidFill>
              <a:srgbClr val="DCEDE9"/>
            </a:solidFill>
            <a:prstDash val="solid"/>
          </a:ln>
        </p:spPr>
        <p:txBody>
          <a:bodyPr/>
          <a:lstStyle/>
          <a:p>
            <a:endParaRPr lang="en-GB"/>
          </a:p>
        </p:txBody>
      </p:sp>
      <p:sp>
        <p:nvSpPr>
          <p:cNvPr id="18" name="Shape 16"/>
          <p:cNvSpPr/>
          <p:nvPr/>
        </p:nvSpPr>
        <p:spPr>
          <a:xfrm>
            <a:off x="548640" y="3474720"/>
            <a:ext cx="82296" cy="960120"/>
          </a:xfrm>
          <a:prstGeom prst="rect">
            <a:avLst/>
          </a:prstGeom>
          <a:solidFill>
            <a:srgbClr val="E0A526"/>
          </a:solidFill>
          <a:ln/>
        </p:spPr>
        <p:txBody>
          <a:bodyPr/>
          <a:lstStyle/>
          <a:p>
            <a:endParaRPr lang="en-GB"/>
          </a:p>
        </p:txBody>
      </p:sp>
      <p:sp>
        <p:nvSpPr>
          <p:cNvPr id="19" name="Text 17"/>
          <p:cNvSpPr/>
          <p:nvPr/>
        </p:nvSpPr>
        <p:spPr>
          <a:xfrm>
            <a:off x="777240" y="3566160"/>
            <a:ext cx="2999232" cy="274320"/>
          </a:xfrm>
          <a:prstGeom prst="rect">
            <a:avLst/>
          </a:prstGeom>
          <a:noFill/>
          <a:ln/>
        </p:spPr>
        <p:txBody>
          <a:bodyPr wrap="square" rtlCol="0" anchor="ctr"/>
          <a:lstStyle/>
          <a:p>
            <a:pPr marL="0" indent="0">
              <a:buNone/>
            </a:pPr>
            <a:r>
              <a:rPr lang="en-US" sz="1200" b="1" dirty="0">
                <a:solidFill>
                  <a:srgbClr val="3E8E7E"/>
                </a:solidFill>
                <a:latin typeface="Calibri" pitchFamily="34" charset="0"/>
                <a:ea typeface="Calibri" pitchFamily="34" charset="-122"/>
                <a:cs typeface="Calibri" pitchFamily="34" charset="-120"/>
              </a:rPr>
              <a:t>3.5</a:t>
            </a:r>
            <a:endParaRPr lang="en-US" sz="1200" dirty="0"/>
          </a:p>
        </p:txBody>
      </p:sp>
      <p:sp>
        <p:nvSpPr>
          <p:cNvPr id="20" name="Text 18"/>
          <p:cNvSpPr/>
          <p:nvPr/>
        </p:nvSpPr>
        <p:spPr>
          <a:xfrm>
            <a:off x="777240" y="3858768"/>
            <a:ext cx="2999232" cy="502920"/>
          </a:xfrm>
          <a:prstGeom prst="rect">
            <a:avLst/>
          </a:prstGeom>
          <a:noFill/>
          <a:ln/>
        </p:spPr>
        <p:txBody>
          <a:bodyPr wrap="square" rtlCol="0" anchor="ctr"/>
          <a:lstStyle/>
          <a:p>
            <a:pPr marL="0" indent="0">
              <a:buNone/>
            </a:pPr>
            <a:r>
              <a:rPr lang="en-US" sz="1050" dirty="0">
                <a:solidFill>
                  <a:srgbClr val="1B2B29"/>
                </a:solidFill>
                <a:latin typeface="Calibri" pitchFamily="34" charset="0"/>
                <a:ea typeface="Calibri" pitchFamily="34" charset="-122"/>
                <a:cs typeface="Calibri" pitchFamily="34" charset="-120"/>
              </a:rPr>
              <a:t>Strengthen prevention/treatment of substance abuse</a:t>
            </a:r>
            <a:endParaRPr lang="en-US" sz="1050" dirty="0"/>
          </a:p>
        </p:txBody>
      </p:sp>
      <p:sp>
        <p:nvSpPr>
          <p:cNvPr id="21" name="Shape 19"/>
          <p:cNvSpPr/>
          <p:nvPr/>
        </p:nvSpPr>
        <p:spPr>
          <a:xfrm>
            <a:off x="4096512" y="3474720"/>
            <a:ext cx="3364992" cy="960120"/>
          </a:xfrm>
          <a:prstGeom prst="roundRect">
            <a:avLst>
              <a:gd name="adj" fmla="val 6667"/>
            </a:avLst>
          </a:prstGeom>
          <a:solidFill>
            <a:srgbClr val="FFFFFF"/>
          </a:solidFill>
          <a:ln w="12700">
            <a:solidFill>
              <a:srgbClr val="DCEDE9"/>
            </a:solidFill>
            <a:prstDash val="solid"/>
          </a:ln>
        </p:spPr>
        <p:txBody>
          <a:bodyPr/>
          <a:lstStyle/>
          <a:p>
            <a:endParaRPr lang="en-GB"/>
          </a:p>
        </p:txBody>
      </p:sp>
      <p:sp>
        <p:nvSpPr>
          <p:cNvPr id="22" name="Shape 20"/>
          <p:cNvSpPr/>
          <p:nvPr/>
        </p:nvSpPr>
        <p:spPr>
          <a:xfrm>
            <a:off x="4096512" y="3474720"/>
            <a:ext cx="82296" cy="960120"/>
          </a:xfrm>
          <a:prstGeom prst="rect">
            <a:avLst/>
          </a:prstGeom>
          <a:solidFill>
            <a:srgbClr val="E0A526"/>
          </a:solidFill>
          <a:ln/>
        </p:spPr>
        <p:txBody>
          <a:bodyPr/>
          <a:lstStyle/>
          <a:p>
            <a:endParaRPr lang="en-GB"/>
          </a:p>
        </p:txBody>
      </p:sp>
      <p:sp>
        <p:nvSpPr>
          <p:cNvPr id="23" name="Text 21"/>
          <p:cNvSpPr/>
          <p:nvPr/>
        </p:nvSpPr>
        <p:spPr>
          <a:xfrm>
            <a:off x="4325112" y="3566160"/>
            <a:ext cx="2999232" cy="274320"/>
          </a:xfrm>
          <a:prstGeom prst="rect">
            <a:avLst/>
          </a:prstGeom>
          <a:noFill/>
          <a:ln/>
        </p:spPr>
        <p:txBody>
          <a:bodyPr wrap="square" rtlCol="0" anchor="ctr"/>
          <a:lstStyle/>
          <a:p>
            <a:pPr marL="0" indent="0">
              <a:buNone/>
            </a:pPr>
            <a:r>
              <a:rPr lang="en-US" sz="1200" b="1" dirty="0">
                <a:solidFill>
                  <a:srgbClr val="3E8E7E"/>
                </a:solidFill>
                <a:latin typeface="Calibri" pitchFamily="34" charset="0"/>
                <a:ea typeface="Calibri" pitchFamily="34" charset="-122"/>
                <a:cs typeface="Calibri" pitchFamily="34" charset="-120"/>
              </a:rPr>
              <a:t>3.8</a:t>
            </a:r>
            <a:endParaRPr lang="en-US" sz="1200" dirty="0"/>
          </a:p>
        </p:txBody>
      </p:sp>
      <p:sp>
        <p:nvSpPr>
          <p:cNvPr id="24" name="Text 22"/>
          <p:cNvSpPr/>
          <p:nvPr/>
        </p:nvSpPr>
        <p:spPr>
          <a:xfrm>
            <a:off x="4325112" y="3858768"/>
            <a:ext cx="2999232" cy="502920"/>
          </a:xfrm>
          <a:prstGeom prst="rect">
            <a:avLst/>
          </a:prstGeom>
          <a:noFill/>
          <a:ln/>
        </p:spPr>
        <p:txBody>
          <a:bodyPr wrap="square" rtlCol="0" anchor="ctr"/>
          <a:lstStyle/>
          <a:p>
            <a:pPr marL="0" indent="0">
              <a:buNone/>
            </a:pPr>
            <a:r>
              <a:rPr lang="en-US" sz="1050" dirty="0">
                <a:solidFill>
                  <a:srgbClr val="1B2B29"/>
                </a:solidFill>
                <a:latin typeface="Calibri" pitchFamily="34" charset="0"/>
                <a:ea typeface="Calibri" pitchFamily="34" charset="-122"/>
                <a:cs typeface="Calibri" pitchFamily="34" charset="-120"/>
              </a:rPr>
              <a:t>Achieve universal health coverage</a:t>
            </a:r>
            <a:endParaRPr lang="en-US" sz="1050" dirty="0"/>
          </a:p>
        </p:txBody>
      </p:sp>
      <p:sp>
        <p:nvSpPr>
          <p:cNvPr id="25" name="Shape 23"/>
          <p:cNvSpPr/>
          <p:nvPr/>
        </p:nvSpPr>
        <p:spPr>
          <a:xfrm>
            <a:off x="7644384" y="3474720"/>
            <a:ext cx="3364992" cy="960120"/>
          </a:xfrm>
          <a:prstGeom prst="roundRect">
            <a:avLst>
              <a:gd name="adj" fmla="val 6667"/>
            </a:avLst>
          </a:prstGeom>
          <a:solidFill>
            <a:srgbClr val="FFFFFF"/>
          </a:solidFill>
          <a:ln w="12700">
            <a:solidFill>
              <a:srgbClr val="DCEDE9"/>
            </a:solidFill>
            <a:prstDash val="solid"/>
          </a:ln>
        </p:spPr>
        <p:txBody>
          <a:bodyPr/>
          <a:lstStyle/>
          <a:p>
            <a:endParaRPr lang="en-GB"/>
          </a:p>
        </p:txBody>
      </p:sp>
      <p:sp>
        <p:nvSpPr>
          <p:cNvPr id="26" name="Shape 24"/>
          <p:cNvSpPr/>
          <p:nvPr/>
        </p:nvSpPr>
        <p:spPr>
          <a:xfrm>
            <a:off x="7644384" y="3474720"/>
            <a:ext cx="82296" cy="960120"/>
          </a:xfrm>
          <a:prstGeom prst="rect">
            <a:avLst/>
          </a:prstGeom>
          <a:solidFill>
            <a:srgbClr val="E0A526"/>
          </a:solidFill>
          <a:ln/>
        </p:spPr>
        <p:txBody>
          <a:bodyPr/>
          <a:lstStyle/>
          <a:p>
            <a:endParaRPr lang="en-GB"/>
          </a:p>
        </p:txBody>
      </p:sp>
      <p:sp>
        <p:nvSpPr>
          <p:cNvPr id="27" name="Text 25"/>
          <p:cNvSpPr/>
          <p:nvPr/>
        </p:nvSpPr>
        <p:spPr>
          <a:xfrm>
            <a:off x="7872984" y="3566160"/>
            <a:ext cx="2999232" cy="274320"/>
          </a:xfrm>
          <a:prstGeom prst="rect">
            <a:avLst/>
          </a:prstGeom>
          <a:noFill/>
          <a:ln/>
        </p:spPr>
        <p:txBody>
          <a:bodyPr wrap="square" rtlCol="0" anchor="ctr"/>
          <a:lstStyle/>
          <a:p>
            <a:pPr marL="0" indent="0">
              <a:buNone/>
            </a:pPr>
            <a:r>
              <a:rPr lang="en-US" sz="1200" b="1" dirty="0">
                <a:solidFill>
                  <a:srgbClr val="3E8E7E"/>
                </a:solidFill>
                <a:latin typeface="Calibri" pitchFamily="34" charset="0"/>
                <a:ea typeface="Calibri" pitchFamily="34" charset="-122"/>
                <a:cs typeface="Calibri" pitchFamily="34" charset="-120"/>
              </a:rPr>
              <a:t>3.c</a:t>
            </a:r>
            <a:endParaRPr lang="en-US" sz="1200" dirty="0"/>
          </a:p>
        </p:txBody>
      </p:sp>
      <p:sp>
        <p:nvSpPr>
          <p:cNvPr id="28" name="Text 26"/>
          <p:cNvSpPr/>
          <p:nvPr/>
        </p:nvSpPr>
        <p:spPr>
          <a:xfrm>
            <a:off x="7872984" y="3858768"/>
            <a:ext cx="2999232" cy="502920"/>
          </a:xfrm>
          <a:prstGeom prst="rect">
            <a:avLst/>
          </a:prstGeom>
          <a:noFill/>
          <a:ln/>
        </p:spPr>
        <p:txBody>
          <a:bodyPr wrap="square" rtlCol="0" anchor="ctr"/>
          <a:lstStyle/>
          <a:p>
            <a:pPr marL="0" indent="0">
              <a:buNone/>
            </a:pPr>
            <a:r>
              <a:rPr lang="en-US" sz="1050" dirty="0">
                <a:solidFill>
                  <a:srgbClr val="1B2B29"/>
                </a:solidFill>
                <a:latin typeface="Calibri" pitchFamily="34" charset="0"/>
                <a:ea typeface="Calibri" pitchFamily="34" charset="-122"/>
                <a:cs typeface="Calibri" pitchFamily="34" charset="-120"/>
              </a:rPr>
              <a:t>Strengthen health financing &amp; workforce</a:t>
            </a:r>
            <a:endParaRPr lang="en-US" sz="1050" dirty="0"/>
          </a:p>
        </p:txBody>
      </p:sp>
      <p:sp>
        <p:nvSpPr>
          <p:cNvPr id="29" name="Text 27"/>
          <p:cNvSpPr/>
          <p:nvPr/>
        </p:nvSpPr>
        <p:spPr>
          <a:xfrm>
            <a:off x="548640" y="5806440"/>
            <a:ext cx="10378440" cy="457200"/>
          </a:xfrm>
          <a:prstGeom prst="rect">
            <a:avLst/>
          </a:prstGeom>
          <a:noFill/>
          <a:ln/>
        </p:spPr>
        <p:txBody>
          <a:bodyPr wrap="square" rtlCol="0" anchor="ctr"/>
          <a:lstStyle/>
          <a:p>
            <a:pPr marL="0" indent="0">
              <a:buNone/>
            </a:pPr>
            <a:r>
              <a:rPr lang="en-US" sz="1100" i="1" dirty="0">
                <a:solidFill>
                  <a:srgbClr val="5B6B68"/>
                </a:solidFill>
                <a:latin typeface="Calibri" pitchFamily="34" charset="0"/>
                <a:ea typeface="Calibri" pitchFamily="34" charset="-122"/>
                <a:cs typeface="Calibri" pitchFamily="34" charset="-120"/>
              </a:rPr>
              <a:t>SDG 3 is also cross-cutting: progress on clean water, education, poverty and climate action (other SDGs) directly shapes population health outcomes.</a:t>
            </a:r>
            <a:endParaRPr lang="en-US" sz="1100" dirty="0"/>
          </a:p>
        </p:txBody>
      </p:sp>
      <p:sp>
        <p:nvSpPr>
          <p:cNvPr id="30" name="Text 28"/>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B6B68"/>
                </a:solidFill>
                <a:latin typeface="Calibri" pitchFamily="34" charset="0"/>
                <a:ea typeface="Calibri" pitchFamily="34" charset="-122"/>
                <a:cs typeface="Calibri" pitchFamily="34" charset="-120"/>
              </a:rPr>
              <a:t>06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200" b="1" kern="0" spc="200" dirty="0">
                <a:solidFill>
                  <a:srgbClr val="3E8E7E"/>
                </a:solidFill>
                <a:latin typeface="Calibri" pitchFamily="34" charset="0"/>
                <a:ea typeface="Calibri" pitchFamily="34" charset="-122"/>
                <a:cs typeface="Calibri" pitchFamily="34" charset="-120"/>
              </a:rPr>
              <a:t>B) INTEGRATION</a:t>
            </a:r>
            <a:endParaRPr lang="en-US" sz="1200" dirty="0"/>
          </a:p>
        </p:txBody>
      </p:sp>
      <p:sp>
        <p:nvSpPr>
          <p:cNvPr id="3" name="Text 1"/>
          <p:cNvSpPr/>
          <p:nvPr/>
        </p:nvSpPr>
        <p:spPr>
          <a:xfrm>
            <a:off x="548640" y="685800"/>
            <a:ext cx="10515600" cy="822960"/>
          </a:xfrm>
          <a:prstGeom prst="rect">
            <a:avLst/>
          </a:prstGeom>
          <a:noFill/>
          <a:ln/>
        </p:spPr>
        <p:txBody>
          <a:bodyPr wrap="square" rtlCol="0" anchor="ctr"/>
          <a:lstStyle/>
          <a:p>
            <a:pPr marL="0" indent="0" algn="l">
              <a:buNone/>
            </a:pPr>
            <a:r>
              <a:rPr lang="en-US" sz="3000" b="1" dirty="0">
                <a:solidFill>
                  <a:srgbClr val="0B4F4A"/>
                </a:solidFill>
                <a:latin typeface="Cambria" pitchFamily="34" charset="0"/>
                <a:ea typeface="Cambria" pitchFamily="34" charset="-122"/>
                <a:cs typeface="Cambria" pitchFamily="34" charset="-120"/>
              </a:rPr>
              <a:t>Integrating holistic health &amp; wellbeing approaches</a:t>
            </a:r>
            <a:endParaRPr lang="en-US" sz="3000" dirty="0"/>
          </a:p>
        </p:txBody>
      </p:sp>
      <p:sp>
        <p:nvSpPr>
          <p:cNvPr id="4" name="Text 2"/>
          <p:cNvSpPr/>
          <p:nvPr/>
        </p:nvSpPr>
        <p:spPr>
          <a:xfrm>
            <a:off x="548640" y="1371600"/>
            <a:ext cx="10607040" cy="457200"/>
          </a:xfrm>
          <a:prstGeom prst="rect">
            <a:avLst/>
          </a:prstGeom>
          <a:noFill/>
          <a:ln/>
        </p:spPr>
        <p:txBody>
          <a:bodyPr wrap="square" rtlCol="0" anchor="ctr"/>
          <a:lstStyle/>
          <a:p>
            <a:pPr marL="0" indent="0">
              <a:buNone/>
            </a:pPr>
            <a:r>
              <a:rPr lang="en-US" sz="1300" dirty="0">
                <a:solidFill>
                  <a:srgbClr val="5B6B68"/>
                </a:solidFill>
                <a:latin typeface="Calibri" pitchFamily="34" charset="0"/>
                <a:ea typeface="Calibri" pitchFamily="34" charset="-122"/>
                <a:cs typeface="Calibri" pitchFamily="34" charset="-120"/>
              </a:rPr>
              <a:t>Moving from a narrow, disease-focused model to one that treats the whole person within their social and environmental context.</a:t>
            </a:r>
            <a:endParaRPr lang="en-US" sz="1300" dirty="0"/>
          </a:p>
        </p:txBody>
      </p:sp>
      <p:sp>
        <p:nvSpPr>
          <p:cNvPr id="5" name="Shape 3"/>
          <p:cNvSpPr/>
          <p:nvPr/>
        </p:nvSpPr>
        <p:spPr>
          <a:xfrm>
            <a:off x="548640" y="2057400"/>
            <a:ext cx="4937760" cy="3566160"/>
          </a:xfrm>
          <a:prstGeom prst="roundRect">
            <a:avLst>
              <a:gd name="adj" fmla="val 2051"/>
            </a:avLst>
          </a:prstGeom>
          <a:solidFill>
            <a:srgbClr val="DCEDE9"/>
          </a:solidFill>
          <a:ln/>
        </p:spPr>
        <p:txBody>
          <a:bodyPr/>
          <a:lstStyle/>
          <a:p>
            <a:endParaRPr lang="en-GB"/>
          </a:p>
        </p:txBody>
      </p:sp>
      <p:sp>
        <p:nvSpPr>
          <p:cNvPr id="6" name="Text 4"/>
          <p:cNvSpPr/>
          <p:nvPr/>
        </p:nvSpPr>
        <p:spPr>
          <a:xfrm>
            <a:off x="868680" y="2286000"/>
            <a:ext cx="4297680" cy="320040"/>
          </a:xfrm>
          <a:prstGeom prst="rect">
            <a:avLst/>
          </a:prstGeom>
          <a:noFill/>
          <a:ln/>
        </p:spPr>
        <p:txBody>
          <a:bodyPr wrap="square" rtlCol="0" anchor="ctr"/>
          <a:lstStyle/>
          <a:p>
            <a:pPr marL="0" indent="0">
              <a:buNone/>
            </a:pPr>
            <a:r>
              <a:rPr lang="en-US" sz="1200" b="1" kern="0" spc="100" dirty="0">
                <a:solidFill>
                  <a:srgbClr val="0B4F4A"/>
                </a:solidFill>
                <a:latin typeface="Calibri" pitchFamily="34" charset="0"/>
                <a:ea typeface="Calibri" pitchFamily="34" charset="-122"/>
                <a:cs typeface="Calibri" pitchFamily="34" charset="-120"/>
              </a:rPr>
              <a:t>TRADITIONAL MODEL</a:t>
            </a:r>
            <a:endParaRPr lang="en-US" sz="1200" dirty="0"/>
          </a:p>
        </p:txBody>
      </p:sp>
      <p:sp>
        <p:nvSpPr>
          <p:cNvPr id="7" name="Text 5"/>
          <p:cNvSpPr/>
          <p:nvPr/>
        </p:nvSpPr>
        <p:spPr>
          <a:xfrm>
            <a:off x="868680" y="2788920"/>
            <a:ext cx="274320" cy="365760"/>
          </a:xfrm>
          <a:prstGeom prst="rect">
            <a:avLst/>
          </a:prstGeom>
          <a:noFill/>
          <a:ln/>
        </p:spPr>
        <p:txBody>
          <a:bodyPr wrap="square" rtlCol="0" anchor="ctr"/>
          <a:lstStyle/>
          <a:p>
            <a:pPr marL="0" indent="0">
              <a:buNone/>
            </a:pPr>
            <a:r>
              <a:rPr lang="en-US" sz="1400" b="1" dirty="0">
                <a:solidFill>
                  <a:srgbClr val="3E8E7E"/>
                </a:solidFill>
                <a:latin typeface="Calibri" pitchFamily="34" charset="0"/>
                <a:ea typeface="Calibri" pitchFamily="34" charset="-122"/>
                <a:cs typeface="Calibri" pitchFamily="34" charset="-120"/>
              </a:rPr>
              <a:t>—</a:t>
            </a:r>
            <a:endParaRPr lang="en-US" sz="1400" dirty="0"/>
          </a:p>
        </p:txBody>
      </p:sp>
      <p:sp>
        <p:nvSpPr>
          <p:cNvPr id="8" name="Text 6"/>
          <p:cNvSpPr/>
          <p:nvPr/>
        </p:nvSpPr>
        <p:spPr>
          <a:xfrm>
            <a:off x="1188720" y="2743200"/>
            <a:ext cx="4114800" cy="685800"/>
          </a:xfrm>
          <a:prstGeom prst="rect">
            <a:avLst/>
          </a:prstGeom>
          <a:noFill/>
          <a:ln/>
        </p:spPr>
        <p:txBody>
          <a:bodyPr wrap="square" rtlCol="0" anchor="ctr"/>
          <a:lstStyle/>
          <a:p>
            <a:pPr marL="0" indent="0">
              <a:buNone/>
            </a:pPr>
            <a:r>
              <a:rPr lang="en-US" sz="1250" dirty="0">
                <a:solidFill>
                  <a:srgbClr val="1B2B29"/>
                </a:solidFill>
                <a:latin typeface="Calibri" pitchFamily="34" charset="0"/>
                <a:ea typeface="Calibri" pitchFamily="34" charset="-122"/>
                <a:cs typeface="Calibri" pitchFamily="34" charset="-120"/>
              </a:rPr>
              <a:t>Reactive, illness-focused care</a:t>
            </a:r>
            <a:endParaRPr lang="en-US" sz="1250" dirty="0"/>
          </a:p>
        </p:txBody>
      </p:sp>
      <p:sp>
        <p:nvSpPr>
          <p:cNvPr id="9" name="Text 7"/>
          <p:cNvSpPr/>
          <p:nvPr/>
        </p:nvSpPr>
        <p:spPr>
          <a:xfrm>
            <a:off x="868680" y="3566160"/>
            <a:ext cx="274320" cy="365760"/>
          </a:xfrm>
          <a:prstGeom prst="rect">
            <a:avLst/>
          </a:prstGeom>
          <a:noFill/>
          <a:ln/>
        </p:spPr>
        <p:txBody>
          <a:bodyPr wrap="square" rtlCol="0" anchor="ctr"/>
          <a:lstStyle/>
          <a:p>
            <a:pPr marL="0" indent="0">
              <a:buNone/>
            </a:pPr>
            <a:r>
              <a:rPr lang="en-US" sz="1400" b="1" dirty="0">
                <a:solidFill>
                  <a:srgbClr val="3E8E7E"/>
                </a:solidFill>
                <a:latin typeface="Calibri" pitchFamily="34" charset="0"/>
                <a:ea typeface="Calibri" pitchFamily="34" charset="-122"/>
                <a:cs typeface="Calibri" pitchFamily="34" charset="-120"/>
              </a:rPr>
              <a:t>—</a:t>
            </a:r>
            <a:endParaRPr lang="en-US" sz="1400" dirty="0"/>
          </a:p>
        </p:txBody>
      </p:sp>
      <p:sp>
        <p:nvSpPr>
          <p:cNvPr id="10" name="Text 8"/>
          <p:cNvSpPr/>
          <p:nvPr/>
        </p:nvSpPr>
        <p:spPr>
          <a:xfrm>
            <a:off x="1188720" y="3520440"/>
            <a:ext cx="4114800" cy="685800"/>
          </a:xfrm>
          <a:prstGeom prst="rect">
            <a:avLst/>
          </a:prstGeom>
          <a:noFill/>
          <a:ln/>
        </p:spPr>
        <p:txBody>
          <a:bodyPr wrap="square" rtlCol="0" anchor="ctr"/>
          <a:lstStyle/>
          <a:p>
            <a:pPr marL="0" indent="0">
              <a:buNone/>
            </a:pPr>
            <a:r>
              <a:rPr lang="en-US" sz="1250" dirty="0">
                <a:solidFill>
                  <a:srgbClr val="1B2B29"/>
                </a:solidFill>
                <a:latin typeface="Calibri" pitchFamily="34" charset="0"/>
                <a:ea typeface="Calibri" pitchFamily="34" charset="-122"/>
                <a:cs typeface="Calibri" pitchFamily="34" charset="-120"/>
              </a:rPr>
              <a:t>Single-provider, siloed treatment</a:t>
            </a:r>
            <a:endParaRPr lang="en-US" sz="1250" dirty="0"/>
          </a:p>
        </p:txBody>
      </p:sp>
      <p:sp>
        <p:nvSpPr>
          <p:cNvPr id="11" name="Text 9"/>
          <p:cNvSpPr/>
          <p:nvPr/>
        </p:nvSpPr>
        <p:spPr>
          <a:xfrm>
            <a:off x="868680" y="4343400"/>
            <a:ext cx="274320" cy="365760"/>
          </a:xfrm>
          <a:prstGeom prst="rect">
            <a:avLst/>
          </a:prstGeom>
          <a:noFill/>
          <a:ln/>
        </p:spPr>
        <p:txBody>
          <a:bodyPr wrap="square" rtlCol="0" anchor="ctr"/>
          <a:lstStyle/>
          <a:p>
            <a:pPr marL="0" indent="0">
              <a:buNone/>
            </a:pPr>
            <a:r>
              <a:rPr lang="en-US" sz="1400" b="1" dirty="0">
                <a:solidFill>
                  <a:srgbClr val="3E8E7E"/>
                </a:solidFill>
                <a:latin typeface="Calibri" pitchFamily="34" charset="0"/>
                <a:ea typeface="Calibri" pitchFamily="34" charset="-122"/>
                <a:cs typeface="Calibri" pitchFamily="34" charset="-120"/>
              </a:rPr>
              <a:t>—</a:t>
            </a:r>
            <a:endParaRPr lang="en-US" sz="1400" dirty="0"/>
          </a:p>
        </p:txBody>
      </p:sp>
      <p:sp>
        <p:nvSpPr>
          <p:cNvPr id="12" name="Text 10"/>
          <p:cNvSpPr/>
          <p:nvPr/>
        </p:nvSpPr>
        <p:spPr>
          <a:xfrm>
            <a:off x="1188720" y="4297680"/>
            <a:ext cx="4114800" cy="685800"/>
          </a:xfrm>
          <a:prstGeom prst="rect">
            <a:avLst/>
          </a:prstGeom>
          <a:noFill/>
          <a:ln/>
        </p:spPr>
        <p:txBody>
          <a:bodyPr wrap="square" rtlCol="0" anchor="ctr"/>
          <a:lstStyle/>
          <a:p>
            <a:pPr marL="0" indent="0">
              <a:buNone/>
            </a:pPr>
            <a:r>
              <a:rPr lang="en-US" sz="1250" dirty="0">
                <a:solidFill>
                  <a:srgbClr val="1B2B29"/>
                </a:solidFill>
                <a:latin typeface="Calibri" pitchFamily="34" charset="0"/>
                <a:ea typeface="Calibri" pitchFamily="34" charset="-122"/>
                <a:cs typeface="Calibri" pitchFamily="34" charset="-120"/>
              </a:rPr>
              <a:t>Physical symptoms treated in isolation</a:t>
            </a:r>
            <a:endParaRPr lang="en-US" sz="1250" dirty="0"/>
          </a:p>
        </p:txBody>
      </p:sp>
      <p:sp>
        <p:nvSpPr>
          <p:cNvPr id="13" name="Shape 11"/>
          <p:cNvSpPr/>
          <p:nvPr/>
        </p:nvSpPr>
        <p:spPr>
          <a:xfrm>
            <a:off x="5760720" y="2057400"/>
            <a:ext cx="4937760" cy="3566160"/>
          </a:xfrm>
          <a:prstGeom prst="roundRect">
            <a:avLst>
              <a:gd name="adj" fmla="val 2051"/>
            </a:avLst>
          </a:prstGeom>
          <a:solidFill>
            <a:srgbClr val="0B4F4A"/>
          </a:solidFill>
          <a:ln/>
        </p:spPr>
        <p:txBody>
          <a:bodyPr/>
          <a:lstStyle/>
          <a:p>
            <a:endParaRPr lang="en-GB"/>
          </a:p>
        </p:txBody>
      </p:sp>
      <p:sp>
        <p:nvSpPr>
          <p:cNvPr id="14" name="Text 12"/>
          <p:cNvSpPr/>
          <p:nvPr/>
        </p:nvSpPr>
        <p:spPr>
          <a:xfrm>
            <a:off x="6080760" y="2286000"/>
            <a:ext cx="4480560" cy="320040"/>
          </a:xfrm>
          <a:prstGeom prst="rect">
            <a:avLst/>
          </a:prstGeom>
          <a:noFill/>
          <a:ln/>
        </p:spPr>
        <p:txBody>
          <a:bodyPr wrap="square" rtlCol="0" anchor="ctr"/>
          <a:lstStyle/>
          <a:p>
            <a:pPr marL="0" indent="0">
              <a:buNone/>
            </a:pPr>
            <a:r>
              <a:rPr lang="en-US" sz="1200" b="1" kern="0" spc="100" dirty="0">
                <a:solidFill>
                  <a:srgbClr val="E0A526"/>
                </a:solidFill>
                <a:latin typeface="Calibri" pitchFamily="34" charset="0"/>
                <a:ea typeface="Calibri" pitchFamily="34" charset="-122"/>
                <a:cs typeface="Calibri" pitchFamily="34" charset="-120"/>
              </a:rPr>
              <a:t>HOLISTIC / INTEGRATED MODEL</a:t>
            </a:r>
            <a:endParaRPr lang="en-US" sz="1200" dirty="0"/>
          </a:p>
        </p:txBody>
      </p:sp>
      <p:sp>
        <p:nvSpPr>
          <p:cNvPr id="15" name="Text 13"/>
          <p:cNvSpPr/>
          <p:nvPr/>
        </p:nvSpPr>
        <p:spPr>
          <a:xfrm>
            <a:off x="6080760" y="2743200"/>
            <a:ext cx="274320" cy="365760"/>
          </a:xfrm>
          <a:prstGeom prst="rect">
            <a:avLst/>
          </a:prstGeom>
          <a:noFill/>
          <a:ln/>
        </p:spPr>
        <p:txBody>
          <a:bodyPr wrap="square" rtlCol="0" anchor="ctr"/>
          <a:lstStyle/>
          <a:p>
            <a:pPr marL="0" indent="0">
              <a:buNone/>
            </a:pPr>
            <a:r>
              <a:rPr lang="en-US" sz="1400" b="1" dirty="0">
                <a:solidFill>
                  <a:srgbClr val="E0A526"/>
                </a:solidFill>
                <a:latin typeface="Calibri" pitchFamily="34" charset="0"/>
                <a:ea typeface="Calibri" pitchFamily="34" charset="-122"/>
                <a:cs typeface="Calibri" pitchFamily="34" charset="-120"/>
              </a:rPr>
              <a:t>✓</a:t>
            </a:r>
            <a:endParaRPr lang="en-US" sz="1400" dirty="0"/>
          </a:p>
        </p:txBody>
      </p:sp>
      <p:sp>
        <p:nvSpPr>
          <p:cNvPr id="16" name="Text 14"/>
          <p:cNvSpPr/>
          <p:nvPr/>
        </p:nvSpPr>
        <p:spPr>
          <a:xfrm>
            <a:off x="6400800" y="2743200"/>
            <a:ext cx="4114800" cy="685800"/>
          </a:xfrm>
          <a:prstGeom prst="rect">
            <a:avLst/>
          </a:prstGeom>
          <a:noFill/>
          <a:ln/>
        </p:spPr>
        <p:txBody>
          <a:bodyPr wrap="square" rtlCol="0" anchor="ctr"/>
          <a:lstStyle/>
          <a:p>
            <a:pPr marL="0" indent="0">
              <a:buNone/>
            </a:pPr>
            <a:r>
              <a:rPr lang="en-US" sz="1250" dirty="0">
                <a:solidFill>
                  <a:srgbClr val="FFFFFF"/>
                </a:solidFill>
                <a:latin typeface="Calibri" pitchFamily="34" charset="0"/>
                <a:ea typeface="Calibri" pitchFamily="34" charset="-122"/>
                <a:cs typeface="Calibri" pitchFamily="34" charset="-120"/>
              </a:rPr>
              <a:t>Proactive prevention &amp; wellbeing focus</a:t>
            </a:r>
            <a:endParaRPr lang="en-US" sz="1250" dirty="0"/>
          </a:p>
        </p:txBody>
      </p:sp>
      <p:sp>
        <p:nvSpPr>
          <p:cNvPr id="17" name="Text 15"/>
          <p:cNvSpPr/>
          <p:nvPr/>
        </p:nvSpPr>
        <p:spPr>
          <a:xfrm>
            <a:off x="6080760" y="3520440"/>
            <a:ext cx="274320" cy="365760"/>
          </a:xfrm>
          <a:prstGeom prst="rect">
            <a:avLst/>
          </a:prstGeom>
          <a:noFill/>
          <a:ln/>
        </p:spPr>
        <p:txBody>
          <a:bodyPr wrap="square" rtlCol="0" anchor="ctr"/>
          <a:lstStyle/>
          <a:p>
            <a:pPr marL="0" indent="0">
              <a:buNone/>
            </a:pPr>
            <a:r>
              <a:rPr lang="en-US" sz="1400" b="1" dirty="0">
                <a:solidFill>
                  <a:srgbClr val="E0A526"/>
                </a:solidFill>
                <a:latin typeface="Calibri" pitchFamily="34" charset="0"/>
                <a:ea typeface="Calibri" pitchFamily="34" charset="-122"/>
                <a:cs typeface="Calibri" pitchFamily="34" charset="-120"/>
              </a:rPr>
              <a:t>✓</a:t>
            </a:r>
            <a:endParaRPr lang="en-US" sz="1400" dirty="0"/>
          </a:p>
        </p:txBody>
      </p:sp>
      <p:sp>
        <p:nvSpPr>
          <p:cNvPr id="18" name="Text 16"/>
          <p:cNvSpPr/>
          <p:nvPr/>
        </p:nvSpPr>
        <p:spPr>
          <a:xfrm>
            <a:off x="6400800" y="3520440"/>
            <a:ext cx="4114800" cy="685800"/>
          </a:xfrm>
          <a:prstGeom prst="rect">
            <a:avLst/>
          </a:prstGeom>
          <a:noFill/>
          <a:ln/>
        </p:spPr>
        <p:txBody>
          <a:bodyPr wrap="square" rtlCol="0" anchor="ctr"/>
          <a:lstStyle/>
          <a:p>
            <a:pPr marL="0" indent="0">
              <a:buNone/>
            </a:pPr>
            <a:r>
              <a:rPr lang="en-US" sz="1250" dirty="0">
                <a:solidFill>
                  <a:srgbClr val="FFFFFF"/>
                </a:solidFill>
                <a:latin typeface="Calibri" pitchFamily="34" charset="0"/>
                <a:ea typeface="Calibri" pitchFamily="34" charset="-122"/>
                <a:cs typeface="Calibri" pitchFamily="34" charset="-120"/>
              </a:rPr>
              <a:t>Multi-disciplinary, joined-up teams</a:t>
            </a:r>
            <a:endParaRPr lang="en-US" sz="1250" dirty="0"/>
          </a:p>
        </p:txBody>
      </p:sp>
      <p:sp>
        <p:nvSpPr>
          <p:cNvPr id="19" name="Text 17"/>
          <p:cNvSpPr/>
          <p:nvPr/>
        </p:nvSpPr>
        <p:spPr>
          <a:xfrm>
            <a:off x="6080760" y="4297680"/>
            <a:ext cx="274320" cy="365760"/>
          </a:xfrm>
          <a:prstGeom prst="rect">
            <a:avLst/>
          </a:prstGeom>
          <a:noFill/>
          <a:ln/>
        </p:spPr>
        <p:txBody>
          <a:bodyPr wrap="square" rtlCol="0" anchor="ctr"/>
          <a:lstStyle/>
          <a:p>
            <a:pPr marL="0" indent="0">
              <a:buNone/>
            </a:pPr>
            <a:r>
              <a:rPr lang="en-US" sz="1400" b="1" dirty="0">
                <a:solidFill>
                  <a:srgbClr val="E0A526"/>
                </a:solidFill>
                <a:latin typeface="Calibri" pitchFamily="34" charset="0"/>
                <a:ea typeface="Calibri" pitchFamily="34" charset="-122"/>
                <a:cs typeface="Calibri" pitchFamily="34" charset="-120"/>
              </a:rPr>
              <a:t>✓</a:t>
            </a:r>
            <a:endParaRPr lang="en-US" sz="1400" dirty="0"/>
          </a:p>
        </p:txBody>
      </p:sp>
      <p:sp>
        <p:nvSpPr>
          <p:cNvPr id="20" name="Text 18"/>
          <p:cNvSpPr/>
          <p:nvPr/>
        </p:nvSpPr>
        <p:spPr>
          <a:xfrm>
            <a:off x="6400800" y="4297680"/>
            <a:ext cx="4114800" cy="685800"/>
          </a:xfrm>
          <a:prstGeom prst="rect">
            <a:avLst/>
          </a:prstGeom>
          <a:noFill/>
          <a:ln/>
        </p:spPr>
        <p:txBody>
          <a:bodyPr wrap="square" rtlCol="0" anchor="ctr"/>
          <a:lstStyle/>
          <a:p>
            <a:pPr marL="0" indent="0">
              <a:buNone/>
            </a:pPr>
            <a:r>
              <a:rPr lang="en-US" sz="1250" dirty="0">
                <a:solidFill>
                  <a:srgbClr val="FFFFFF"/>
                </a:solidFill>
                <a:latin typeface="Calibri" pitchFamily="34" charset="0"/>
                <a:ea typeface="Calibri" pitchFamily="34" charset="-122"/>
                <a:cs typeface="Calibri" pitchFamily="34" charset="-120"/>
              </a:rPr>
              <a:t>Whole-person: bio + psycho + social needs</a:t>
            </a:r>
            <a:endParaRPr lang="en-US" sz="1250" dirty="0"/>
          </a:p>
        </p:txBody>
      </p:sp>
      <p:sp>
        <p:nvSpPr>
          <p:cNvPr id="21" name="Text 19"/>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B6B68"/>
                </a:solidFill>
                <a:latin typeface="Calibri" pitchFamily="34" charset="0"/>
                <a:ea typeface="Calibri" pitchFamily="34" charset="-122"/>
                <a:cs typeface="Calibri" pitchFamily="34" charset="-120"/>
              </a:rPr>
              <a:t>07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BFAF7"/>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200" b="1" kern="0" spc="200" dirty="0">
                <a:solidFill>
                  <a:srgbClr val="3E8E7E"/>
                </a:solidFill>
                <a:latin typeface="Calibri" pitchFamily="34" charset="0"/>
                <a:ea typeface="Calibri" pitchFamily="34" charset="-122"/>
                <a:cs typeface="Calibri" pitchFamily="34" charset="-120"/>
              </a:rPr>
              <a:t>B) INTEGRATION</a:t>
            </a:r>
            <a:endParaRPr lang="en-US" sz="1200" dirty="0"/>
          </a:p>
        </p:txBody>
      </p:sp>
      <p:sp>
        <p:nvSpPr>
          <p:cNvPr id="3" name="Text 1"/>
          <p:cNvSpPr/>
          <p:nvPr/>
        </p:nvSpPr>
        <p:spPr>
          <a:xfrm>
            <a:off x="548640" y="685800"/>
            <a:ext cx="10515600" cy="822960"/>
          </a:xfrm>
          <a:prstGeom prst="rect">
            <a:avLst/>
          </a:prstGeom>
          <a:noFill/>
          <a:ln/>
        </p:spPr>
        <p:txBody>
          <a:bodyPr wrap="square" rtlCol="0" anchor="ctr"/>
          <a:lstStyle/>
          <a:p>
            <a:pPr marL="0" indent="0" algn="l">
              <a:buNone/>
            </a:pPr>
            <a:r>
              <a:rPr lang="en-US" sz="3000" b="1" dirty="0">
                <a:solidFill>
                  <a:srgbClr val="0B4F4A"/>
                </a:solidFill>
                <a:latin typeface="Cambria" pitchFamily="34" charset="0"/>
                <a:ea typeface="Cambria" pitchFamily="34" charset="-122"/>
                <a:cs typeface="Cambria" pitchFamily="34" charset="-120"/>
              </a:rPr>
              <a:t>WHO's 'Health in All Policies' framework</a:t>
            </a:r>
            <a:endParaRPr lang="en-US" sz="3000" dirty="0"/>
          </a:p>
        </p:txBody>
      </p:sp>
      <p:sp>
        <p:nvSpPr>
          <p:cNvPr id="4" name="Shape 2"/>
          <p:cNvSpPr/>
          <p:nvPr/>
        </p:nvSpPr>
        <p:spPr>
          <a:xfrm>
            <a:off x="548640" y="1417320"/>
            <a:ext cx="10378440" cy="1051560"/>
          </a:xfrm>
          <a:prstGeom prst="roundRect">
            <a:avLst>
              <a:gd name="adj" fmla="val 6957"/>
            </a:avLst>
          </a:prstGeom>
          <a:solidFill>
            <a:srgbClr val="FFFFFF"/>
          </a:solidFill>
          <a:ln w="12700">
            <a:solidFill>
              <a:srgbClr val="DCEDE9"/>
            </a:solidFill>
            <a:prstDash val="solid"/>
          </a:ln>
        </p:spPr>
        <p:txBody>
          <a:bodyPr/>
          <a:lstStyle/>
          <a:p>
            <a:endParaRPr lang="en-GB"/>
          </a:p>
        </p:txBody>
      </p:sp>
      <p:sp>
        <p:nvSpPr>
          <p:cNvPr id="5" name="Text 3"/>
          <p:cNvSpPr/>
          <p:nvPr/>
        </p:nvSpPr>
        <p:spPr>
          <a:xfrm>
            <a:off x="822960" y="1536192"/>
            <a:ext cx="9875520" cy="822960"/>
          </a:xfrm>
          <a:prstGeom prst="rect">
            <a:avLst/>
          </a:prstGeom>
          <a:noFill/>
          <a:ln/>
        </p:spPr>
        <p:txBody>
          <a:bodyPr wrap="square" rtlCol="0" anchor="ctr"/>
          <a:lstStyle/>
          <a:p>
            <a:pPr marL="0" indent="0">
              <a:buNone/>
            </a:pPr>
            <a:r>
              <a:rPr lang="en-US" sz="1250" b="1" dirty="0">
                <a:solidFill>
                  <a:srgbClr val="0B4F4A"/>
                </a:solidFill>
                <a:latin typeface="Calibri" pitchFamily="34" charset="0"/>
                <a:ea typeface="Calibri" pitchFamily="34" charset="-122"/>
                <a:cs typeface="Calibri" pitchFamily="34" charset="-120"/>
              </a:rPr>
              <a:t>Health in All Policies (HiAP): </a:t>
            </a:r>
            <a:r>
              <a:rPr lang="en-US" sz="1250" dirty="0">
                <a:solidFill>
                  <a:srgbClr val="1B2B29"/>
                </a:solidFill>
                <a:latin typeface="Calibri" pitchFamily="34" charset="0"/>
                <a:ea typeface="Calibri" pitchFamily="34" charset="-122"/>
                <a:cs typeface="Calibri" pitchFamily="34" charset="-120"/>
              </a:rPr>
              <a:t>an approach to public policy across sectors that systematically accounts for the health implications of decisions, seeks synergies and avoids harmful health impacts, to improve population health and health equity (WHO, 2013).</a:t>
            </a:r>
            <a:endParaRPr lang="en-US" sz="1250" dirty="0"/>
          </a:p>
        </p:txBody>
      </p:sp>
      <p:sp>
        <p:nvSpPr>
          <p:cNvPr id="6" name="Text 4"/>
          <p:cNvSpPr/>
          <p:nvPr/>
        </p:nvSpPr>
        <p:spPr>
          <a:xfrm>
            <a:off x="548640" y="2697480"/>
            <a:ext cx="7315200" cy="320040"/>
          </a:xfrm>
          <a:prstGeom prst="rect">
            <a:avLst/>
          </a:prstGeom>
          <a:noFill/>
          <a:ln/>
        </p:spPr>
        <p:txBody>
          <a:bodyPr wrap="square"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Health is shaped far beyond the health service itself:</a:t>
            </a:r>
            <a:endParaRPr lang="en-US" sz="1300" dirty="0"/>
          </a:p>
        </p:txBody>
      </p:sp>
      <p:sp>
        <p:nvSpPr>
          <p:cNvPr id="7" name="Shape 5"/>
          <p:cNvSpPr/>
          <p:nvPr/>
        </p:nvSpPr>
        <p:spPr>
          <a:xfrm>
            <a:off x="548640" y="3154680"/>
            <a:ext cx="1627632" cy="1737360"/>
          </a:xfrm>
          <a:prstGeom prst="roundRect">
            <a:avLst>
              <a:gd name="adj" fmla="val 4494"/>
            </a:avLst>
          </a:prstGeom>
          <a:solidFill>
            <a:srgbClr val="FFFFFF"/>
          </a:solidFill>
          <a:ln w="12700">
            <a:solidFill>
              <a:srgbClr val="DCEDE9"/>
            </a:solidFill>
            <a:prstDash val="solid"/>
          </a:ln>
        </p:spPr>
        <p:txBody>
          <a:bodyPr/>
          <a:lstStyle/>
          <a:p>
            <a:endParaRPr lang="en-GB"/>
          </a:p>
        </p:txBody>
      </p:sp>
      <p:sp>
        <p:nvSpPr>
          <p:cNvPr id="8" name="Shape 6"/>
          <p:cNvSpPr/>
          <p:nvPr/>
        </p:nvSpPr>
        <p:spPr>
          <a:xfrm>
            <a:off x="996696" y="3383280"/>
            <a:ext cx="731520" cy="731520"/>
          </a:xfrm>
          <a:prstGeom prst="ellipse">
            <a:avLst/>
          </a:prstGeom>
          <a:solidFill>
            <a:srgbClr val="3E8E7E"/>
          </a:solidFill>
          <a:ln/>
        </p:spPr>
        <p:txBody>
          <a:bodyPr/>
          <a:lstStyle/>
          <a:p>
            <a:endParaRPr lang="en-GB"/>
          </a:p>
        </p:txBody>
      </p:sp>
      <p:pic>
        <p:nvPicPr>
          <p:cNvPr id="9" name="Image 0" descr="icon_hands.png"/>
          <p:cNvPicPr>
            <a:picLocks noChangeAspect="1"/>
          </p:cNvPicPr>
          <p:nvPr/>
        </p:nvPicPr>
        <p:blipFill>
          <a:blip r:embed="rId3"/>
          <a:stretch>
            <a:fillRect/>
          </a:stretch>
        </p:blipFill>
        <p:spPr>
          <a:xfrm>
            <a:off x="1161288" y="3547872"/>
            <a:ext cx="402336" cy="402336"/>
          </a:xfrm>
          <a:prstGeom prst="rect">
            <a:avLst/>
          </a:prstGeom>
        </p:spPr>
      </p:pic>
      <p:sp>
        <p:nvSpPr>
          <p:cNvPr id="10" name="Text 7"/>
          <p:cNvSpPr/>
          <p:nvPr/>
        </p:nvSpPr>
        <p:spPr>
          <a:xfrm>
            <a:off x="548640" y="4297680"/>
            <a:ext cx="1627632" cy="457200"/>
          </a:xfrm>
          <a:prstGeom prst="rect">
            <a:avLst/>
          </a:prstGeom>
          <a:noFill/>
          <a:ln/>
        </p:spPr>
        <p:txBody>
          <a:bodyPr wrap="square" rtlCol="0" anchor="ctr"/>
          <a:lstStyle/>
          <a:p>
            <a:pPr marL="0" indent="0" algn="ctr">
              <a:buNone/>
            </a:pPr>
            <a:r>
              <a:rPr lang="en-US" sz="1150" b="1" dirty="0">
                <a:solidFill>
                  <a:srgbClr val="0B4F4A"/>
                </a:solidFill>
                <a:latin typeface="Calibri" pitchFamily="34" charset="0"/>
                <a:ea typeface="Calibri" pitchFamily="34" charset="-122"/>
                <a:cs typeface="Calibri" pitchFamily="34" charset="-120"/>
              </a:rPr>
              <a:t>Housing</a:t>
            </a:r>
            <a:endParaRPr lang="en-US" sz="1150" dirty="0"/>
          </a:p>
        </p:txBody>
      </p:sp>
      <p:sp>
        <p:nvSpPr>
          <p:cNvPr id="11" name="Shape 8"/>
          <p:cNvSpPr/>
          <p:nvPr/>
        </p:nvSpPr>
        <p:spPr>
          <a:xfrm>
            <a:off x="2359152" y="3154680"/>
            <a:ext cx="1627632" cy="1737360"/>
          </a:xfrm>
          <a:prstGeom prst="roundRect">
            <a:avLst>
              <a:gd name="adj" fmla="val 4494"/>
            </a:avLst>
          </a:prstGeom>
          <a:solidFill>
            <a:srgbClr val="FFFFFF"/>
          </a:solidFill>
          <a:ln w="12700">
            <a:solidFill>
              <a:srgbClr val="DCEDE9"/>
            </a:solidFill>
            <a:prstDash val="solid"/>
          </a:ln>
        </p:spPr>
        <p:txBody>
          <a:bodyPr/>
          <a:lstStyle/>
          <a:p>
            <a:endParaRPr lang="en-GB"/>
          </a:p>
        </p:txBody>
      </p:sp>
      <p:sp>
        <p:nvSpPr>
          <p:cNvPr id="12" name="Shape 9"/>
          <p:cNvSpPr/>
          <p:nvPr/>
        </p:nvSpPr>
        <p:spPr>
          <a:xfrm>
            <a:off x="2807208" y="3383280"/>
            <a:ext cx="731520" cy="731520"/>
          </a:xfrm>
          <a:prstGeom prst="ellipse">
            <a:avLst/>
          </a:prstGeom>
          <a:solidFill>
            <a:srgbClr val="E0A526"/>
          </a:solidFill>
          <a:ln/>
        </p:spPr>
        <p:txBody>
          <a:bodyPr/>
          <a:lstStyle/>
          <a:p>
            <a:endParaRPr lang="en-GB"/>
          </a:p>
        </p:txBody>
      </p:sp>
      <p:pic>
        <p:nvPicPr>
          <p:cNvPr id="13" name="Image 1" descr="icon_notes.png"/>
          <p:cNvPicPr>
            <a:picLocks noChangeAspect="1"/>
          </p:cNvPicPr>
          <p:nvPr/>
        </p:nvPicPr>
        <p:blipFill>
          <a:blip r:embed="rId4"/>
          <a:stretch>
            <a:fillRect/>
          </a:stretch>
        </p:blipFill>
        <p:spPr>
          <a:xfrm>
            <a:off x="2971800" y="3547872"/>
            <a:ext cx="402336" cy="402336"/>
          </a:xfrm>
          <a:prstGeom prst="rect">
            <a:avLst/>
          </a:prstGeom>
        </p:spPr>
      </p:pic>
      <p:sp>
        <p:nvSpPr>
          <p:cNvPr id="14" name="Text 10"/>
          <p:cNvSpPr/>
          <p:nvPr/>
        </p:nvSpPr>
        <p:spPr>
          <a:xfrm>
            <a:off x="2359152" y="4297680"/>
            <a:ext cx="1627632" cy="457200"/>
          </a:xfrm>
          <a:prstGeom prst="rect">
            <a:avLst/>
          </a:prstGeom>
          <a:noFill/>
          <a:ln/>
        </p:spPr>
        <p:txBody>
          <a:bodyPr wrap="square" rtlCol="0" anchor="ctr"/>
          <a:lstStyle/>
          <a:p>
            <a:pPr marL="0" indent="0" algn="ctr">
              <a:buNone/>
            </a:pPr>
            <a:r>
              <a:rPr lang="en-US" sz="1150" b="1" dirty="0">
                <a:solidFill>
                  <a:srgbClr val="0B4F4A"/>
                </a:solidFill>
                <a:latin typeface="Calibri" pitchFamily="34" charset="0"/>
                <a:ea typeface="Calibri" pitchFamily="34" charset="-122"/>
                <a:cs typeface="Calibri" pitchFamily="34" charset="-120"/>
              </a:rPr>
              <a:t>Education</a:t>
            </a:r>
            <a:endParaRPr lang="en-US" sz="1150" dirty="0"/>
          </a:p>
        </p:txBody>
      </p:sp>
      <p:sp>
        <p:nvSpPr>
          <p:cNvPr id="15" name="Shape 11"/>
          <p:cNvSpPr/>
          <p:nvPr/>
        </p:nvSpPr>
        <p:spPr>
          <a:xfrm>
            <a:off x="4169664" y="3154680"/>
            <a:ext cx="1627632" cy="1737360"/>
          </a:xfrm>
          <a:prstGeom prst="roundRect">
            <a:avLst>
              <a:gd name="adj" fmla="val 4494"/>
            </a:avLst>
          </a:prstGeom>
          <a:solidFill>
            <a:srgbClr val="FFFFFF"/>
          </a:solidFill>
          <a:ln w="12700">
            <a:solidFill>
              <a:srgbClr val="DCEDE9"/>
            </a:solidFill>
            <a:prstDash val="solid"/>
          </a:ln>
        </p:spPr>
        <p:txBody>
          <a:bodyPr/>
          <a:lstStyle/>
          <a:p>
            <a:endParaRPr lang="en-GB"/>
          </a:p>
        </p:txBody>
      </p:sp>
      <p:sp>
        <p:nvSpPr>
          <p:cNvPr id="16" name="Shape 12"/>
          <p:cNvSpPr/>
          <p:nvPr/>
        </p:nvSpPr>
        <p:spPr>
          <a:xfrm>
            <a:off x="4617720" y="3383280"/>
            <a:ext cx="731520" cy="731520"/>
          </a:xfrm>
          <a:prstGeom prst="ellipse">
            <a:avLst/>
          </a:prstGeom>
          <a:solidFill>
            <a:srgbClr val="3E8E7E"/>
          </a:solidFill>
          <a:ln/>
        </p:spPr>
        <p:txBody>
          <a:bodyPr/>
          <a:lstStyle/>
          <a:p>
            <a:endParaRPr lang="en-GB"/>
          </a:p>
        </p:txBody>
      </p:sp>
      <p:pic>
        <p:nvPicPr>
          <p:cNvPr id="17" name="Image 2" descr="icon_leaf.png"/>
          <p:cNvPicPr>
            <a:picLocks noChangeAspect="1"/>
          </p:cNvPicPr>
          <p:nvPr/>
        </p:nvPicPr>
        <p:blipFill>
          <a:blip r:embed="rId5"/>
          <a:stretch>
            <a:fillRect/>
          </a:stretch>
        </p:blipFill>
        <p:spPr>
          <a:xfrm>
            <a:off x="4782312" y="3547872"/>
            <a:ext cx="402336" cy="402336"/>
          </a:xfrm>
          <a:prstGeom prst="rect">
            <a:avLst/>
          </a:prstGeom>
        </p:spPr>
      </p:pic>
      <p:sp>
        <p:nvSpPr>
          <p:cNvPr id="18" name="Text 13"/>
          <p:cNvSpPr/>
          <p:nvPr/>
        </p:nvSpPr>
        <p:spPr>
          <a:xfrm>
            <a:off x="4169664" y="4297680"/>
            <a:ext cx="1627632" cy="457200"/>
          </a:xfrm>
          <a:prstGeom prst="rect">
            <a:avLst/>
          </a:prstGeom>
          <a:noFill/>
          <a:ln/>
        </p:spPr>
        <p:txBody>
          <a:bodyPr wrap="square" rtlCol="0" anchor="ctr"/>
          <a:lstStyle/>
          <a:p>
            <a:pPr marL="0" indent="0" algn="ctr">
              <a:buNone/>
            </a:pPr>
            <a:r>
              <a:rPr lang="en-US" sz="1150" b="1" dirty="0">
                <a:solidFill>
                  <a:srgbClr val="0B4F4A"/>
                </a:solidFill>
                <a:latin typeface="Calibri" pitchFamily="34" charset="0"/>
                <a:ea typeface="Calibri" pitchFamily="34" charset="-122"/>
                <a:cs typeface="Calibri" pitchFamily="34" charset="-120"/>
              </a:rPr>
              <a:t>Environment</a:t>
            </a:r>
            <a:endParaRPr lang="en-US" sz="1150" dirty="0"/>
          </a:p>
        </p:txBody>
      </p:sp>
      <p:sp>
        <p:nvSpPr>
          <p:cNvPr id="19" name="Shape 14"/>
          <p:cNvSpPr/>
          <p:nvPr/>
        </p:nvSpPr>
        <p:spPr>
          <a:xfrm>
            <a:off x="5980176" y="3154680"/>
            <a:ext cx="1627632" cy="1737360"/>
          </a:xfrm>
          <a:prstGeom prst="roundRect">
            <a:avLst>
              <a:gd name="adj" fmla="val 4494"/>
            </a:avLst>
          </a:prstGeom>
          <a:solidFill>
            <a:srgbClr val="FFFFFF"/>
          </a:solidFill>
          <a:ln w="12700">
            <a:solidFill>
              <a:srgbClr val="DCEDE9"/>
            </a:solidFill>
            <a:prstDash val="solid"/>
          </a:ln>
        </p:spPr>
        <p:txBody>
          <a:bodyPr/>
          <a:lstStyle/>
          <a:p>
            <a:endParaRPr lang="en-GB"/>
          </a:p>
        </p:txBody>
      </p:sp>
      <p:sp>
        <p:nvSpPr>
          <p:cNvPr id="20" name="Shape 15"/>
          <p:cNvSpPr/>
          <p:nvPr/>
        </p:nvSpPr>
        <p:spPr>
          <a:xfrm>
            <a:off x="6428232" y="3383280"/>
            <a:ext cx="731520" cy="731520"/>
          </a:xfrm>
          <a:prstGeom prst="ellipse">
            <a:avLst/>
          </a:prstGeom>
          <a:solidFill>
            <a:srgbClr val="E0A526"/>
          </a:solidFill>
          <a:ln/>
        </p:spPr>
        <p:txBody>
          <a:bodyPr/>
          <a:lstStyle/>
          <a:p>
            <a:endParaRPr lang="en-GB"/>
          </a:p>
        </p:txBody>
      </p:sp>
      <p:pic>
        <p:nvPicPr>
          <p:cNvPr id="21" name="Image 3" descr="icon_chart.png"/>
          <p:cNvPicPr>
            <a:picLocks noChangeAspect="1"/>
          </p:cNvPicPr>
          <p:nvPr/>
        </p:nvPicPr>
        <p:blipFill>
          <a:blip r:embed="rId6"/>
          <a:stretch>
            <a:fillRect/>
          </a:stretch>
        </p:blipFill>
        <p:spPr>
          <a:xfrm>
            <a:off x="6592824" y="3547872"/>
            <a:ext cx="402336" cy="402336"/>
          </a:xfrm>
          <a:prstGeom prst="rect">
            <a:avLst/>
          </a:prstGeom>
        </p:spPr>
      </p:pic>
      <p:sp>
        <p:nvSpPr>
          <p:cNvPr id="22" name="Text 16"/>
          <p:cNvSpPr/>
          <p:nvPr/>
        </p:nvSpPr>
        <p:spPr>
          <a:xfrm>
            <a:off x="5980176" y="4297680"/>
            <a:ext cx="1627632" cy="457200"/>
          </a:xfrm>
          <a:prstGeom prst="rect">
            <a:avLst/>
          </a:prstGeom>
          <a:noFill/>
          <a:ln/>
        </p:spPr>
        <p:txBody>
          <a:bodyPr wrap="square" rtlCol="0" anchor="ctr"/>
          <a:lstStyle/>
          <a:p>
            <a:pPr marL="0" indent="0" algn="ctr">
              <a:buNone/>
            </a:pPr>
            <a:r>
              <a:rPr lang="en-US" sz="1150" b="1" dirty="0">
                <a:solidFill>
                  <a:srgbClr val="0B4F4A"/>
                </a:solidFill>
                <a:latin typeface="Calibri" pitchFamily="34" charset="0"/>
                <a:ea typeface="Calibri" pitchFamily="34" charset="-122"/>
                <a:cs typeface="Calibri" pitchFamily="34" charset="-120"/>
              </a:rPr>
              <a:t>Transport</a:t>
            </a:r>
            <a:endParaRPr lang="en-US" sz="1150" dirty="0"/>
          </a:p>
        </p:txBody>
      </p:sp>
      <p:sp>
        <p:nvSpPr>
          <p:cNvPr id="23" name="Shape 17"/>
          <p:cNvSpPr/>
          <p:nvPr/>
        </p:nvSpPr>
        <p:spPr>
          <a:xfrm>
            <a:off x="7790688" y="3154680"/>
            <a:ext cx="1627632" cy="1737360"/>
          </a:xfrm>
          <a:prstGeom prst="roundRect">
            <a:avLst>
              <a:gd name="adj" fmla="val 4494"/>
            </a:avLst>
          </a:prstGeom>
          <a:solidFill>
            <a:srgbClr val="FFFFFF"/>
          </a:solidFill>
          <a:ln w="12700">
            <a:solidFill>
              <a:srgbClr val="DCEDE9"/>
            </a:solidFill>
            <a:prstDash val="solid"/>
          </a:ln>
        </p:spPr>
        <p:txBody>
          <a:bodyPr/>
          <a:lstStyle/>
          <a:p>
            <a:endParaRPr lang="en-GB"/>
          </a:p>
        </p:txBody>
      </p:sp>
      <p:sp>
        <p:nvSpPr>
          <p:cNvPr id="24" name="Shape 18"/>
          <p:cNvSpPr/>
          <p:nvPr/>
        </p:nvSpPr>
        <p:spPr>
          <a:xfrm>
            <a:off x="8238744" y="3383280"/>
            <a:ext cx="731520" cy="731520"/>
          </a:xfrm>
          <a:prstGeom prst="ellipse">
            <a:avLst/>
          </a:prstGeom>
          <a:solidFill>
            <a:srgbClr val="3E8E7E"/>
          </a:solidFill>
          <a:ln/>
        </p:spPr>
        <p:txBody>
          <a:bodyPr/>
          <a:lstStyle/>
          <a:p>
            <a:endParaRPr lang="en-GB"/>
          </a:p>
        </p:txBody>
      </p:sp>
      <p:pic>
        <p:nvPicPr>
          <p:cNvPr id="25" name="Image 4" descr="icon_clipboard.png"/>
          <p:cNvPicPr>
            <a:picLocks noChangeAspect="1"/>
          </p:cNvPicPr>
          <p:nvPr/>
        </p:nvPicPr>
        <p:blipFill>
          <a:blip r:embed="rId7"/>
          <a:stretch>
            <a:fillRect/>
          </a:stretch>
        </p:blipFill>
        <p:spPr>
          <a:xfrm>
            <a:off x="8403336" y="3547872"/>
            <a:ext cx="402336" cy="402336"/>
          </a:xfrm>
          <a:prstGeom prst="rect">
            <a:avLst/>
          </a:prstGeom>
        </p:spPr>
      </p:pic>
      <p:sp>
        <p:nvSpPr>
          <p:cNvPr id="26" name="Text 19"/>
          <p:cNvSpPr/>
          <p:nvPr/>
        </p:nvSpPr>
        <p:spPr>
          <a:xfrm>
            <a:off x="7790688" y="4297680"/>
            <a:ext cx="1627632" cy="457200"/>
          </a:xfrm>
          <a:prstGeom prst="rect">
            <a:avLst/>
          </a:prstGeom>
          <a:noFill/>
          <a:ln/>
        </p:spPr>
        <p:txBody>
          <a:bodyPr wrap="square" rtlCol="0" anchor="ctr"/>
          <a:lstStyle/>
          <a:p>
            <a:pPr marL="0" indent="0" algn="ctr">
              <a:buNone/>
            </a:pPr>
            <a:r>
              <a:rPr lang="en-US" sz="1150" b="1" dirty="0">
                <a:solidFill>
                  <a:srgbClr val="0B4F4A"/>
                </a:solidFill>
                <a:latin typeface="Calibri" pitchFamily="34" charset="0"/>
                <a:ea typeface="Calibri" pitchFamily="34" charset="-122"/>
                <a:cs typeface="Calibri" pitchFamily="34" charset="-120"/>
              </a:rPr>
              <a:t>Employment</a:t>
            </a:r>
            <a:endParaRPr lang="en-US" sz="1150" dirty="0"/>
          </a:p>
        </p:txBody>
      </p:sp>
      <p:sp>
        <p:nvSpPr>
          <p:cNvPr id="27" name="Shape 20"/>
          <p:cNvSpPr/>
          <p:nvPr/>
        </p:nvSpPr>
        <p:spPr>
          <a:xfrm>
            <a:off x="9601200" y="3154680"/>
            <a:ext cx="1627632" cy="1737360"/>
          </a:xfrm>
          <a:prstGeom prst="roundRect">
            <a:avLst>
              <a:gd name="adj" fmla="val 4494"/>
            </a:avLst>
          </a:prstGeom>
          <a:solidFill>
            <a:srgbClr val="FFFFFF"/>
          </a:solidFill>
          <a:ln w="12700">
            <a:solidFill>
              <a:srgbClr val="DCEDE9"/>
            </a:solidFill>
            <a:prstDash val="solid"/>
          </a:ln>
        </p:spPr>
        <p:txBody>
          <a:bodyPr/>
          <a:lstStyle/>
          <a:p>
            <a:endParaRPr lang="en-GB"/>
          </a:p>
        </p:txBody>
      </p:sp>
      <p:sp>
        <p:nvSpPr>
          <p:cNvPr id="28" name="Shape 21"/>
          <p:cNvSpPr/>
          <p:nvPr/>
        </p:nvSpPr>
        <p:spPr>
          <a:xfrm>
            <a:off x="10049256" y="3383280"/>
            <a:ext cx="731520" cy="731520"/>
          </a:xfrm>
          <a:prstGeom prst="ellipse">
            <a:avLst/>
          </a:prstGeom>
          <a:solidFill>
            <a:srgbClr val="E0A526"/>
          </a:solidFill>
          <a:ln/>
        </p:spPr>
        <p:txBody>
          <a:bodyPr/>
          <a:lstStyle/>
          <a:p>
            <a:endParaRPr lang="en-GB"/>
          </a:p>
        </p:txBody>
      </p:sp>
      <p:pic>
        <p:nvPicPr>
          <p:cNvPr id="29" name="Image 5" descr="icon_users.png"/>
          <p:cNvPicPr>
            <a:picLocks noChangeAspect="1"/>
          </p:cNvPicPr>
          <p:nvPr/>
        </p:nvPicPr>
        <p:blipFill>
          <a:blip r:embed="rId8"/>
          <a:stretch>
            <a:fillRect/>
          </a:stretch>
        </p:blipFill>
        <p:spPr>
          <a:xfrm>
            <a:off x="10213848" y="3547872"/>
            <a:ext cx="402336" cy="402336"/>
          </a:xfrm>
          <a:prstGeom prst="rect">
            <a:avLst/>
          </a:prstGeom>
        </p:spPr>
      </p:pic>
      <p:sp>
        <p:nvSpPr>
          <p:cNvPr id="30" name="Text 22"/>
          <p:cNvSpPr/>
          <p:nvPr/>
        </p:nvSpPr>
        <p:spPr>
          <a:xfrm>
            <a:off x="9601200" y="4297680"/>
            <a:ext cx="1627632" cy="457200"/>
          </a:xfrm>
          <a:prstGeom prst="rect">
            <a:avLst/>
          </a:prstGeom>
          <a:noFill/>
          <a:ln/>
        </p:spPr>
        <p:txBody>
          <a:bodyPr wrap="square" rtlCol="0" anchor="ctr"/>
          <a:lstStyle/>
          <a:p>
            <a:pPr marL="0" indent="0" algn="ctr">
              <a:buNone/>
            </a:pPr>
            <a:r>
              <a:rPr lang="en-US" sz="1150" b="1" dirty="0">
                <a:solidFill>
                  <a:srgbClr val="0B4F4A"/>
                </a:solidFill>
                <a:latin typeface="Calibri" pitchFamily="34" charset="0"/>
                <a:ea typeface="Calibri" pitchFamily="34" charset="-122"/>
                <a:cs typeface="Calibri" pitchFamily="34" charset="-120"/>
              </a:rPr>
              <a:t>Welfare</a:t>
            </a:r>
            <a:endParaRPr lang="en-US" sz="1150" dirty="0"/>
          </a:p>
        </p:txBody>
      </p:sp>
      <p:sp>
        <p:nvSpPr>
          <p:cNvPr id="31" name="Text 23"/>
          <p:cNvSpPr/>
          <p:nvPr/>
        </p:nvSpPr>
        <p:spPr>
          <a:xfrm>
            <a:off x="548640" y="5166360"/>
            <a:ext cx="10378440" cy="548640"/>
          </a:xfrm>
          <a:prstGeom prst="rect">
            <a:avLst/>
          </a:prstGeom>
          <a:noFill/>
          <a:ln/>
        </p:spPr>
        <p:txBody>
          <a:bodyPr wrap="square" rtlCol="0" anchor="ctr"/>
          <a:lstStyle/>
          <a:p>
            <a:pPr marL="0" indent="0">
              <a:buNone/>
            </a:pPr>
            <a:r>
              <a:rPr lang="en-US" sz="1150" i="1" dirty="0">
                <a:solidFill>
                  <a:srgbClr val="5B6B68"/>
                </a:solidFill>
                <a:latin typeface="Calibri" pitchFamily="34" charset="0"/>
                <a:ea typeface="Calibri" pitchFamily="34" charset="-122"/>
                <a:cs typeface="Calibri" pitchFamily="34" charset="-120"/>
              </a:rPr>
              <a:t>Sustainable development frameworks (e.g. HiAP) push health, social care and other sectors to plan jointly — a key mechanism linking sustainability to health outcomes.</a:t>
            </a:r>
            <a:endParaRPr lang="en-US" sz="1150" dirty="0"/>
          </a:p>
        </p:txBody>
      </p:sp>
      <p:sp>
        <p:nvSpPr>
          <p:cNvPr id="32" name="Text 24"/>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B6B68"/>
                </a:solidFill>
                <a:latin typeface="Calibri" pitchFamily="34" charset="0"/>
                <a:ea typeface="Calibri" pitchFamily="34" charset="-122"/>
                <a:cs typeface="Calibri" pitchFamily="34" charset="-120"/>
              </a:rPr>
              <a:t>08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200" b="1" kern="0" spc="200" dirty="0">
                <a:solidFill>
                  <a:srgbClr val="3E8E7E"/>
                </a:solidFill>
                <a:latin typeface="Calibri" pitchFamily="34" charset="0"/>
                <a:ea typeface="Calibri" pitchFamily="34" charset="-122"/>
                <a:cs typeface="Calibri" pitchFamily="34" charset="-120"/>
              </a:rPr>
              <a:t>C) THEORETICAL PERSPECTIVES</a:t>
            </a:r>
            <a:endParaRPr lang="en-US" sz="1200" dirty="0"/>
          </a:p>
        </p:txBody>
      </p:sp>
      <p:sp>
        <p:nvSpPr>
          <p:cNvPr id="3" name="Text 1"/>
          <p:cNvSpPr/>
          <p:nvPr/>
        </p:nvSpPr>
        <p:spPr>
          <a:xfrm>
            <a:off x="548640" y="685800"/>
            <a:ext cx="10515600" cy="822960"/>
          </a:xfrm>
          <a:prstGeom prst="rect">
            <a:avLst/>
          </a:prstGeom>
          <a:noFill/>
          <a:ln/>
        </p:spPr>
        <p:txBody>
          <a:bodyPr wrap="square" rtlCol="0" anchor="ctr"/>
          <a:lstStyle/>
          <a:p>
            <a:pPr marL="0" indent="0" algn="l">
              <a:buNone/>
            </a:pPr>
            <a:r>
              <a:rPr lang="en-US" sz="3000" b="1" dirty="0">
                <a:solidFill>
                  <a:srgbClr val="0B4F4A"/>
                </a:solidFill>
                <a:latin typeface="Cambria" pitchFamily="34" charset="0"/>
                <a:ea typeface="Cambria" pitchFamily="34" charset="-122"/>
                <a:cs typeface="Cambria" pitchFamily="34" charset="-120"/>
              </a:rPr>
              <a:t>The biopsychosocial model</a:t>
            </a:r>
            <a:endParaRPr lang="en-US" sz="3000" dirty="0"/>
          </a:p>
        </p:txBody>
      </p:sp>
      <p:sp>
        <p:nvSpPr>
          <p:cNvPr id="4" name="Text 2"/>
          <p:cNvSpPr/>
          <p:nvPr/>
        </p:nvSpPr>
        <p:spPr>
          <a:xfrm>
            <a:off x="548640" y="1371600"/>
            <a:ext cx="6675120" cy="1371600"/>
          </a:xfrm>
          <a:prstGeom prst="rect">
            <a:avLst/>
          </a:prstGeom>
          <a:noFill/>
          <a:ln/>
        </p:spPr>
        <p:txBody>
          <a:bodyPr wrap="square" rtlCol="0" anchor="ctr"/>
          <a:lstStyle/>
          <a:p>
            <a:pPr marL="0" indent="0">
              <a:lnSpc>
                <a:spcPts val="1900"/>
              </a:lnSpc>
              <a:buNone/>
            </a:pPr>
            <a:r>
              <a:rPr lang="en-US" sz="1300" b="1" dirty="0">
                <a:solidFill>
                  <a:srgbClr val="0B4F4A"/>
                </a:solidFill>
                <a:latin typeface="Calibri" pitchFamily="34" charset="0"/>
                <a:ea typeface="Calibri" pitchFamily="34" charset="-122"/>
                <a:cs typeface="Calibri" pitchFamily="34" charset="-120"/>
              </a:rPr>
              <a:t>Engel (1977) </a:t>
            </a:r>
            <a:r>
              <a:rPr lang="en-US" sz="1300" dirty="0">
                <a:solidFill>
                  <a:srgbClr val="1B2B29"/>
                </a:solidFill>
                <a:latin typeface="Calibri" pitchFamily="34" charset="0"/>
                <a:ea typeface="Calibri" pitchFamily="34" charset="-122"/>
                <a:cs typeface="Calibri" pitchFamily="34" charset="-120"/>
              </a:rPr>
              <a:t>proposed a comprehensive model integrating biological, psychological and social factors — challenging the purely biomedical model and providing the theoretical foundation for holistic, person-centred care.</a:t>
            </a:r>
            <a:endParaRPr lang="en-US" sz="1300" dirty="0"/>
          </a:p>
        </p:txBody>
      </p:sp>
      <p:sp>
        <p:nvSpPr>
          <p:cNvPr id="5" name="Shape 3"/>
          <p:cNvSpPr/>
          <p:nvPr/>
        </p:nvSpPr>
        <p:spPr>
          <a:xfrm>
            <a:off x="548640" y="2880360"/>
            <a:ext cx="146304" cy="146304"/>
          </a:xfrm>
          <a:prstGeom prst="ellipse">
            <a:avLst/>
          </a:prstGeom>
          <a:solidFill>
            <a:srgbClr val="E0A526"/>
          </a:solidFill>
          <a:ln/>
        </p:spPr>
        <p:txBody>
          <a:bodyPr/>
          <a:lstStyle/>
          <a:p>
            <a:endParaRPr lang="en-GB"/>
          </a:p>
        </p:txBody>
      </p:sp>
      <p:sp>
        <p:nvSpPr>
          <p:cNvPr id="6" name="Text 4"/>
          <p:cNvSpPr/>
          <p:nvPr/>
        </p:nvSpPr>
        <p:spPr>
          <a:xfrm>
            <a:off x="822960" y="2770632"/>
            <a:ext cx="6309360" cy="365760"/>
          </a:xfrm>
          <a:prstGeom prst="rect">
            <a:avLst/>
          </a:prstGeom>
          <a:noFill/>
          <a:ln/>
        </p:spPr>
        <p:txBody>
          <a:bodyPr wrap="square" rtlCol="0" anchor="ctr"/>
          <a:lstStyle/>
          <a:p>
            <a:pPr marL="0" indent="0">
              <a:buNone/>
            </a:pPr>
            <a:r>
              <a:rPr lang="en-US" sz="1300" b="1" dirty="0">
                <a:solidFill>
                  <a:srgbClr val="3E8E7E"/>
                </a:solidFill>
                <a:latin typeface="Calibri" pitchFamily="34" charset="0"/>
                <a:ea typeface="Calibri" pitchFamily="34" charset="-122"/>
                <a:cs typeface="Calibri" pitchFamily="34" charset="-120"/>
              </a:rPr>
              <a:t>Biological:  </a:t>
            </a:r>
            <a:endParaRPr lang="en-US" sz="1300" dirty="0"/>
          </a:p>
        </p:txBody>
      </p:sp>
      <p:sp>
        <p:nvSpPr>
          <p:cNvPr id="7" name="Text 5"/>
          <p:cNvSpPr/>
          <p:nvPr/>
        </p:nvSpPr>
        <p:spPr>
          <a:xfrm>
            <a:off x="822960" y="3017520"/>
            <a:ext cx="6309360" cy="365760"/>
          </a:xfrm>
          <a:prstGeom prst="rect">
            <a:avLst/>
          </a:prstGeom>
          <a:noFill/>
          <a:ln/>
        </p:spPr>
        <p:txBody>
          <a:bodyPr wrap="square" rtlCol="0" anchor="ctr"/>
          <a:lstStyle/>
          <a:p>
            <a:pPr marL="0" indent="0">
              <a:buNone/>
            </a:pPr>
            <a:r>
              <a:rPr lang="en-US" sz="1150" dirty="0">
                <a:solidFill>
                  <a:srgbClr val="5B6B68"/>
                </a:solidFill>
                <a:latin typeface="Calibri" pitchFamily="34" charset="0"/>
                <a:ea typeface="Calibri" pitchFamily="34" charset="-122"/>
                <a:cs typeface="Calibri" pitchFamily="34" charset="-120"/>
              </a:rPr>
              <a:t>Genetics, physiology, pathology</a:t>
            </a:r>
            <a:endParaRPr lang="en-US" sz="1150" dirty="0"/>
          </a:p>
        </p:txBody>
      </p:sp>
      <p:sp>
        <p:nvSpPr>
          <p:cNvPr id="8" name="Shape 6"/>
          <p:cNvSpPr/>
          <p:nvPr/>
        </p:nvSpPr>
        <p:spPr>
          <a:xfrm>
            <a:off x="548640" y="3749040"/>
            <a:ext cx="146304" cy="146304"/>
          </a:xfrm>
          <a:prstGeom prst="ellipse">
            <a:avLst/>
          </a:prstGeom>
          <a:solidFill>
            <a:srgbClr val="E0A526"/>
          </a:solidFill>
          <a:ln/>
        </p:spPr>
        <p:txBody>
          <a:bodyPr/>
          <a:lstStyle/>
          <a:p>
            <a:endParaRPr lang="en-GB"/>
          </a:p>
        </p:txBody>
      </p:sp>
      <p:sp>
        <p:nvSpPr>
          <p:cNvPr id="9" name="Text 7"/>
          <p:cNvSpPr/>
          <p:nvPr/>
        </p:nvSpPr>
        <p:spPr>
          <a:xfrm>
            <a:off x="822960" y="3639312"/>
            <a:ext cx="6309360" cy="365760"/>
          </a:xfrm>
          <a:prstGeom prst="rect">
            <a:avLst/>
          </a:prstGeom>
          <a:noFill/>
          <a:ln/>
        </p:spPr>
        <p:txBody>
          <a:bodyPr wrap="square" rtlCol="0" anchor="ctr"/>
          <a:lstStyle/>
          <a:p>
            <a:pPr marL="0" indent="0">
              <a:buNone/>
            </a:pPr>
            <a:r>
              <a:rPr lang="en-US" sz="1300" b="1" dirty="0">
                <a:solidFill>
                  <a:srgbClr val="3E8E7E"/>
                </a:solidFill>
                <a:latin typeface="Calibri" pitchFamily="34" charset="0"/>
                <a:ea typeface="Calibri" pitchFamily="34" charset="-122"/>
                <a:cs typeface="Calibri" pitchFamily="34" charset="-120"/>
              </a:rPr>
              <a:t>Psychological:  </a:t>
            </a:r>
            <a:endParaRPr lang="en-US" sz="1300" dirty="0"/>
          </a:p>
        </p:txBody>
      </p:sp>
      <p:sp>
        <p:nvSpPr>
          <p:cNvPr id="10" name="Text 8"/>
          <p:cNvSpPr/>
          <p:nvPr/>
        </p:nvSpPr>
        <p:spPr>
          <a:xfrm>
            <a:off x="822960" y="3886200"/>
            <a:ext cx="6309360" cy="365760"/>
          </a:xfrm>
          <a:prstGeom prst="rect">
            <a:avLst/>
          </a:prstGeom>
          <a:noFill/>
          <a:ln/>
        </p:spPr>
        <p:txBody>
          <a:bodyPr wrap="square" rtlCol="0" anchor="ctr"/>
          <a:lstStyle/>
          <a:p>
            <a:pPr marL="0" indent="0">
              <a:buNone/>
            </a:pPr>
            <a:r>
              <a:rPr lang="en-US" sz="1150" dirty="0">
                <a:solidFill>
                  <a:srgbClr val="5B6B68"/>
                </a:solidFill>
                <a:latin typeface="Calibri" pitchFamily="34" charset="0"/>
                <a:ea typeface="Calibri" pitchFamily="34" charset="-122"/>
                <a:cs typeface="Calibri" pitchFamily="34" charset="-120"/>
              </a:rPr>
              <a:t>Thoughts, emotions, behaviour, coping</a:t>
            </a:r>
            <a:endParaRPr lang="en-US" sz="1150" dirty="0"/>
          </a:p>
        </p:txBody>
      </p:sp>
      <p:sp>
        <p:nvSpPr>
          <p:cNvPr id="11" name="Shape 9"/>
          <p:cNvSpPr/>
          <p:nvPr/>
        </p:nvSpPr>
        <p:spPr>
          <a:xfrm>
            <a:off x="548640" y="4617720"/>
            <a:ext cx="146304" cy="146304"/>
          </a:xfrm>
          <a:prstGeom prst="ellipse">
            <a:avLst/>
          </a:prstGeom>
          <a:solidFill>
            <a:srgbClr val="E0A526"/>
          </a:solidFill>
          <a:ln/>
        </p:spPr>
        <p:txBody>
          <a:bodyPr/>
          <a:lstStyle/>
          <a:p>
            <a:endParaRPr lang="en-GB"/>
          </a:p>
        </p:txBody>
      </p:sp>
      <p:sp>
        <p:nvSpPr>
          <p:cNvPr id="12" name="Text 10"/>
          <p:cNvSpPr/>
          <p:nvPr/>
        </p:nvSpPr>
        <p:spPr>
          <a:xfrm>
            <a:off x="822960" y="4507992"/>
            <a:ext cx="6309360" cy="365760"/>
          </a:xfrm>
          <a:prstGeom prst="rect">
            <a:avLst/>
          </a:prstGeom>
          <a:noFill/>
          <a:ln/>
        </p:spPr>
        <p:txBody>
          <a:bodyPr wrap="square" rtlCol="0" anchor="ctr"/>
          <a:lstStyle/>
          <a:p>
            <a:pPr marL="0" indent="0">
              <a:buNone/>
            </a:pPr>
            <a:r>
              <a:rPr lang="en-US" sz="1300" b="1" dirty="0">
                <a:solidFill>
                  <a:srgbClr val="3E8E7E"/>
                </a:solidFill>
                <a:latin typeface="Calibri" pitchFamily="34" charset="0"/>
                <a:ea typeface="Calibri" pitchFamily="34" charset="-122"/>
                <a:cs typeface="Calibri" pitchFamily="34" charset="-120"/>
              </a:rPr>
              <a:t>Social:  </a:t>
            </a:r>
            <a:endParaRPr lang="en-US" sz="1300" dirty="0"/>
          </a:p>
        </p:txBody>
      </p:sp>
      <p:sp>
        <p:nvSpPr>
          <p:cNvPr id="13" name="Text 11"/>
          <p:cNvSpPr/>
          <p:nvPr/>
        </p:nvSpPr>
        <p:spPr>
          <a:xfrm>
            <a:off x="822960" y="4754880"/>
            <a:ext cx="6309360" cy="365760"/>
          </a:xfrm>
          <a:prstGeom prst="rect">
            <a:avLst/>
          </a:prstGeom>
          <a:noFill/>
          <a:ln/>
        </p:spPr>
        <p:txBody>
          <a:bodyPr wrap="square" rtlCol="0" anchor="ctr"/>
          <a:lstStyle/>
          <a:p>
            <a:pPr marL="0" indent="0">
              <a:buNone/>
            </a:pPr>
            <a:r>
              <a:rPr lang="en-US" sz="1150" dirty="0">
                <a:solidFill>
                  <a:srgbClr val="5B6B68"/>
                </a:solidFill>
                <a:latin typeface="Calibri" pitchFamily="34" charset="0"/>
                <a:ea typeface="Calibri" pitchFamily="34" charset="-122"/>
                <a:cs typeface="Calibri" pitchFamily="34" charset="-120"/>
              </a:rPr>
              <a:t>Relationships, culture, environment, economics</a:t>
            </a:r>
            <a:endParaRPr lang="en-US" sz="1150" dirty="0"/>
          </a:p>
        </p:txBody>
      </p:sp>
      <p:sp>
        <p:nvSpPr>
          <p:cNvPr id="14" name="Shape 12"/>
          <p:cNvSpPr/>
          <p:nvPr/>
        </p:nvSpPr>
        <p:spPr>
          <a:xfrm>
            <a:off x="7818120" y="1645920"/>
            <a:ext cx="2409444" cy="2409444"/>
          </a:xfrm>
          <a:prstGeom prst="ellipse">
            <a:avLst/>
          </a:prstGeom>
          <a:solidFill>
            <a:srgbClr val="0B4F4A">
              <a:alpha val="75000"/>
            </a:srgbClr>
          </a:solidFill>
          <a:ln/>
        </p:spPr>
        <p:txBody>
          <a:bodyPr/>
          <a:lstStyle/>
          <a:p>
            <a:endParaRPr lang="en-GB"/>
          </a:p>
        </p:txBody>
      </p:sp>
      <p:sp>
        <p:nvSpPr>
          <p:cNvPr id="15" name="Shape 13"/>
          <p:cNvSpPr/>
          <p:nvPr/>
        </p:nvSpPr>
        <p:spPr>
          <a:xfrm>
            <a:off x="8869680" y="2468880"/>
            <a:ext cx="2409444" cy="2409444"/>
          </a:xfrm>
          <a:prstGeom prst="ellipse">
            <a:avLst/>
          </a:prstGeom>
          <a:solidFill>
            <a:srgbClr val="3E8E7E">
              <a:alpha val="75000"/>
            </a:srgbClr>
          </a:solidFill>
          <a:ln/>
        </p:spPr>
        <p:txBody>
          <a:bodyPr/>
          <a:lstStyle/>
          <a:p>
            <a:endParaRPr lang="en-GB"/>
          </a:p>
        </p:txBody>
      </p:sp>
      <p:sp>
        <p:nvSpPr>
          <p:cNvPr id="16" name="Shape 14"/>
          <p:cNvSpPr/>
          <p:nvPr/>
        </p:nvSpPr>
        <p:spPr>
          <a:xfrm>
            <a:off x="6766560" y="2468880"/>
            <a:ext cx="2409444" cy="2409444"/>
          </a:xfrm>
          <a:prstGeom prst="ellipse">
            <a:avLst/>
          </a:prstGeom>
          <a:solidFill>
            <a:srgbClr val="E0A526">
              <a:alpha val="75000"/>
            </a:srgbClr>
          </a:solidFill>
          <a:ln/>
        </p:spPr>
        <p:txBody>
          <a:bodyPr/>
          <a:lstStyle/>
          <a:p>
            <a:endParaRPr lang="en-GB"/>
          </a:p>
        </p:txBody>
      </p:sp>
      <p:sp>
        <p:nvSpPr>
          <p:cNvPr id="17" name="Text 15"/>
          <p:cNvSpPr/>
          <p:nvPr/>
        </p:nvSpPr>
        <p:spPr>
          <a:xfrm>
            <a:off x="8778240" y="2194560"/>
            <a:ext cx="914400" cy="365760"/>
          </a:xfrm>
          <a:prstGeom prst="rect">
            <a:avLst/>
          </a:prstGeom>
          <a:noFill/>
          <a:ln/>
        </p:spPr>
        <p:txBody>
          <a:bodyPr wrap="square" rtlCol="0" anchor="ctr"/>
          <a:lstStyle/>
          <a:p>
            <a:pPr marL="0" indent="0" algn="ctr">
              <a:buNone/>
            </a:pPr>
            <a:r>
              <a:rPr lang="en-US" sz="1300" b="1" dirty="0">
                <a:solidFill>
                  <a:srgbClr val="0B4F4A"/>
                </a:solidFill>
                <a:latin typeface="Calibri" pitchFamily="34" charset="0"/>
                <a:ea typeface="Calibri" pitchFamily="34" charset="-122"/>
                <a:cs typeface="Calibri" pitchFamily="34" charset="-120"/>
              </a:rPr>
              <a:t>Bio</a:t>
            </a:r>
            <a:endParaRPr lang="en-US" sz="1300" dirty="0"/>
          </a:p>
        </p:txBody>
      </p:sp>
      <p:sp>
        <p:nvSpPr>
          <p:cNvPr id="18" name="Text 16"/>
          <p:cNvSpPr/>
          <p:nvPr/>
        </p:nvSpPr>
        <p:spPr>
          <a:xfrm>
            <a:off x="9738360" y="4069080"/>
            <a:ext cx="1188720" cy="365760"/>
          </a:xfrm>
          <a:prstGeom prst="rect">
            <a:avLst/>
          </a:prstGeom>
          <a:noFill/>
          <a:ln/>
        </p:spPr>
        <p:txBody>
          <a:bodyPr wrap="square" rtlCol="0" anchor="ctr"/>
          <a:lstStyle/>
          <a:p>
            <a:pPr marL="0" indent="0" algn="ctr">
              <a:buNone/>
            </a:pPr>
            <a:r>
              <a:rPr lang="en-US" sz="1300" b="1" dirty="0">
                <a:solidFill>
                  <a:srgbClr val="0B4F4A"/>
                </a:solidFill>
                <a:latin typeface="Calibri" pitchFamily="34" charset="0"/>
                <a:ea typeface="Calibri" pitchFamily="34" charset="-122"/>
                <a:cs typeface="Calibri" pitchFamily="34" charset="-120"/>
              </a:rPr>
              <a:t>Psycho</a:t>
            </a:r>
            <a:endParaRPr lang="en-US" sz="1300" dirty="0"/>
          </a:p>
        </p:txBody>
      </p:sp>
      <p:sp>
        <p:nvSpPr>
          <p:cNvPr id="19" name="Text 17"/>
          <p:cNvSpPr/>
          <p:nvPr/>
        </p:nvSpPr>
        <p:spPr>
          <a:xfrm>
            <a:off x="7635240" y="4069080"/>
            <a:ext cx="1188720" cy="365760"/>
          </a:xfrm>
          <a:prstGeom prst="rect">
            <a:avLst/>
          </a:prstGeom>
          <a:noFill/>
          <a:ln/>
        </p:spPr>
        <p:txBody>
          <a:bodyPr wrap="square" rtlCol="0" anchor="ctr"/>
          <a:lstStyle/>
          <a:p>
            <a:pPr marL="0" indent="0" algn="ctr">
              <a:buNone/>
            </a:pPr>
            <a:r>
              <a:rPr lang="en-US" sz="1300" b="1" dirty="0">
                <a:solidFill>
                  <a:srgbClr val="0B4F4A"/>
                </a:solidFill>
                <a:latin typeface="Calibri" pitchFamily="34" charset="0"/>
                <a:ea typeface="Calibri" pitchFamily="34" charset="-122"/>
                <a:cs typeface="Calibri" pitchFamily="34" charset="-120"/>
              </a:rPr>
              <a:t>Social</a:t>
            </a:r>
            <a:endParaRPr lang="en-US" sz="1300" dirty="0"/>
          </a:p>
        </p:txBody>
      </p:sp>
      <p:sp>
        <p:nvSpPr>
          <p:cNvPr id="20" name="Text 18"/>
          <p:cNvSpPr/>
          <p:nvPr/>
        </p:nvSpPr>
        <p:spPr>
          <a:xfrm>
            <a:off x="8641080" y="3246120"/>
            <a:ext cx="1188720" cy="731520"/>
          </a:xfrm>
          <a:prstGeom prst="rect">
            <a:avLst/>
          </a:prstGeom>
          <a:noFill/>
          <a:ln/>
        </p:spPr>
        <p:txBody>
          <a:bodyPr wrap="square"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Whole</a:t>
            </a:r>
            <a:endParaRPr lang="en-US" sz="1200" dirty="0"/>
          </a:p>
          <a:p>
            <a:pPr marL="0" indent="0" algn="ctr">
              <a:buNone/>
            </a:pPr>
            <a:r>
              <a:rPr lang="en-US" sz="1200" b="1" dirty="0">
                <a:solidFill>
                  <a:srgbClr val="FFFFFF"/>
                </a:solidFill>
                <a:latin typeface="Cambria" pitchFamily="34" charset="0"/>
                <a:ea typeface="Cambria" pitchFamily="34" charset="-122"/>
                <a:cs typeface="Cambria" pitchFamily="34" charset="-120"/>
              </a:rPr>
              <a:t>Person</a:t>
            </a:r>
            <a:endParaRPr lang="en-US" sz="1200" dirty="0"/>
          </a:p>
        </p:txBody>
      </p:sp>
      <p:sp>
        <p:nvSpPr>
          <p:cNvPr id="21" name="Text 19"/>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B6B68"/>
                </a:solidFill>
                <a:latin typeface="Calibri" pitchFamily="34" charset="0"/>
                <a:ea typeface="Calibri" pitchFamily="34" charset="-122"/>
                <a:cs typeface="Calibri" pitchFamily="34" charset="-120"/>
              </a:rPr>
              <a:t>09</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BFAF7"/>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200" b="1" kern="0" spc="200" dirty="0">
                <a:solidFill>
                  <a:srgbClr val="3E8E7E"/>
                </a:solidFill>
                <a:latin typeface="Calibri" pitchFamily="34" charset="0"/>
                <a:ea typeface="Calibri" pitchFamily="34" charset="-122"/>
                <a:cs typeface="Calibri" pitchFamily="34" charset="-120"/>
              </a:rPr>
              <a:t>D) POLICY &amp; GOVERNANCE</a:t>
            </a:r>
            <a:endParaRPr lang="en-US" sz="1200" dirty="0"/>
          </a:p>
        </p:txBody>
      </p:sp>
      <p:sp>
        <p:nvSpPr>
          <p:cNvPr id="3" name="Text 1"/>
          <p:cNvSpPr/>
          <p:nvPr/>
        </p:nvSpPr>
        <p:spPr>
          <a:xfrm>
            <a:off x="548640" y="685800"/>
            <a:ext cx="10515600" cy="822960"/>
          </a:xfrm>
          <a:prstGeom prst="rect">
            <a:avLst/>
          </a:prstGeom>
          <a:noFill/>
          <a:ln/>
        </p:spPr>
        <p:txBody>
          <a:bodyPr wrap="square" rtlCol="0" anchor="ctr"/>
          <a:lstStyle/>
          <a:p>
            <a:pPr marL="0" indent="0" algn="l">
              <a:buNone/>
            </a:pPr>
            <a:r>
              <a:rPr lang="en-US" sz="3000" b="1" dirty="0">
                <a:solidFill>
                  <a:srgbClr val="0B4F4A"/>
                </a:solidFill>
                <a:latin typeface="Cambria" pitchFamily="34" charset="0"/>
                <a:ea typeface="Cambria" pitchFamily="34" charset="-122"/>
                <a:cs typeface="Cambria" pitchFamily="34" charset="-120"/>
              </a:rPr>
              <a:t>UK policies supporting holistic health</a:t>
            </a:r>
            <a:endParaRPr lang="en-US" sz="3000" dirty="0"/>
          </a:p>
        </p:txBody>
      </p:sp>
      <p:sp>
        <p:nvSpPr>
          <p:cNvPr id="4" name="Shape 2"/>
          <p:cNvSpPr/>
          <p:nvPr/>
        </p:nvSpPr>
        <p:spPr>
          <a:xfrm>
            <a:off x="548640" y="1508760"/>
            <a:ext cx="10378440" cy="1298448"/>
          </a:xfrm>
          <a:prstGeom prst="roundRect">
            <a:avLst>
              <a:gd name="adj" fmla="val 5634"/>
            </a:avLst>
          </a:prstGeom>
          <a:solidFill>
            <a:srgbClr val="FFFFFF"/>
          </a:solidFill>
          <a:ln w="12700">
            <a:solidFill>
              <a:srgbClr val="DCEDE9"/>
            </a:solidFill>
            <a:prstDash val="solid"/>
          </a:ln>
        </p:spPr>
        <p:txBody>
          <a:bodyPr/>
          <a:lstStyle/>
          <a:p>
            <a:endParaRPr lang="en-GB"/>
          </a:p>
        </p:txBody>
      </p:sp>
      <p:sp>
        <p:nvSpPr>
          <p:cNvPr id="5" name="Shape 3"/>
          <p:cNvSpPr/>
          <p:nvPr/>
        </p:nvSpPr>
        <p:spPr>
          <a:xfrm>
            <a:off x="777240" y="1728216"/>
            <a:ext cx="868680" cy="868680"/>
          </a:xfrm>
          <a:prstGeom prst="ellipse">
            <a:avLst/>
          </a:prstGeom>
          <a:solidFill>
            <a:srgbClr val="0B4F4A"/>
          </a:solidFill>
          <a:ln/>
        </p:spPr>
        <p:txBody>
          <a:bodyPr/>
          <a:lstStyle/>
          <a:p>
            <a:endParaRPr lang="en-GB"/>
          </a:p>
        </p:txBody>
      </p:sp>
      <p:pic>
        <p:nvPicPr>
          <p:cNvPr id="6" name="Image 0" descr="icon_shield.png"/>
          <p:cNvPicPr>
            <a:picLocks noChangeAspect="1"/>
          </p:cNvPicPr>
          <p:nvPr/>
        </p:nvPicPr>
        <p:blipFill>
          <a:blip r:embed="rId3"/>
          <a:stretch>
            <a:fillRect/>
          </a:stretch>
        </p:blipFill>
        <p:spPr>
          <a:xfrm>
            <a:off x="978408" y="1929384"/>
            <a:ext cx="466344" cy="466344"/>
          </a:xfrm>
          <a:prstGeom prst="rect">
            <a:avLst/>
          </a:prstGeom>
        </p:spPr>
      </p:pic>
      <p:sp>
        <p:nvSpPr>
          <p:cNvPr id="7" name="Text 4"/>
          <p:cNvSpPr/>
          <p:nvPr/>
        </p:nvSpPr>
        <p:spPr>
          <a:xfrm>
            <a:off x="1874520" y="1645920"/>
            <a:ext cx="8778240" cy="365760"/>
          </a:xfrm>
          <a:prstGeom prst="rect">
            <a:avLst/>
          </a:prstGeom>
          <a:noFill/>
          <a:ln/>
        </p:spPr>
        <p:txBody>
          <a:bodyPr wrap="square" rtlCol="0" anchor="ctr"/>
          <a:lstStyle/>
          <a:p>
            <a:pPr marL="0" indent="0">
              <a:buNone/>
            </a:pPr>
            <a:r>
              <a:rPr lang="en-US" sz="1450" b="1" dirty="0">
                <a:solidFill>
                  <a:srgbClr val="0B4F4A"/>
                </a:solidFill>
                <a:latin typeface="Calibri" pitchFamily="34" charset="0"/>
                <a:ea typeface="Calibri" pitchFamily="34" charset="-122"/>
                <a:cs typeface="Calibri" pitchFamily="34" charset="-120"/>
              </a:rPr>
              <a:t>NHS Long Term Plan (2019)</a:t>
            </a:r>
            <a:endParaRPr lang="en-US" sz="1450" dirty="0"/>
          </a:p>
        </p:txBody>
      </p:sp>
      <p:sp>
        <p:nvSpPr>
          <p:cNvPr id="8" name="Text 5"/>
          <p:cNvSpPr/>
          <p:nvPr/>
        </p:nvSpPr>
        <p:spPr>
          <a:xfrm>
            <a:off x="1874520" y="2011680"/>
            <a:ext cx="8778240" cy="731520"/>
          </a:xfrm>
          <a:prstGeom prst="rect">
            <a:avLst/>
          </a:prstGeom>
          <a:noFill/>
          <a:ln/>
        </p:spPr>
        <p:txBody>
          <a:bodyPr wrap="square" rtlCol="0" anchor="ctr"/>
          <a:lstStyle/>
          <a:p>
            <a:pPr marL="0" indent="0">
              <a:lnSpc>
                <a:spcPts val="1500"/>
              </a:lnSpc>
              <a:buNone/>
            </a:pPr>
            <a:r>
              <a:rPr lang="en-US" sz="1150" dirty="0">
                <a:solidFill>
                  <a:srgbClr val="1B2B29"/>
                </a:solidFill>
                <a:latin typeface="Calibri" pitchFamily="34" charset="0"/>
                <a:ea typeface="Calibri" pitchFamily="34" charset="-122"/>
                <a:cs typeface="Calibri" pitchFamily="34" charset="-120"/>
              </a:rPr>
              <a:t>Places prevention 'at its heart' — targets top causes of premature death (smoking, obesity, alcohol, air pollution) and commits £2.3bn/year extra to mental health services by 2023/24.</a:t>
            </a:r>
            <a:endParaRPr lang="en-US" sz="1150" dirty="0"/>
          </a:p>
        </p:txBody>
      </p:sp>
      <p:sp>
        <p:nvSpPr>
          <p:cNvPr id="9" name="Shape 6"/>
          <p:cNvSpPr/>
          <p:nvPr/>
        </p:nvSpPr>
        <p:spPr>
          <a:xfrm>
            <a:off x="548640" y="3017520"/>
            <a:ext cx="10378440" cy="1298448"/>
          </a:xfrm>
          <a:prstGeom prst="roundRect">
            <a:avLst>
              <a:gd name="adj" fmla="val 5634"/>
            </a:avLst>
          </a:prstGeom>
          <a:solidFill>
            <a:srgbClr val="FFFFFF"/>
          </a:solidFill>
          <a:ln w="12700">
            <a:solidFill>
              <a:srgbClr val="DCEDE9"/>
            </a:solidFill>
            <a:prstDash val="solid"/>
          </a:ln>
        </p:spPr>
        <p:txBody>
          <a:bodyPr/>
          <a:lstStyle/>
          <a:p>
            <a:endParaRPr lang="en-GB"/>
          </a:p>
        </p:txBody>
      </p:sp>
      <p:sp>
        <p:nvSpPr>
          <p:cNvPr id="10" name="Shape 7"/>
          <p:cNvSpPr/>
          <p:nvPr/>
        </p:nvSpPr>
        <p:spPr>
          <a:xfrm>
            <a:off x="777240" y="3236976"/>
            <a:ext cx="868680" cy="868680"/>
          </a:xfrm>
          <a:prstGeom prst="ellipse">
            <a:avLst/>
          </a:prstGeom>
          <a:solidFill>
            <a:srgbClr val="0B4F4A"/>
          </a:solidFill>
          <a:ln/>
        </p:spPr>
        <p:txBody>
          <a:bodyPr/>
          <a:lstStyle/>
          <a:p>
            <a:endParaRPr lang="en-GB"/>
          </a:p>
        </p:txBody>
      </p:sp>
      <p:pic>
        <p:nvPicPr>
          <p:cNvPr id="11" name="Image 1" descr="icon_hands.png"/>
          <p:cNvPicPr>
            <a:picLocks noChangeAspect="1"/>
          </p:cNvPicPr>
          <p:nvPr/>
        </p:nvPicPr>
        <p:blipFill>
          <a:blip r:embed="rId4"/>
          <a:stretch>
            <a:fillRect/>
          </a:stretch>
        </p:blipFill>
        <p:spPr>
          <a:xfrm>
            <a:off x="978408" y="3438144"/>
            <a:ext cx="466344" cy="466344"/>
          </a:xfrm>
          <a:prstGeom prst="rect">
            <a:avLst/>
          </a:prstGeom>
        </p:spPr>
      </p:pic>
      <p:sp>
        <p:nvSpPr>
          <p:cNvPr id="12" name="Text 8"/>
          <p:cNvSpPr/>
          <p:nvPr/>
        </p:nvSpPr>
        <p:spPr>
          <a:xfrm>
            <a:off x="1874520" y="3154680"/>
            <a:ext cx="8778240" cy="365760"/>
          </a:xfrm>
          <a:prstGeom prst="rect">
            <a:avLst/>
          </a:prstGeom>
          <a:noFill/>
          <a:ln/>
        </p:spPr>
        <p:txBody>
          <a:bodyPr wrap="square" rtlCol="0" anchor="ctr"/>
          <a:lstStyle/>
          <a:p>
            <a:pPr marL="0" indent="0">
              <a:buNone/>
            </a:pPr>
            <a:r>
              <a:rPr lang="en-US" sz="1450" b="1" dirty="0">
                <a:solidFill>
                  <a:srgbClr val="0B4F4A"/>
                </a:solidFill>
                <a:latin typeface="Calibri" pitchFamily="34" charset="0"/>
                <a:ea typeface="Calibri" pitchFamily="34" charset="-122"/>
                <a:cs typeface="Calibri" pitchFamily="34" charset="-120"/>
              </a:rPr>
              <a:t>Health in All Policies / ICSs</a:t>
            </a:r>
            <a:endParaRPr lang="en-US" sz="1450" dirty="0"/>
          </a:p>
        </p:txBody>
      </p:sp>
      <p:sp>
        <p:nvSpPr>
          <p:cNvPr id="13" name="Text 9"/>
          <p:cNvSpPr/>
          <p:nvPr/>
        </p:nvSpPr>
        <p:spPr>
          <a:xfrm>
            <a:off x="1874520" y="3520440"/>
            <a:ext cx="8778240" cy="731520"/>
          </a:xfrm>
          <a:prstGeom prst="rect">
            <a:avLst/>
          </a:prstGeom>
          <a:noFill/>
          <a:ln/>
        </p:spPr>
        <p:txBody>
          <a:bodyPr wrap="square" rtlCol="0" anchor="ctr"/>
          <a:lstStyle/>
          <a:p>
            <a:pPr marL="0" indent="0">
              <a:lnSpc>
                <a:spcPts val="1500"/>
              </a:lnSpc>
              <a:buNone/>
            </a:pPr>
            <a:r>
              <a:rPr lang="en-US" sz="1150" dirty="0">
                <a:solidFill>
                  <a:srgbClr val="1B2B29"/>
                </a:solidFill>
                <a:latin typeface="Calibri" pitchFamily="34" charset="0"/>
                <a:ea typeface="Calibri" pitchFamily="34" charset="-122"/>
                <a:cs typeface="Calibri" pitchFamily="34" charset="-120"/>
              </a:rPr>
              <a:t>Integrated Care Systems bring NHS, local government and partners together to plan population health, not just treat illness.</a:t>
            </a:r>
            <a:endParaRPr lang="en-US" sz="1150" dirty="0"/>
          </a:p>
        </p:txBody>
      </p:sp>
      <p:sp>
        <p:nvSpPr>
          <p:cNvPr id="14" name="Shape 10"/>
          <p:cNvSpPr/>
          <p:nvPr/>
        </p:nvSpPr>
        <p:spPr>
          <a:xfrm>
            <a:off x="548640" y="4526280"/>
            <a:ext cx="10378440" cy="1298448"/>
          </a:xfrm>
          <a:prstGeom prst="roundRect">
            <a:avLst>
              <a:gd name="adj" fmla="val 5634"/>
            </a:avLst>
          </a:prstGeom>
          <a:solidFill>
            <a:srgbClr val="FFFFFF"/>
          </a:solidFill>
          <a:ln w="12700">
            <a:solidFill>
              <a:srgbClr val="DCEDE9"/>
            </a:solidFill>
            <a:prstDash val="solid"/>
          </a:ln>
        </p:spPr>
        <p:txBody>
          <a:bodyPr/>
          <a:lstStyle/>
          <a:p>
            <a:endParaRPr lang="en-GB"/>
          </a:p>
        </p:txBody>
      </p:sp>
      <p:sp>
        <p:nvSpPr>
          <p:cNvPr id="15" name="Shape 11"/>
          <p:cNvSpPr/>
          <p:nvPr/>
        </p:nvSpPr>
        <p:spPr>
          <a:xfrm>
            <a:off x="777240" y="4745736"/>
            <a:ext cx="868680" cy="868680"/>
          </a:xfrm>
          <a:prstGeom prst="ellipse">
            <a:avLst/>
          </a:prstGeom>
          <a:solidFill>
            <a:srgbClr val="0B4F4A"/>
          </a:solidFill>
          <a:ln/>
        </p:spPr>
        <p:txBody>
          <a:bodyPr/>
          <a:lstStyle/>
          <a:p>
            <a:endParaRPr lang="en-GB"/>
          </a:p>
        </p:txBody>
      </p:sp>
      <p:pic>
        <p:nvPicPr>
          <p:cNvPr id="16" name="Image 2" descr="icon_balance.png"/>
          <p:cNvPicPr>
            <a:picLocks noChangeAspect="1"/>
          </p:cNvPicPr>
          <p:nvPr/>
        </p:nvPicPr>
        <p:blipFill>
          <a:blip r:embed="rId5"/>
          <a:stretch>
            <a:fillRect/>
          </a:stretch>
        </p:blipFill>
        <p:spPr>
          <a:xfrm>
            <a:off x="978408" y="4946904"/>
            <a:ext cx="466344" cy="466344"/>
          </a:xfrm>
          <a:prstGeom prst="rect">
            <a:avLst/>
          </a:prstGeom>
        </p:spPr>
      </p:pic>
      <p:sp>
        <p:nvSpPr>
          <p:cNvPr id="17" name="Text 12"/>
          <p:cNvSpPr/>
          <p:nvPr/>
        </p:nvSpPr>
        <p:spPr>
          <a:xfrm>
            <a:off x="1874520" y="4663440"/>
            <a:ext cx="8778240" cy="365760"/>
          </a:xfrm>
          <a:prstGeom prst="rect">
            <a:avLst/>
          </a:prstGeom>
          <a:noFill/>
          <a:ln/>
        </p:spPr>
        <p:txBody>
          <a:bodyPr wrap="square" rtlCol="0" anchor="ctr"/>
          <a:lstStyle/>
          <a:p>
            <a:pPr marL="0" indent="0">
              <a:buNone/>
            </a:pPr>
            <a:r>
              <a:rPr lang="en-US" sz="1450" b="1" dirty="0">
                <a:solidFill>
                  <a:srgbClr val="0B4F4A"/>
                </a:solidFill>
                <a:latin typeface="Calibri" pitchFamily="34" charset="0"/>
                <a:ea typeface="Calibri" pitchFamily="34" charset="-122"/>
                <a:cs typeface="Calibri" pitchFamily="34" charset="-120"/>
              </a:rPr>
              <a:t>Core20PLUS5</a:t>
            </a:r>
            <a:endParaRPr lang="en-US" sz="1450" dirty="0"/>
          </a:p>
        </p:txBody>
      </p:sp>
      <p:sp>
        <p:nvSpPr>
          <p:cNvPr id="18" name="Text 13"/>
          <p:cNvSpPr/>
          <p:nvPr/>
        </p:nvSpPr>
        <p:spPr>
          <a:xfrm>
            <a:off x="1874520" y="5029200"/>
            <a:ext cx="8778240" cy="731520"/>
          </a:xfrm>
          <a:prstGeom prst="rect">
            <a:avLst/>
          </a:prstGeom>
          <a:noFill/>
          <a:ln/>
        </p:spPr>
        <p:txBody>
          <a:bodyPr wrap="square" rtlCol="0" anchor="ctr"/>
          <a:lstStyle/>
          <a:p>
            <a:pPr marL="0" indent="0">
              <a:lnSpc>
                <a:spcPts val="1500"/>
              </a:lnSpc>
              <a:buNone/>
            </a:pPr>
            <a:r>
              <a:rPr lang="en-US" sz="1150" dirty="0">
                <a:solidFill>
                  <a:srgbClr val="1B2B29"/>
                </a:solidFill>
                <a:latin typeface="Calibri" pitchFamily="34" charset="0"/>
                <a:ea typeface="Calibri" pitchFamily="34" charset="-122"/>
                <a:cs typeface="Calibri" pitchFamily="34" charset="-120"/>
              </a:rPr>
              <a:t>NHS England's national framework targeting the most deprived 20% of the population plus inclusion-health groups across five clinical priority areas.</a:t>
            </a:r>
            <a:endParaRPr lang="en-US" sz="1150" dirty="0"/>
          </a:p>
        </p:txBody>
      </p:sp>
      <p:sp>
        <p:nvSpPr>
          <p:cNvPr id="19" name="Text 14"/>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B6B68"/>
                </a:solidFill>
                <a:latin typeface="Calibri" pitchFamily="34" charset="0"/>
                <a:ea typeface="Calibri" pitchFamily="34" charset="-122"/>
                <a:cs typeface="Calibri"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6858000"/>
          </a:xfrm>
          <a:prstGeom prst="rect">
            <a:avLst/>
          </a:prstGeom>
          <a:solidFill>
            <a:srgbClr val="0B4F4A"/>
          </a:solidFill>
          <a:ln/>
        </p:spPr>
        <p:txBody>
          <a:bodyPr/>
          <a:lstStyle/>
          <a:p>
            <a:endParaRPr lang="en-GB"/>
          </a:p>
        </p:txBody>
      </p:sp>
      <p:sp>
        <p:nvSpPr>
          <p:cNvPr id="3" name="Text 1"/>
          <p:cNvSpPr/>
          <p:nvPr/>
        </p:nvSpPr>
        <p:spPr>
          <a:xfrm>
            <a:off x="548640" y="384048"/>
            <a:ext cx="7315200" cy="320040"/>
          </a:xfrm>
          <a:prstGeom prst="rect">
            <a:avLst/>
          </a:prstGeom>
          <a:noFill/>
          <a:ln/>
        </p:spPr>
        <p:txBody>
          <a:bodyPr wrap="square" rtlCol="0" anchor="ctr"/>
          <a:lstStyle/>
          <a:p>
            <a:pPr marL="0" indent="0">
              <a:buNone/>
            </a:pPr>
            <a:r>
              <a:rPr lang="en-US" sz="1200" b="1" kern="0" spc="200" dirty="0">
                <a:solidFill>
                  <a:srgbClr val="E0A526"/>
                </a:solidFill>
                <a:latin typeface="Calibri" pitchFamily="34" charset="0"/>
                <a:ea typeface="Calibri" pitchFamily="34" charset="-122"/>
                <a:cs typeface="Calibri" pitchFamily="34" charset="-120"/>
              </a:rPr>
              <a:t>D) POLICY &amp; GOVERNANCE</a:t>
            </a:r>
            <a:endParaRPr lang="en-US" sz="1200" dirty="0"/>
          </a:p>
        </p:txBody>
      </p:sp>
      <p:sp>
        <p:nvSpPr>
          <p:cNvPr id="4" name="Text 2"/>
          <p:cNvSpPr/>
          <p:nvPr/>
        </p:nvSpPr>
        <p:spPr>
          <a:xfrm>
            <a:off x="548640" y="685800"/>
            <a:ext cx="10515600" cy="822960"/>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Barriers to implementation</a:t>
            </a:r>
            <a:endParaRPr lang="en-US" sz="3000" dirty="0"/>
          </a:p>
        </p:txBody>
      </p:sp>
      <p:sp>
        <p:nvSpPr>
          <p:cNvPr id="5" name="Shape 3"/>
          <p:cNvSpPr/>
          <p:nvPr/>
        </p:nvSpPr>
        <p:spPr>
          <a:xfrm>
            <a:off x="548640" y="1828800"/>
            <a:ext cx="5074920" cy="1965960"/>
          </a:xfrm>
          <a:prstGeom prst="roundRect">
            <a:avLst>
              <a:gd name="adj" fmla="val 3721"/>
            </a:avLst>
          </a:prstGeom>
          <a:solidFill>
            <a:srgbClr val="3E8E7E">
              <a:alpha val="30000"/>
            </a:srgbClr>
          </a:solidFill>
          <a:ln w="12700">
            <a:solidFill>
              <a:srgbClr val="3E8E7E"/>
            </a:solidFill>
            <a:prstDash val="solid"/>
          </a:ln>
        </p:spPr>
        <p:txBody>
          <a:bodyPr/>
          <a:lstStyle/>
          <a:p>
            <a:endParaRPr lang="en-GB"/>
          </a:p>
        </p:txBody>
      </p:sp>
      <p:sp>
        <p:nvSpPr>
          <p:cNvPr id="6" name="Text 4"/>
          <p:cNvSpPr/>
          <p:nvPr/>
        </p:nvSpPr>
        <p:spPr>
          <a:xfrm>
            <a:off x="822960" y="2011680"/>
            <a:ext cx="4526280" cy="365760"/>
          </a:xfrm>
          <a:prstGeom prst="rect">
            <a:avLst/>
          </a:prstGeom>
          <a:noFill/>
          <a:ln/>
        </p:spPr>
        <p:txBody>
          <a:bodyPr wrap="square" rtlCol="0" anchor="ctr"/>
          <a:lstStyle/>
          <a:p>
            <a:pPr marL="0" indent="0">
              <a:buNone/>
            </a:pPr>
            <a:r>
              <a:rPr lang="en-US" sz="1450" b="1" dirty="0">
                <a:solidFill>
                  <a:srgbClr val="E0A526"/>
                </a:solidFill>
                <a:latin typeface="Calibri" pitchFamily="34" charset="0"/>
                <a:ea typeface="Calibri" pitchFamily="34" charset="-122"/>
                <a:cs typeface="Calibri" pitchFamily="34" charset="-120"/>
              </a:rPr>
              <a:t>Funding barriers</a:t>
            </a:r>
            <a:endParaRPr lang="en-US" sz="1450" dirty="0"/>
          </a:p>
        </p:txBody>
      </p:sp>
      <p:sp>
        <p:nvSpPr>
          <p:cNvPr id="7" name="Text 5"/>
          <p:cNvSpPr/>
          <p:nvPr/>
        </p:nvSpPr>
        <p:spPr>
          <a:xfrm>
            <a:off x="822960" y="2423160"/>
            <a:ext cx="4526280" cy="1188720"/>
          </a:xfrm>
          <a:prstGeom prst="rect">
            <a:avLst/>
          </a:prstGeom>
          <a:noFill/>
          <a:ln/>
        </p:spPr>
        <p:txBody>
          <a:bodyPr wrap="square" rtlCol="0" anchor="ctr"/>
          <a:lstStyle/>
          <a:p>
            <a:pPr marL="0" indent="0">
              <a:lnSpc>
                <a:spcPts val="1500"/>
              </a:lnSpc>
              <a:buNone/>
            </a:pPr>
            <a:r>
              <a:rPr lang="en-US" sz="1150" dirty="0">
                <a:solidFill>
                  <a:srgbClr val="FFFFFF"/>
                </a:solidFill>
                <a:latin typeface="Calibri" pitchFamily="34" charset="0"/>
                <a:ea typeface="Calibri" pitchFamily="34" charset="-122"/>
                <a:cs typeface="Calibri" pitchFamily="34" charset="-120"/>
              </a:rPr>
              <a:t>Preventive and holistic programmes compete with acute-care pressures for finite budgets; short-term financial cycles undercut long-term prevention investment.</a:t>
            </a:r>
            <a:endParaRPr lang="en-US" sz="1150" dirty="0"/>
          </a:p>
        </p:txBody>
      </p:sp>
      <p:sp>
        <p:nvSpPr>
          <p:cNvPr id="8" name="Shape 6"/>
          <p:cNvSpPr/>
          <p:nvPr/>
        </p:nvSpPr>
        <p:spPr>
          <a:xfrm>
            <a:off x="5852160" y="1828800"/>
            <a:ext cx="5074920" cy="1965960"/>
          </a:xfrm>
          <a:prstGeom prst="roundRect">
            <a:avLst>
              <a:gd name="adj" fmla="val 3721"/>
            </a:avLst>
          </a:prstGeom>
          <a:solidFill>
            <a:srgbClr val="3E8E7E">
              <a:alpha val="30000"/>
            </a:srgbClr>
          </a:solidFill>
          <a:ln w="12700">
            <a:solidFill>
              <a:srgbClr val="3E8E7E"/>
            </a:solidFill>
            <a:prstDash val="solid"/>
          </a:ln>
        </p:spPr>
        <p:txBody>
          <a:bodyPr/>
          <a:lstStyle/>
          <a:p>
            <a:endParaRPr lang="en-GB"/>
          </a:p>
        </p:txBody>
      </p:sp>
      <p:sp>
        <p:nvSpPr>
          <p:cNvPr id="9" name="Text 7"/>
          <p:cNvSpPr/>
          <p:nvPr/>
        </p:nvSpPr>
        <p:spPr>
          <a:xfrm>
            <a:off x="6126480" y="2011680"/>
            <a:ext cx="4526280" cy="365760"/>
          </a:xfrm>
          <a:prstGeom prst="rect">
            <a:avLst/>
          </a:prstGeom>
          <a:noFill/>
          <a:ln/>
        </p:spPr>
        <p:txBody>
          <a:bodyPr wrap="square" rtlCol="0" anchor="ctr"/>
          <a:lstStyle/>
          <a:p>
            <a:pPr marL="0" indent="0">
              <a:buNone/>
            </a:pPr>
            <a:r>
              <a:rPr lang="en-US" sz="1450" b="1" dirty="0">
                <a:solidFill>
                  <a:srgbClr val="E0A526"/>
                </a:solidFill>
                <a:latin typeface="Calibri" pitchFamily="34" charset="0"/>
                <a:ea typeface="Calibri" pitchFamily="34" charset="-122"/>
                <a:cs typeface="Calibri" pitchFamily="34" charset="-120"/>
              </a:rPr>
              <a:t>Regulatory barriers</a:t>
            </a:r>
            <a:endParaRPr lang="en-US" sz="1450" dirty="0"/>
          </a:p>
        </p:txBody>
      </p:sp>
      <p:sp>
        <p:nvSpPr>
          <p:cNvPr id="10" name="Text 8"/>
          <p:cNvSpPr/>
          <p:nvPr/>
        </p:nvSpPr>
        <p:spPr>
          <a:xfrm>
            <a:off x="6126480" y="2423160"/>
            <a:ext cx="4526280" cy="1188720"/>
          </a:xfrm>
          <a:prstGeom prst="rect">
            <a:avLst/>
          </a:prstGeom>
          <a:noFill/>
          <a:ln/>
        </p:spPr>
        <p:txBody>
          <a:bodyPr wrap="square" rtlCol="0" anchor="ctr"/>
          <a:lstStyle/>
          <a:p>
            <a:pPr marL="0" indent="0">
              <a:lnSpc>
                <a:spcPts val="1500"/>
              </a:lnSpc>
              <a:buNone/>
            </a:pPr>
            <a:r>
              <a:rPr lang="en-US" sz="1150" dirty="0">
                <a:solidFill>
                  <a:srgbClr val="FFFFFF"/>
                </a:solidFill>
                <a:latin typeface="Calibri" pitchFamily="34" charset="0"/>
                <a:ea typeface="Calibri" pitchFamily="34" charset="-122"/>
                <a:cs typeface="Calibri" pitchFamily="34" charset="-120"/>
              </a:rPr>
              <a:t>Fragmented commissioning and accountability across NHS, local government and social care sectors slows joined-up delivery.</a:t>
            </a:r>
            <a:endParaRPr lang="en-US" sz="1150" dirty="0"/>
          </a:p>
        </p:txBody>
      </p:sp>
      <p:sp>
        <p:nvSpPr>
          <p:cNvPr id="11" name="Shape 9"/>
          <p:cNvSpPr/>
          <p:nvPr/>
        </p:nvSpPr>
        <p:spPr>
          <a:xfrm>
            <a:off x="548640" y="4023360"/>
            <a:ext cx="5074920" cy="1965960"/>
          </a:xfrm>
          <a:prstGeom prst="roundRect">
            <a:avLst>
              <a:gd name="adj" fmla="val 3721"/>
            </a:avLst>
          </a:prstGeom>
          <a:solidFill>
            <a:srgbClr val="3E8E7E">
              <a:alpha val="30000"/>
            </a:srgbClr>
          </a:solidFill>
          <a:ln w="12700">
            <a:solidFill>
              <a:srgbClr val="3E8E7E"/>
            </a:solidFill>
            <a:prstDash val="solid"/>
          </a:ln>
        </p:spPr>
        <p:txBody>
          <a:bodyPr/>
          <a:lstStyle/>
          <a:p>
            <a:endParaRPr lang="en-GB"/>
          </a:p>
        </p:txBody>
      </p:sp>
      <p:sp>
        <p:nvSpPr>
          <p:cNvPr id="12" name="Text 10"/>
          <p:cNvSpPr/>
          <p:nvPr/>
        </p:nvSpPr>
        <p:spPr>
          <a:xfrm>
            <a:off x="822960" y="4206240"/>
            <a:ext cx="4526280" cy="365760"/>
          </a:xfrm>
          <a:prstGeom prst="rect">
            <a:avLst/>
          </a:prstGeom>
          <a:noFill/>
          <a:ln/>
        </p:spPr>
        <p:txBody>
          <a:bodyPr wrap="square" rtlCol="0" anchor="ctr"/>
          <a:lstStyle/>
          <a:p>
            <a:pPr marL="0" indent="0">
              <a:buNone/>
            </a:pPr>
            <a:r>
              <a:rPr lang="en-US" sz="1450" b="1" dirty="0">
                <a:solidFill>
                  <a:srgbClr val="E0A526"/>
                </a:solidFill>
                <a:latin typeface="Calibri" pitchFamily="34" charset="0"/>
                <a:ea typeface="Calibri" pitchFamily="34" charset="-122"/>
                <a:cs typeface="Calibri" pitchFamily="34" charset="-120"/>
              </a:rPr>
              <a:t>Workforce capacity</a:t>
            </a:r>
            <a:endParaRPr lang="en-US" sz="1450" dirty="0"/>
          </a:p>
        </p:txBody>
      </p:sp>
      <p:sp>
        <p:nvSpPr>
          <p:cNvPr id="13" name="Text 11"/>
          <p:cNvSpPr/>
          <p:nvPr/>
        </p:nvSpPr>
        <p:spPr>
          <a:xfrm>
            <a:off x="822960" y="4617720"/>
            <a:ext cx="4526280" cy="1188720"/>
          </a:xfrm>
          <a:prstGeom prst="rect">
            <a:avLst/>
          </a:prstGeom>
          <a:noFill/>
          <a:ln/>
        </p:spPr>
        <p:txBody>
          <a:bodyPr wrap="square" rtlCol="0" anchor="ctr"/>
          <a:lstStyle/>
          <a:p>
            <a:pPr marL="0" indent="0">
              <a:lnSpc>
                <a:spcPts val="1500"/>
              </a:lnSpc>
              <a:buNone/>
            </a:pPr>
            <a:r>
              <a:rPr lang="en-US" sz="1150" dirty="0">
                <a:solidFill>
                  <a:srgbClr val="FFFFFF"/>
                </a:solidFill>
                <a:latin typeface="Calibri" pitchFamily="34" charset="0"/>
                <a:ea typeface="Calibri" pitchFamily="34" charset="-122"/>
                <a:cs typeface="Calibri" pitchFamily="34" charset="-120"/>
              </a:rPr>
              <a:t>Staff shortages and time pressure in primary care limit capacity for holistic, preventive conversations with patients.</a:t>
            </a:r>
            <a:endParaRPr lang="en-US" sz="1150" dirty="0"/>
          </a:p>
        </p:txBody>
      </p:sp>
      <p:sp>
        <p:nvSpPr>
          <p:cNvPr id="14" name="Shape 12"/>
          <p:cNvSpPr/>
          <p:nvPr/>
        </p:nvSpPr>
        <p:spPr>
          <a:xfrm>
            <a:off x="5852160" y="4023360"/>
            <a:ext cx="5074920" cy="1965960"/>
          </a:xfrm>
          <a:prstGeom prst="roundRect">
            <a:avLst>
              <a:gd name="adj" fmla="val 3721"/>
            </a:avLst>
          </a:prstGeom>
          <a:solidFill>
            <a:srgbClr val="3E8E7E">
              <a:alpha val="30000"/>
            </a:srgbClr>
          </a:solidFill>
          <a:ln w="12700">
            <a:solidFill>
              <a:srgbClr val="3E8E7E"/>
            </a:solidFill>
            <a:prstDash val="solid"/>
          </a:ln>
        </p:spPr>
        <p:txBody>
          <a:bodyPr/>
          <a:lstStyle/>
          <a:p>
            <a:endParaRPr lang="en-GB"/>
          </a:p>
        </p:txBody>
      </p:sp>
      <p:sp>
        <p:nvSpPr>
          <p:cNvPr id="15" name="Text 13"/>
          <p:cNvSpPr/>
          <p:nvPr/>
        </p:nvSpPr>
        <p:spPr>
          <a:xfrm>
            <a:off x="6126480" y="4206240"/>
            <a:ext cx="4526280" cy="365760"/>
          </a:xfrm>
          <a:prstGeom prst="rect">
            <a:avLst/>
          </a:prstGeom>
          <a:noFill/>
          <a:ln/>
        </p:spPr>
        <p:txBody>
          <a:bodyPr wrap="square" rtlCol="0" anchor="ctr"/>
          <a:lstStyle/>
          <a:p>
            <a:pPr marL="0" indent="0">
              <a:buNone/>
            </a:pPr>
            <a:r>
              <a:rPr lang="en-US" sz="1450" b="1" dirty="0">
                <a:solidFill>
                  <a:srgbClr val="E0A526"/>
                </a:solidFill>
                <a:latin typeface="Calibri" pitchFamily="34" charset="0"/>
                <a:ea typeface="Calibri" pitchFamily="34" charset="-122"/>
                <a:cs typeface="Calibri" pitchFamily="34" charset="-120"/>
              </a:rPr>
              <a:t>Data &amp; evidence gaps</a:t>
            </a:r>
            <a:endParaRPr lang="en-US" sz="1450" dirty="0"/>
          </a:p>
        </p:txBody>
      </p:sp>
      <p:sp>
        <p:nvSpPr>
          <p:cNvPr id="16" name="Text 14"/>
          <p:cNvSpPr/>
          <p:nvPr/>
        </p:nvSpPr>
        <p:spPr>
          <a:xfrm>
            <a:off x="6126480" y="4617720"/>
            <a:ext cx="4526280" cy="1188720"/>
          </a:xfrm>
          <a:prstGeom prst="rect">
            <a:avLst/>
          </a:prstGeom>
          <a:noFill/>
          <a:ln/>
        </p:spPr>
        <p:txBody>
          <a:bodyPr wrap="square" rtlCol="0" anchor="ctr"/>
          <a:lstStyle/>
          <a:p>
            <a:pPr marL="0" indent="0">
              <a:lnSpc>
                <a:spcPts val="1500"/>
              </a:lnSpc>
              <a:buNone/>
            </a:pPr>
            <a:r>
              <a:rPr lang="en-US" sz="1150" dirty="0">
                <a:solidFill>
                  <a:srgbClr val="FFFFFF"/>
                </a:solidFill>
                <a:latin typeface="Calibri" pitchFamily="34" charset="0"/>
                <a:ea typeface="Calibri" pitchFamily="34" charset="-122"/>
                <a:cs typeface="Calibri" pitchFamily="34" charset="-120"/>
              </a:rPr>
              <a:t>Difficulty in measuring long-term wellbeing and prevention outcomes makes a strong economic case harder to build.</a:t>
            </a:r>
            <a:endParaRPr lang="en-US" sz="1150" dirty="0"/>
          </a:p>
        </p:txBody>
      </p:sp>
      <p:sp>
        <p:nvSpPr>
          <p:cNvPr id="17" name="Text 15"/>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B6B68"/>
                </a:solidFill>
                <a:latin typeface="Calibri" pitchFamily="34" charset="0"/>
                <a:ea typeface="Calibri" pitchFamily="34" charset="-122"/>
                <a:cs typeface="Calibri"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BFAF7"/>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200" b="1" kern="0" spc="200" dirty="0">
                <a:solidFill>
                  <a:srgbClr val="3E8E7E"/>
                </a:solidFill>
                <a:latin typeface="Calibri" pitchFamily="34" charset="0"/>
                <a:ea typeface="Calibri" pitchFamily="34" charset="-122"/>
                <a:cs typeface="Calibri" pitchFamily="34" charset="-120"/>
              </a:rPr>
              <a:t>E) SERVICE DELIVERY</a:t>
            </a:r>
            <a:endParaRPr lang="en-US" sz="1200" dirty="0"/>
          </a:p>
        </p:txBody>
      </p:sp>
      <p:sp>
        <p:nvSpPr>
          <p:cNvPr id="3" name="Text 1"/>
          <p:cNvSpPr/>
          <p:nvPr/>
        </p:nvSpPr>
        <p:spPr>
          <a:xfrm>
            <a:off x="548640" y="685800"/>
            <a:ext cx="10515600" cy="822960"/>
          </a:xfrm>
          <a:prstGeom prst="rect">
            <a:avLst/>
          </a:prstGeom>
          <a:noFill/>
          <a:ln/>
        </p:spPr>
        <p:txBody>
          <a:bodyPr wrap="square" rtlCol="0" anchor="ctr"/>
          <a:lstStyle/>
          <a:p>
            <a:pPr marL="0" indent="0" algn="l">
              <a:buNone/>
            </a:pPr>
            <a:r>
              <a:rPr lang="en-US" sz="3000" b="1" dirty="0">
                <a:solidFill>
                  <a:srgbClr val="0B4F4A"/>
                </a:solidFill>
                <a:latin typeface="Cambria" pitchFamily="34" charset="0"/>
                <a:ea typeface="Cambria" pitchFamily="34" charset="-122"/>
                <a:cs typeface="Cambria" pitchFamily="34" charset="-120"/>
              </a:rPr>
              <a:t>Delivering integrated services</a:t>
            </a:r>
            <a:endParaRPr lang="en-US" sz="3000" dirty="0"/>
          </a:p>
        </p:txBody>
      </p:sp>
      <p:sp>
        <p:nvSpPr>
          <p:cNvPr id="4" name="Shape 2"/>
          <p:cNvSpPr/>
          <p:nvPr/>
        </p:nvSpPr>
        <p:spPr>
          <a:xfrm>
            <a:off x="548640" y="1508760"/>
            <a:ext cx="3364992" cy="3246120"/>
          </a:xfrm>
          <a:prstGeom prst="roundRect">
            <a:avLst>
              <a:gd name="adj" fmla="val 2254"/>
            </a:avLst>
          </a:prstGeom>
          <a:solidFill>
            <a:srgbClr val="FFFFFF"/>
          </a:solidFill>
          <a:ln w="12700">
            <a:solidFill>
              <a:srgbClr val="DCEDE9"/>
            </a:solidFill>
            <a:prstDash val="solid"/>
          </a:ln>
        </p:spPr>
        <p:txBody>
          <a:bodyPr/>
          <a:lstStyle/>
          <a:p>
            <a:endParaRPr lang="en-GB"/>
          </a:p>
        </p:txBody>
      </p:sp>
      <p:sp>
        <p:nvSpPr>
          <p:cNvPr id="5" name="Shape 3"/>
          <p:cNvSpPr/>
          <p:nvPr/>
        </p:nvSpPr>
        <p:spPr>
          <a:xfrm>
            <a:off x="1819656" y="1783080"/>
            <a:ext cx="822960" cy="822960"/>
          </a:xfrm>
          <a:prstGeom prst="ellipse">
            <a:avLst/>
          </a:prstGeom>
          <a:solidFill>
            <a:srgbClr val="0B4F4A"/>
          </a:solidFill>
          <a:ln/>
        </p:spPr>
        <p:txBody>
          <a:bodyPr/>
          <a:lstStyle/>
          <a:p>
            <a:endParaRPr lang="en-GB"/>
          </a:p>
        </p:txBody>
      </p:sp>
      <p:pic>
        <p:nvPicPr>
          <p:cNvPr id="6" name="Image 0" descr="icon_heartbeat.png"/>
          <p:cNvPicPr>
            <a:picLocks noChangeAspect="1"/>
          </p:cNvPicPr>
          <p:nvPr/>
        </p:nvPicPr>
        <p:blipFill>
          <a:blip r:embed="rId3"/>
          <a:stretch>
            <a:fillRect/>
          </a:stretch>
        </p:blipFill>
        <p:spPr>
          <a:xfrm>
            <a:off x="2002536" y="1965960"/>
            <a:ext cx="457200" cy="457200"/>
          </a:xfrm>
          <a:prstGeom prst="rect">
            <a:avLst/>
          </a:prstGeom>
        </p:spPr>
      </p:pic>
      <p:sp>
        <p:nvSpPr>
          <p:cNvPr id="7" name="Text 4"/>
          <p:cNvSpPr/>
          <p:nvPr/>
        </p:nvSpPr>
        <p:spPr>
          <a:xfrm>
            <a:off x="777240" y="2743200"/>
            <a:ext cx="2907792" cy="502920"/>
          </a:xfrm>
          <a:prstGeom prst="rect">
            <a:avLst/>
          </a:prstGeom>
          <a:noFill/>
          <a:ln/>
        </p:spPr>
        <p:txBody>
          <a:bodyPr wrap="square" rtlCol="0" anchor="ctr"/>
          <a:lstStyle/>
          <a:p>
            <a:pPr marL="0" indent="0" algn="ctr">
              <a:buNone/>
            </a:pPr>
            <a:r>
              <a:rPr lang="en-US" sz="1350" b="1" dirty="0">
                <a:solidFill>
                  <a:srgbClr val="0B4F4A"/>
                </a:solidFill>
                <a:latin typeface="Calibri" pitchFamily="34" charset="0"/>
                <a:ea typeface="Calibri" pitchFamily="34" charset="-122"/>
                <a:cs typeface="Calibri" pitchFamily="34" charset="-120"/>
              </a:rPr>
              <a:t>Wellness programmes</a:t>
            </a:r>
            <a:endParaRPr lang="en-US" sz="1350" dirty="0"/>
          </a:p>
        </p:txBody>
      </p:sp>
      <p:sp>
        <p:nvSpPr>
          <p:cNvPr id="8" name="Text 5"/>
          <p:cNvSpPr/>
          <p:nvPr/>
        </p:nvSpPr>
        <p:spPr>
          <a:xfrm>
            <a:off x="777240" y="3291840"/>
            <a:ext cx="2907792" cy="1371600"/>
          </a:xfrm>
          <a:prstGeom prst="rect">
            <a:avLst/>
          </a:prstGeom>
          <a:noFill/>
          <a:ln/>
        </p:spPr>
        <p:txBody>
          <a:bodyPr wrap="square" rtlCol="0" anchor="ctr"/>
          <a:lstStyle/>
          <a:p>
            <a:pPr marL="0" indent="0" algn="ctr">
              <a:lnSpc>
                <a:spcPts val="1400"/>
              </a:lnSpc>
              <a:buNone/>
            </a:pPr>
            <a:r>
              <a:rPr lang="en-US" sz="1050" dirty="0">
                <a:solidFill>
                  <a:srgbClr val="5B6B68"/>
                </a:solidFill>
                <a:latin typeface="Calibri" pitchFamily="34" charset="0"/>
                <a:ea typeface="Calibri" pitchFamily="34" charset="-122"/>
                <a:cs typeface="Calibri" pitchFamily="34" charset="-120"/>
              </a:rPr>
              <a:t>Structured healthy-living &amp; exercise pathways — e.g. NHS programmes supporting patients with heart problems, projected to prevent thousands of premature deaths and admissions.</a:t>
            </a:r>
            <a:endParaRPr lang="en-US" sz="1050" dirty="0"/>
          </a:p>
        </p:txBody>
      </p:sp>
      <p:sp>
        <p:nvSpPr>
          <p:cNvPr id="9" name="Shape 6"/>
          <p:cNvSpPr/>
          <p:nvPr/>
        </p:nvSpPr>
        <p:spPr>
          <a:xfrm>
            <a:off x="4096512" y="1508760"/>
            <a:ext cx="3364992" cy="3246120"/>
          </a:xfrm>
          <a:prstGeom prst="roundRect">
            <a:avLst>
              <a:gd name="adj" fmla="val 2254"/>
            </a:avLst>
          </a:prstGeom>
          <a:solidFill>
            <a:srgbClr val="FFFFFF"/>
          </a:solidFill>
          <a:ln w="12700">
            <a:solidFill>
              <a:srgbClr val="DCEDE9"/>
            </a:solidFill>
            <a:prstDash val="solid"/>
          </a:ln>
        </p:spPr>
        <p:txBody>
          <a:bodyPr/>
          <a:lstStyle/>
          <a:p>
            <a:endParaRPr lang="en-GB"/>
          </a:p>
        </p:txBody>
      </p:sp>
      <p:sp>
        <p:nvSpPr>
          <p:cNvPr id="10" name="Shape 7"/>
          <p:cNvSpPr/>
          <p:nvPr/>
        </p:nvSpPr>
        <p:spPr>
          <a:xfrm>
            <a:off x="5367528" y="1783080"/>
            <a:ext cx="822960" cy="822960"/>
          </a:xfrm>
          <a:prstGeom prst="ellipse">
            <a:avLst/>
          </a:prstGeom>
          <a:solidFill>
            <a:srgbClr val="0B4F4A"/>
          </a:solidFill>
          <a:ln/>
        </p:spPr>
        <p:txBody>
          <a:bodyPr/>
          <a:lstStyle/>
          <a:p>
            <a:endParaRPr lang="en-GB"/>
          </a:p>
        </p:txBody>
      </p:sp>
      <p:pic>
        <p:nvPicPr>
          <p:cNvPr id="11" name="Image 1" descr="icon_laptop.png"/>
          <p:cNvPicPr>
            <a:picLocks noChangeAspect="1"/>
          </p:cNvPicPr>
          <p:nvPr/>
        </p:nvPicPr>
        <p:blipFill>
          <a:blip r:embed="rId4"/>
          <a:stretch>
            <a:fillRect/>
          </a:stretch>
        </p:blipFill>
        <p:spPr>
          <a:xfrm>
            <a:off x="5550408" y="1965960"/>
            <a:ext cx="457200" cy="457200"/>
          </a:xfrm>
          <a:prstGeom prst="rect">
            <a:avLst/>
          </a:prstGeom>
        </p:spPr>
      </p:pic>
      <p:sp>
        <p:nvSpPr>
          <p:cNvPr id="12" name="Text 8"/>
          <p:cNvSpPr/>
          <p:nvPr/>
        </p:nvSpPr>
        <p:spPr>
          <a:xfrm>
            <a:off x="4325112" y="2743200"/>
            <a:ext cx="2907792" cy="502920"/>
          </a:xfrm>
          <a:prstGeom prst="rect">
            <a:avLst/>
          </a:prstGeom>
          <a:noFill/>
          <a:ln/>
        </p:spPr>
        <p:txBody>
          <a:bodyPr wrap="square" rtlCol="0" anchor="ctr"/>
          <a:lstStyle/>
          <a:p>
            <a:pPr marL="0" indent="0" algn="ctr">
              <a:buNone/>
            </a:pPr>
            <a:r>
              <a:rPr lang="en-US" sz="1350" b="1" dirty="0">
                <a:solidFill>
                  <a:srgbClr val="0B4F4A"/>
                </a:solidFill>
                <a:latin typeface="Calibri" pitchFamily="34" charset="0"/>
                <a:ea typeface="Calibri" pitchFamily="34" charset="-122"/>
                <a:cs typeface="Calibri" pitchFamily="34" charset="-120"/>
              </a:rPr>
              <a:t>Telehealth</a:t>
            </a:r>
            <a:endParaRPr lang="en-US" sz="1350" dirty="0"/>
          </a:p>
        </p:txBody>
      </p:sp>
      <p:sp>
        <p:nvSpPr>
          <p:cNvPr id="13" name="Text 9"/>
          <p:cNvSpPr/>
          <p:nvPr/>
        </p:nvSpPr>
        <p:spPr>
          <a:xfrm>
            <a:off x="4325112" y="3291840"/>
            <a:ext cx="2907792" cy="1371600"/>
          </a:xfrm>
          <a:prstGeom prst="rect">
            <a:avLst/>
          </a:prstGeom>
          <a:noFill/>
          <a:ln/>
        </p:spPr>
        <p:txBody>
          <a:bodyPr wrap="square" rtlCol="0" anchor="ctr"/>
          <a:lstStyle/>
          <a:p>
            <a:pPr marL="0" indent="0" algn="ctr">
              <a:lnSpc>
                <a:spcPts val="1400"/>
              </a:lnSpc>
              <a:buNone/>
            </a:pPr>
            <a:r>
              <a:rPr lang="en-US" sz="1050" dirty="0">
                <a:solidFill>
                  <a:srgbClr val="5B6B68"/>
                </a:solidFill>
                <a:latin typeface="Calibri" pitchFamily="34" charset="0"/>
                <a:ea typeface="Calibri" pitchFamily="34" charset="-122"/>
                <a:cs typeface="Calibri" pitchFamily="34" charset="-120"/>
              </a:rPr>
              <a:t>Digital GP consultations and remote monitoring widen access, especially for rural, elderly and mobility-limited populations.</a:t>
            </a:r>
            <a:endParaRPr lang="en-US" sz="1050" dirty="0"/>
          </a:p>
        </p:txBody>
      </p:sp>
      <p:sp>
        <p:nvSpPr>
          <p:cNvPr id="14" name="Shape 10"/>
          <p:cNvSpPr/>
          <p:nvPr/>
        </p:nvSpPr>
        <p:spPr>
          <a:xfrm>
            <a:off x="7644384" y="1508760"/>
            <a:ext cx="3364992" cy="3246120"/>
          </a:xfrm>
          <a:prstGeom prst="roundRect">
            <a:avLst>
              <a:gd name="adj" fmla="val 2254"/>
            </a:avLst>
          </a:prstGeom>
          <a:solidFill>
            <a:srgbClr val="FFFFFF"/>
          </a:solidFill>
          <a:ln w="12700">
            <a:solidFill>
              <a:srgbClr val="DCEDE9"/>
            </a:solidFill>
            <a:prstDash val="solid"/>
          </a:ln>
        </p:spPr>
        <p:txBody>
          <a:bodyPr/>
          <a:lstStyle/>
          <a:p>
            <a:endParaRPr lang="en-GB"/>
          </a:p>
        </p:txBody>
      </p:sp>
      <p:sp>
        <p:nvSpPr>
          <p:cNvPr id="15" name="Shape 11"/>
          <p:cNvSpPr/>
          <p:nvPr/>
        </p:nvSpPr>
        <p:spPr>
          <a:xfrm>
            <a:off x="8915400" y="1783080"/>
            <a:ext cx="822960" cy="822960"/>
          </a:xfrm>
          <a:prstGeom prst="ellipse">
            <a:avLst/>
          </a:prstGeom>
          <a:solidFill>
            <a:srgbClr val="0B4F4A"/>
          </a:solidFill>
          <a:ln/>
        </p:spPr>
        <p:txBody>
          <a:bodyPr/>
          <a:lstStyle/>
          <a:p>
            <a:endParaRPr lang="en-GB"/>
          </a:p>
        </p:txBody>
      </p:sp>
      <p:pic>
        <p:nvPicPr>
          <p:cNvPr id="16" name="Image 2" descr="icon_hospital.png"/>
          <p:cNvPicPr>
            <a:picLocks noChangeAspect="1"/>
          </p:cNvPicPr>
          <p:nvPr/>
        </p:nvPicPr>
        <p:blipFill>
          <a:blip r:embed="rId5"/>
          <a:stretch>
            <a:fillRect/>
          </a:stretch>
        </p:blipFill>
        <p:spPr>
          <a:xfrm>
            <a:off x="9098280" y="1965960"/>
            <a:ext cx="457200" cy="457200"/>
          </a:xfrm>
          <a:prstGeom prst="rect">
            <a:avLst/>
          </a:prstGeom>
        </p:spPr>
      </p:pic>
      <p:sp>
        <p:nvSpPr>
          <p:cNvPr id="17" name="Text 12"/>
          <p:cNvSpPr/>
          <p:nvPr/>
        </p:nvSpPr>
        <p:spPr>
          <a:xfrm>
            <a:off x="7872984" y="2743200"/>
            <a:ext cx="2907792" cy="502920"/>
          </a:xfrm>
          <a:prstGeom prst="rect">
            <a:avLst/>
          </a:prstGeom>
          <a:noFill/>
          <a:ln/>
        </p:spPr>
        <p:txBody>
          <a:bodyPr wrap="square" rtlCol="0" anchor="ctr"/>
          <a:lstStyle/>
          <a:p>
            <a:pPr marL="0" indent="0" algn="ctr">
              <a:buNone/>
            </a:pPr>
            <a:r>
              <a:rPr lang="en-US" sz="1350" b="1" dirty="0">
                <a:solidFill>
                  <a:srgbClr val="0B4F4A"/>
                </a:solidFill>
                <a:latin typeface="Calibri" pitchFamily="34" charset="0"/>
                <a:ea typeface="Calibri" pitchFamily="34" charset="-122"/>
                <a:cs typeface="Calibri" pitchFamily="34" charset="-120"/>
              </a:rPr>
              <a:t>Community health initiatives</a:t>
            </a:r>
            <a:endParaRPr lang="en-US" sz="1350" dirty="0"/>
          </a:p>
        </p:txBody>
      </p:sp>
      <p:sp>
        <p:nvSpPr>
          <p:cNvPr id="18" name="Text 13"/>
          <p:cNvSpPr/>
          <p:nvPr/>
        </p:nvSpPr>
        <p:spPr>
          <a:xfrm>
            <a:off x="7872984" y="3291840"/>
            <a:ext cx="2907792" cy="1371600"/>
          </a:xfrm>
          <a:prstGeom prst="rect">
            <a:avLst/>
          </a:prstGeom>
          <a:noFill/>
          <a:ln/>
        </p:spPr>
        <p:txBody>
          <a:bodyPr wrap="square" rtlCol="0" anchor="ctr"/>
          <a:lstStyle/>
          <a:p>
            <a:pPr marL="0" indent="0" algn="ctr">
              <a:lnSpc>
                <a:spcPts val="1400"/>
              </a:lnSpc>
              <a:buNone/>
            </a:pPr>
            <a:r>
              <a:rPr lang="en-US" sz="1050" dirty="0">
                <a:solidFill>
                  <a:srgbClr val="5B6B68"/>
                </a:solidFill>
                <a:latin typeface="Calibri" pitchFamily="34" charset="0"/>
                <a:ea typeface="Calibri" pitchFamily="34" charset="-122"/>
                <a:cs typeface="Calibri" pitchFamily="34" charset="-120"/>
              </a:rPr>
              <a:t>Primary Care Networks and multidisciplinary community teams shift care out of hospitals and closer to home.</a:t>
            </a:r>
            <a:endParaRPr lang="en-US" sz="1050" dirty="0"/>
          </a:p>
        </p:txBody>
      </p:sp>
      <p:sp>
        <p:nvSpPr>
          <p:cNvPr id="19" name="Text 14"/>
          <p:cNvSpPr/>
          <p:nvPr/>
        </p:nvSpPr>
        <p:spPr>
          <a:xfrm>
            <a:off x="548640" y="5029200"/>
            <a:ext cx="10378440" cy="457200"/>
          </a:xfrm>
          <a:prstGeom prst="rect">
            <a:avLst/>
          </a:prstGeom>
          <a:noFill/>
          <a:ln/>
        </p:spPr>
        <p:txBody>
          <a:bodyPr wrap="square" rtlCol="0" anchor="ctr"/>
          <a:lstStyle/>
          <a:p>
            <a:pPr marL="0" indent="0" algn="ctr">
              <a:buNone/>
            </a:pPr>
            <a:r>
              <a:rPr lang="en-US" sz="1200" i="1" dirty="0">
                <a:solidFill>
                  <a:srgbClr val="0B4F4A"/>
                </a:solidFill>
                <a:latin typeface="Calibri" pitchFamily="34" charset="0"/>
                <a:ea typeface="Calibri" pitchFamily="34" charset="-122"/>
                <a:cs typeface="Calibri" pitchFamily="34" charset="-120"/>
              </a:rPr>
              <a:t>Common thread: care that meets people where they are — physically, socially and digitally.</a:t>
            </a:r>
            <a:endParaRPr lang="en-US" sz="1200" dirty="0"/>
          </a:p>
        </p:txBody>
      </p:sp>
      <p:sp>
        <p:nvSpPr>
          <p:cNvPr id="20" name="Text 15"/>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B6B68"/>
                </a:solidFill>
                <a:latin typeface="Calibri" pitchFamily="34" charset="0"/>
                <a:ea typeface="Calibri" pitchFamily="34" charset="-122"/>
                <a:cs typeface="Calibri" pitchFamily="34" charset="-120"/>
              </a:rPr>
              <a:t>12</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200" b="1" kern="0" spc="200" dirty="0">
                <a:solidFill>
                  <a:srgbClr val="3E8E7E"/>
                </a:solidFill>
                <a:latin typeface="Calibri" pitchFamily="34" charset="0"/>
                <a:ea typeface="Calibri" pitchFamily="34" charset="-122"/>
                <a:cs typeface="Calibri" pitchFamily="34" charset="-120"/>
              </a:rPr>
              <a:t>E) SERVICE DELIVERY — CASE EXAMPLE</a:t>
            </a:r>
            <a:endParaRPr lang="en-US" sz="1200" dirty="0"/>
          </a:p>
        </p:txBody>
      </p:sp>
      <p:sp>
        <p:nvSpPr>
          <p:cNvPr id="3" name="Text 1"/>
          <p:cNvSpPr/>
          <p:nvPr/>
        </p:nvSpPr>
        <p:spPr>
          <a:xfrm>
            <a:off x="548640" y="685800"/>
            <a:ext cx="10515600" cy="822960"/>
          </a:xfrm>
          <a:prstGeom prst="rect">
            <a:avLst/>
          </a:prstGeom>
          <a:noFill/>
          <a:ln/>
        </p:spPr>
        <p:txBody>
          <a:bodyPr wrap="square" rtlCol="0" anchor="ctr"/>
          <a:lstStyle/>
          <a:p>
            <a:pPr marL="0" indent="0" algn="l">
              <a:buNone/>
            </a:pPr>
            <a:r>
              <a:rPr lang="en-US" sz="3000" b="1" dirty="0">
                <a:solidFill>
                  <a:srgbClr val="0B4F4A"/>
                </a:solidFill>
                <a:latin typeface="Cambria" pitchFamily="34" charset="0"/>
                <a:ea typeface="Cambria" pitchFamily="34" charset="-122"/>
                <a:cs typeface="Cambria" pitchFamily="34" charset="-120"/>
              </a:rPr>
              <a:t>Social prescribing: holistic care in action</a:t>
            </a:r>
            <a:endParaRPr lang="en-US" sz="3000" dirty="0"/>
          </a:p>
        </p:txBody>
      </p:sp>
      <p:sp>
        <p:nvSpPr>
          <p:cNvPr id="4" name="Shape 2"/>
          <p:cNvSpPr/>
          <p:nvPr/>
        </p:nvSpPr>
        <p:spPr>
          <a:xfrm>
            <a:off x="548640" y="1417320"/>
            <a:ext cx="5074920" cy="3977640"/>
          </a:xfrm>
          <a:prstGeom prst="roundRect">
            <a:avLst>
              <a:gd name="adj" fmla="val 1839"/>
            </a:avLst>
          </a:prstGeom>
          <a:solidFill>
            <a:srgbClr val="DCEDE9"/>
          </a:solidFill>
          <a:ln/>
        </p:spPr>
        <p:txBody>
          <a:bodyPr/>
          <a:lstStyle/>
          <a:p>
            <a:endParaRPr lang="en-GB"/>
          </a:p>
        </p:txBody>
      </p:sp>
      <p:sp>
        <p:nvSpPr>
          <p:cNvPr id="5" name="Text 3"/>
          <p:cNvSpPr/>
          <p:nvPr/>
        </p:nvSpPr>
        <p:spPr>
          <a:xfrm>
            <a:off x="822960" y="1645920"/>
            <a:ext cx="4572000" cy="320040"/>
          </a:xfrm>
          <a:prstGeom prst="rect">
            <a:avLst/>
          </a:prstGeom>
          <a:noFill/>
          <a:ln/>
        </p:spPr>
        <p:txBody>
          <a:bodyPr wrap="square"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What it is</a:t>
            </a:r>
            <a:endParaRPr lang="en-US" sz="1300" dirty="0"/>
          </a:p>
        </p:txBody>
      </p:sp>
      <p:sp>
        <p:nvSpPr>
          <p:cNvPr id="6" name="Text 4"/>
          <p:cNvSpPr/>
          <p:nvPr/>
        </p:nvSpPr>
        <p:spPr>
          <a:xfrm>
            <a:off x="822960" y="2011680"/>
            <a:ext cx="4572000" cy="1463040"/>
          </a:xfrm>
          <a:prstGeom prst="rect">
            <a:avLst/>
          </a:prstGeom>
          <a:noFill/>
          <a:ln/>
        </p:spPr>
        <p:txBody>
          <a:bodyPr wrap="square" rtlCol="0" anchor="ctr"/>
          <a:lstStyle/>
          <a:p>
            <a:pPr marL="0" indent="0">
              <a:lnSpc>
                <a:spcPts val="1500"/>
              </a:lnSpc>
              <a:buNone/>
            </a:pPr>
            <a:r>
              <a:rPr lang="en-US" sz="1150" dirty="0">
                <a:solidFill>
                  <a:srgbClr val="1B2B29"/>
                </a:solidFill>
                <a:latin typeface="Calibri" pitchFamily="34" charset="0"/>
                <a:ea typeface="Calibri" pitchFamily="34" charset="-122"/>
                <a:cs typeface="Calibri" pitchFamily="34" charset="-120"/>
              </a:rPr>
              <a:t>A key part of the NHS Long Term Plan's Universal Personalised Care model. GPs, hospital discharge teams and other services refer patients to a link worker, who connects them to community support — recognising that around 1 in 5 GP visits relate to primarily social, not medical, needs.</a:t>
            </a:r>
            <a:endParaRPr lang="en-US" sz="1150" dirty="0"/>
          </a:p>
        </p:txBody>
      </p:sp>
      <p:sp>
        <p:nvSpPr>
          <p:cNvPr id="7" name="Text 5"/>
          <p:cNvSpPr/>
          <p:nvPr/>
        </p:nvSpPr>
        <p:spPr>
          <a:xfrm>
            <a:off x="822960" y="3566160"/>
            <a:ext cx="4572000" cy="320040"/>
          </a:xfrm>
          <a:prstGeom prst="rect">
            <a:avLst/>
          </a:prstGeom>
          <a:noFill/>
          <a:ln/>
        </p:spPr>
        <p:txBody>
          <a:bodyPr wrap="square"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Example activities</a:t>
            </a:r>
            <a:endParaRPr lang="en-US" sz="1300" dirty="0"/>
          </a:p>
        </p:txBody>
      </p:sp>
      <p:sp>
        <p:nvSpPr>
          <p:cNvPr id="8" name="Text 6"/>
          <p:cNvSpPr/>
          <p:nvPr/>
        </p:nvSpPr>
        <p:spPr>
          <a:xfrm>
            <a:off x="822960" y="3931920"/>
            <a:ext cx="4572000" cy="1280160"/>
          </a:xfrm>
          <a:prstGeom prst="rect">
            <a:avLst/>
          </a:prstGeom>
          <a:noFill/>
          <a:ln/>
        </p:spPr>
        <p:txBody>
          <a:bodyPr wrap="square" rtlCol="0" anchor="ctr"/>
          <a:lstStyle/>
          <a:p>
            <a:pPr marL="0" indent="0">
              <a:lnSpc>
                <a:spcPts val="1600"/>
              </a:lnSpc>
              <a:buNone/>
            </a:pPr>
            <a:r>
              <a:rPr lang="en-US" sz="1150" dirty="0">
                <a:solidFill>
                  <a:srgbClr val="1B2B29"/>
                </a:solidFill>
                <a:latin typeface="Calibri" pitchFamily="34" charset="0"/>
                <a:ea typeface="Calibri" pitchFamily="34" charset="-122"/>
                <a:cs typeface="Calibri" pitchFamily="34" charset="-120"/>
              </a:rPr>
              <a:t>Befriending • Gardening • Exercise classes • Cookery &amp; healthy eating • Arts and creative groups • Welfare/housing advice</a:t>
            </a:r>
            <a:endParaRPr lang="en-US" sz="1150" dirty="0"/>
          </a:p>
        </p:txBody>
      </p:sp>
      <p:sp>
        <p:nvSpPr>
          <p:cNvPr id="9" name="Shape 7"/>
          <p:cNvSpPr/>
          <p:nvPr/>
        </p:nvSpPr>
        <p:spPr>
          <a:xfrm>
            <a:off x="5852160" y="1417320"/>
            <a:ext cx="5074920" cy="3977640"/>
          </a:xfrm>
          <a:prstGeom prst="roundRect">
            <a:avLst>
              <a:gd name="adj" fmla="val 1839"/>
            </a:avLst>
          </a:prstGeom>
          <a:solidFill>
            <a:srgbClr val="0B4F4A"/>
          </a:solidFill>
          <a:ln/>
        </p:spPr>
        <p:txBody>
          <a:bodyPr/>
          <a:lstStyle/>
          <a:p>
            <a:endParaRPr lang="en-GB"/>
          </a:p>
        </p:txBody>
      </p:sp>
      <p:sp>
        <p:nvSpPr>
          <p:cNvPr id="10" name="Shape 8"/>
          <p:cNvSpPr/>
          <p:nvPr/>
        </p:nvSpPr>
        <p:spPr>
          <a:xfrm>
            <a:off x="6126480" y="1645920"/>
            <a:ext cx="640080" cy="640080"/>
          </a:xfrm>
          <a:prstGeom prst="ellipse">
            <a:avLst/>
          </a:prstGeom>
          <a:solidFill>
            <a:srgbClr val="3E8E7E"/>
          </a:solidFill>
          <a:ln/>
        </p:spPr>
        <p:txBody>
          <a:bodyPr/>
          <a:lstStyle/>
          <a:p>
            <a:endParaRPr lang="en-GB"/>
          </a:p>
        </p:txBody>
      </p:sp>
      <p:pic>
        <p:nvPicPr>
          <p:cNvPr id="11" name="Image 0" descr="icon_hands.png"/>
          <p:cNvPicPr>
            <a:picLocks noChangeAspect="1"/>
          </p:cNvPicPr>
          <p:nvPr/>
        </p:nvPicPr>
        <p:blipFill>
          <a:blip r:embed="rId3"/>
          <a:stretch>
            <a:fillRect/>
          </a:stretch>
        </p:blipFill>
        <p:spPr>
          <a:xfrm>
            <a:off x="6263640" y="1783080"/>
            <a:ext cx="365760" cy="365760"/>
          </a:xfrm>
          <a:prstGeom prst="rect">
            <a:avLst/>
          </a:prstGeom>
        </p:spPr>
      </p:pic>
      <p:sp>
        <p:nvSpPr>
          <p:cNvPr id="12" name="Text 9"/>
          <p:cNvSpPr/>
          <p:nvPr/>
        </p:nvSpPr>
        <p:spPr>
          <a:xfrm>
            <a:off x="6903720" y="1691640"/>
            <a:ext cx="3840480" cy="457200"/>
          </a:xfrm>
          <a:prstGeom prst="rect">
            <a:avLst/>
          </a:prstGeom>
          <a:noFill/>
          <a:ln/>
        </p:spPr>
        <p:txBody>
          <a:bodyPr wrap="square" rtlCol="0" anchor="ctr"/>
          <a:lstStyle/>
          <a:p>
            <a:pPr marL="0" indent="0">
              <a:buNone/>
            </a:pPr>
            <a:r>
              <a:rPr lang="en-US" sz="1300" b="1" dirty="0">
                <a:solidFill>
                  <a:srgbClr val="E0A526"/>
                </a:solidFill>
                <a:latin typeface="Calibri" pitchFamily="34" charset="0"/>
                <a:ea typeface="Calibri" pitchFamily="34" charset="-122"/>
                <a:cs typeface="Calibri" pitchFamily="34" charset="-120"/>
              </a:rPr>
              <a:t>Why it matters</a:t>
            </a:r>
            <a:endParaRPr lang="en-US" sz="1300" dirty="0"/>
          </a:p>
        </p:txBody>
      </p:sp>
      <p:sp>
        <p:nvSpPr>
          <p:cNvPr id="13" name="Shape 10"/>
          <p:cNvSpPr/>
          <p:nvPr/>
        </p:nvSpPr>
        <p:spPr>
          <a:xfrm>
            <a:off x="6126480" y="2514600"/>
            <a:ext cx="128016" cy="128016"/>
          </a:xfrm>
          <a:prstGeom prst="ellipse">
            <a:avLst/>
          </a:prstGeom>
          <a:solidFill>
            <a:srgbClr val="E0A526"/>
          </a:solidFill>
          <a:ln/>
        </p:spPr>
        <p:txBody>
          <a:bodyPr/>
          <a:lstStyle/>
          <a:p>
            <a:endParaRPr lang="en-GB"/>
          </a:p>
        </p:txBody>
      </p:sp>
      <p:sp>
        <p:nvSpPr>
          <p:cNvPr id="14" name="Text 11"/>
          <p:cNvSpPr/>
          <p:nvPr/>
        </p:nvSpPr>
        <p:spPr>
          <a:xfrm>
            <a:off x="6355080" y="2377440"/>
            <a:ext cx="4434840" cy="594360"/>
          </a:xfrm>
          <a:prstGeom prst="rect">
            <a:avLst/>
          </a:prstGeom>
          <a:noFill/>
          <a:ln/>
        </p:spPr>
        <p:txBody>
          <a:bodyPr wrap="square" rtlCol="0" anchor="ctr"/>
          <a:lstStyle/>
          <a:p>
            <a:pPr marL="0" indent="0">
              <a:buNone/>
            </a:pPr>
            <a:r>
              <a:rPr lang="en-US" sz="1150" dirty="0">
                <a:solidFill>
                  <a:srgbClr val="FFFFFF"/>
                </a:solidFill>
                <a:latin typeface="Calibri" pitchFamily="34" charset="0"/>
                <a:ea typeface="Calibri" pitchFamily="34" charset="-122"/>
                <a:cs typeface="Calibri" pitchFamily="34" charset="-120"/>
              </a:rPr>
              <a:t>Embodies the biopsychosocial model in everyday practice</a:t>
            </a:r>
            <a:endParaRPr lang="en-US" sz="1150" dirty="0"/>
          </a:p>
        </p:txBody>
      </p:sp>
      <p:sp>
        <p:nvSpPr>
          <p:cNvPr id="15" name="Shape 12"/>
          <p:cNvSpPr/>
          <p:nvPr/>
        </p:nvSpPr>
        <p:spPr>
          <a:xfrm>
            <a:off x="6126480" y="3264408"/>
            <a:ext cx="128016" cy="128016"/>
          </a:xfrm>
          <a:prstGeom prst="ellipse">
            <a:avLst/>
          </a:prstGeom>
          <a:solidFill>
            <a:srgbClr val="E0A526"/>
          </a:solidFill>
          <a:ln/>
        </p:spPr>
        <p:txBody>
          <a:bodyPr/>
          <a:lstStyle/>
          <a:p>
            <a:endParaRPr lang="en-GB"/>
          </a:p>
        </p:txBody>
      </p:sp>
      <p:sp>
        <p:nvSpPr>
          <p:cNvPr id="16" name="Text 13"/>
          <p:cNvSpPr/>
          <p:nvPr/>
        </p:nvSpPr>
        <p:spPr>
          <a:xfrm>
            <a:off x="6355080" y="3127248"/>
            <a:ext cx="4434840" cy="594360"/>
          </a:xfrm>
          <a:prstGeom prst="rect">
            <a:avLst/>
          </a:prstGeom>
          <a:noFill/>
          <a:ln/>
        </p:spPr>
        <p:txBody>
          <a:bodyPr wrap="square" rtlCol="0" anchor="ctr"/>
          <a:lstStyle/>
          <a:p>
            <a:pPr marL="0" indent="0">
              <a:buNone/>
            </a:pPr>
            <a:r>
              <a:rPr lang="en-US" sz="1150" dirty="0">
                <a:solidFill>
                  <a:srgbClr val="FFFFFF"/>
                </a:solidFill>
                <a:latin typeface="Calibri" pitchFamily="34" charset="0"/>
                <a:ea typeface="Calibri" pitchFamily="34" charset="-122"/>
                <a:cs typeface="Calibri" pitchFamily="34" charset="-120"/>
              </a:rPr>
              <a:t>Reduces pressure on GPs and acute services</a:t>
            </a:r>
            <a:endParaRPr lang="en-US" sz="1150" dirty="0"/>
          </a:p>
        </p:txBody>
      </p:sp>
      <p:sp>
        <p:nvSpPr>
          <p:cNvPr id="17" name="Shape 14"/>
          <p:cNvSpPr/>
          <p:nvPr/>
        </p:nvSpPr>
        <p:spPr>
          <a:xfrm>
            <a:off x="6126480" y="4014216"/>
            <a:ext cx="128016" cy="128016"/>
          </a:xfrm>
          <a:prstGeom prst="ellipse">
            <a:avLst/>
          </a:prstGeom>
          <a:solidFill>
            <a:srgbClr val="E0A526"/>
          </a:solidFill>
          <a:ln/>
        </p:spPr>
        <p:txBody>
          <a:bodyPr/>
          <a:lstStyle/>
          <a:p>
            <a:endParaRPr lang="en-GB"/>
          </a:p>
        </p:txBody>
      </p:sp>
      <p:sp>
        <p:nvSpPr>
          <p:cNvPr id="18" name="Text 15"/>
          <p:cNvSpPr/>
          <p:nvPr/>
        </p:nvSpPr>
        <p:spPr>
          <a:xfrm>
            <a:off x="6355080" y="3877056"/>
            <a:ext cx="4434840" cy="594360"/>
          </a:xfrm>
          <a:prstGeom prst="rect">
            <a:avLst/>
          </a:prstGeom>
          <a:noFill/>
          <a:ln/>
        </p:spPr>
        <p:txBody>
          <a:bodyPr wrap="square" rtlCol="0" anchor="ctr"/>
          <a:lstStyle/>
          <a:p>
            <a:pPr marL="0" indent="0">
              <a:buNone/>
            </a:pPr>
            <a:r>
              <a:rPr lang="en-US" sz="1150" dirty="0">
                <a:solidFill>
                  <a:srgbClr val="FFFFFF"/>
                </a:solidFill>
                <a:latin typeface="Calibri" pitchFamily="34" charset="0"/>
                <a:ea typeface="Calibri" pitchFamily="34" charset="-122"/>
                <a:cs typeface="Calibri" pitchFamily="34" charset="-120"/>
              </a:rPr>
              <a:t>Person-centred: built around 'what matters to me'</a:t>
            </a:r>
            <a:endParaRPr lang="en-US" sz="1150" dirty="0"/>
          </a:p>
        </p:txBody>
      </p:sp>
      <p:sp>
        <p:nvSpPr>
          <p:cNvPr id="19" name="Shape 16"/>
          <p:cNvSpPr/>
          <p:nvPr/>
        </p:nvSpPr>
        <p:spPr>
          <a:xfrm>
            <a:off x="6126480" y="4764024"/>
            <a:ext cx="128016" cy="128016"/>
          </a:xfrm>
          <a:prstGeom prst="ellipse">
            <a:avLst/>
          </a:prstGeom>
          <a:solidFill>
            <a:srgbClr val="E0A526"/>
          </a:solidFill>
          <a:ln/>
        </p:spPr>
        <p:txBody>
          <a:bodyPr/>
          <a:lstStyle/>
          <a:p>
            <a:endParaRPr lang="en-GB"/>
          </a:p>
        </p:txBody>
      </p:sp>
      <p:sp>
        <p:nvSpPr>
          <p:cNvPr id="20" name="Text 17"/>
          <p:cNvSpPr/>
          <p:nvPr/>
        </p:nvSpPr>
        <p:spPr>
          <a:xfrm>
            <a:off x="6355080" y="4626864"/>
            <a:ext cx="4434840" cy="594360"/>
          </a:xfrm>
          <a:prstGeom prst="rect">
            <a:avLst/>
          </a:prstGeom>
          <a:noFill/>
          <a:ln/>
        </p:spPr>
        <p:txBody>
          <a:bodyPr wrap="square" rtlCol="0" anchor="ctr"/>
          <a:lstStyle/>
          <a:p>
            <a:pPr marL="0" indent="0">
              <a:buNone/>
            </a:pPr>
            <a:r>
              <a:rPr lang="en-US" sz="1150" dirty="0">
                <a:solidFill>
                  <a:srgbClr val="FFFFFF"/>
                </a:solidFill>
                <a:latin typeface="Calibri" pitchFamily="34" charset="0"/>
                <a:ea typeface="Calibri" pitchFamily="34" charset="-122"/>
                <a:cs typeface="Calibri" pitchFamily="34" charset="-120"/>
              </a:rPr>
              <a:t>Strengthens links between the NHS, local government and the voluntary/community sector</a:t>
            </a:r>
            <a:endParaRPr lang="en-US" sz="1150" dirty="0"/>
          </a:p>
        </p:txBody>
      </p:sp>
      <p:sp>
        <p:nvSpPr>
          <p:cNvPr id="21" name="Text 18"/>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B6B68"/>
                </a:solidFill>
                <a:latin typeface="Calibri" pitchFamily="34" charset="0"/>
                <a:ea typeface="Calibri" pitchFamily="34" charset="-122"/>
                <a:cs typeface="Calibri" pitchFamily="34" charset="-120"/>
              </a:rPr>
              <a:t>13</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200" b="1" kern="0" spc="200" dirty="0">
                <a:solidFill>
                  <a:srgbClr val="3E8E7E"/>
                </a:solidFill>
                <a:latin typeface="Calibri" pitchFamily="34" charset="0"/>
                <a:ea typeface="Calibri" pitchFamily="34" charset="-122"/>
                <a:cs typeface="Calibri" pitchFamily="34" charset="-120"/>
              </a:rPr>
              <a:t>E) SERVICE DELIVERY — DEEP DIVE</a:t>
            </a:r>
            <a:endParaRPr lang="en-US" sz="1200" dirty="0"/>
          </a:p>
        </p:txBody>
      </p:sp>
      <p:sp>
        <p:nvSpPr>
          <p:cNvPr id="3" name="Text 1"/>
          <p:cNvSpPr/>
          <p:nvPr/>
        </p:nvSpPr>
        <p:spPr>
          <a:xfrm>
            <a:off x="548640" y="685800"/>
            <a:ext cx="10515600" cy="822960"/>
          </a:xfrm>
          <a:prstGeom prst="rect">
            <a:avLst/>
          </a:prstGeom>
          <a:noFill/>
          <a:ln/>
        </p:spPr>
        <p:txBody>
          <a:bodyPr wrap="square" rtlCol="0" anchor="ctr"/>
          <a:lstStyle/>
          <a:p>
            <a:pPr marL="0" indent="0" algn="l">
              <a:buNone/>
            </a:pPr>
            <a:r>
              <a:rPr lang="en-US" sz="3000" b="1" dirty="0">
                <a:solidFill>
                  <a:srgbClr val="0B4F4A"/>
                </a:solidFill>
                <a:latin typeface="Cambria" pitchFamily="34" charset="0"/>
                <a:ea typeface="Cambria" pitchFamily="34" charset="-122"/>
                <a:cs typeface="Cambria" pitchFamily="34" charset="-120"/>
              </a:rPr>
              <a:t>Mental health: a stepped-care pathway</a:t>
            </a:r>
            <a:endParaRPr lang="en-US" sz="3000" dirty="0"/>
          </a:p>
        </p:txBody>
      </p:sp>
      <p:sp>
        <p:nvSpPr>
          <p:cNvPr id="4" name="Text 2"/>
          <p:cNvSpPr/>
          <p:nvPr/>
        </p:nvSpPr>
        <p:spPr>
          <a:xfrm>
            <a:off x="548640" y="1371600"/>
            <a:ext cx="10607040" cy="502920"/>
          </a:xfrm>
          <a:prstGeom prst="rect">
            <a:avLst/>
          </a:prstGeom>
          <a:noFill/>
          <a:ln/>
        </p:spPr>
        <p:txBody>
          <a:bodyPr wrap="square" rtlCol="0" anchor="ctr"/>
          <a:lstStyle/>
          <a:p>
            <a:pPr marL="0" indent="0">
              <a:buNone/>
            </a:pPr>
            <a:r>
              <a:rPr lang="en-US" sz="1250" dirty="0">
                <a:solidFill>
                  <a:srgbClr val="5B6B68"/>
                </a:solidFill>
                <a:latin typeface="Calibri" pitchFamily="34" charset="0"/>
                <a:ea typeface="Calibri" pitchFamily="34" charset="-122"/>
                <a:cs typeface="Calibri" pitchFamily="34" charset="-120"/>
              </a:rPr>
              <a:t>Mental health support in the UK is organised in tiers of increasing intensity, so people can access the right level of care without an unnecessary wait for specialist services.</a:t>
            </a:r>
            <a:endParaRPr lang="en-US" sz="1250" dirty="0"/>
          </a:p>
        </p:txBody>
      </p:sp>
      <p:sp>
        <p:nvSpPr>
          <p:cNvPr id="5" name="Shape 3"/>
          <p:cNvSpPr/>
          <p:nvPr/>
        </p:nvSpPr>
        <p:spPr>
          <a:xfrm>
            <a:off x="548640" y="2148840"/>
            <a:ext cx="2487168" cy="3566160"/>
          </a:xfrm>
          <a:prstGeom prst="roundRect">
            <a:avLst>
              <a:gd name="adj" fmla="val 2941"/>
            </a:avLst>
          </a:prstGeom>
          <a:solidFill>
            <a:srgbClr val="DCEDE9"/>
          </a:solidFill>
          <a:ln w="12700">
            <a:solidFill>
              <a:srgbClr val="DCEDE9"/>
            </a:solidFill>
            <a:prstDash val="solid"/>
          </a:ln>
        </p:spPr>
        <p:txBody>
          <a:bodyPr/>
          <a:lstStyle/>
          <a:p>
            <a:endParaRPr lang="en-GB"/>
          </a:p>
        </p:txBody>
      </p:sp>
      <p:sp>
        <p:nvSpPr>
          <p:cNvPr id="6" name="Shape 4"/>
          <p:cNvSpPr/>
          <p:nvPr/>
        </p:nvSpPr>
        <p:spPr>
          <a:xfrm>
            <a:off x="1444752" y="2404872"/>
            <a:ext cx="694944" cy="694944"/>
          </a:xfrm>
          <a:prstGeom prst="ellipse">
            <a:avLst/>
          </a:prstGeom>
          <a:solidFill>
            <a:srgbClr val="0B4F4A"/>
          </a:solidFill>
          <a:ln/>
        </p:spPr>
        <p:txBody>
          <a:bodyPr/>
          <a:lstStyle/>
          <a:p>
            <a:endParaRPr lang="en-GB"/>
          </a:p>
        </p:txBody>
      </p:sp>
      <p:pic>
        <p:nvPicPr>
          <p:cNvPr id="7" name="Image 0" descr="icon_notes.png"/>
          <p:cNvPicPr>
            <a:picLocks noChangeAspect="1"/>
          </p:cNvPicPr>
          <p:nvPr/>
        </p:nvPicPr>
        <p:blipFill>
          <a:blip r:embed="rId3"/>
          <a:stretch>
            <a:fillRect/>
          </a:stretch>
        </p:blipFill>
        <p:spPr>
          <a:xfrm>
            <a:off x="1600200" y="2560320"/>
            <a:ext cx="384048" cy="384048"/>
          </a:xfrm>
          <a:prstGeom prst="rect">
            <a:avLst/>
          </a:prstGeom>
        </p:spPr>
      </p:pic>
      <p:sp>
        <p:nvSpPr>
          <p:cNvPr id="8" name="Text 5"/>
          <p:cNvSpPr/>
          <p:nvPr/>
        </p:nvSpPr>
        <p:spPr>
          <a:xfrm>
            <a:off x="548640" y="3227832"/>
            <a:ext cx="2487168" cy="274320"/>
          </a:xfrm>
          <a:prstGeom prst="rect">
            <a:avLst/>
          </a:prstGeom>
          <a:noFill/>
          <a:ln/>
        </p:spPr>
        <p:txBody>
          <a:bodyPr wrap="square" rtlCol="0" anchor="ctr"/>
          <a:lstStyle/>
          <a:p>
            <a:pPr marL="0" indent="0" algn="ctr">
              <a:buNone/>
            </a:pPr>
            <a:r>
              <a:rPr lang="en-US" sz="1000" b="1" kern="0" spc="100" dirty="0">
                <a:solidFill>
                  <a:srgbClr val="E0A526"/>
                </a:solidFill>
                <a:latin typeface="Calibri" pitchFamily="34" charset="0"/>
                <a:ea typeface="Calibri" pitchFamily="34" charset="-122"/>
                <a:cs typeface="Calibri" pitchFamily="34" charset="-120"/>
              </a:rPr>
              <a:t>STEP 1</a:t>
            </a:r>
            <a:endParaRPr lang="en-US" sz="1000" dirty="0"/>
          </a:p>
        </p:txBody>
      </p:sp>
      <p:sp>
        <p:nvSpPr>
          <p:cNvPr id="9" name="Text 6"/>
          <p:cNvSpPr/>
          <p:nvPr/>
        </p:nvSpPr>
        <p:spPr>
          <a:xfrm>
            <a:off x="548640" y="3474720"/>
            <a:ext cx="2487168" cy="320040"/>
          </a:xfrm>
          <a:prstGeom prst="rect">
            <a:avLst/>
          </a:prstGeom>
          <a:noFill/>
          <a:ln/>
        </p:spPr>
        <p:txBody>
          <a:bodyPr wrap="square" rtlCol="0" anchor="ctr"/>
          <a:lstStyle/>
          <a:p>
            <a:pPr marL="0" indent="0" algn="ctr">
              <a:buNone/>
            </a:pPr>
            <a:r>
              <a:rPr lang="en-US" sz="1250" b="1" dirty="0">
                <a:solidFill>
                  <a:srgbClr val="0B4F4A"/>
                </a:solidFill>
                <a:latin typeface="Calibri" pitchFamily="34" charset="0"/>
                <a:ea typeface="Calibri" pitchFamily="34" charset="-122"/>
                <a:cs typeface="Calibri" pitchFamily="34" charset="-120"/>
              </a:rPr>
              <a:t>Self-help</a:t>
            </a:r>
            <a:endParaRPr lang="en-US" sz="1250" dirty="0"/>
          </a:p>
        </p:txBody>
      </p:sp>
      <p:sp>
        <p:nvSpPr>
          <p:cNvPr id="10" name="Text 7"/>
          <p:cNvSpPr/>
          <p:nvPr/>
        </p:nvSpPr>
        <p:spPr>
          <a:xfrm>
            <a:off x="713232" y="3840480"/>
            <a:ext cx="2157984" cy="594360"/>
          </a:xfrm>
          <a:prstGeom prst="rect">
            <a:avLst/>
          </a:prstGeom>
          <a:noFill/>
          <a:ln/>
        </p:spPr>
        <p:txBody>
          <a:bodyPr wrap="square" rtlCol="0" anchor="ctr"/>
          <a:lstStyle/>
          <a:p>
            <a:pPr marL="0" indent="0" algn="ctr">
              <a:buNone/>
            </a:pPr>
            <a:r>
              <a:rPr lang="en-US" sz="1050" b="1" dirty="0">
                <a:solidFill>
                  <a:srgbClr val="3E8E7E"/>
                </a:solidFill>
                <a:latin typeface="Calibri" pitchFamily="34" charset="0"/>
                <a:ea typeface="Calibri" pitchFamily="34" charset="-122"/>
                <a:cs typeface="Calibri" pitchFamily="34" charset="-120"/>
              </a:rPr>
              <a:t>Every Mind Matters</a:t>
            </a:r>
            <a:endParaRPr lang="en-US" sz="1050" dirty="0"/>
          </a:p>
        </p:txBody>
      </p:sp>
      <p:sp>
        <p:nvSpPr>
          <p:cNvPr id="11" name="Text 8"/>
          <p:cNvSpPr/>
          <p:nvPr/>
        </p:nvSpPr>
        <p:spPr>
          <a:xfrm>
            <a:off x="713232" y="4434840"/>
            <a:ext cx="2157984" cy="1188720"/>
          </a:xfrm>
          <a:prstGeom prst="rect">
            <a:avLst/>
          </a:prstGeom>
          <a:noFill/>
          <a:ln/>
        </p:spPr>
        <p:txBody>
          <a:bodyPr wrap="square" rtlCol="0" anchor="ctr"/>
          <a:lstStyle/>
          <a:p>
            <a:pPr marL="0" indent="0" algn="ctr">
              <a:lnSpc>
                <a:spcPts val="1250"/>
              </a:lnSpc>
              <a:buNone/>
            </a:pPr>
            <a:r>
              <a:rPr lang="en-US" sz="970" dirty="0">
                <a:solidFill>
                  <a:srgbClr val="1B2B29"/>
                </a:solidFill>
                <a:latin typeface="Calibri" pitchFamily="34" charset="0"/>
                <a:ea typeface="Calibri" pitchFamily="34" charset="-122"/>
                <a:cs typeface="Calibri" pitchFamily="34" charset="-120"/>
              </a:rPr>
              <a:t>NHS public health campaign: self-care tools and a personalised 'Mind Plan' for common concerns.</a:t>
            </a:r>
            <a:endParaRPr lang="en-US" sz="970" dirty="0"/>
          </a:p>
        </p:txBody>
      </p:sp>
      <p:sp>
        <p:nvSpPr>
          <p:cNvPr id="12" name="Text 9"/>
          <p:cNvSpPr/>
          <p:nvPr/>
        </p:nvSpPr>
        <p:spPr>
          <a:xfrm>
            <a:off x="3035808" y="3520440"/>
            <a:ext cx="182880" cy="457200"/>
          </a:xfrm>
          <a:prstGeom prst="rect">
            <a:avLst/>
          </a:prstGeom>
          <a:noFill/>
          <a:ln/>
        </p:spPr>
        <p:txBody>
          <a:bodyPr wrap="square" rtlCol="0" anchor="ctr"/>
          <a:lstStyle/>
          <a:p>
            <a:pPr marL="0" indent="0" algn="ctr">
              <a:buNone/>
            </a:pPr>
            <a:r>
              <a:rPr lang="en-US" sz="2000" b="1" dirty="0">
                <a:solidFill>
                  <a:srgbClr val="3E8E7E"/>
                </a:solidFill>
                <a:latin typeface="Calibri" pitchFamily="34" charset="0"/>
                <a:ea typeface="Calibri" pitchFamily="34" charset="-122"/>
                <a:cs typeface="Calibri" pitchFamily="34" charset="-120"/>
              </a:rPr>
              <a:t>›</a:t>
            </a:r>
            <a:endParaRPr lang="en-US" sz="2000" dirty="0"/>
          </a:p>
        </p:txBody>
      </p:sp>
      <p:sp>
        <p:nvSpPr>
          <p:cNvPr id="13" name="Shape 10"/>
          <p:cNvSpPr/>
          <p:nvPr/>
        </p:nvSpPr>
        <p:spPr>
          <a:xfrm>
            <a:off x="3218688" y="2148840"/>
            <a:ext cx="2487168" cy="3566160"/>
          </a:xfrm>
          <a:prstGeom prst="roundRect">
            <a:avLst>
              <a:gd name="adj" fmla="val 2941"/>
            </a:avLst>
          </a:prstGeom>
          <a:solidFill>
            <a:srgbClr val="FFFFFF"/>
          </a:solidFill>
          <a:ln w="12700">
            <a:solidFill>
              <a:srgbClr val="DCEDE9"/>
            </a:solidFill>
            <a:prstDash val="solid"/>
          </a:ln>
        </p:spPr>
        <p:txBody>
          <a:bodyPr/>
          <a:lstStyle/>
          <a:p>
            <a:endParaRPr lang="en-GB"/>
          </a:p>
        </p:txBody>
      </p:sp>
      <p:sp>
        <p:nvSpPr>
          <p:cNvPr id="14" name="Shape 11"/>
          <p:cNvSpPr/>
          <p:nvPr/>
        </p:nvSpPr>
        <p:spPr>
          <a:xfrm>
            <a:off x="4114800" y="2404872"/>
            <a:ext cx="694944" cy="694944"/>
          </a:xfrm>
          <a:prstGeom prst="ellipse">
            <a:avLst/>
          </a:prstGeom>
          <a:solidFill>
            <a:srgbClr val="0B4F4A"/>
          </a:solidFill>
          <a:ln/>
        </p:spPr>
        <p:txBody>
          <a:bodyPr/>
          <a:lstStyle/>
          <a:p>
            <a:endParaRPr lang="en-GB"/>
          </a:p>
        </p:txBody>
      </p:sp>
      <p:pic>
        <p:nvPicPr>
          <p:cNvPr id="15" name="Image 1" descr="icon_hands.png"/>
          <p:cNvPicPr>
            <a:picLocks noChangeAspect="1"/>
          </p:cNvPicPr>
          <p:nvPr/>
        </p:nvPicPr>
        <p:blipFill>
          <a:blip r:embed="rId4"/>
          <a:stretch>
            <a:fillRect/>
          </a:stretch>
        </p:blipFill>
        <p:spPr>
          <a:xfrm>
            <a:off x="4270248" y="2560320"/>
            <a:ext cx="384048" cy="384048"/>
          </a:xfrm>
          <a:prstGeom prst="rect">
            <a:avLst/>
          </a:prstGeom>
        </p:spPr>
      </p:pic>
      <p:sp>
        <p:nvSpPr>
          <p:cNvPr id="16" name="Text 12"/>
          <p:cNvSpPr/>
          <p:nvPr/>
        </p:nvSpPr>
        <p:spPr>
          <a:xfrm>
            <a:off x="3218688" y="3227832"/>
            <a:ext cx="2487168" cy="274320"/>
          </a:xfrm>
          <a:prstGeom prst="rect">
            <a:avLst/>
          </a:prstGeom>
          <a:noFill/>
          <a:ln/>
        </p:spPr>
        <p:txBody>
          <a:bodyPr wrap="square" rtlCol="0" anchor="ctr"/>
          <a:lstStyle/>
          <a:p>
            <a:pPr marL="0" indent="0" algn="ctr">
              <a:buNone/>
            </a:pPr>
            <a:r>
              <a:rPr lang="en-US" sz="1000" b="1" kern="0" spc="100" dirty="0">
                <a:solidFill>
                  <a:srgbClr val="E0A526"/>
                </a:solidFill>
                <a:latin typeface="Calibri" pitchFamily="34" charset="0"/>
                <a:ea typeface="Calibri" pitchFamily="34" charset="-122"/>
                <a:cs typeface="Calibri" pitchFamily="34" charset="-120"/>
              </a:rPr>
              <a:t>STEP 2</a:t>
            </a:r>
            <a:endParaRPr lang="en-US" sz="1000" dirty="0"/>
          </a:p>
        </p:txBody>
      </p:sp>
      <p:sp>
        <p:nvSpPr>
          <p:cNvPr id="17" name="Text 13"/>
          <p:cNvSpPr/>
          <p:nvPr/>
        </p:nvSpPr>
        <p:spPr>
          <a:xfrm>
            <a:off x="3218688" y="3474720"/>
            <a:ext cx="2487168" cy="320040"/>
          </a:xfrm>
          <a:prstGeom prst="rect">
            <a:avLst/>
          </a:prstGeom>
          <a:noFill/>
          <a:ln/>
        </p:spPr>
        <p:txBody>
          <a:bodyPr wrap="square" rtlCol="0" anchor="ctr"/>
          <a:lstStyle/>
          <a:p>
            <a:pPr marL="0" indent="0" algn="ctr">
              <a:buNone/>
            </a:pPr>
            <a:r>
              <a:rPr lang="en-US" sz="1250" b="1" dirty="0">
                <a:solidFill>
                  <a:srgbClr val="0B4F4A"/>
                </a:solidFill>
                <a:latin typeface="Calibri" pitchFamily="34" charset="0"/>
                <a:ea typeface="Calibri" pitchFamily="34" charset="-122"/>
                <a:cs typeface="Calibri" pitchFamily="34" charset="-120"/>
              </a:rPr>
              <a:t>Talking therapies</a:t>
            </a:r>
            <a:endParaRPr lang="en-US" sz="1250" dirty="0"/>
          </a:p>
        </p:txBody>
      </p:sp>
      <p:sp>
        <p:nvSpPr>
          <p:cNvPr id="18" name="Text 14"/>
          <p:cNvSpPr/>
          <p:nvPr/>
        </p:nvSpPr>
        <p:spPr>
          <a:xfrm>
            <a:off x="3383280" y="3840480"/>
            <a:ext cx="2157984" cy="594360"/>
          </a:xfrm>
          <a:prstGeom prst="rect">
            <a:avLst/>
          </a:prstGeom>
          <a:noFill/>
          <a:ln/>
        </p:spPr>
        <p:txBody>
          <a:bodyPr wrap="square" rtlCol="0" anchor="ctr"/>
          <a:lstStyle/>
          <a:p>
            <a:pPr marL="0" indent="0" algn="ctr">
              <a:buNone/>
            </a:pPr>
            <a:r>
              <a:rPr lang="en-US" sz="1050" b="1" dirty="0">
                <a:solidFill>
                  <a:srgbClr val="3E8E7E"/>
                </a:solidFill>
                <a:latin typeface="Calibri" pitchFamily="34" charset="0"/>
                <a:ea typeface="Calibri" pitchFamily="34" charset="-122"/>
                <a:cs typeface="Calibri" pitchFamily="34" charset="-120"/>
              </a:rPr>
              <a:t>NHS Talking Therapies (formerly IAPT)</a:t>
            </a:r>
            <a:endParaRPr lang="en-US" sz="1050" dirty="0"/>
          </a:p>
        </p:txBody>
      </p:sp>
      <p:sp>
        <p:nvSpPr>
          <p:cNvPr id="19" name="Text 15"/>
          <p:cNvSpPr/>
          <p:nvPr/>
        </p:nvSpPr>
        <p:spPr>
          <a:xfrm>
            <a:off x="3383280" y="4434840"/>
            <a:ext cx="2157984" cy="1188720"/>
          </a:xfrm>
          <a:prstGeom prst="rect">
            <a:avLst/>
          </a:prstGeom>
          <a:noFill/>
          <a:ln/>
        </p:spPr>
        <p:txBody>
          <a:bodyPr wrap="square" rtlCol="0" anchor="ctr"/>
          <a:lstStyle/>
          <a:p>
            <a:pPr marL="0" indent="0" algn="ctr">
              <a:lnSpc>
                <a:spcPts val="1250"/>
              </a:lnSpc>
              <a:buNone/>
            </a:pPr>
            <a:r>
              <a:rPr lang="en-US" sz="970" dirty="0">
                <a:solidFill>
                  <a:srgbClr val="1B2B29"/>
                </a:solidFill>
                <a:latin typeface="Calibri" pitchFamily="34" charset="0"/>
                <a:ea typeface="Calibri" pitchFamily="34" charset="-122"/>
                <a:cs typeface="Calibri" pitchFamily="34" charset="-120"/>
              </a:rPr>
              <a:t>Free, NICE-recommended CBT &amp; counselling for anxiety/depression; self-referral, no GP needed.</a:t>
            </a:r>
            <a:endParaRPr lang="en-US" sz="970" dirty="0"/>
          </a:p>
        </p:txBody>
      </p:sp>
      <p:sp>
        <p:nvSpPr>
          <p:cNvPr id="20" name="Text 16"/>
          <p:cNvSpPr/>
          <p:nvPr/>
        </p:nvSpPr>
        <p:spPr>
          <a:xfrm>
            <a:off x="5705856" y="3520440"/>
            <a:ext cx="182880" cy="457200"/>
          </a:xfrm>
          <a:prstGeom prst="rect">
            <a:avLst/>
          </a:prstGeom>
          <a:noFill/>
          <a:ln/>
        </p:spPr>
        <p:txBody>
          <a:bodyPr wrap="square" rtlCol="0" anchor="ctr"/>
          <a:lstStyle/>
          <a:p>
            <a:pPr marL="0" indent="0" algn="ctr">
              <a:buNone/>
            </a:pPr>
            <a:r>
              <a:rPr lang="en-US" sz="2000" b="1" dirty="0">
                <a:solidFill>
                  <a:srgbClr val="3E8E7E"/>
                </a:solidFill>
                <a:latin typeface="Calibri" pitchFamily="34" charset="0"/>
                <a:ea typeface="Calibri" pitchFamily="34" charset="-122"/>
                <a:cs typeface="Calibri" pitchFamily="34" charset="-120"/>
              </a:rPr>
              <a:t>›</a:t>
            </a:r>
            <a:endParaRPr lang="en-US" sz="2000" dirty="0"/>
          </a:p>
        </p:txBody>
      </p:sp>
      <p:sp>
        <p:nvSpPr>
          <p:cNvPr id="21" name="Shape 17"/>
          <p:cNvSpPr/>
          <p:nvPr/>
        </p:nvSpPr>
        <p:spPr>
          <a:xfrm>
            <a:off x="5888736" y="2148840"/>
            <a:ext cx="2487168" cy="3566160"/>
          </a:xfrm>
          <a:prstGeom prst="roundRect">
            <a:avLst>
              <a:gd name="adj" fmla="val 2941"/>
            </a:avLst>
          </a:prstGeom>
          <a:solidFill>
            <a:srgbClr val="DCEDE9"/>
          </a:solidFill>
          <a:ln w="12700">
            <a:solidFill>
              <a:srgbClr val="DCEDE9"/>
            </a:solidFill>
            <a:prstDash val="solid"/>
          </a:ln>
        </p:spPr>
        <p:txBody>
          <a:bodyPr/>
          <a:lstStyle/>
          <a:p>
            <a:endParaRPr lang="en-GB"/>
          </a:p>
        </p:txBody>
      </p:sp>
      <p:sp>
        <p:nvSpPr>
          <p:cNvPr id="22" name="Shape 18"/>
          <p:cNvSpPr/>
          <p:nvPr/>
        </p:nvSpPr>
        <p:spPr>
          <a:xfrm>
            <a:off x="6784848" y="2404872"/>
            <a:ext cx="694944" cy="694944"/>
          </a:xfrm>
          <a:prstGeom prst="ellipse">
            <a:avLst/>
          </a:prstGeom>
          <a:solidFill>
            <a:srgbClr val="0B4F4A"/>
          </a:solidFill>
          <a:ln/>
        </p:spPr>
        <p:txBody>
          <a:bodyPr/>
          <a:lstStyle/>
          <a:p>
            <a:endParaRPr lang="en-GB"/>
          </a:p>
        </p:txBody>
      </p:sp>
      <p:pic>
        <p:nvPicPr>
          <p:cNvPr id="23" name="Image 2" descr="icon_users.png"/>
          <p:cNvPicPr>
            <a:picLocks noChangeAspect="1"/>
          </p:cNvPicPr>
          <p:nvPr/>
        </p:nvPicPr>
        <p:blipFill>
          <a:blip r:embed="rId5"/>
          <a:stretch>
            <a:fillRect/>
          </a:stretch>
        </p:blipFill>
        <p:spPr>
          <a:xfrm>
            <a:off x="6940296" y="2560320"/>
            <a:ext cx="384048" cy="384048"/>
          </a:xfrm>
          <a:prstGeom prst="rect">
            <a:avLst/>
          </a:prstGeom>
        </p:spPr>
      </p:pic>
      <p:sp>
        <p:nvSpPr>
          <p:cNvPr id="24" name="Text 19"/>
          <p:cNvSpPr/>
          <p:nvPr/>
        </p:nvSpPr>
        <p:spPr>
          <a:xfrm>
            <a:off x="5888736" y="3227832"/>
            <a:ext cx="2487168" cy="274320"/>
          </a:xfrm>
          <a:prstGeom prst="rect">
            <a:avLst/>
          </a:prstGeom>
          <a:noFill/>
          <a:ln/>
        </p:spPr>
        <p:txBody>
          <a:bodyPr wrap="square" rtlCol="0" anchor="ctr"/>
          <a:lstStyle/>
          <a:p>
            <a:pPr marL="0" indent="0" algn="ctr">
              <a:buNone/>
            </a:pPr>
            <a:r>
              <a:rPr lang="en-US" sz="1000" b="1" kern="0" spc="100" dirty="0">
                <a:solidFill>
                  <a:srgbClr val="E0A526"/>
                </a:solidFill>
                <a:latin typeface="Calibri" pitchFamily="34" charset="0"/>
                <a:ea typeface="Calibri" pitchFamily="34" charset="-122"/>
                <a:cs typeface="Calibri" pitchFamily="34" charset="-120"/>
              </a:rPr>
              <a:t>STEP 3</a:t>
            </a:r>
            <a:endParaRPr lang="en-US" sz="1000" dirty="0"/>
          </a:p>
        </p:txBody>
      </p:sp>
      <p:sp>
        <p:nvSpPr>
          <p:cNvPr id="25" name="Text 20"/>
          <p:cNvSpPr/>
          <p:nvPr/>
        </p:nvSpPr>
        <p:spPr>
          <a:xfrm>
            <a:off x="5888736" y="3474720"/>
            <a:ext cx="2487168" cy="320040"/>
          </a:xfrm>
          <a:prstGeom prst="rect">
            <a:avLst/>
          </a:prstGeom>
          <a:noFill/>
          <a:ln/>
        </p:spPr>
        <p:txBody>
          <a:bodyPr wrap="square" rtlCol="0" anchor="ctr"/>
          <a:lstStyle/>
          <a:p>
            <a:pPr marL="0" indent="0" algn="ctr">
              <a:buNone/>
            </a:pPr>
            <a:r>
              <a:rPr lang="en-US" sz="1250" b="1" dirty="0">
                <a:solidFill>
                  <a:srgbClr val="0B4F4A"/>
                </a:solidFill>
                <a:latin typeface="Calibri" pitchFamily="34" charset="0"/>
                <a:ea typeface="Calibri" pitchFamily="34" charset="-122"/>
                <a:cs typeface="Calibri" pitchFamily="34" charset="-120"/>
              </a:rPr>
              <a:t>Community care</a:t>
            </a:r>
            <a:endParaRPr lang="en-US" sz="1250" dirty="0"/>
          </a:p>
        </p:txBody>
      </p:sp>
      <p:sp>
        <p:nvSpPr>
          <p:cNvPr id="26" name="Text 21"/>
          <p:cNvSpPr/>
          <p:nvPr/>
        </p:nvSpPr>
        <p:spPr>
          <a:xfrm>
            <a:off x="6053328" y="3840480"/>
            <a:ext cx="2157984" cy="594360"/>
          </a:xfrm>
          <a:prstGeom prst="rect">
            <a:avLst/>
          </a:prstGeom>
          <a:noFill/>
          <a:ln/>
        </p:spPr>
        <p:txBody>
          <a:bodyPr wrap="square" rtlCol="0" anchor="ctr"/>
          <a:lstStyle/>
          <a:p>
            <a:pPr marL="0" indent="0" algn="ctr">
              <a:buNone/>
            </a:pPr>
            <a:r>
              <a:rPr lang="en-US" sz="1050" b="1" dirty="0">
                <a:solidFill>
                  <a:srgbClr val="3E8E7E"/>
                </a:solidFill>
                <a:latin typeface="Calibri" pitchFamily="34" charset="0"/>
                <a:ea typeface="Calibri" pitchFamily="34" charset="-122"/>
                <a:cs typeface="Calibri" pitchFamily="34" charset="-120"/>
              </a:rPr>
              <a:t>CMHTs &amp; Early Intervention in Psychosis</a:t>
            </a:r>
            <a:endParaRPr lang="en-US" sz="1050" dirty="0"/>
          </a:p>
        </p:txBody>
      </p:sp>
      <p:sp>
        <p:nvSpPr>
          <p:cNvPr id="27" name="Text 22"/>
          <p:cNvSpPr/>
          <p:nvPr/>
        </p:nvSpPr>
        <p:spPr>
          <a:xfrm>
            <a:off x="6053328" y="4434840"/>
            <a:ext cx="2157984" cy="1188720"/>
          </a:xfrm>
          <a:prstGeom prst="rect">
            <a:avLst/>
          </a:prstGeom>
          <a:noFill/>
          <a:ln/>
        </p:spPr>
        <p:txBody>
          <a:bodyPr wrap="square" rtlCol="0" anchor="ctr"/>
          <a:lstStyle/>
          <a:p>
            <a:pPr marL="0" indent="0" algn="ctr">
              <a:lnSpc>
                <a:spcPts val="1250"/>
              </a:lnSpc>
              <a:buNone/>
            </a:pPr>
            <a:r>
              <a:rPr lang="en-US" sz="970" dirty="0">
                <a:solidFill>
                  <a:srgbClr val="1B2B29"/>
                </a:solidFill>
                <a:latin typeface="Calibri" pitchFamily="34" charset="0"/>
                <a:ea typeface="Calibri" pitchFamily="34" charset="-122"/>
                <a:cs typeface="Calibri" pitchFamily="34" charset="-120"/>
              </a:rPr>
              <a:t>Ongoing specialist care for complex or severe conditions, incl. rapid access after a first psychotic episode.</a:t>
            </a:r>
            <a:endParaRPr lang="en-US" sz="970" dirty="0"/>
          </a:p>
        </p:txBody>
      </p:sp>
      <p:sp>
        <p:nvSpPr>
          <p:cNvPr id="28" name="Text 23"/>
          <p:cNvSpPr/>
          <p:nvPr/>
        </p:nvSpPr>
        <p:spPr>
          <a:xfrm>
            <a:off x="8375904" y="3520440"/>
            <a:ext cx="182880" cy="457200"/>
          </a:xfrm>
          <a:prstGeom prst="rect">
            <a:avLst/>
          </a:prstGeom>
          <a:noFill/>
          <a:ln/>
        </p:spPr>
        <p:txBody>
          <a:bodyPr wrap="square" rtlCol="0" anchor="ctr"/>
          <a:lstStyle/>
          <a:p>
            <a:pPr marL="0" indent="0" algn="ctr">
              <a:buNone/>
            </a:pPr>
            <a:r>
              <a:rPr lang="en-US" sz="2000" b="1" dirty="0">
                <a:solidFill>
                  <a:srgbClr val="3E8E7E"/>
                </a:solidFill>
                <a:latin typeface="Calibri" pitchFamily="34" charset="0"/>
                <a:ea typeface="Calibri" pitchFamily="34" charset="-122"/>
                <a:cs typeface="Calibri" pitchFamily="34" charset="-120"/>
              </a:rPr>
              <a:t>›</a:t>
            </a:r>
            <a:endParaRPr lang="en-US" sz="2000" dirty="0"/>
          </a:p>
        </p:txBody>
      </p:sp>
      <p:sp>
        <p:nvSpPr>
          <p:cNvPr id="29" name="Shape 24"/>
          <p:cNvSpPr/>
          <p:nvPr/>
        </p:nvSpPr>
        <p:spPr>
          <a:xfrm>
            <a:off x="8558784" y="2148840"/>
            <a:ext cx="2487168" cy="3566160"/>
          </a:xfrm>
          <a:prstGeom prst="roundRect">
            <a:avLst>
              <a:gd name="adj" fmla="val 2941"/>
            </a:avLst>
          </a:prstGeom>
          <a:solidFill>
            <a:srgbClr val="FFFFFF"/>
          </a:solidFill>
          <a:ln w="12700">
            <a:solidFill>
              <a:srgbClr val="DCEDE9"/>
            </a:solidFill>
            <a:prstDash val="solid"/>
          </a:ln>
        </p:spPr>
        <p:txBody>
          <a:bodyPr/>
          <a:lstStyle/>
          <a:p>
            <a:endParaRPr lang="en-GB"/>
          </a:p>
        </p:txBody>
      </p:sp>
      <p:sp>
        <p:nvSpPr>
          <p:cNvPr id="30" name="Shape 25"/>
          <p:cNvSpPr/>
          <p:nvPr/>
        </p:nvSpPr>
        <p:spPr>
          <a:xfrm>
            <a:off x="9454896" y="2404872"/>
            <a:ext cx="694944" cy="694944"/>
          </a:xfrm>
          <a:prstGeom prst="ellipse">
            <a:avLst/>
          </a:prstGeom>
          <a:solidFill>
            <a:srgbClr val="0B4F4A"/>
          </a:solidFill>
          <a:ln/>
        </p:spPr>
        <p:txBody>
          <a:bodyPr/>
          <a:lstStyle/>
          <a:p>
            <a:endParaRPr lang="en-GB"/>
          </a:p>
        </p:txBody>
      </p:sp>
      <p:pic>
        <p:nvPicPr>
          <p:cNvPr id="31" name="Image 3" descr="icon_bullhorn.png"/>
          <p:cNvPicPr>
            <a:picLocks noChangeAspect="1"/>
          </p:cNvPicPr>
          <p:nvPr/>
        </p:nvPicPr>
        <p:blipFill>
          <a:blip r:embed="rId6"/>
          <a:stretch>
            <a:fillRect/>
          </a:stretch>
        </p:blipFill>
        <p:spPr>
          <a:xfrm>
            <a:off x="9610344" y="2560320"/>
            <a:ext cx="384048" cy="384048"/>
          </a:xfrm>
          <a:prstGeom prst="rect">
            <a:avLst/>
          </a:prstGeom>
        </p:spPr>
      </p:pic>
      <p:sp>
        <p:nvSpPr>
          <p:cNvPr id="32" name="Text 26"/>
          <p:cNvSpPr/>
          <p:nvPr/>
        </p:nvSpPr>
        <p:spPr>
          <a:xfrm>
            <a:off x="8558784" y="3227832"/>
            <a:ext cx="2487168" cy="274320"/>
          </a:xfrm>
          <a:prstGeom prst="rect">
            <a:avLst/>
          </a:prstGeom>
          <a:noFill/>
          <a:ln/>
        </p:spPr>
        <p:txBody>
          <a:bodyPr wrap="square" rtlCol="0" anchor="ctr"/>
          <a:lstStyle/>
          <a:p>
            <a:pPr marL="0" indent="0" algn="ctr">
              <a:buNone/>
            </a:pPr>
            <a:r>
              <a:rPr lang="en-US" sz="1000" b="1" kern="0" spc="100" dirty="0">
                <a:solidFill>
                  <a:srgbClr val="E0A526"/>
                </a:solidFill>
                <a:latin typeface="Calibri" pitchFamily="34" charset="0"/>
                <a:ea typeface="Calibri" pitchFamily="34" charset="-122"/>
                <a:cs typeface="Calibri" pitchFamily="34" charset="-120"/>
              </a:rPr>
              <a:t>STEP 4</a:t>
            </a:r>
            <a:endParaRPr lang="en-US" sz="1000" dirty="0"/>
          </a:p>
        </p:txBody>
      </p:sp>
      <p:sp>
        <p:nvSpPr>
          <p:cNvPr id="33" name="Text 27"/>
          <p:cNvSpPr/>
          <p:nvPr/>
        </p:nvSpPr>
        <p:spPr>
          <a:xfrm>
            <a:off x="8558784" y="3474720"/>
            <a:ext cx="2487168" cy="320040"/>
          </a:xfrm>
          <a:prstGeom prst="rect">
            <a:avLst/>
          </a:prstGeom>
          <a:noFill/>
          <a:ln/>
        </p:spPr>
        <p:txBody>
          <a:bodyPr wrap="square" rtlCol="0" anchor="ctr"/>
          <a:lstStyle/>
          <a:p>
            <a:pPr marL="0" indent="0" algn="ctr">
              <a:buNone/>
            </a:pPr>
            <a:r>
              <a:rPr lang="en-US" sz="1250" b="1" dirty="0">
                <a:solidFill>
                  <a:srgbClr val="0B4F4A"/>
                </a:solidFill>
                <a:latin typeface="Calibri" pitchFamily="34" charset="0"/>
                <a:ea typeface="Calibri" pitchFamily="34" charset="-122"/>
                <a:cs typeface="Calibri" pitchFamily="34" charset="-120"/>
              </a:rPr>
              <a:t>Crisis support</a:t>
            </a:r>
            <a:endParaRPr lang="en-US" sz="1250" dirty="0"/>
          </a:p>
        </p:txBody>
      </p:sp>
      <p:sp>
        <p:nvSpPr>
          <p:cNvPr id="34" name="Text 28"/>
          <p:cNvSpPr/>
          <p:nvPr/>
        </p:nvSpPr>
        <p:spPr>
          <a:xfrm>
            <a:off x="8723376" y="3840480"/>
            <a:ext cx="2157984" cy="594360"/>
          </a:xfrm>
          <a:prstGeom prst="rect">
            <a:avLst/>
          </a:prstGeom>
          <a:noFill/>
          <a:ln/>
        </p:spPr>
        <p:txBody>
          <a:bodyPr wrap="square" rtlCol="0" anchor="ctr"/>
          <a:lstStyle/>
          <a:p>
            <a:pPr marL="0" indent="0" algn="ctr">
              <a:buNone/>
            </a:pPr>
            <a:r>
              <a:rPr lang="en-US" sz="1050" b="1" dirty="0">
                <a:solidFill>
                  <a:srgbClr val="3E8E7E"/>
                </a:solidFill>
                <a:latin typeface="Calibri" pitchFamily="34" charset="0"/>
                <a:ea typeface="Calibri" pitchFamily="34" charset="-122"/>
                <a:cs typeface="Calibri" pitchFamily="34" charset="-120"/>
              </a:rPr>
              <a:t>111 (option 2), SHOUT, A&amp;E liaison psychiatry</a:t>
            </a:r>
            <a:endParaRPr lang="en-US" sz="1050" dirty="0"/>
          </a:p>
        </p:txBody>
      </p:sp>
      <p:sp>
        <p:nvSpPr>
          <p:cNvPr id="35" name="Text 29"/>
          <p:cNvSpPr/>
          <p:nvPr/>
        </p:nvSpPr>
        <p:spPr>
          <a:xfrm>
            <a:off x="8723376" y="4434840"/>
            <a:ext cx="2157984" cy="1188720"/>
          </a:xfrm>
          <a:prstGeom prst="rect">
            <a:avLst/>
          </a:prstGeom>
          <a:noFill/>
          <a:ln/>
        </p:spPr>
        <p:txBody>
          <a:bodyPr wrap="square" rtlCol="0" anchor="ctr"/>
          <a:lstStyle/>
          <a:p>
            <a:pPr marL="0" indent="0" algn="ctr">
              <a:lnSpc>
                <a:spcPts val="1250"/>
              </a:lnSpc>
              <a:buNone/>
            </a:pPr>
            <a:r>
              <a:rPr lang="en-US" sz="970" dirty="0">
                <a:solidFill>
                  <a:srgbClr val="1B2B29"/>
                </a:solidFill>
                <a:latin typeface="Calibri" pitchFamily="34" charset="0"/>
                <a:ea typeface="Calibri" pitchFamily="34" charset="-122"/>
                <a:cs typeface="Calibri" pitchFamily="34" charset="-120"/>
              </a:rPr>
              <a:t>24/7 urgent and emergency mental health response.</a:t>
            </a:r>
            <a:endParaRPr lang="en-US" sz="970" dirty="0"/>
          </a:p>
        </p:txBody>
      </p:sp>
      <p:sp>
        <p:nvSpPr>
          <p:cNvPr id="36" name="Text 30"/>
          <p:cNvSpPr/>
          <p:nvPr/>
        </p:nvSpPr>
        <p:spPr>
          <a:xfrm>
            <a:off x="548640" y="5897880"/>
            <a:ext cx="10378440" cy="457200"/>
          </a:xfrm>
          <a:prstGeom prst="rect">
            <a:avLst/>
          </a:prstGeom>
          <a:noFill/>
          <a:ln/>
        </p:spPr>
        <p:txBody>
          <a:bodyPr wrap="square" rtlCol="0" anchor="ctr"/>
          <a:lstStyle/>
          <a:p>
            <a:pPr marL="0" indent="0">
              <a:buNone/>
            </a:pPr>
            <a:r>
              <a:rPr lang="en-US" sz="1050" i="1" dirty="0">
                <a:solidFill>
                  <a:srgbClr val="5B6B68"/>
                </a:solidFill>
                <a:latin typeface="Calibri" pitchFamily="34" charset="0"/>
                <a:ea typeface="Calibri" pitchFamily="34" charset="-122"/>
                <a:cs typeface="Calibri" pitchFamily="34" charset="-120"/>
              </a:rPr>
              <a:t>Children and young people are additionally supported through CAMHS and school/college-based Mental Health Support Teams — a Long Term Plan commitment to earlier intervention.</a:t>
            </a:r>
            <a:endParaRPr lang="en-US" sz="1050" dirty="0"/>
          </a:p>
        </p:txBody>
      </p:sp>
      <p:sp>
        <p:nvSpPr>
          <p:cNvPr id="37" name="Text 31"/>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B6B68"/>
                </a:solidFill>
                <a:latin typeface="Calibri" pitchFamily="34" charset="0"/>
                <a:ea typeface="Calibri" pitchFamily="34" charset="-122"/>
                <a:cs typeface="Calibri" pitchFamily="34" charset="-120"/>
              </a:rPr>
              <a:t>14</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0B4F4A"/>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200" b="1" kern="0" spc="200" dirty="0">
                <a:solidFill>
                  <a:srgbClr val="E0A526"/>
                </a:solidFill>
                <a:latin typeface="Calibri" pitchFamily="34" charset="0"/>
                <a:ea typeface="Calibri" pitchFamily="34" charset="-122"/>
                <a:cs typeface="Calibri" pitchFamily="34" charset="-120"/>
              </a:rPr>
              <a:t>E) SERVICE DELIVERY — DEEP DIVE</a:t>
            </a:r>
            <a:endParaRPr lang="en-US" sz="1200" dirty="0"/>
          </a:p>
        </p:txBody>
      </p:sp>
      <p:sp>
        <p:nvSpPr>
          <p:cNvPr id="3" name="Text 1"/>
          <p:cNvSpPr/>
          <p:nvPr/>
        </p:nvSpPr>
        <p:spPr>
          <a:xfrm>
            <a:off x="548640" y="685800"/>
            <a:ext cx="10515600" cy="822960"/>
          </a:xfrm>
          <a:prstGeom prst="rect">
            <a:avLst/>
          </a:prstGeom>
          <a:noFill/>
          <a:ln/>
        </p:spPr>
        <p:txBody>
          <a:bodyPr wrap="square" rtlCol="0" anchor="ctr"/>
          <a:lstStyle/>
          <a:p>
            <a:pPr marL="0" indent="0">
              <a:buNone/>
            </a:pPr>
            <a:r>
              <a:rPr lang="en-US" sz="2700" b="1" dirty="0">
                <a:solidFill>
                  <a:srgbClr val="FFFFFF"/>
                </a:solidFill>
                <a:latin typeface="Cambria" pitchFamily="34" charset="0"/>
                <a:ea typeface="Cambria" pitchFamily="34" charset="-122"/>
                <a:cs typeface="Cambria" pitchFamily="34" charset="-120"/>
              </a:rPr>
              <a:t>Barriers to accessing mental health support</a:t>
            </a:r>
            <a:endParaRPr lang="en-US" sz="2700" dirty="0"/>
          </a:p>
        </p:txBody>
      </p:sp>
      <p:sp>
        <p:nvSpPr>
          <p:cNvPr id="4" name="Shape 2"/>
          <p:cNvSpPr/>
          <p:nvPr/>
        </p:nvSpPr>
        <p:spPr>
          <a:xfrm>
            <a:off x="548640" y="1828800"/>
            <a:ext cx="5074920" cy="1965960"/>
          </a:xfrm>
          <a:prstGeom prst="roundRect">
            <a:avLst>
              <a:gd name="adj" fmla="val 3721"/>
            </a:avLst>
          </a:prstGeom>
          <a:solidFill>
            <a:srgbClr val="3E8E7E">
              <a:alpha val="30000"/>
            </a:srgbClr>
          </a:solidFill>
          <a:ln w="12700">
            <a:solidFill>
              <a:srgbClr val="3E8E7E"/>
            </a:solidFill>
            <a:prstDash val="solid"/>
          </a:ln>
        </p:spPr>
        <p:txBody>
          <a:bodyPr/>
          <a:lstStyle/>
          <a:p>
            <a:endParaRPr lang="en-GB"/>
          </a:p>
        </p:txBody>
      </p:sp>
      <p:sp>
        <p:nvSpPr>
          <p:cNvPr id="5" name="Text 3"/>
          <p:cNvSpPr/>
          <p:nvPr/>
        </p:nvSpPr>
        <p:spPr>
          <a:xfrm>
            <a:off x="822960" y="2011680"/>
            <a:ext cx="4526280" cy="365760"/>
          </a:xfrm>
          <a:prstGeom prst="rect">
            <a:avLst/>
          </a:prstGeom>
          <a:noFill/>
          <a:ln/>
        </p:spPr>
        <p:txBody>
          <a:bodyPr wrap="square" rtlCol="0" anchor="ctr"/>
          <a:lstStyle/>
          <a:p>
            <a:pPr marL="0" indent="0">
              <a:buNone/>
            </a:pPr>
            <a:r>
              <a:rPr lang="en-US" sz="1450" b="1" dirty="0">
                <a:solidFill>
                  <a:srgbClr val="E0A526"/>
                </a:solidFill>
                <a:latin typeface="Calibri" pitchFamily="34" charset="0"/>
                <a:ea typeface="Calibri" pitchFamily="34" charset="-122"/>
                <a:cs typeface="Calibri" pitchFamily="34" charset="-120"/>
              </a:rPr>
              <a:t>Waiting times</a:t>
            </a:r>
            <a:endParaRPr lang="en-US" sz="1450" dirty="0"/>
          </a:p>
        </p:txBody>
      </p:sp>
      <p:sp>
        <p:nvSpPr>
          <p:cNvPr id="6" name="Text 4"/>
          <p:cNvSpPr/>
          <p:nvPr/>
        </p:nvSpPr>
        <p:spPr>
          <a:xfrm>
            <a:off x="822960" y="2423160"/>
            <a:ext cx="4526280" cy="1188720"/>
          </a:xfrm>
          <a:prstGeom prst="rect">
            <a:avLst/>
          </a:prstGeom>
          <a:noFill/>
          <a:ln/>
        </p:spPr>
        <p:txBody>
          <a:bodyPr wrap="square" rtlCol="0" anchor="ctr"/>
          <a:lstStyle/>
          <a:p>
            <a:pPr marL="0" indent="0">
              <a:lnSpc>
                <a:spcPts val="1500"/>
              </a:lnSpc>
              <a:buNone/>
            </a:pPr>
            <a:r>
              <a:rPr lang="en-US" sz="1120" dirty="0">
                <a:solidFill>
                  <a:srgbClr val="FFFFFF"/>
                </a:solidFill>
                <a:latin typeface="Calibri" pitchFamily="34" charset="0"/>
                <a:ea typeface="Calibri" pitchFamily="34" charset="-122"/>
                <a:cs typeface="Calibri" pitchFamily="34" charset="-120"/>
              </a:rPr>
              <a:t>Demand for talking therapies and CAMHS routinely outstrips capacity, leaving people waiting weeks or months for a first appointment.</a:t>
            </a:r>
            <a:endParaRPr lang="en-US" sz="1120" dirty="0"/>
          </a:p>
        </p:txBody>
      </p:sp>
      <p:sp>
        <p:nvSpPr>
          <p:cNvPr id="7" name="Shape 5"/>
          <p:cNvSpPr/>
          <p:nvPr/>
        </p:nvSpPr>
        <p:spPr>
          <a:xfrm>
            <a:off x="5852160" y="1828800"/>
            <a:ext cx="5074920" cy="1965960"/>
          </a:xfrm>
          <a:prstGeom prst="roundRect">
            <a:avLst>
              <a:gd name="adj" fmla="val 3721"/>
            </a:avLst>
          </a:prstGeom>
          <a:solidFill>
            <a:srgbClr val="3E8E7E">
              <a:alpha val="30000"/>
            </a:srgbClr>
          </a:solidFill>
          <a:ln w="12700">
            <a:solidFill>
              <a:srgbClr val="3E8E7E"/>
            </a:solidFill>
            <a:prstDash val="solid"/>
          </a:ln>
        </p:spPr>
        <p:txBody>
          <a:bodyPr/>
          <a:lstStyle/>
          <a:p>
            <a:endParaRPr lang="en-GB"/>
          </a:p>
        </p:txBody>
      </p:sp>
      <p:sp>
        <p:nvSpPr>
          <p:cNvPr id="8" name="Text 6"/>
          <p:cNvSpPr/>
          <p:nvPr/>
        </p:nvSpPr>
        <p:spPr>
          <a:xfrm>
            <a:off x="6126480" y="2011680"/>
            <a:ext cx="4526280" cy="365760"/>
          </a:xfrm>
          <a:prstGeom prst="rect">
            <a:avLst/>
          </a:prstGeom>
          <a:noFill/>
          <a:ln/>
        </p:spPr>
        <p:txBody>
          <a:bodyPr wrap="square" rtlCol="0" anchor="ctr"/>
          <a:lstStyle/>
          <a:p>
            <a:pPr marL="0" indent="0">
              <a:buNone/>
            </a:pPr>
            <a:r>
              <a:rPr lang="en-US" sz="1450" b="1" dirty="0">
                <a:solidFill>
                  <a:srgbClr val="E0A526"/>
                </a:solidFill>
                <a:latin typeface="Calibri" pitchFamily="34" charset="0"/>
                <a:ea typeface="Calibri" pitchFamily="34" charset="-122"/>
                <a:cs typeface="Calibri" pitchFamily="34" charset="-120"/>
              </a:rPr>
              <a:t>Workforce shortages</a:t>
            </a:r>
            <a:endParaRPr lang="en-US" sz="1450" dirty="0"/>
          </a:p>
        </p:txBody>
      </p:sp>
      <p:sp>
        <p:nvSpPr>
          <p:cNvPr id="9" name="Text 7"/>
          <p:cNvSpPr/>
          <p:nvPr/>
        </p:nvSpPr>
        <p:spPr>
          <a:xfrm>
            <a:off x="6126480" y="2423160"/>
            <a:ext cx="4526280" cy="1188720"/>
          </a:xfrm>
          <a:prstGeom prst="rect">
            <a:avLst/>
          </a:prstGeom>
          <a:noFill/>
          <a:ln/>
        </p:spPr>
        <p:txBody>
          <a:bodyPr wrap="square" rtlCol="0" anchor="ctr"/>
          <a:lstStyle/>
          <a:p>
            <a:pPr marL="0" indent="0">
              <a:lnSpc>
                <a:spcPts val="1500"/>
              </a:lnSpc>
              <a:buNone/>
            </a:pPr>
            <a:r>
              <a:rPr lang="en-US" sz="1120" dirty="0">
                <a:solidFill>
                  <a:srgbClr val="FFFFFF"/>
                </a:solidFill>
                <a:latin typeface="Calibri" pitchFamily="34" charset="0"/>
                <a:ea typeface="Calibri" pitchFamily="34" charset="-122"/>
                <a:cs typeface="Calibri" pitchFamily="34" charset="-120"/>
              </a:rPr>
              <a:t>Recruitment and retention gaps in psychiatry, psychology and mental health nursing constrain how quickly services can expand.</a:t>
            </a:r>
            <a:endParaRPr lang="en-US" sz="1120" dirty="0"/>
          </a:p>
        </p:txBody>
      </p:sp>
      <p:sp>
        <p:nvSpPr>
          <p:cNvPr id="10" name="Shape 8"/>
          <p:cNvSpPr/>
          <p:nvPr/>
        </p:nvSpPr>
        <p:spPr>
          <a:xfrm>
            <a:off x="548640" y="4023360"/>
            <a:ext cx="5074920" cy="1965960"/>
          </a:xfrm>
          <a:prstGeom prst="roundRect">
            <a:avLst>
              <a:gd name="adj" fmla="val 3721"/>
            </a:avLst>
          </a:prstGeom>
          <a:solidFill>
            <a:srgbClr val="3E8E7E">
              <a:alpha val="30000"/>
            </a:srgbClr>
          </a:solidFill>
          <a:ln w="12700">
            <a:solidFill>
              <a:srgbClr val="3E8E7E"/>
            </a:solidFill>
            <a:prstDash val="solid"/>
          </a:ln>
        </p:spPr>
        <p:txBody>
          <a:bodyPr/>
          <a:lstStyle/>
          <a:p>
            <a:endParaRPr lang="en-GB"/>
          </a:p>
        </p:txBody>
      </p:sp>
      <p:sp>
        <p:nvSpPr>
          <p:cNvPr id="11" name="Text 9"/>
          <p:cNvSpPr/>
          <p:nvPr/>
        </p:nvSpPr>
        <p:spPr>
          <a:xfrm>
            <a:off x="822960" y="4206240"/>
            <a:ext cx="4526280" cy="365760"/>
          </a:xfrm>
          <a:prstGeom prst="rect">
            <a:avLst/>
          </a:prstGeom>
          <a:noFill/>
          <a:ln/>
        </p:spPr>
        <p:txBody>
          <a:bodyPr wrap="square" rtlCol="0" anchor="ctr"/>
          <a:lstStyle/>
          <a:p>
            <a:pPr marL="0" indent="0">
              <a:buNone/>
            </a:pPr>
            <a:r>
              <a:rPr lang="en-US" sz="1450" b="1" dirty="0">
                <a:solidFill>
                  <a:srgbClr val="E0A526"/>
                </a:solidFill>
                <a:latin typeface="Calibri" pitchFamily="34" charset="0"/>
                <a:ea typeface="Calibri" pitchFamily="34" charset="-122"/>
                <a:cs typeface="Calibri" pitchFamily="34" charset="-120"/>
              </a:rPr>
              <a:t>Stigma &amp; awareness</a:t>
            </a:r>
            <a:endParaRPr lang="en-US" sz="1450" dirty="0"/>
          </a:p>
        </p:txBody>
      </p:sp>
      <p:sp>
        <p:nvSpPr>
          <p:cNvPr id="12" name="Text 10"/>
          <p:cNvSpPr/>
          <p:nvPr/>
        </p:nvSpPr>
        <p:spPr>
          <a:xfrm>
            <a:off x="822960" y="4617720"/>
            <a:ext cx="4526280" cy="1188720"/>
          </a:xfrm>
          <a:prstGeom prst="rect">
            <a:avLst/>
          </a:prstGeom>
          <a:noFill/>
          <a:ln/>
        </p:spPr>
        <p:txBody>
          <a:bodyPr wrap="square" rtlCol="0" anchor="ctr"/>
          <a:lstStyle/>
          <a:p>
            <a:pPr marL="0" indent="0">
              <a:lnSpc>
                <a:spcPts val="1500"/>
              </a:lnSpc>
              <a:buNone/>
            </a:pPr>
            <a:r>
              <a:rPr lang="en-US" sz="1120" dirty="0">
                <a:solidFill>
                  <a:srgbClr val="FFFFFF"/>
                </a:solidFill>
                <a:latin typeface="Calibri" pitchFamily="34" charset="0"/>
                <a:ea typeface="Calibri" pitchFamily="34" charset="-122"/>
                <a:cs typeface="Calibri" pitchFamily="34" charset="-120"/>
              </a:rPr>
              <a:t>Some people delay seeking help due to stigma, or don't know which service is right for their needs — part of why NHS Talking Therapies rebranded from 'IAPT' to be clearer to the public.</a:t>
            </a:r>
            <a:endParaRPr lang="en-US" sz="1120" dirty="0"/>
          </a:p>
        </p:txBody>
      </p:sp>
      <p:sp>
        <p:nvSpPr>
          <p:cNvPr id="13" name="Shape 11"/>
          <p:cNvSpPr/>
          <p:nvPr/>
        </p:nvSpPr>
        <p:spPr>
          <a:xfrm>
            <a:off x="5852160" y="4023360"/>
            <a:ext cx="5074920" cy="1965960"/>
          </a:xfrm>
          <a:prstGeom prst="roundRect">
            <a:avLst>
              <a:gd name="adj" fmla="val 3721"/>
            </a:avLst>
          </a:prstGeom>
          <a:solidFill>
            <a:srgbClr val="3E8E7E">
              <a:alpha val="30000"/>
            </a:srgbClr>
          </a:solidFill>
          <a:ln w="12700">
            <a:solidFill>
              <a:srgbClr val="3E8E7E"/>
            </a:solidFill>
            <a:prstDash val="solid"/>
          </a:ln>
        </p:spPr>
        <p:txBody>
          <a:bodyPr/>
          <a:lstStyle/>
          <a:p>
            <a:endParaRPr lang="en-GB"/>
          </a:p>
        </p:txBody>
      </p:sp>
      <p:sp>
        <p:nvSpPr>
          <p:cNvPr id="14" name="Text 12"/>
          <p:cNvSpPr/>
          <p:nvPr/>
        </p:nvSpPr>
        <p:spPr>
          <a:xfrm>
            <a:off x="6126480" y="4206240"/>
            <a:ext cx="4526280" cy="365760"/>
          </a:xfrm>
          <a:prstGeom prst="rect">
            <a:avLst/>
          </a:prstGeom>
          <a:noFill/>
          <a:ln/>
        </p:spPr>
        <p:txBody>
          <a:bodyPr wrap="square" rtlCol="0" anchor="ctr"/>
          <a:lstStyle/>
          <a:p>
            <a:pPr marL="0" indent="0">
              <a:buNone/>
            </a:pPr>
            <a:r>
              <a:rPr lang="en-US" sz="1450" b="1" dirty="0">
                <a:solidFill>
                  <a:srgbClr val="E0A526"/>
                </a:solidFill>
                <a:latin typeface="Calibri" pitchFamily="34" charset="0"/>
                <a:ea typeface="Calibri" pitchFamily="34" charset="-122"/>
                <a:cs typeface="Calibri" pitchFamily="34" charset="-120"/>
              </a:rPr>
              <a:t>Geographic &amp; funding variation</a:t>
            </a:r>
            <a:endParaRPr lang="en-US" sz="1450" dirty="0"/>
          </a:p>
        </p:txBody>
      </p:sp>
      <p:sp>
        <p:nvSpPr>
          <p:cNvPr id="15" name="Text 13"/>
          <p:cNvSpPr/>
          <p:nvPr/>
        </p:nvSpPr>
        <p:spPr>
          <a:xfrm>
            <a:off x="6126480" y="4617720"/>
            <a:ext cx="4526280" cy="1188720"/>
          </a:xfrm>
          <a:prstGeom prst="rect">
            <a:avLst/>
          </a:prstGeom>
          <a:noFill/>
          <a:ln/>
        </p:spPr>
        <p:txBody>
          <a:bodyPr wrap="square" rtlCol="0" anchor="ctr"/>
          <a:lstStyle/>
          <a:p>
            <a:pPr marL="0" indent="0">
              <a:lnSpc>
                <a:spcPts val="1500"/>
              </a:lnSpc>
              <a:buNone/>
            </a:pPr>
            <a:r>
              <a:rPr lang="en-US" sz="1120" dirty="0">
                <a:solidFill>
                  <a:srgbClr val="FFFFFF"/>
                </a:solidFill>
                <a:latin typeface="Calibri" pitchFamily="34" charset="0"/>
                <a:ea typeface="Calibri" pitchFamily="34" charset="-122"/>
                <a:cs typeface="Calibri" pitchFamily="34" charset="-120"/>
              </a:rPr>
              <a:t>Provision and outcomes vary across Integrated Care Systems, reflecting local funding decisions and the wider health-inequalities gradient.</a:t>
            </a:r>
            <a:endParaRPr lang="en-US" sz="1120" dirty="0"/>
          </a:p>
        </p:txBody>
      </p:sp>
      <p:sp>
        <p:nvSpPr>
          <p:cNvPr id="16" name="Text 14"/>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B6B68"/>
                </a:solidFill>
                <a:latin typeface="Calibri" pitchFamily="34" charset="0"/>
                <a:ea typeface="Calibri" pitchFamily="34" charset="-122"/>
                <a:cs typeface="Calibri" pitchFamily="34" charset="-120"/>
              </a:rPr>
              <a:t>15</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BFAF7"/>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200" b="1" kern="0" spc="200" dirty="0">
                <a:solidFill>
                  <a:srgbClr val="3E8E7E"/>
                </a:solidFill>
                <a:latin typeface="Calibri" pitchFamily="34" charset="0"/>
                <a:ea typeface="Calibri" pitchFamily="34" charset="-122"/>
                <a:cs typeface="Calibri" pitchFamily="34" charset="-120"/>
              </a:rPr>
              <a:t>F) PUBLIC HEALTH INITIATIVES</a:t>
            </a:r>
            <a:endParaRPr lang="en-US" sz="1200" dirty="0"/>
          </a:p>
        </p:txBody>
      </p:sp>
      <p:sp>
        <p:nvSpPr>
          <p:cNvPr id="3" name="Text 1"/>
          <p:cNvSpPr/>
          <p:nvPr/>
        </p:nvSpPr>
        <p:spPr>
          <a:xfrm>
            <a:off x="548640" y="685800"/>
            <a:ext cx="10515600" cy="822960"/>
          </a:xfrm>
          <a:prstGeom prst="rect">
            <a:avLst/>
          </a:prstGeom>
          <a:noFill/>
          <a:ln/>
        </p:spPr>
        <p:txBody>
          <a:bodyPr wrap="square" rtlCol="0" anchor="ctr"/>
          <a:lstStyle/>
          <a:p>
            <a:pPr marL="0" indent="0" algn="l">
              <a:buNone/>
            </a:pPr>
            <a:r>
              <a:rPr lang="en-US" sz="3000" b="1" dirty="0">
                <a:solidFill>
                  <a:srgbClr val="0B4F4A"/>
                </a:solidFill>
                <a:latin typeface="Cambria" pitchFamily="34" charset="0"/>
                <a:ea typeface="Cambria" pitchFamily="34" charset="-122"/>
                <a:cs typeface="Cambria" pitchFamily="34" charset="-120"/>
              </a:rPr>
              <a:t>Promoting healthy lifestyles &amp; environments</a:t>
            </a:r>
            <a:endParaRPr lang="en-US" sz="3000" dirty="0"/>
          </a:p>
        </p:txBody>
      </p:sp>
      <p:sp>
        <p:nvSpPr>
          <p:cNvPr id="4" name="Shape 2"/>
          <p:cNvSpPr/>
          <p:nvPr/>
        </p:nvSpPr>
        <p:spPr>
          <a:xfrm>
            <a:off x="548640" y="1508760"/>
            <a:ext cx="3364992" cy="2377440"/>
          </a:xfrm>
          <a:prstGeom prst="roundRect">
            <a:avLst>
              <a:gd name="adj" fmla="val 3077"/>
            </a:avLst>
          </a:prstGeom>
          <a:solidFill>
            <a:srgbClr val="FFFFFF"/>
          </a:solidFill>
          <a:ln w="12700">
            <a:solidFill>
              <a:srgbClr val="DCEDE9"/>
            </a:solidFill>
            <a:prstDash val="solid"/>
          </a:ln>
        </p:spPr>
        <p:txBody>
          <a:bodyPr/>
          <a:lstStyle/>
          <a:p>
            <a:endParaRPr lang="en-GB"/>
          </a:p>
        </p:txBody>
      </p:sp>
      <p:sp>
        <p:nvSpPr>
          <p:cNvPr id="5" name="Shape 3"/>
          <p:cNvSpPr/>
          <p:nvPr/>
        </p:nvSpPr>
        <p:spPr>
          <a:xfrm>
            <a:off x="548640" y="1508760"/>
            <a:ext cx="3364992" cy="118872"/>
          </a:xfrm>
          <a:prstGeom prst="rect">
            <a:avLst/>
          </a:prstGeom>
          <a:solidFill>
            <a:srgbClr val="E0A526"/>
          </a:solidFill>
          <a:ln/>
        </p:spPr>
        <p:txBody>
          <a:bodyPr/>
          <a:lstStyle/>
          <a:p>
            <a:endParaRPr lang="en-GB"/>
          </a:p>
        </p:txBody>
      </p:sp>
      <p:sp>
        <p:nvSpPr>
          <p:cNvPr id="6" name="Text 4"/>
          <p:cNvSpPr/>
          <p:nvPr/>
        </p:nvSpPr>
        <p:spPr>
          <a:xfrm>
            <a:off x="749808" y="1764792"/>
            <a:ext cx="2962656" cy="457200"/>
          </a:xfrm>
          <a:prstGeom prst="rect">
            <a:avLst/>
          </a:prstGeom>
          <a:noFill/>
          <a:ln/>
        </p:spPr>
        <p:txBody>
          <a:bodyPr wrap="square"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Smoking cessation</a:t>
            </a:r>
            <a:endParaRPr lang="en-US" sz="1300" dirty="0"/>
          </a:p>
        </p:txBody>
      </p:sp>
      <p:sp>
        <p:nvSpPr>
          <p:cNvPr id="7" name="Text 5"/>
          <p:cNvSpPr/>
          <p:nvPr/>
        </p:nvSpPr>
        <p:spPr>
          <a:xfrm>
            <a:off x="749808" y="2286000"/>
            <a:ext cx="2962656" cy="1463040"/>
          </a:xfrm>
          <a:prstGeom prst="rect">
            <a:avLst/>
          </a:prstGeom>
          <a:noFill/>
          <a:ln/>
        </p:spPr>
        <p:txBody>
          <a:bodyPr wrap="square" rtlCol="0" anchor="ctr"/>
          <a:lstStyle/>
          <a:p>
            <a:pPr marL="0" indent="0">
              <a:lnSpc>
                <a:spcPts val="1400"/>
              </a:lnSpc>
              <a:buNone/>
            </a:pPr>
            <a:r>
              <a:rPr lang="en-US" sz="1100" dirty="0">
                <a:solidFill>
                  <a:srgbClr val="5B6B68"/>
                </a:solidFill>
                <a:latin typeface="Calibri" pitchFamily="34" charset="0"/>
                <a:ea typeface="Calibri" pitchFamily="34" charset="-122"/>
                <a:cs typeface="Calibri" pitchFamily="34" charset="-120"/>
              </a:rPr>
              <a:t>Ottawa Model embedded across NHS Trusts — every smoker admitted to hospital offered support to quit, including a smoke-free pregnancy pathway.</a:t>
            </a:r>
            <a:endParaRPr lang="en-US" sz="1100" dirty="0"/>
          </a:p>
        </p:txBody>
      </p:sp>
      <p:sp>
        <p:nvSpPr>
          <p:cNvPr id="8" name="Shape 6"/>
          <p:cNvSpPr/>
          <p:nvPr/>
        </p:nvSpPr>
        <p:spPr>
          <a:xfrm>
            <a:off x="4096512" y="1508760"/>
            <a:ext cx="3364992" cy="2377440"/>
          </a:xfrm>
          <a:prstGeom prst="roundRect">
            <a:avLst>
              <a:gd name="adj" fmla="val 3077"/>
            </a:avLst>
          </a:prstGeom>
          <a:solidFill>
            <a:srgbClr val="FFFFFF"/>
          </a:solidFill>
          <a:ln w="12700">
            <a:solidFill>
              <a:srgbClr val="DCEDE9"/>
            </a:solidFill>
            <a:prstDash val="solid"/>
          </a:ln>
        </p:spPr>
        <p:txBody>
          <a:bodyPr/>
          <a:lstStyle/>
          <a:p>
            <a:endParaRPr lang="en-GB"/>
          </a:p>
        </p:txBody>
      </p:sp>
      <p:sp>
        <p:nvSpPr>
          <p:cNvPr id="9" name="Shape 7"/>
          <p:cNvSpPr/>
          <p:nvPr/>
        </p:nvSpPr>
        <p:spPr>
          <a:xfrm>
            <a:off x="4096512" y="1508760"/>
            <a:ext cx="3364992" cy="118872"/>
          </a:xfrm>
          <a:prstGeom prst="rect">
            <a:avLst/>
          </a:prstGeom>
          <a:solidFill>
            <a:srgbClr val="E0A526"/>
          </a:solidFill>
          <a:ln/>
        </p:spPr>
        <p:txBody>
          <a:bodyPr/>
          <a:lstStyle/>
          <a:p>
            <a:endParaRPr lang="en-GB"/>
          </a:p>
        </p:txBody>
      </p:sp>
      <p:sp>
        <p:nvSpPr>
          <p:cNvPr id="10" name="Text 8"/>
          <p:cNvSpPr/>
          <p:nvPr/>
        </p:nvSpPr>
        <p:spPr>
          <a:xfrm>
            <a:off x="4297680" y="1764792"/>
            <a:ext cx="2962656" cy="457200"/>
          </a:xfrm>
          <a:prstGeom prst="rect">
            <a:avLst/>
          </a:prstGeom>
          <a:noFill/>
          <a:ln/>
        </p:spPr>
        <p:txBody>
          <a:bodyPr wrap="square"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Obesity &amp; type 2 diabetes</a:t>
            </a:r>
            <a:endParaRPr lang="en-US" sz="1300" dirty="0"/>
          </a:p>
        </p:txBody>
      </p:sp>
      <p:sp>
        <p:nvSpPr>
          <p:cNvPr id="11" name="Text 9"/>
          <p:cNvSpPr/>
          <p:nvPr/>
        </p:nvSpPr>
        <p:spPr>
          <a:xfrm>
            <a:off x="4297680" y="2286000"/>
            <a:ext cx="2962656" cy="1463040"/>
          </a:xfrm>
          <a:prstGeom prst="rect">
            <a:avLst/>
          </a:prstGeom>
          <a:noFill/>
          <a:ln/>
        </p:spPr>
        <p:txBody>
          <a:bodyPr wrap="square" rtlCol="0" anchor="ctr"/>
          <a:lstStyle/>
          <a:p>
            <a:pPr marL="0" indent="0">
              <a:lnSpc>
                <a:spcPts val="1400"/>
              </a:lnSpc>
              <a:buNone/>
            </a:pPr>
            <a:r>
              <a:rPr lang="en-US" sz="1100" dirty="0">
                <a:solidFill>
                  <a:srgbClr val="5B6B68"/>
                </a:solidFill>
                <a:latin typeface="Calibri" pitchFamily="34" charset="0"/>
                <a:ea typeface="Calibri" pitchFamily="34" charset="-122"/>
                <a:cs typeface="Calibri" pitchFamily="34" charset="-120"/>
              </a:rPr>
              <a:t>Diabetes Prevention Programme doubled, with digital options widening patient choice and reach.</a:t>
            </a:r>
            <a:endParaRPr lang="en-US" sz="1100" dirty="0"/>
          </a:p>
        </p:txBody>
      </p:sp>
      <p:sp>
        <p:nvSpPr>
          <p:cNvPr id="12" name="Shape 10"/>
          <p:cNvSpPr/>
          <p:nvPr/>
        </p:nvSpPr>
        <p:spPr>
          <a:xfrm>
            <a:off x="7644384" y="1508760"/>
            <a:ext cx="3364992" cy="2377440"/>
          </a:xfrm>
          <a:prstGeom prst="roundRect">
            <a:avLst>
              <a:gd name="adj" fmla="val 3077"/>
            </a:avLst>
          </a:prstGeom>
          <a:solidFill>
            <a:srgbClr val="FFFFFF"/>
          </a:solidFill>
          <a:ln w="12700">
            <a:solidFill>
              <a:srgbClr val="DCEDE9"/>
            </a:solidFill>
            <a:prstDash val="solid"/>
          </a:ln>
        </p:spPr>
        <p:txBody>
          <a:bodyPr/>
          <a:lstStyle/>
          <a:p>
            <a:endParaRPr lang="en-GB"/>
          </a:p>
        </p:txBody>
      </p:sp>
      <p:sp>
        <p:nvSpPr>
          <p:cNvPr id="13" name="Shape 11"/>
          <p:cNvSpPr/>
          <p:nvPr/>
        </p:nvSpPr>
        <p:spPr>
          <a:xfrm>
            <a:off x="7644384" y="1508760"/>
            <a:ext cx="3364992" cy="118872"/>
          </a:xfrm>
          <a:prstGeom prst="rect">
            <a:avLst/>
          </a:prstGeom>
          <a:solidFill>
            <a:srgbClr val="E0A526"/>
          </a:solidFill>
          <a:ln/>
        </p:spPr>
        <p:txBody>
          <a:bodyPr/>
          <a:lstStyle/>
          <a:p>
            <a:endParaRPr lang="en-GB"/>
          </a:p>
        </p:txBody>
      </p:sp>
      <p:sp>
        <p:nvSpPr>
          <p:cNvPr id="14" name="Text 12"/>
          <p:cNvSpPr/>
          <p:nvPr/>
        </p:nvSpPr>
        <p:spPr>
          <a:xfrm>
            <a:off x="7845552" y="1764792"/>
            <a:ext cx="2962656" cy="457200"/>
          </a:xfrm>
          <a:prstGeom prst="rect">
            <a:avLst/>
          </a:prstGeom>
          <a:noFill/>
          <a:ln/>
        </p:spPr>
        <p:txBody>
          <a:bodyPr wrap="square"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Health-inequality targeting</a:t>
            </a:r>
            <a:endParaRPr lang="en-US" sz="1300" dirty="0"/>
          </a:p>
        </p:txBody>
      </p:sp>
      <p:sp>
        <p:nvSpPr>
          <p:cNvPr id="15" name="Text 13"/>
          <p:cNvSpPr/>
          <p:nvPr/>
        </p:nvSpPr>
        <p:spPr>
          <a:xfrm>
            <a:off x="7845552" y="2286000"/>
            <a:ext cx="2962656" cy="1463040"/>
          </a:xfrm>
          <a:prstGeom prst="rect">
            <a:avLst/>
          </a:prstGeom>
          <a:noFill/>
          <a:ln/>
        </p:spPr>
        <p:txBody>
          <a:bodyPr wrap="square" rtlCol="0" anchor="ctr"/>
          <a:lstStyle/>
          <a:p>
            <a:pPr marL="0" indent="0">
              <a:lnSpc>
                <a:spcPts val="1400"/>
              </a:lnSpc>
              <a:buNone/>
            </a:pPr>
            <a:r>
              <a:rPr lang="en-US" sz="1100" dirty="0">
                <a:solidFill>
                  <a:srgbClr val="5B6B68"/>
                </a:solidFill>
                <a:latin typeface="Calibri" pitchFamily="34" charset="0"/>
                <a:ea typeface="Calibri" pitchFamily="34" charset="-122"/>
                <a:cs typeface="Calibri" pitchFamily="34" charset="-120"/>
              </a:rPr>
              <a:t>Core20PLUS5 directs public health effort toward the most deprived 20% of the population plus locally identified inclusion-health groups.</a:t>
            </a:r>
            <a:endParaRPr lang="en-US" sz="1100" dirty="0"/>
          </a:p>
        </p:txBody>
      </p:sp>
      <p:sp>
        <p:nvSpPr>
          <p:cNvPr id="16" name="Shape 14"/>
          <p:cNvSpPr/>
          <p:nvPr/>
        </p:nvSpPr>
        <p:spPr>
          <a:xfrm>
            <a:off x="548640" y="4160520"/>
            <a:ext cx="10378440" cy="1371600"/>
          </a:xfrm>
          <a:prstGeom prst="roundRect">
            <a:avLst>
              <a:gd name="adj" fmla="val 5333"/>
            </a:avLst>
          </a:prstGeom>
          <a:solidFill>
            <a:srgbClr val="0B4F4A"/>
          </a:solidFill>
          <a:ln/>
        </p:spPr>
        <p:txBody>
          <a:bodyPr/>
          <a:lstStyle/>
          <a:p>
            <a:endParaRPr lang="en-GB"/>
          </a:p>
        </p:txBody>
      </p:sp>
      <p:sp>
        <p:nvSpPr>
          <p:cNvPr id="17" name="Text 15"/>
          <p:cNvSpPr/>
          <p:nvPr/>
        </p:nvSpPr>
        <p:spPr>
          <a:xfrm>
            <a:off x="822960" y="4315968"/>
            <a:ext cx="9875520" cy="320040"/>
          </a:xfrm>
          <a:prstGeom prst="rect">
            <a:avLst/>
          </a:prstGeom>
          <a:noFill/>
          <a:ln/>
        </p:spPr>
        <p:txBody>
          <a:bodyPr wrap="square" rtlCol="0" anchor="ctr"/>
          <a:lstStyle/>
          <a:p>
            <a:pPr marL="0" indent="0">
              <a:buNone/>
            </a:pPr>
            <a:r>
              <a:rPr lang="en-US" sz="1300" b="1" dirty="0">
                <a:solidFill>
                  <a:srgbClr val="E0A526"/>
                </a:solidFill>
                <a:latin typeface="Calibri" pitchFamily="34" charset="0"/>
                <a:ea typeface="Calibri" pitchFamily="34" charset="-122"/>
                <a:cs typeface="Calibri" pitchFamily="34" charset="-120"/>
              </a:rPr>
              <a:t>Impact on societal wellbeing</a:t>
            </a:r>
            <a:endParaRPr lang="en-US" sz="1300" dirty="0"/>
          </a:p>
        </p:txBody>
      </p:sp>
      <p:sp>
        <p:nvSpPr>
          <p:cNvPr id="18" name="Text 16"/>
          <p:cNvSpPr/>
          <p:nvPr/>
        </p:nvSpPr>
        <p:spPr>
          <a:xfrm>
            <a:off x="822960" y="4645152"/>
            <a:ext cx="9875520" cy="822960"/>
          </a:xfrm>
          <a:prstGeom prst="rect">
            <a:avLst/>
          </a:prstGeom>
          <a:noFill/>
          <a:ln/>
        </p:spPr>
        <p:txBody>
          <a:bodyPr wrap="square" rtlCol="0" anchor="ctr"/>
          <a:lstStyle/>
          <a:p>
            <a:pPr marL="0" indent="0">
              <a:lnSpc>
                <a:spcPts val="1600"/>
              </a:lnSpc>
              <a:buNone/>
            </a:pPr>
            <a:r>
              <a:rPr lang="en-US" sz="1200" dirty="0">
                <a:solidFill>
                  <a:srgbClr val="FFFFFF"/>
                </a:solidFill>
                <a:latin typeface="Calibri" pitchFamily="34" charset="0"/>
                <a:ea typeface="Calibri" pitchFamily="34" charset="-122"/>
                <a:cs typeface="Calibri" pitchFamily="34" charset="-120"/>
              </a:rPr>
              <a:t>Coordinated public health campaigns aim to prevent tens of thousands of premature deaths and hospital admissions per decade — shifting the system from treatment toward prevention and reducing long-term demand on acute services.</a:t>
            </a:r>
            <a:endParaRPr lang="en-US" sz="1200" dirty="0"/>
          </a:p>
        </p:txBody>
      </p:sp>
      <p:sp>
        <p:nvSpPr>
          <p:cNvPr id="19" name="Text 17"/>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B6B68"/>
                </a:solidFill>
                <a:latin typeface="Calibri" pitchFamily="34" charset="0"/>
                <a:ea typeface="Calibri" pitchFamily="34" charset="-122"/>
                <a:cs typeface="Calibri" pitchFamily="34" charset="-120"/>
              </a:rPr>
              <a:t>16</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200" b="1" kern="0" spc="200" dirty="0">
                <a:solidFill>
                  <a:srgbClr val="3E8E7E"/>
                </a:solidFill>
                <a:latin typeface="Calibri" pitchFamily="34" charset="0"/>
                <a:ea typeface="Calibri" pitchFamily="34" charset="-122"/>
                <a:cs typeface="Calibri" pitchFamily="34" charset="-120"/>
              </a:rPr>
              <a:t>G) EQUITY &amp; ACCESS</a:t>
            </a:r>
            <a:endParaRPr lang="en-US" sz="1200" dirty="0"/>
          </a:p>
        </p:txBody>
      </p:sp>
      <p:sp>
        <p:nvSpPr>
          <p:cNvPr id="3" name="Text 1"/>
          <p:cNvSpPr/>
          <p:nvPr/>
        </p:nvSpPr>
        <p:spPr>
          <a:xfrm>
            <a:off x="548640" y="685800"/>
            <a:ext cx="10515600" cy="822960"/>
          </a:xfrm>
          <a:prstGeom prst="rect">
            <a:avLst/>
          </a:prstGeom>
          <a:noFill/>
          <a:ln/>
        </p:spPr>
        <p:txBody>
          <a:bodyPr wrap="square" rtlCol="0" anchor="ctr"/>
          <a:lstStyle/>
          <a:p>
            <a:pPr marL="0" indent="0" algn="l">
              <a:buNone/>
            </a:pPr>
            <a:r>
              <a:rPr lang="en-US" sz="3000" b="1" dirty="0">
                <a:solidFill>
                  <a:srgbClr val="0B4F4A"/>
                </a:solidFill>
                <a:latin typeface="Cambria" pitchFamily="34" charset="0"/>
                <a:ea typeface="Cambria" pitchFamily="34" charset="-122"/>
                <a:cs typeface="Cambria" pitchFamily="34" charset="-120"/>
              </a:rPr>
              <a:t>Disparities in healthcare access &amp; quality</a:t>
            </a:r>
            <a:endParaRPr lang="en-US" sz="3000" dirty="0"/>
          </a:p>
        </p:txBody>
      </p:sp>
      <p:sp>
        <p:nvSpPr>
          <p:cNvPr id="4" name="Text 2"/>
          <p:cNvSpPr/>
          <p:nvPr/>
        </p:nvSpPr>
        <p:spPr>
          <a:xfrm>
            <a:off x="548640" y="1371600"/>
            <a:ext cx="10607040" cy="914400"/>
          </a:xfrm>
          <a:prstGeom prst="rect">
            <a:avLst/>
          </a:prstGeom>
          <a:noFill/>
          <a:ln/>
        </p:spPr>
        <p:txBody>
          <a:bodyPr wrap="square" rtlCol="0" anchor="ctr"/>
          <a:lstStyle/>
          <a:p>
            <a:pPr marL="0" indent="0">
              <a:lnSpc>
                <a:spcPts val="1800"/>
              </a:lnSpc>
              <a:buNone/>
            </a:pPr>
            <a:r>
              <a:rPr lang="en-US" sz="1300" dirty="0">
                <a:solidFill>
                  <a:srgbClr val="1B2B29"/>
                </a:solidFill>
                <a:latin typeface="Calibri" pitchFamily="34" charset="0"/>
                <a:ea typeface="Calibri" pitchFamily="34" charset="-122"/>
                <a:cs typeface="Calibri" pitchFamily="34" charset="-120"/>
              </a:rPr>
              <a:t>NHS England defines health inequalities as </a:t>
            </a:r>
            <a:r>
              <a:rPr lang="en-US" sz="1300" b="1" i="1" dirty="0">
                <a:solidFill>
                  <a:srgbClr val="0B4F4A"/>
                </a:solidFill>
                <a:latin typeface="Calibri" pitchFamily="34" charset="0"/>
                <a:ea typeface="Calibri" pitchFamily="34" charset="-122"/>
                <a:cs typeface="Calibri" pitchFamily="34" charset="-120"/>
              </a:rPr>
              <a:t>“the preventable, unfair and unjust differences in health status between groups, populations or individuals that arise from the unequal distribution of social, environmental and economic conditions.”</a:t>
            </a:r>
            <a:endParaRPr lang="en-US" sz="1300" dirty="0"/>
          </a:p>
        </p:txBody>
      </p:sp>
      <p:sp>
        <p:nvSpPr>
          <p:cNvPr id="5" name="Shape 3"/>
          <p:cNvSpPr/>
          <p:nvPr/>
        </p:nvSpPr>
        <p:spPr>
          <a:xfrm>
            <a:off x="548640" y="2423160"/>
            <a:ext cx="5074920" cy="2971800"/>
          </a:xfrm>
          <a:prstGeom prst="roundRect">
            <a:avLst>
              <a:gd name="adj" fmla="val 2462"/>
            </a:avLst>
          </a:prstGeom>
          <a:solidFill>
            <a:srgbClr val="DCEDE9"/>
          </a:solidFill>
          <a:ln/>
        </p:spPr>
        <p:txBody>
          <a:bodyPr/>
          <a:lstStyle/>
          <a:p>
            <a:endParaRPr lang="en-GB"/>
          </a:p>
        </p:txBody>
      </p:sp>
      <p:sp>
        <p:nvSpPr>
          <p:cNvPr id="6" name="Text 4"/>
          <p:cNvSpPr/>
          <p:nvPr/>
        </p:nvSpPr>
        <p:spPr>
          <a:xfrm>
            <a:off x="822960" y="2606040"/>
            <a:ext cx="4572000" cy="365760"/>
          </a:xfrm>
          <a:prstGeom prst="rect">
            <a:avLst/>
          </a:prstGeom>
          <a:noFill/>
          <a:ln/>
        </p:spPr>
        <p:txBody>
          <a:bodyPr wrap="square" rtlCol="0" anchor="ctr"/>
          <a:lstStyle/>
          <a:p>
            <a:pPr marL="0" indent="0">
              <a:buNone/>
            </a:pPr>
            <a:r>
              <a:rPr lang="en-US" sz="1600" b="1" dirty="0">
                <a:solidFill>
                  <a:srgbClr val="0B4F4A"/>
                </a:solidFill>
                <a:latin typeface="Cambria" pitchFamily="34" charset="0"/>
                <a:ea typeface="Cambria" pitchFamily="34" charset="-122"/>
                <a:cs typeface="Cambria" pitchFamily="34" charset="-120"/>
              </a:rPr>
              <a:t>Core20PLUS5</a:t>
            </a:r>
            <a:endParaRPr lang="en-US" sz="1600" dirty="0"/>
          </a:p>
        </p:txBody>
      </p:sp>
      <p:sp>
        <p:nvSpPr>
          <p:cNvPr id="7" name="Text 5"/>
          <p:cNvSpPr/>
          <p:nvPr/>
        </p:nvSpPr>
        <p:spPr>
          <a:xfrm>
            <a:off x="822960" y="3017520"/>
            <a:ext cx="4572000" cy="2194560"/>
          </a:xfrm>
          <a:prstGeom prst="rect">
            <a:avLst/>
          </a:prstGeom>
          <a:noFill/>
          <a:ln/>
        </p:spPr>
        <p:txBody>
          <a:bodyPr wrap="square" rtlCol="0" anchor="ctr"/>
          <a:lstStyle/>
          <a:p>
            <a:pPr marL="0" indent="0">
              <a:lnSpc>
                <a:spcPts val="1500"/>
              </a:lnSpc>
              <a:buNone/>
            </a:pPr>
            <a:r>
              <a:rPr lang="en-US" sz="1150" dirty="0">
                <a:solidFill>
                  <a:srgbClr val="1B2B29"/>
                </a:solidFill>
                <a:latin typeface="Calibri" pitchFamily="34" charset="0"/>
                <a:ea typeface="Calibri" pitchFamily="34" charset="-122"/>
                <a:cs typeface="Calibri" pitchFamily="34" charset="-120"/>
              </a:rPr>
              <a:t>NHS England's national approach: targets the most deprived 20% (by Index of Multiple Deprivation) plus locally identified inclusion-health groups, focused on 5 clinical priority areas — including early cancer diagnosis, severe mental illness health checks, and maternity continuity of care for Black, Asian and minority ethnic communities.</a:t>
            </a:r>
            <a:endParaRPr lang="en-US" sz="1150" dirty="0"/>
          </a:p>
        </p:txBody>
      </p:sp>
      <p:sp>
        <p:nvSpPr>
          <p:cNvPr id="8" name="Shape 6"/>
          <p:cNvSpPr/>
          <p:nvPr/>
        </p:nvSpPr>
        <p:spPr>
          <a:xfrm>
            <a:off x="5852160" y="2423160"/>
            <a:ext cx="5074920" cy="2971800"/>
          </a:xfrm>
          <a:prstGeom prst="roundRect">
            <a:avLst>
              <a:gd name="adj" fmla="val 2462"/>
            </a:avLst>
          </a:prstGeom>
          <a:solidFill>
            <a:srgbClr val="0B4F4A"/>
          </a:solidFill>
          <a:ln/>
        </p:spPr>
        <p:txBody>
          <a:bodyPr/>
          <a:lstStyle/>
          <a:p>
            <a:endParaRPr lang="en-GB"/>
          </a:p>
        </p:txBody>
      </p:sp>
      <p:sp>
        <p:nvSpPr>
          <p:cNvPr id="9" name="Text 7"/>
          <p:cNvSpPr/>
          <p:nvPr/>
        </p:nvSpPr>
        <p:spPr>
          <a:xfrm>
            <a:off x="6126480" y="2606040"/>
            <a:ext cx="4572000" cy="365760"/>
          </a:xfrm>
          <a:prstGeom prst="rect">
            <a:avLst/>
          </a:prstGeom>
          <a:noFill/>
          <a:ln/>
        </p:spPr>
        <p:txBody>
          <a:bodyPr wrap="square" rtlCol="0" anchor="ctr"/>
          <a:lstStyle/>
          <a:p>
            <a:pPr marL="0" indent="0">
              <a:buNone/>
            </a:pPr>
            <a:r>
              <a:rPr lang="en-US" sz="1600" b="1" dirty="0">
                <a:solidFill>
                  <a:srgbClr val="E0A526"/>
                </a:solidFill>
                <a:latin typeface="Cambria" pitchFamily="34" charset="0"/>
                <a:ea typeface="Cambria" pitchFamily="34" charset="-122"/>
                <a:cs typeface="Cambria" pitchFamily="34" charset="-120"/>
              </a:rPr>
              <a:t>Initiatives to reduce inequality</a:t>
            </a:r>
            <a:endParaRPr lang="en-US" sz="1600" dirty="0"/>
          </a:p>
        </p:txBody>
      </p:sp>
      <p:sp>
        <p:nvSpPr>
          <p:cNvPr id="10" name="Shape 8"/>
          <p:cNvSpPr/>
          <p:nvPr/>
        </p:nvSpPr>
        <p:spPr>
          <a:xfrm>
            <a:off x="6126480" y="3063240"/>
            <a:ext cx="109728" cy="109728"/>
          </a:xfrm>
          <a:prstGeom prst="ellipse">
            <a:avLst/>
          </a:prstGeom>
          <a:solidFill>
            <a:srgbClr val="E0A526"/>
          </a:solidFill>
          <a:ln/>
        </p:spPr>
        <p:txBody>
          <a:bodyPr/>
          <a:lstStyle/>
          <a:p>
            <a:endParaRPr lang="en-GB"/>
          </a:p>
        </p:txBody>
      </p:sp>
      <p:sp>
        <p:nvSpPr>
          <p:cNvPr id="11" name="Text 9"/>
          <p:cNvSpPr/>
          <p:nvPr/>
        </p:nvSpPr>
        <p:spPr>
          <a:xfrm>
            <a:off x="6327648" y="2935224"/>
            <a:ext cx="4434840" cy="502920"/>
          </a:xfrm>
          <a:prstGeom prst="rect">
            <a:avLst/>
          </a:prstGeom>
          <a:noFill/>
          <a:ln/>
        </p:spPr>
        <p:txBody>
          <a:bodyPr wrap="square" rtlCol="0" anchor="ctr"/>
          <a:lstStyle/>
          <a:p>
            <a:pPr marL="0" indent="0">
              <a:buNone/>
            </a:pPr>
            <a:r>
              <a:rPr lang="en-US" sz="1080" dirty="0">
                <a:solidFill>
                  <a:srgbClr val="FFFFFF"/>
                </a:solidFill>
                <a:latin typeface="Calibri" pitchFamily="34" charset="0"/>
                <a:ea typeface="Calibri" pitchFamily="34" charset="-122"/>
                <a:cs typeface="Calibri" pitchFamily="34" charset="-120"/>
              </a:rPr>
              <a:t>Universal healthcare, free at the point of use (NHS founding principle)</a:t>
            </a:r>
            <a:endParaRPr lang="en-US" sz="1080" dirty="0"/>
          </a:p>
        </p:txBody>
      </p:sp>
      <p:sp>
        <p:nvSpPr>
          <p:cNvPr id="12" name="Shape 10"/>
          <p:cNvSpPr/>
          <p:nvPr/>
        </p:nvSpPr>
        <p:spPr>
          <a:xfrm>
            <a:off x="6126480" y="3630168"/>
            <a:ext cx="109728" cy="109728"/>
          </a:xfrm>
          <a:prstGeom prst="ellipse">
            <a:avLst/>
          </a:prstGeom>
          <a:solidFill>
            <a:srgbClr val="E0A526"/>
          </a:solidFill>
          <a:ln/>
        </p:spPr>
        <p:txBody>
          <a:bodyPr/>
          <a:lstStyle/>
          <a:p>
            <a:endParaRPr lang="en-GB"/>
          </a:p>
        </p:txBody>
      </p:sp>
      <p:sp>
        <p:nvSpPr>
          <p:cNvPr id="13" name="Text 11"/>
          <p:cNvSpPr/>
          <p:nvPr/>
        </p:nvSpPr>
        <p:spPr>
          <a:xfrm>
            <a:off x="6327648" y="3502152"/>
            <a:ext cx="4434840" cy="502920"/>
          </a:xfrm>
          <a:prstGeom prst="rect">
            <a:avLst/>
          </a:prstGeom>
          <a:noFill/>
          <a:ln/>
        </p:spPr>
        <p:txBody>
          <a:bodyPr wrap="square" rtlCol="0" anchor="ctr"/>
          <a:lstStyle/>
          <a:p>
            <a:pPr marL="0" indent="0">
              <a:buNone/>
            </a:pPr>
            <a:r>
              <a:rPr lang="en-US" sz="1080" dirty="0">
                <a:solidFill>
                  <a:srgbClr val="FFFFFF"/>
                </a:solidFill>
                <a:latin typeface="Calibri" pitchFamily="34" charset="0"/>
                <a:ea typeface="Calibri" pitchFamily="34" charset="-122"/>
                <a:cs typeface="Calibri" pitchFamily="34" charset="-120"/>
              </a:rPr>
              <a:t>Targeted screening &amp; outreach in deprived / underserved communities</a:t>
            </a:r>
            <a:endParaRPr lang="en-US" sz="1080" dirty="0"/>
          </a:p>
        </p:txBody>
      </p:sp>
      <p:sp>
        <p:nvSpPr>
          <p:cNvPr id="14" name="Shape 12"/>
          <p:cNvSpPr/>
          <p:nvPr/>
        </p:nvSpPr>
        <p:spPr>
          <a:xfrm>
            <a:off x="6126480" y="4197096"/>
            <a:ext cx="109728" cy="109728"/>
          </a:xfrm>
          <a:prstGeom prst="ellipse">
            <a:avLst/>
          </a:prstGeom>
          <a:solidFill>
            <a:srgbClr val="E0A526"/>
          </a:solidFill>
          <a:ln/>
        </p:spPr>
        <p:txBody>
          <a:bodyPr/>
          <a:lstStyle/>
          <a:p>
            <a:endParaRPr lang="en-GB"/>
          </a:p>
        </p:txBody>
      </p:sp>
      <p:sp>
        <p:nvSpPr>
          <p:cNvPr id="15" name="Text 13"/>
          <p:cNvSpPr/>
          <p:nvPr/>
        </p:nvSpPr>
        <p:spPr>
          <a:xfrm>
            <a:off x="6327648" y="4069080"/>
            <a:ext cx="4434840" cy="502920"/>
          </a:xfrm>
          <a:prstGeom prst="rect">
            <a:avLst/>
          </a:prstGeom>
          <a:noFill/>
          <a:ln/>
        </p:spPr>
        <p:txBody>
          <a:bodyPr wrap="square" rtlCol="0" anchor="ctr"/>
          <a:lstStyle/>
          <a:p>
            <a:pPr marL="0" indent="0">
              <a:buNone/>
            </a:pPr>
            <a:r>
              <a:rPr lang="en-US" sz="1080" dirty="0">
                <a:solidFill>
                  <a:srgbClr val="FFFFFF"/>
                </a:solidFill>
                <a:latin typeface="Calibri" pitchFamily="34" charset="0"/>
                <a:ea typeface="Calibri" pitchFamily="34" charset="-122"/>
                <a:cs typeface="Calibri" pitchFamily="34" charset="-120"/>
              </a:rPr>
              <a:t>Marmot Review: 'proportionate universalism' — effort scaled to need</a:t>
            </a:r>
            <a:endParaRPr lang="en-US" sz="1080" dirty="0"/>
          </a:p>
        </p:txBody>
      </p:sp>
      <p:sp>
        <p:nvSpPr>
          <p:cNvPr id="16" name="Shape 14"/>
          <p:cNvSpPr/>
          <p:nvPr/>
        </p:nvSpPr>
        <p:spPr>
          <a:xfrm>
            <a:off x="6126480" y="4764024"/>
            <a:ext cx="109728" cy="109728"/>
          </a:xfrm>
          <a:prstGeom prst="ellipse">
            <a:avLst/>
          </a:prstGeom>
          <a:solidFill>
            <a:srgbClr val="E0A526"/>
          </a:solidFill>
          <a:ln/>
        </p:spPr>
        <p:txBody>
          <a:bodyPr/>
          <a:lstStyle/>
          <a:p>
            <a:endParaRPr lang="en-GB"/>
          </a:p>
        </p:txBody>
      </p:sp>
      <p:sp>
        <p:nvSpPr>
          <p:cNvPr id="17" name="Text 15"/>
          <p:cNvSpPr/>
          <p:nvPr/>
        </p:nvSpPr>
        <p:spPr>
          <a:xfrm>
            <a:off x="6327648" y="4636008"/>
            <a:ext cx="4434840" cy="502920"/>
          </a:xfrm>
          <a:prstGeom prst="rect">
            <a:avLst/>
          </a:prstGeom>
          <a:noFill/>
          <a:ln/>
        </p:spPr>
        <p:txBody>
          <a:bodyPr wrap="square" rtlCol="0" anchor="ctr"/>
          <a:lstStyle/>
          <a:p>
            <a:pPr marL="0" indent="0">
              <a:buNone/>
            </a:pPr>
            <a:r>
              <a:rPr lang="en-US" sz="1080" dirty="0">
                <a:solidFill>
                  <a:srgbClr val="FFFFFF"/>
                </a:solidFill>
                <a:latin typeface="Calibri" pitchFamily="34" charset="0"/>
                <a:ea typeface="Calibri" pitchFamily="34" charset="-122"/>
                <a:cs typeface="Calibri" pitchFamily="34" charset="-120"/>
              </a:rPr>
              <a:t>Community language &amp; interpretation services for non-English speakers</a:t>
            </a:r>
            <a:endParaRPr lang="en-US" sz="1080" dirty="0"/>
          </a:p>
        </p:txBody>
      </p:sp>
      <p:sp>
        <p:nvSpPr>
          <p:cNvPr id="18" name="Text 16"/>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B6B68"/>
                </a:solidFill>
                <a:latin typeface="Calibri" pitchFamily="34" charset="0"/>
                <a:ea typeface="Calibri" pitchFamily="34" charset="-122"/>
                <a:cs typeface="Calibri" pitchFamily="34" charset="-120"/>
              </a:rPr>
              <a:t>17</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0B4F4A"/>
        </a:solidFill>
        <a:effectLst/>
      </p:bgPr>
    </p:bg>
    <p:spTree>
      <p:nvGrpSpPr>
        <p:cNvPr id="1" name=""/>
        <p:cNvGrpSpPr/>
        <p:nvPr/>
      </p:nvGrpSpPr>
      <p:grpSpPr>
        <a:xfrm>
          <a:off x="0" y="0"/>
          <a:ext cx="0" cy="0"/>
          <a:chOff x="0" y="0"/>
          <a:chExt cx="0" cy="0"/>
        </a:xfrm>
      </p:grpSpPr>
      <p:sp>
        <p:nvSpPr>
          <p:cNvPr id="2" name="Shape 0"/>
          <p:cNvSpPr/>
          <p:nvPr/>
        </p:nvSpPr>
        <p:spPr>
          <a:xfrm>
            <a:off x="-1371600" y="-1645920"/>
            <a:ext cx="4572000" cy="4572000"/>
          </a:xfrm>
          <a:prstGeom prst="ellipse">
            <a:avLst/>
          </a:prstGeom>
          <a:solidFill>
            <a:srgbClr val="3E8E7E">
              <a:alpha val="20000"/>
            </a:srgbClr>
          </a:solidFill>
          <a:ln/>
        </p:spPr>
        <p:txBody>
          <a:bodyPr/>
          <a:lstStyle/>
          <a:p>
            <a:endParaRPr lang="en-GB"/>
          </a:p>
        </p:txBody>
      </p:sp>
      <p:sp>
        <p:nvSpPr>
          <p:cNvPr id="3" name="Text 1"/>
          <p:cNvSpPr/>
          <p:nvPr/>
        </p:nvSpPr>
        <p:spPr>
          <a:xfrm>
            <a:off x="548640" y="502920"/>
            <a:ext cx="7315200" cy="365760"/>
          </a:xfrm>
          <a:prstGeom prst="rect">
            <a:avLst/>
          </a:prstGeom>
          <a:noFill/>
          <a:ln/>
        </p:spPr>
        <p:txBody>
          <a:bodyPr wrap="square" rtlCol="0" anchor="ctr"/>
          <a:lstStyle/>
          <a:p>
            <a:pPr marL="0" indent="0">
              <a:buNone/>
            </a:pPr>
            <a:r>
              <a:rPr lang="en-US" sz="1200" b="1" kern="0" spc="200" dirty="0">
                <a:solidFill>
                  <a:srgbClr val="E0A526"/>
                </a:solidFill>
                <a:latin typeface="Calibri" pitchFamily="34" charset="0"/>
                <a:ea typeface="Calibri" pitchFamily="34" charset="-122"/>
                <a:cs typeface="Calibri" pitchFamily="34" charset="-120"/>
              </a:rPr>
              <a:t>CONCLUSION &amp; RECOMMENDATIONS</a:t>
            </a:r>
            <a:endParaRPr lang="en-US" sz="1200" dirty="0"/>
          </a:p>
        </p:txBody>
      </p:sp>
      <p:sp>
        <p:nvSpPr>
          <p:cNvPr id="4" name="Text 2"/>
          <p:cNvSpPr/>
          <p:nvPr/>
        </p:nvSpPr>
        <p:spPr>
          <a:xfrm>
            <a:off x="548640" y="868680"/>
            <a:ext cx="10515600" cy="731520"/>
          </a:xfrm>
          <a:prstGeom prst="rect">
            <a:avLst/>
          </a:prstGeom>
          <a:noFill/>
          <a:ln/>
        </p:spPr>
        <p:txBody>
          <a:bodyPr wrap="square" rtlCol="0" anchor="ctr"/>
          <a:lstStyle/>
          <a:p>
            <a:pPr marL="0" indent="0">
              <a:buNone/>
            </a:pPr>
            <a:r>
              <a:rPr lang="en-US" sz="2700" b="1" dirty="0">
                <a:solidFill>
                  <a:srgbClr val="FFFFFF"/>
                </a:solidFill>
                <a:latin typeface="Cambria" pitchFamily="34" charset="0"/>
                <a:ea typeface="Cambria" pitchFamily="34" charset="-122"/>
                <a:cs typeface="Cambria" pitchFamily="34" charset="-120"/>
              </a:rPr>
              <a:t>Towards a more integrated, sustainable model</a:t>
            </a:r>
            <a:endParaRPr lang="en-US" sz="2700" dirty="0"/>
          </a:p>
        </p:txBody>
      </p:sp>
      <p:sp>
        <p:nvSpPr>
          <p:cNvPr id="5" name="Shape 3"/>
          <p:cNvSpPr/>
          <p:nvPr/>
        </p:nvSpPr>
        <p:spPr>
          <a:xfrm>
            <a:off x="548640" y="1874520"/>
            <a:ext cx="5074920" cy="1874520"/>
          </a:xfrm>
          <a:prstGeom prst="roundRect">
            <a:avLst>
              <a:gd name="adj" fmla="val 3902"/>
            </a:avLst>
          </a:prstGeom>
          <a:solidFill>
            <a:srgbClr val="FFFFFF"/>
          </a:solidFill>
          <a:ln/>
        </p:spPr>
        <p:txBody>
          <a:bodyPr/>
          <a:lstStyle/>
          <a:p>
            <a:endParaRPr lang="en-GB"/>
          </a:p>
        </p:txBody>
      </p:sp>
      <p:sp>
        <p:nvSpPr>
          <p:cNvPr id="6" name="Text 4"/>
          <p:cNvSpPr/>
          <p:nvPr/>
        </p:nvSpPr>
        <p:spPr>
          <a:xfrm>
            <a:off x="777240" y="2039112"/>
            <a:ext cx="548640" cy="457200"/>
          </a:xfrm>
          <a:prstGeom prst="rect">
            <a:avLst/>
          </a:prstGeom>
          <a:noFill/>
          <a:ln/>
        </p:spPr>
        <p:txBody>
          <a:bodyPr wrap="square" rtlCol="0" anchor="ctr"/>
          <a:lstStyle/>
          <a:p>
            <a:pPr marL="0" indent="0">
              <a:buNone/>
            </a:pPr>
            <a:r>
              <a:rPr lang="en-US" sz="2200" b="1" dirty="0">
                <a:solidFill>
                  <a:srgbClr val="DCEDE9"/>
                </a:solidFill>
                <a:latin typeface="Cambria" pitchFamily="34" charset="0"/>
                <a:ea typeface="Cambria" pitchFamily="34" charset="-122"/>
                <a:cs typeface="Cambria" pitchFamily="34" charset="-120"/>
              </a:rPr>
              <a:t>1</a:t>
            </a:r>
            <a:endParaRPr lang="en-US" sz="2200" dirty="0"/>
          </a:p>
        </p:txBody>
      </p:sp>
      <p:sp>
        <p:nvSpPr>
          <p:cNvPr id="7" name="Text 5"/>
          <p:cNvSpPr/>
          <p:nvPr/>
        </p:nvSpPr>
        <p:spPr>
          <a:xfrm>
            <a:off x="777240" y="2496312"/>
            <a:ext cx="4617720" cy="411480"/>
          </a:xfrm>
          <a:prstGeom prst="rect">
            <a:avLst/>
          </a:prstGeom>
          <a:noFill/>
          <a:ln/>
        </p:spPr>
        <p:txBody>
          <a:bodyPr wrap="square"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Embed prevention as core business</a:t>
            </a:r>
            <a:endParaRPr lang="en-US" sz="1300" dirty="0"/>
          </a:p>
        </p:txBody>
      </p:sp>
      <p:sp>
        <p:nvSpPr>
          <p:cNvPr id="8" name="Text 6"/>
          <p:cNvSpPr/>
          <p:nvPr/>
        </p:nvSpPr>
        <p:spPr>
          <a:xfrm>
            <a:off x="777240" y="2898648"/>
            <a:ext cx="4617720" cy="777240"/>
          </a:xfrm>
          <a:prstGeom prst="rect">
            <a:avLst/>
          </a:prstGeom>
          <a:noFill/>
          <a:ln/>
        </p:spPr>
        <p:txBody>
          <a:bodyPr wrap="square" rtlCol="0" anchor="ctr"/>
          <a:lstStyle/>
          <a:p>
            <a:pPr marL="0" indent="0">
              <a:lnSpc>
                <a:spcPts val="1300"/>
              </a:lnSpc>
              <a:buNone/>
            </a:pPr>
            <a:r>
              <a:rPr lang="en-US" sz="1030" dirty="0">
                <a:solidFill>
                  <a:srgbClr val="5B6B68"/>
                </a:solidFill>
                <a:latin typeface="Calibri" pitchFamily="34" charset="0"/>
                <a:ea typeface="Calibri" pitchFamily="34" charset="-122"/>
                <a:cs typeface="Calibri" pitchFamily="34" charset="-120"/>
              </a:rPr>
              <a:t>Shift funding incentives further upstream, beyond acute-care KPIs, so prevention is resourced consistently rather than competing for residual budget.</a:t>
            </a:r>
            <a:endParaRPr lang="en-US" sz="1030" dirty="0"/>
          </a:p>
        </p:txBody>
      </p:sp>
      <p:sp>
        <p:nvSpPr>
          <p:cNvPr id="9" name="Shape 7"/>
          <p:cNvSpPr/>
          <p:nvPr/>
        </p:nvSpPr>
        <p:spPr>
          <a:xfrm>
            <a:off x="5852160" y="1874520"/>
            <a:ext cx="5074920" cy="1874520"/>
          </a:xfrm>
          <a:prstGeom prst="roundRect">
            <a:avLst>
              <a:gd name="adj" fmla="val 3902"/>
            </a:avLst>
          </a:prstGeom>
          <a:solidFill>
            <a:srgbClr val="FFFFFF"/>
          </a:solidFill>
          <a:ln/>
        </p:spPr>
        <p:txBody>
          <a:bodyPr/>
          <a:lstStyle/>
          <a:p>
            <a:endParaRPr lang="en-GB"/>
          </a:p>
        </p:txBody>
      </p:sp>
      <p:sp>
        <p:nvSpPr>
          <p:cNvPr id="10" name="Text 8"/>
          <p:cNvSpPr/>
          <p:nvPr/>
        </p:nvSpPr>
        <p:spPr>
          <a:xfrm>
            <a:off x="6080760" y="2039112"/>
            <a:ext cx="548640" cy="457200"/>
          </a:xfrm>
          <a:prstGeom prst="rect">
            <a:avLst/>
          </a:prstGeom>
          <a:noFill/>
          <a:ln/>
        </p:spPr>
        <p:txBody>
          <a:bodyPr wrap="square" rtlCol="0" anchor="ctr"/>
          <a:lstStyle/>
          <a:p>
            <a:pPr marL="0" indent="0">
              <a:buNone/>
            </a:pPr>
            <a:r>
              <a:rPr lang="en-US" sz="2200" b="1" dirty="0">
                <a:solidFill>
                  <a:srgbClr val="DCEDE9"/>
                </a:solidFill>
                <a:latin typeface="Cambria" pitchFamily="34" charset="0"/>
                <a:ea typeface="Cambria" pitchFamily="34" charset="-122"/>
                <a:cs typeface="Cambria" pitchFamily="34" charset="-120"/>
              </a:rPr>
              <a:t>2</a:t>
            </a:r>
            <a:endParaRPr lang="en-US" sz="2200" dirty="0"/>
          </a:p>
        </p:txBody>
      </p:sp>
      <p:sp>
        <p:nvSpPr>
          <p:cNvPr id="11" name="Text 9"/>
          <p:cNvSpPr/>
          <p:nvPr/>
        </p:nvSpPr>
        <p:spPr>
          <a:xfrm>
            <a:off x="6080760" y="2496312"/>
            <a:ext cx="4617720" cy="411480"/>
          </a:xfrm>
          <a:prstGeom prst="rect">
            <a:avLst/>
          </a:prstGeom>
          <a:noFill/>
          <a:ln/>
        </p:spPr>
        <p:txBody>
          <a:bodyPr wrap="square"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Strengthen cross-sector governance</a:t>
            </a:r>
            <a:endParaRPr lang="en-US" sz="1300" dirty="0"/>
          </a:p>
        </p:txBody>
      </p:sp>
      <p:sp>
        <p:nvSpPr>
          <p:cNvPr id="12" name="Text 10"/>
          <p:cNvSpPr/>
          <p:nvPr/>
        </p:nvSpPr>
        <p:spPr>
          <a:xfrm>
            <a:off x="6080760" y="2898648"/>
            <a:ext cx="4617720" cy="777240"/>
          </a:xfrm>
          <a:prstGeom prst="rect">
            <a:avLst/>
          </a:prstGeom>
          <a:noFill/>
          <a:ln/>
        </p:spPr>
        <p:txBody>
          <a:bodyPr wrap="square" rtlCol="0" anchor="ctr"/>
          <a:lstStyle/>
          <a:p>
            <a:pPr marL="0" indent="0">
              <a:lnSpc>
                <a:spcPts val="1300"/>
              </a:lnSpc>
              <a:buNone/>
            </a:pPr>
            <a:r>
              <a:rPr lang="en-US" sz="1030" dirty="0">
                <a:solidFill>
                  <a:srgbClr val="5B6B68"/>
                </a:solidFill>
                <a:latin typeface="Calibri" pitchFamily="34" charset="0"/>
                <a:ea typeface="Calibri" pitchFamily="34" charset="-122"/>
                <a:cs typeface="Calibri" pitchFamily="34" charset="-120"/>
              </a:rPr>
              <a:t>Give Integrated Care Systems clearer authority and shared accountability across health, social care, housing and local government.</a:t>
            </a:r>
            <a:endParaRPr lang="en-US" sz="1030" dirty="0"/>
          </a:p>
        </p:txBody>
      </p:sp>
      <p:sp>
        <p:nvSpPr>
          <p:cNvPr id="13" name="Shape 11"/>
          <p:cNvSpPr/>
          <p:nvPr/>
        </p:nvSpPr>
        <p:spPr>
          <a:xfrm>
            <a:off x="548640" y="3931920"/>
            <a:ext cx="5074920" cy="1874520"/>
          </a:xfrm>
          <a:prstGeom prst="roundRect">
            <a:avLst>
              <a:gd name="adj" fmla="val 3902"/>
            </a:avLst>
          </a:prstGeom>
          <a:solidFill>
            <a:srgbClr val="FFFFFF"/>
          </a:solidFill>
          <a:ln/>
        </p:spPr>
        <p:txBody>
          <a:bodyPr/>
          <a:lstStyle/>
          <a:p>
            <a:endParaRPr lang="en-GB"/>
          </a:p>
        </p:txBody>
      </p:sp>
      <p:sp>
        <p:nvSpPr>
          <p:cNvPr id="14" name="Text 12"/>
          <p:cNvSpPr/>
          <p:nvPr/>
        </p:nvSpPr>
        <p:spPr>
          <a:xfrm>
            <a:off x="777240" y="4096512"/>
            <a:ext cx="548640" cy="457200"/>
          </a:xfrm>
          <a:prstGeom prst="rect">
            <a:avLst/>
          </a:prstGeom>
          <a:noFill/>
          <a:ln/>
        </p:spPr>
        <p:txBody>
          <a:bodyPr wrap="square" rtlCol="0" anchor="ctr"/>
          <a:lstStyle/>
          <a:p>
            <a:pPr marL="0" indent="0">
              <a:buNone/>
            </a:pPr>
            <a:r>
              <a:rPr lang="en-US" sz="2200" b="1" dirty="0">
                <a:solidFill>
                  <a:srgbClr val="DCEDE9"/>
                </a:solidFill>
                <a:latin typeface="Cambria" pitchFamily="34" charset="0"/>
                <a:ea typeface="Cambria" pitchFamily="34" charset="-122"/>
                <a:cs typeface="Cambria" pitchFamily="34" charset="-120"/>
              </a:rPr>
              <a:t>3</a:t>
            </a:r>
            <a:endParaRPr lang="en-US" sz="2200" dirty="0"/>
          </a:p>
        </p:txBody>
      </p:sp>
      <p:sp>
        <p:nvSpPr>
          <p:cNvPr id="15" name="Text 13"/>
          <p:cNvSpPr/>
          <p:nvPr/>
        </p:nvSpPr>
        <p:spPr>
          <a:xfrm>
            <a:off x="777240" y="4553712"/>
            <a:ext cx="4617720" cy="411480"/>
          </a:xfrm>
          <a:prstGeom prst="rect">
            <a:avLst/>
          </a:prstGeom>
          <a:noFill/>
          <a:ln/>
        </p:spPr>
        <p:txBody>
          <a:bodyPr wrap="square"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Scale targeted equity action</a:t>
            </a:r>
            <a:endParaRPr lang="en-US" sz="1300" dirty="0"/>
          </a:p>
        </p:txBody>
      </p:sp>
      <p:sp>
        <p:nvSpPr>
          <p:cNvPr id="16" name="Text 14"/>
          <p:cNvSpPr/>
          <p:nvPr/>
        </p:nvSpPr>
        <p:spPr>
          <a:xfrm>
            <a:off x="777240" y="4956048"/>
            <a:ext cx="4617720" cy="777240"/>
          </a:xfrm>
          <a:prstGeom prst="rect">
            <a:avLst/>
          </a:prstGeom>
          <a:noFill/>
          <a:ln/>
        </p:spPr>
        <p:txBody>
          <a:bodyPr wrap="square" rtlCol="0" anchor="ctr"/>
          <a:lstStyle/>
          <a:p>
            <a:pPr marL="0" indent="0">
              <a:lnSpc>
                <a:spcPts val="1300"/>
              </a:lnSpc>
              <a:buNone/>
            </a:pPr>
            <a:r>
              <a:rPr lang="en-US" sz="1030" dirty="0">
                <a:solidFill>
                  <a:srgbClr val="5B6B68"/>
                </a:solidFill>
                <a:latin typeface="Calibri" pitchFamily="34" charset="0"/>
                <a:ea typeface="Calibri" pitchFamily="34" charset="-122"/>
                <a:cs typeface="Calibri" pitchFamily="34" charset="-120"/>
              </a:rPr>
              <a:t>Expand Core20PLUS5-style, data-driven targeting so resources track need — the Marmot principle of proportionate universalism.</a:t>
            </a:r>
            <a:endParaRPr lang="en-US" sz="1030" dirty="0"/>
          </a:p>
        </p:txBody>
      </p:sp>
      <p:sp>
        <p:nvSpPr>
          <p:cNvPr id="17" name="Shape 15"/>
          <p:cNvSpPr/>
          <p:nvPr/>
        </p:nvSpPr>
        <p:spPr>
          <a:xfrm>
            <a:off x="5852160" y="3931920"/>
            <a:ext cx="5074920" cy="1874520"/>
          </a:xfrm>
          <a:prstGeom prst="roundRect">
            <a:avLst>
              <a:gd name="adj" fmla="val 3902"/>
            </a:avLst>
          </a:prstGeom>
          <a:solidFill>
            <a:srgbClr val="FFFFFF"/>
          </a:solidFill>
          <a:ln/>
        </p:spPr>
        <p:txBody>
          <a:bodyPr/>
          <a:lstStyle/>
          <a:p>
            <a:endParaRPr lang="en-GB"/>
          </a:p>
        </p:txBody>
      </p:sp>
      <p:sp>
        <p:nvSpPr>
          <p:cNvPr id="18" name="Text 16"/>
          <p:cNvSpPr/>
          <p:nvPr/>
        </p:nvSpPr>
        <p:spPr>
          <a:xfrm>
            <a:off x="6080760" y="4096512"/>
            <a:ext cx="548640" cy="457200"/>
          </a:xfrm>
          <a:prstGeom prst="rect">
            <a:avLst/>
          </a:prstGeom>
          <a:noFill/>
          <a:ln/>
        </p:spPr>
        <p:txBody>
          <a:bodyPr wrap="square" rtlCol="0" anchor="ctr"/>
          <a:lstStyle/>
          <a:p>
            <a:pPr marL="0" indent="0">
              <a:buNone/>
            </a:pPr>
            <a:r>
              <a:rPr lang="en-US" sz="2200" b="1" dirty="0">
                <a:solidFill>
                  <a:srgbClr val="DCEDE9"/>
                </a:solidFill>
                <a:latin typeface="Cambria" pitchFamily="34" charset="0"/>
                <a:ea typeface="Cambria" pitchFamily="34" charset="-122"/>
                <a:cs typeface="Cambria" pitchFamily="34" charset="-120"/>
              </a:rPr>
              <a:t>4</a:t>
            </a:r>
            <a:endParaRPr lang="en-US" sz="2200" dirty="0"/>
          </a:p>
        </p:txBody>
      </p:sp>
      <p:sp>
        <p:nvSpPr>
          <p:cNvPr id="19" name="Text 17"/>
          <p:cNvSpPr/>
          <p:nvPr/>
        </p:nvSpPr>
        <p:spPr>
          <a:xfrm>
            <a:off x="6080760" y="4553712"/>
            <a:ext cx="4617720" cy="411480"/>
          </a:xfrm>
          <a:prstGeom prst="rect">
            <a:avLst/>
          </a:prstGeom>
          <a:noFill/>
          <a:ln/>
        </p:spPr>
        <p:txBody>
          <a:bodyPr wrap="square" rtlCol="0" anchor="ctr"/>
          <a:lstStyle/>
          <a:p>
            <a:pPr marL="0" indent="0">
              <a:buNone/>
            </a:pPr>
            <a:r>
              <a:rPr lang="en-US" sz="1300" b="1" dirty="0">
                <a:solidFill>
                  <a:srgbClr val="0B4F4A"/>
                </a:solidFill>
                <a:latin typeface="Calibri" pitchFamily="34" charset="0"/>
                <a:ea typeface="Calibri" pitchFamily="34" charset="-122"/>
                <a:cs typeface="Calibri" pitchFamily="34" charset="-120"/>
              </a:rPr>
              <a:t>Build the evidence base</a:t>
            </a:r>
            <a:endParaRPr lang="en-US" sz="1300" dirty="0"/>
          </a:p>
        </p:txBody>
      </p:sp>
      <p:sp>
        <p:nvSpPr>
          <p:cNvPr id="20" name="Text 18"/>
          <p:cNvSpPr/>
          <p:nvPr/>
        </p:nvSpPr>
        <p:spPr>
          <a:xfrm>
            <a:off x="6080760" y="4956048"/>
            <a:ext cx="4617720" cy="777240"/>
          </a:xfrm>
          <a:prstGeom prst="rect">
            <a:avLst/>
          </a:prstGeom>
          <a:noFill/>
          <a:ln/>
        </p:spPr>
        <p:txBody>
          <a:bodyPr wrap="square" rtlCol="0" anchor="ctr"/>
          <a:lstStyle/>
          <a:p>
            <a:pPr marL="0" indent="0">
              <a:lnSpc>
                <a:spcPts val="1300"/>
              </a:lnSpc>
              <a:buNone/>
            </a:pPr>
            <a:r>
              <a:rPr lang="en-US" sz="1030" dirty="0">
                <a:solidFill>
                  <a:srgbClr val="5B6B68"/>
                </a:solidFill>
                <a:latin typeface="Calibri" pitchFamily="34" charset="0"/>
                <a:ea typeface="Calibri" pitchFamily="34" charset="-122"/>
                <a:cs typeface="Calibri" pitchFamily="34" charset="-120"/>
              </a:rPr>
              <a:t>Invest in long-term outcome measurement for wellbeing and prevention, to strengthen the economic case for sustained investment.</a:t>
            </a:r>
            <a:endParaRPr lang="en-US" sz="1030" dirty="0"/>
          </a:p>
        </p:txBody>
      </p:sp>
      <p:sp>
        <p:nvSpPr>
          <p:cNvPr id="21" name="Text 19"/>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B6B68"/>
                </a:solidFill>
                <a:latin typeface="Calibri" pitchFamily="34" charset="0"/>
                <a:ea typeface="Calibri" pitchFamily="34" charset="-122"/>
                <a:cs typeface="Calibri" pitchFamily="34" charset="-120"/>
              </a:rPr>
              <a:t>18</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BFAF7"/>
        </a:solidFill>
        <a:effectLst/>
      </p:bgPr>
    </p:bg>
    <p:spTree>
      <p:nvGrpSpPr>
        <p:cNvPr id="1" name=""/>
        <p:cNvGrpSpPr/>
        <p:nvPr/>
      </p:nvGrpSpPr>
      <p:grpSpPr>
        <a:xfrm>
          <a:off x="0" y="0"/>
          <a:ext cx="0" cy="0"/>
          <a:chOff x="0" y="0"/>
          <a:chExt cx="0" cy="0"/>
        </a:xfrm>
      </p:grpSpPr>
      <p:sp>
        <p:nvSpPr>
          <p:cNvPr id="2" name="Text 0"/>
          <p:cNvSpPr/>
          <p:nvPr/>
        </p:nvSpPr>
        <p:spPr>
          <a:xfrm>
            <a:off x="548640" y="384048"/>
            <a:ext cx="7315200" cy="320040"/>
          </a:xfrm>
          <a:prstGeom prst="rect">
            <a:avLst/>
          </a:prstGeom>
          <a:noFill/>
          <a:ln/>
        </p:spPr>
        <p:txBody>
          <a:bodyPr wrap="square" rtlCol="0" anchor="ctr"/>
          <a:lstStyle/>
          <a:p>
            <a:pPr marL="0" indent="0">
              <a:buNone/>
            </a:pPr>
            <a:r>
              <a:rPr lang="en-US" sz="1200" b="1" kern="0" spc="200" dirty="0">
                <a:solidFill>
                  <a:srgbClr val="3E8E7E"/>
                </a:solidFill>
                <a:latin typeface="Calibri" pitchFamily="34" charset="0"/>
                <a:ea typeface="Calibri" pitchFamily="34" charset="-122"/>
                <a:cs typeface="Calibri" pitchFamily="34" charset="-120"/>
              </a:rPr>
              <a:t>REFERENCES — HARVARD (UWTSD) STYLE</a:t>
            </a:r>
            <a:endParaRPr lang="en-US" sz="1200" dirty="0"/>
          </a:p>
        </p:txBody>
      </p:sp>
      <p:sp>
        <p:nvSpPr>
          <p:cNvPr id="3" name="Text 1"/>
          <p:cNvSpPr/>
          <p:nvPr/>
        </p:nvSpPr>
        <p:spPr>
          <a:xfrm>
            <a:off x="548640" y="685800"/>
            <a:ext cx="10515600" cy="822960"/>
          </a:xfrm>
          <a:prstGeom prst="rect">
            <a:avLst/>
          </a:prstGeom>
          <a:noFill/>
          <a:ln/>
        </p:spPr>
        <p:txBody>
          <a:bodyPr wrap="square" rtlCol="0" anchor="ctr"/>
          <a:lstStyle/>
          <a:p>
            <a:pPr marL="0" indent="0" algn="l">
              <a:buNone/>
            </a:pPr>
            <a:r>
              <a:rPr lang="en-US" sz="3000" b="1" dirty="0">
                <a:solidFill>
                  <a:srgbClr val="0B4F4A"/>
                </a:solidFill>
                <a:latin typeface="Cambria" pitchFamily="34" charset="0"/>
                <a:ea typeface="Cambria" pitchFamily="34" charset="-122"/>
                <a:cs typeface="Cambria" pitchFamily="34" charset="-120"/>
              </a:rPr>
              <a:t>References</a:t>
            </a:r>
            <a:endParaRPr lang="en-US" sz="3000" dirty="0"/>
          </a:p>
        </p:txBody>
      </p:sp>
      <p:sp>
        <p:nvSpPr>
          <p:cNvPr id="4" name="Text 2"/>
          <p:cNvSpPr/>
          <p:nvPr/>
        </p:nvSpPr>
        <p:spPr>
          <a:xfrm>
            <a:off x="548640" y="1371600"/>
            <a:ext cx="5257800" cy="512064"/>
          </a:xfrm>
          <a:prstGeom prst="rect">
            <a:avLst/>
          </a:prstGeom>
          <a:noFill/>
          <a:ln/>
        </p:spPr>
        <p:txBody>
          <a:bodyPr wrap="square" rtlCol="0" anchor="ctr"/>
          <a:lstStyle/>
          <a:p>
            <a:pPr marL="0" indent="0">
              <a:lnSpc>
                <a:spcPts val="1150"/>
              </a:lnSpc>
              <a:buNone/>
            </a:pPr>
            <a:r>
              <a:rPr lang="en-US" sz="930" dirty="0">
                <a:solidFill>
                  <a:srgbClr val="1B2B29"/>
                </a:solidFill>
                <a:latin typeface="Calibri" pitchFamily="34" charset="0"/>
                <a:ea typeface="Calibri" pitchFamily="34" charset="-122"/>
                <a:cs typeface="Calibri" pitchFamily="34" charset="-120"/>
              </a:rPr>
              <a:t>Charles, A. (2022) Integrated Care Systems Explained: Making Sense of Systems, Places and Neighbourhoods. London: The King's Fund. Available at: https://www.kingsfund.org.uk/publications/integrated-care-systems-explained (Accessed: 22 September 2026).</a:t>
            </a:r>
            <a:endParaRPr lang="en-US" sz="930" dirty="0"/>
          </a:p>
        </p:txBody>
      </p:sp>
      <p:sp>
        <p:nvSpPr>
          <p:cNvPr id="5" name="Text 3"/>
          <p:cNvSpPr/>
          <p:nvPr/>
        </p:nvSpPr>
        <p:spPr>
          <a:xfrm>
            <a:off x="548640" y="1993392"/>
            <a:ext cx="5257800" cy="512064"/>
          </a:xfrm>
          <a:prstGeom prst="rect">
            <a:avLst/>
          </a:prstGeom>
          <a:noFill/>
          <a:ln/>
        </p:spPr>
        <p:txBody>
          <a:bodyPr wrap="square" rtlCol="0" anchor="ctr"/>
          <a:lstStyle/>
          <a:p>
            <a:pPr marL="0" indent="0">
              <a:lnSpc>
                <a:spcPts val="1150"/>
              </a:lnSpc>
              <a:buNone/>
            </a:pPr>
            <a:r>
              <a:rPr lang="en-US" sz="930" dirty="0">
                <a:solidFill>
                  <a:srgbClr val="1B2B29"/>
                </a:solidFill>
                <a:latin typeface="Calibri" pitchFamily="34" charset="0"/>
                <a:ea typeface="Calibri" pitchFamily="34" charset="-122"/>
                <a:cs typeface="Calibri" pitchFamily="34" charset="-120"/>
              </a:rPr>
              <a:t>Department of Health and Social Care and Department for Education (2017) Transforming Children and Young People's Mental Health Provision: A Green Paper. London: DHSC/DfE.</a:t>
            </a:r>
            <a:endParaRPr lang="en-US" sz="930" dirty="0"/>
          </a:p>
        </p:txBody>
      </p:sp>
      <p:sp>
        <p:nvSpPr>
          <p:cNvPr id="6" name="Text 4"/>
          <p:cNvSpPr/>
          <p:nvPr/>
        </p:nvSpPr>
        <p:spPr>
          <a:xfrm>
            <a:off x="548640" y="2615184"/>
            <a:ext cx="5257800" cy="512064"/>
          </a:xfrm>
          <a:prstGeom prst="rect">
            <a:avLst/>
          </a:prstGeom>
          <a:noFill/>
          <a:ln/>
        </p:spPr>
        <p:txBody>
          <a:bodyPr wrap="square" rtlCol="0" anchor="ctr"/>
          <a:lstStyle/>
          <a:p>
            <a:pPr marL="0" indent="0">
              <a:lnSpc>
                <a:spcPts val="1150"/>
              </a:lnSpc>
              <a:buNone/>
            </a:pPr>
            <a:r>
              <a:rPr lang="en-US" sz="930" dirty="0">
                <a:solidFill>
                  <a:srgbClr val="1B2B29"/>
                </a:solidFill>
                <a:latin typeface="Calibri" pitchFamily="34" charset="0"/>
                <a:ea typeface="Calibri" pitchFamily="34" charset="-122"/>
                <a:cs typeface="Calibri" pitchFamily="34" charset="-120"/>
              </a:rPr>
              <a:t>Engel, G.L. (1977) 'The need for a new medical model: a challenge for biomedicine', Science, 196(4286), pp.129-136.</a:t>
            </a:r>
            <a:endParaRPr lang="en-US" sz="930" dirty="0"/>
          </a:p>
        </p:txBody>
      </p:sp>
      <p:sp>
        <p:nvSpPr>
          <p:cNvPr id="7" name="Text 5"/>
          <p:cNvSpPr/>
          <p:nvPr/>
        </p:nvSpPr>
        <p:spPr>
          <a:xfrm>
            <a:off x="548640" y="3236976"/>
            <a:ext cx="5257800" cy="512064"/>
          </a:xfrm>
          <a:prstGeom prst="rect">
            <a:avLst/>
          </a:prstGeom>
          <a:noFill/>
          <a:ln/>
        </p:spPr>
        <p:txBody>
          <a:bodyPr wrap="square" rtlCol="0" anchor="ctr"/>
          <a:lstStyle/>
          <a:p>
            <a:pPr marL="0" indent="0">
              <a:lnSpc>
                <a:spcPts val="1150"/>
              </a:lnSpc>
              <a:buNone/>
            </a:pPr>
            <a:r>
              <a:rPr lang="en-US" sz="930" dirty="0">
                <a:solidFill>
                  <a:srgbClr val="1B2B29"/>
                </a:solidFill>
                <a:latin typeface="Calibri" pitchFamily="34" charset="0"/>
                <a:ea typeface="Calibri" pitchFamily="34" charset="-122"/>
                <a:cs typeface="Calibri" pitchFamily="34" charset="-120"/>
              </a:rPr>
              <a:t>Marmot, M. (2020) Health Equity in England: The Marmot Review 10 Years On. London: Institute of Health Equity.</a:t>
            </a:r>
            <a:endParaRPr lang="en-US" sz="930" dirty="0"/>
          </a:p>
        </p:txBody>
      </p:sp>
      <p:sp>
        <p:nvSpPr>
          <p:cNvPr id="8" name="Text 6"/>
          <p:cNvSpPr/>
          <p:nvPr/>
        </p:nvSpPr>
        <p:spPr>
          <a:xfrm>
            <a:off x="548640" y="3858768"/>
            <a:ext cx="5257800" cy="512064"/>
          </a:xfrm>
          <a:prstGeom prst="rect">
            <a:avLst/>
          </a:prstGeom>
          <a:noFill/>
          <a:ln/>
        </p:spPr>
        <p:txBody>
          <a:bodyPr wrap="square" rtlCol="0" anchor="ctr"/>
          <a:lstStyle/>
          <a:p>
            <a:pPr marL="0" indent="0">
              <a:lnSpc>
                <a:spcPts val="1150"/>
              </a:lnSpc>
              <a:buNone/>
            </a:pPr>
            <a:r>
              <a:rPr lang="en-US" sz="930" dirty="0">
                <a:solidFill>
                  <a:srgbClr val="1B2B29"/>
                </a:solidFill>
                <a:latin typeface="Calibri" pitchFamily="34" charset="0"/>
                <a:ea typeface="Calibri" pitchFamily="34" charset="-122"/>
                <a:cs typeface="Calibri" pitchFamily="34" charset="-120"/>
              </a:rPr>
              <a:t>Mind (2024) Get Help. Available at: https://www.mind.org.uk (Accessed: 22 September 2026).</a:t>
            </a:r>
            <a:endParaRPr lang="en-US" sz="930" dirty="0"/>
          </a:p>
        </p:txBody>
      </p:sp>
      <p:sp>
        <p:nvSpPr>
          <p:cNvPr id="9" name="Text 7"/>
          <p:cNvSpPr/>
          <p:nvPr/>
        </p:nvSpPr>
        <p:spPr>
          <a:xfrm>
            <a:off x="548640" y="4480560"/>
            <a:ext cx="5257800" cy="512064"/>
          </a:xfrm>
          <a:prstGeom prst="rect">
            <a:avLst/>
          </a:prstGeom>
          <a:noFill/>
          <a:ln/>
        </p:spPr>
        <p:txBody>
          <a:bodyPr wrap="square" rtlCol="0" anchor="ctr"/>
          <a:lstStyle/>
          <a:p>
            <a:pPr marL="0" indent="0">
              <a:lnSpc>
                <a:spcPts val="1150"/>
              </a:lnSpc>
              <a:buNone/>
            </a:pPr>
            <a:r>
              <a:rPr lang="en-US" sz="930" dirty="0">
                <a:solidFill>
                  <a:srgbClr val="1B2B29"/>
                </a:solidFill>
                <a:latin typeface="Calibri" pitchFamily="34" charset="0"/>
                <a:ea typeface="Calibri" pitchFamily="34" charset="-122"/>
                <a:cs typeface="Calibri" pitchFamily="34" charset="-120"/>
              </a:rPr>
              <a:t>NHS England (2019) The NHS Long Term Plan. London: NHS England.</a:t>
            </a:r>
            <a:endParaRPr lang="en-US" sz="930" dirty="0"/>
          </a:p>
        </p:txBody>
      </p:sp>
      <p:sp>
        <p:nvSpPr>
          <p:cNvPr id="10" name="Text 8"/>
          <p:cNvSpPr/>
          <p:nvPr/>
        </p:nvSpPr>
        <p:spPr>
          <a:xfrm>
            <a:off x="548640" y="5102352"/>
            <a:ext cx="5257800" cy="512064"/>
          </a:xfrm>
          <a:prstGeom prst="rect">
            <a:avLst/>
          </a:prstGeom>
          <a:noFill/>
          <a:ln/>
        </p:spPr>
        <p:txBody>
          <a:bodyPr wrap="square" rtlCol="0" anchor="ctr"/>
          <a:lstStyle/>
          <a:p>
            <a:pPr marL="0" indent="0">
              <a:lnSpc>
                <a:spcPts val="1150"/>
              </a:lnSpc>
              <a:buNone/>
            </a:pPr>
            <a:r>
              <a:rPr lang="en-US" sz="930" dirty="0">
                <a:solidFill>
                  <a:srgbClr val="1B2B29"/>
                </a:solidFill>
                <a:latin typeface="Calibri" pitchFamily="34" charset="0"/>
                <a:ea typeface="Calibri" pitchFamily="34" charset="-122"/>
                <a:cs typeface="Calibri" pitchFamily="34" charset="-120"/>
              </a:rPr>
              <a:t>NHS England (2023) NHS Talking Therapies for anxiety and depression: new name for IAPT services. Available at: https://www.hee.nhs.uk/node/8183 (Accessed: 22 September 2026).</a:t>
            </a:r>
            <a:endParaRPr lang="en-US" sz="930" dirty="0"/>
          </a:p>
        </p:txBody>
      </p:sp>
      <p:sp>
        <p:nvSpPr>
          <p:cNvPr id="11" name="Text 9"/>
          <p:cNvSpPr/>
          <p:nvPr/>
        </p:nvSpPr>
        <p:spPr>
          <a:xfrm>
            <a:off x="548640" y="5724144"/>
            <a:ext cx="5257800" cy="512064"/>
          </a:xfrm>
          <a:prstGeom prst="rect">
            <a:avLst/>
          </a:prstGeom>
          <a:noFill/>
          <a:ln/>
        </p:spPr>
        <p:txBody>
          <a:bodyPr wrap="square" rtlCol="0" anchor="ctr"/>
          <a:lstStyle/>
          <a:p>
            <a:pPr marL="0" indent="0">
              <a:lnSpc>
                <a:spcPts val="1150"/>
              </a:lnSpc>
              <a:buNone/>
            </a:pPr>
            <a:r>
              <a:rPr lang="en-US" sz="930" dirty="0">
                <a:solidFill>
                  <a:srgbClr val="1B2B29"/>
                </a:solidFill>
                <a:latin typeface="Calibri" pitchFamily="34" charset="0"/>
                <a:ea typeface="Calibri" pitchFamily="34" charset="-122"/>
                <a:cs typeface="Calibri" pitchFamily="34" charset="-120"/>
              </a:rPr>
              <a:t>NHS England (2023) Core20PLUS5 (adults) – an approach to reducing healthcare inequalities. Available at: https://www.england.nhs.uk/about/equality/equality-hub/national-healthcare-inequalitiesimprovement-programme/core20plus5 (Accessed: 22 September 2026).</a:t>
            </a:r>
            <a:endParaRPr lang="en-US" sz="930" dirty="0"/>
          </a:p>
        </p:txBody>
      </p:sp>
      <p:sp>
        <p:nvSpPr>
          <p:cNvPr id="12" name="Text 10"/>
          <p:cNvSpPr/>
          <p:nvPr/>
        </p:nvSpPr>
        <p:spPr>
          <a:xfrm>
            <a:off x="6126480" y="1371600"/>
            <a:ext cx="5440680" cy="512064"/>
          </a:xfrm>
          <a:prstGeom prst="rect">
            <a:avLst/>
          </a:prstGeom>
          <a:noFill/>
          <a:ln/>
        </p:spPr>
        <p:txBody>
          <a:bodyPr wrap="square" rtlCol="0" anchor="ctr"/>
          <a:lstStyle/>
          <a:p>
            <a:pPr marL="0" indent="0">
              <a:lnSpc>
                <a:spcPts val="1150"/>
              </a:lnSpc>
              <a:buNone/>
            </a:pPr>
            <a:r>
              <a:rPr lang="en-US" sz="930" dirty="0">
                <a:solidFill>
                  <a:srgbClr val="1B2B29"/>
                </a:solidFill>
                <a:latin typeface="Calibri" pitchFamily="34" charset="0"/>
                <a:ea typeface="Calibri" pitchFamily="34" charset="-122"/>
                <a:cs typeface="Calibri" pitchFamily="34" charset="-120"/>
              </a:rPr>
              <a:t>NHS England (2024) Every Mind Matters. Available at: https://www.nhs.uk/every-mind-matters/ (Accessed: 22 September 2026).</a:t>
            </a:r>
            <a:endParaRPr lang="en-US" sz="930" dirty="0"/>
          </a:p>
        </p:txBody>
      </p:sp>
      <p:sp>
        <p:nvSpPr>
          <p:cNvPr id="13" name="Text 11"/>
          <p:cNvSpPr/>
          <p:nvPr/>
        </p:nvSpPr>
        <p:spPr>
          <a:xfrm>
            <a:off x="6126480" y="1993392"/>
            <a:ext cx="5440680" cy="512064"/>
          </a:xfrm>
          <a:prstGeom prst="rect">
            <a:avLst/>
          </a:prstGeom>
          <a:noFill/>
          <a:ln/>
        </p:spPr>
        <p:txBody>
          <a:bodyPr wrap="square" rtlCol="0" anchor="ctr"/>
          <a:lstStyle/>
          <a:p>
            <a:pPr marL="0" indent="0">
              <a:lnSpc>
                <a:spcPts val="1150"/>
              </a:lnSpc>
              <a:buNone/>
            </a:pPr>
            <a:r>
              <a:rPr lang="en-US" sz="930" dirty="0">
                <a:solidFill>
                  <a:srgbClr val="1B2B29"/>
                </a:solidFill>
                <a:latin typeface="Calibri" pitchFamily="34" charset="0"/>
                <a:ea typeface="Calibri" pitchFamily="34" charset="-122"/>
                <a:cs typeface="Calibri" pitchFamily="34" charset="-120"/>
              </a:rPr>
              <a:t>NHS England (2024) Mental health support for children and young people. Available at: https://www.england.nhs.uk/mental-health/cyp/ (Accessed: 22 September 2026).</a:t>
            </a:r>
            <a:endParaRPr lang="en-US" sz="930" dirty="0"/>
          </a:p>
        </p:txBody>
      </p:sp>
      <p:sp>
        <p:nvSpPr>
          <p:cNvPr id="14" name="Text 12"/>
          <p:cNvSpPr/>
          <p:nvPr/>
        </p:nvSpPr>
        <p:spPr>
          <a:xfrm>
            <a:off x="6126480" y="2615184"/>
            <a:ext cx="5440680" cy="512064"/>
          </a:xfrm>
          <a:prstGeom prst="rect">
            <a:avLst/>
          </a:prstGeom>
          <a:noFill/>
          <a:ln/>
        </p:spPr>
        <p:txBody>
          <a:bodyPr wrap="square" rtlCol="0" anchor="ctr"/>
          <a:lstStyle/>
          <a:p>
            <a:pPr marL="0" indent="0">
              <a:lnSpc>
                <a:spcPts val="1150"/>
              </a:lnSpc>
              <a:buNone/>
            </a:pPr>
            <a:r>
              <a:rPr lang="en-US" sz="930" dirty="0">
                <a:solidFill>
                  <a:srgbClr val="1B2B29"/>
                </a:solidFill>
                <a:latin typeface="Calibri" pitchFamily="34" charset="0"/>
                <a:ea typeface="Calibri" pitchFamily="34" charset="-122"/>
                <a:cs typeface="Calibri" pitchFamily="34" charset="-120"/>
              </a:rPr>
              <a:t>NHS England (2024) Social prescribing. Available at: https://www.england.nhs.uk/personalisedcare/social-prescribing (Accessed: 22 September 2026).</a:t>
            </a:r>
            <a:endParaRPr lang="en-US" sz="930" dirty="0"/>
          </a:p>
        </p:txBody>
      </p:sp>
      <p:sp>
        <p:nvSpPr>
          <p:cNvPr id="15" name="Text 13"/>
          <p:cNvSpPr/>
          <p:nvPr/>
        </p:nvSpPr>
        <p:spPr>
          <a:xfrm>
            <a:off x="6126480" y="3236976"/>
            <a:ext cx="5440680" cy="512064"/>
          </a:xfrm>
          <a:prstGeom prst="rect">
            <a:avLst/>
          </a:prstGeom>
          <a:noFill/>
          <a:ln/>
        </p:spPr>
        <p:txBody>
          <a:bodyPr wrap="square" rtlCol="0" anchor="ctr"/>
          <a:lstStyle/>
          <a:p>
            <a:pPr marL="0" indent="0">
              <a:lnSpc>
                <a:spcPts val="1150"/>
              </a:lnSpc>
              <a:buNone/>
            </a:pPr>
            <a:r>
              <a:rPr lang="en-US" sz="930" dirty="0">
                <a:solidFill>
                  <a:srgbClr val="1B2B29"/>
                </a:solidFill>
                <a:latin typeface="Calibri" pitchFamily="34" charset="0"/>
                <a:ea typeface="Calibri" pitchFamily="34" charset="-122"/>
                <a:cs typeface="Calibri" pitchFamily="34" charset="-120"/>
              </a:rPr>
              <a:t>United Nations (2015) Transforming Our World: The 2030 Agenda for Sustainable Development. New York: United Nations.</a:t>
            </a:r>
            <a:endParaRPr lang="en-US" sz="930" dirty="0"/>
          </a:p>
        </p:txBody>
      </p:sp>
      <p:sp>
        <p:nvSpPr>
          <p:cNvPr id="16" name="Text 14"/>
          <p:cNvSpPr/>
          <p:nvPr/>
        </p:nvSpPr>
        <p:spPr>
          <a:xfrm>
            <a:off x="6126480" y="3858768"/>
            <a:ext cx="5440680" cy="512064"/>
          </a:xfrm>
          <a:prstGeom prst="rect">
            <a:avLst/>
          </a:prstGeom>
          <a:noFill/>
          <a:ln/>
        </p:spPr>
        <p:txBody>
          <a:bodyPr wrap="square" rtlCol="0" anchor="ctr"/>
          <a:lstStyle/>
          <a:p>
            <a:pPr marL="0" indent="0">
              <a:lnSpc>
                <a:spcPts val="1150"/>
              </a:lnSpc>
              <a:buNone/>
            </a:pPr>
            <a:r>
              <a:rPr lang="en-US" sz="930" dirty="0">
                <a:solidFill>
                  <a:srgbClr val="1B2B29"/>
                </a:solidFill>
                <a:latin typeface="Calibri" pitchFamily="34" charset="0"/>
                <a:ea typeface="Calibri" pitchFamily="34" charset="-122"/>
                <a:cs typeface="Calibri" pitchFamily="34" charset="-120"/>
              </a:rPr>
              <a:t>World Commission on Environment and Development (1987) Our Common Future. Oxford: Oxford University Press.</a:t>
            </a:r>
            <a:endParaRPr lang="en-US" sz="930" dirty="0"/>
          </a:p>
        </p:txBody>
      </p:sp>
      <p:sp>
        <p:nvSpPr>
          <p:cNvPr id="17" name="Text 15"/>
          <p:cNvSpPr/>
          <p:nvPr/>
        </p:nvSpPr>
        <p:spPr>
          <a:xfrm>
            <a:off x="6126480" y="4480560"/>
            <a:ext cx="5440680" cy="512064"/>
          </a:xfrm>
          <a:prstGeom prst="rect">
            <a:avLst/>
          </a:prstGeom>
          <a:noFill/>
          <a:ln/>
        </p:spPr>
        <p:txBody>
          <a:bodyPr wrap="square" rtlCol="0" anchor="ctr"/>
          <a:lstStyle/>
          <a:p>
            <a:pPr marL="0" indent="0">
              <a:lnSpc>
                <a:spcPts val="1150"/>
              </a:lnSpc>
              <a:buNone/>
            </a:pPr>
            <a:r>
              <a:rPr lang="en-US" sz="930" dirty="0">
                <a:solidFill>
                  <a:srgbClr val="1B2B29"/>
                </a:solidFill>
                <a:latin typeface="Calibri" pitchFamily="34" charset="0"/>
                <a:ea typeface="Calibri" pitchFamily="34" charset="-122"/>
                <a:cs typeface="Calibri" pitchFamily="34" charset="-120"/>
              </a:rPr>
              <a:t>World Health Organization (1948) Constitution of the World Health Organization. Geneva: WHO.</a:t>
            </a:r>
            <a:endParaRPr lang="en-US" sz="930" dirty="0"/>
          </a:p>
        </p:txBody>
      </p:sp>
      <p:sp>
        <p:nvSpPr>
          <p:cNvPr id="18" name="Text 16"/>
          <p:cNvSpPr/>
          <p:nvPr/>
        </p:nvSpPr>
        <p:spPr>
          <a:xfrm>
            <a:off x="6126480" y="5102352"/>
            <a:ext cx="5440680" cy="512064"/>
          </a:xfrm>
          <a:prstGeom prst="rect">
            <a:avLst/>
          </a:prstGeom>
          <a:noFill/>
          <a:ln/>
        </p:spPr>
        <p:txBody>
          <a:bodyPr wrap="square" rtlCol="0" anchor="ctr"/>
          <a:lstStyle/>
          <a:p>
            <a:pPr marL="0" indent="0">
              <a:lnSpc>
                <a:spcPts val="1150"/>
              </a:lnSpc>
              <a:buNone/>
            </a:pPr>
            <a:r>
              <a:rPr lang="en-US" sz="930" dirty="0">
                <a:solidFill>
                  <a:srgbClr val="1B2B29"/>
                </a:solidFill>
                <a:latin typeface="Calibri" pitchFamily="34" charset="0"/>
                <a:ea typeface="Calibri" pitchFamily="34" charset="-122"/>
                <a:cs typeface="Calibri" pitchFamily="34" charset="-120"/>
              </a:rPr>
              <a:t>World Health Organization (2013) The Helsinki Statement on Health in All Policies. Geneva: WHO.</a:t>
            </a:r>
            <a:endParaRPr lang="en-US" sz="930" dirty="0"/>
          </a:p>
        </p:txBody>
      </p:sp>
      <p:sp>
        <p:nvSpPr>
          <p:cNvPr id="19" name="Text 17"/>
          <p:cNvSpPr/>
          <p:nvPr/>
        </p:nvSpPr>
        <p:spPr>
          <a:xfrm>
            <a:off x="6126480" y="5724144"/>
            <a:ext cx="5440680" cy="512064"/>
          </a:xfrm>
          <a:prstGeom prst="rect">
            <a:avLst/>
          </a:prstGeom>
          <a:noFill/>
          <a:ln/>
        </p:spPr>
        <p:txBody>
          <a:bodyPr wrap="square" rtlCol="0" anchor="ctr"/>
          <a:lstStyle/>
          <a:p>
            <a:pPr marL="0" indent="0">
              <a:lnSpc>
                <a:spcPts val="1150"/>
              </a:lnSpc>
              <a:buNone/>
            </a:pPr>
            <a:r>
              <a:rPr lang="en-US" sz="930" dirty="0">
                <a:solidFill>
                  <a:srgbClr val="1B2B29"/>
                </a:solidFill>
                <a:latin typeface="Calibri" pitchFamily="34" charset="0"/>
                <a:ea typeface="Calibri" pitchFamily="34" charset="-122"/>
                <a:cs typeface="Calibri" pitchFamily="34" charset="-120"/>
              </a:rPr>
              <a:t>World Health Organization (2024) Targets of Sustainable Development Goal 3. Available at: https://www.who.int/europe/about-us/our-work/sustainable-development-goals/targets-of-sustainable-development-goal-3 (Accessed: 22 September 2026).</a:t>
            </a:r>
            <a:endParaRPr lang="en-US" sz="930" dirty="0"/>
          </a:p>
        </p:txBody>
      </p:sp>
      <p:sp>
        <p:nvSpPr>
          <p:cNvPr id="20" name="Text 18"/>
          <p:cNvSpPr/>
          <p:nvPr/>
        </p:nvSpPr>
        <p:spPr>
          <a:xfrm>
            <a:off x="11475720" y="6473952"/>
            <a:ext cx="548640" cy="274320"/>
          </a:xfrm>
          <a:prstGeom prst="rect">
            <a:avLst/>
          </a:prstGeom>
          <a:noFill/>
          <a:ln/>
        </p:spPr>
        <p:txBody>
          <a:bodyPr wrap="square" rtlCol="0" anchor="ctr"/>
          <a:lstStyle/>
          <a:p>
            <a:pPr marL="0" indent="0" algn="r">
              <a:buNone/>
            </a:pPr>
            <a:r>
              <a:rPr lang="en-US" sz="1000" dirty="0">
                <a:solidFill>
                  <a:srgbClr val="5B6B68"/>
                </a:solidFill>
                <a:latin typeface="Calibri" pitchFamily="34" charset="0"/>
                <a:ea typeface="Calibri" pitchFamily="34" charset="-122"/>
                <a:cs typeface="Calibri" pitchFamily="34" charset="-120"/>
              </a:rPr>
              <a:t>19</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2982</Words>
  <Application>Microsoft Office PowerPoint</Application>
  <PresentationFormat>Widescreen</PresentationFormat>
  <Paragraphs>307</Paragraphs>
  <Slides>19</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Sobia Noreen (2319984)</cp:lastModifiedBy>
  <cp:revision>2</cp:revision>
  <dcterms:created xsi:type="dcterms:W3CDTF">2026-09-22T09:17:25Z</dcterms:created>
  <dcterms:modified xsi:type="dcterms:W3CDTF">2026-10-14T10:07:05Z</dcterms:modified>
</cp:coreProperties>
</file>