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3"/>
  </p:notesMasterIdLst>
  <p:sldIdLst>
    <p:sldId id="342" r:id="rId2"/>
    <p:sldId id="481" r:id="rId3"/>
    <p:sldId id="421" r:id="rId4"/>
    <p:sldId id="497" r:id="rId5"/>
    <p:sldId id="502" r:id="rId6"/>
    <p:sldId id="419" r:id="rId7"/>
    <p:sldId id="420" r:id="rId8"/>
    <p:sldId id="495" r:id="rId9"/>
    <p:sldId id="422" r:id="rId10"/>
    <p:sldId id="498" r:id="rId11"/>
    <p:sldId id="424" r:id="rId12"/>
    <p:sldId id="501" r:id="rId13"/>
    <p:sldId id="499" r:id="rId14"/>
    <p:sldId id="425" r:id="rId15"/>
    <p:sldId id="426" r:id="rId16"/>
    <p:sldId id="428" r:id="rId17"/>
    <p:sldId id="427" r:id="rId18"/>
    <p:sldId id="443" r:id="rId19"/>
    <p:sldId id="435" r:id="rId20"/>
    <p:sldId id="503" r:id="rId21"/>
    <p:sldId id="496" r:id="rId22"/>
    <p:sldId id="504" r:id="rId23"/>
    <p:sldId id="437" r:id="rId24"/>
    <p:sldId id="505" r:id="rId25"/>
    <p:sldId id="438" r:id="rId26"/>
    <p:sldId id="506" r:id="rId27"/>
    <p:sldId id="484" r:id="rId28"/>
    <p:sldId id="433" r:id="rId29"/>
    <p:sldId id="436" r:id="rId30"/>
    <p:sldId id="373" r:id="rId31"/>
    <p:sldId id="36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3BBA63-D28D-447E-BC47-00A19B32E1BC}" v="63" dt="2024-02-07T16:25:18.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217" autoAdjust="0"/>
  </p:normalViewPr>
  <p:slideViewPr>
    <p:cSldViewPr snapToGrid="0">
      <p:cViewPr varScale="1">
        <p:scale>
          <a:sx n="104" d="100"/>
          <a:sy n="104" d="100"/>
        </p:scale>
        <p:origin x="180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16/02/2024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a:t>
            </a:fld>
            <a:endParaRPr lang="en-GB"/>
          </a:p>
        </p:txBody>
      </p:sp>
    </p:spTree>
    <p:extLst>
      <p:ext uri="{BB962C8B-B14F-4D97-AF65-F5344CB8AC3E}">
        <p14:creationId xmlns:p14="http://schemas.microsoft.com/office/powerpoint/2010/main" val="37265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Robbins and Coulter (2021), chapter 14.</a:t>
            </a:r>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2517370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Communication within an organization is described as formal or informal. </a:t>
            </a:r>
            <a:r>
              <a:rPr lang="en-US" b="1" dirty="0">
                <a:cs typeface="Arial" charset="0"/>
              </a:rPr>
              <a:t>Formal communication </a:t>
            </a:r>
            <a:r>
              <a:rPr lang="en-US" dirty="0">
                <a:cs typeface="Arial" charset="0"/>
              </a:rPr>
              <a:t>refers to communication that takes place within prescribed organizational work arrangements. For example, when a manager asks an employee to complete a task, that’s formal communication.</a:t>
            </a:r>
          </a:p>
          <a:p>
            <a:pPr eaLnBrk="1" hangingPunct="1"/>
            <a:endParaRPr lang="en-US" dirty="0">
              <a:cs typeface="Arial" charset="0"/>
            </a:endParaRPr>
          </a:p>
          <a:p>
            <a:pPr eaLnBrk="1" hangingPunct="1"/>
            <a:r>
              <a:rPr lang="en-US" b="1" dirty="0">
                <a:cs typeface="Arial" charset="0"/>
              </a:rPr>
              <a:t>Informal communication </a:t>
            </a:r>
            <a:r>
              <a:rPr lang="en-US" dirty="0">
                <a:cs typeface="Arial" charset="0"/>
              </a:rPr>
              <a:t>is organizational communication not defined by the organization’s structural hierarchy. When employees talk with each other in the lunch room, as they pass in hallways, or as they’re working out at the company wellness facility, they engage in informal communication. Employees form friendships and communicate with each other. The informal communication system fulfills two purposes</a:t>
            </a:r>
            <a:r>
              <a:rPr lang="en-US" baseline="0" dirty="0">
                <a:cs typeface="Arial" charset="0"/>
              </a:rPr>
              <a:t> </a:t>
            </a:r>
            <a:r>
              <a:rPr lang="en-US" dirty="0">
                <a:cs typeface="Arial" charset="0"/>
              </a:rPr>
              <a:t>in organizations: (1) it permits employees to satisfy their need for social interaction and (2) it can improve an organization’s performance by creating alternative, and frequently faster and more efficient, channels of communication.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826140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5</a:t>
            </a:fld>
            <a:endParaRPr lang="en-GB"/>
          </a:p>
        </p:txBody>
      </p:sp>
    </p:spTree>
    <p:extLst>
      <p:ext uri="{BB962C8B-B14F-4D97-AF65-F5344CB8AC3E}">
        <p14:creationId xmlns:p14="http://schemas.microsoft.com/office/powerpoint/2010/main" val="3788269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Communication within an organization is described as formal or informal. </a:t>
            </a:r>
            <a:r>
              <a:rPr lang="en-US" b="1" dirty="0">
                <a:cs typeface="Arial" charset="0"/>
              </a:rPr>
              <a:t>Formal communication </a:t>
            </a:r>
            <a:r>
              <a:rPr lang="en-US" dirty="0">
                <a:cs typeface="Arial" charset="0"/>
              </a:rPr>
              <a:t>refers to communication that takes place within prescribed organizational work arrangements. For example, when a manager asks an employee to complete a task, that’s formal communication.</a:t>
            </a:r>
          </a:p>
          <a:p>
            <a:pPr eaLnBrk="1" hangingPunct="1"/>
            <a:endParaRPr lang="en-US" dirty="0">
              <a:cs typeface="Arial" charset="0"/>
            </a:endParaRPr>
          </a:p>
          <a:p>
            <a:pPr eaLnBrk="1" hangingPunct="1"/>
            <a:r>
              <a:rPr lang="en-US" b="1" dirty="0">
                <a:cs typeface="Arial" charset="0"/>
              </a:rPr>
              <a:t>Informal communication </a:t>
            </a:r>
            <a:r>
              <a:rPr lang="en-US" dirty="0">
                <a:cs typeface="Arial" charset="0"/>
              </a:rPr>
              <a:t>is organizational communication not defined by the organization’s structural hierarchy. When employees talk with each other in the lunch room, as they pass in hallways, or as they’re working out at the company wellness facility, they engage in informal communication. Employees form friendships and communicate with each other. The informal communication system fulfills two purposes</a:t>
            </a:r>
            <a:r>
              <a:rPr lang="en-US" baseline="0" dirty="0">
                <a:cs typeface="Arial" charset="0"/>
              </a:rPr>
              <a:t> </a:t>
            </a:r>
            <a:r>
              <a:rPr lang="en-US" dirty="0">
                <a:cs typeface="Arial" charset="0"/>
              </a:rPr>
              <a:t>in organizations: (1) it permits employees to satisfy their need for social interaction and (2) it can improve an organization’s performance by creating alternative, and frequently faster and more efficient, channels of communication.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2077455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CEOs at companies such as Starbucks and Apple use </a:t>
            </a:r>
            <a:r>
              <a:rPr lang="en-US" b="1" dirty="0">
                <a:cs typeface="Arial" charset="0"/>
              </a:rPr>
              <a:t>town hall meetings </a:t>
            </a:r>
            <a:r>
              <a:rPr lang="en-US" dirty="0">
                <a:cs typeface="Arial" charset="0"/>
              </a:rPr>
              <a:t>to communicate with employees. These town hall meetings are informal public meetings where top executives relay information, discuss issues, or bring employees together to celebrate accomplishments. These are examples of </a:t>
            </a:r>
            <a:r>
              <a:rPr lang="en-US" b="1" dirty="0">
                <a:cs typeface="Arial" charset="0"/>
              </a:rPr>
              <a:t>downward communication</a:t>
            </a:r>
            <a:r>
              <a:rPr lang="en-US" b="0" dirty="0">
                <a:cs typeface="Arial" charset="0"/>
              </a:rPr>
              <a:t>,</a:t>
            </a:r>
            <a:r>
              <a:rPr lang="en-US" b="1" dirty="0">
                <a:cs typeface="Arial" charset="0"/>
              </a:rPr>
              <a:t> </a:t>
            </a:r>
            <a:r>
              <a:rPr lang="en-US" dirty="0">
                <a:cs typeface="Arial" charset="0"/>
              </a:rPr>
              <a:t>which is communication that flows from a manager to employees. It’s used to inform, direct, coordinate, and evaluate employees.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1868825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b="1" dirty="0">
                <a:cs typeface="Arial" charset="0"/>
              </a:rPr>
              <a:t>Upward communication </a:t>
            </a:r>
            <a:r>
              <a:rPr lang="en-US" dirty="0">
                <a:cs typeface="Arial" charset="0"/>
              </a:rPr>
              <a:t>is communication that flows from employees to managers. It keeps managers aware of how employees feel about their jobs, their coworkers, and the organization in general. Managers also rely on upward communication for ideas on how things can be improved. Some examples of upward communication include performance reports prepared by employees, suggestion boxes, employee attitude surveys, grievance procedures, manager–employee discussions, and informal group sessions in which employees have the opportunity to discuss problems with their manager or representatives of top-level management.</a:t>
            </a:r>
          </a:p>
          <a:p>
            <a:pPr eaLnBrk="1" hangingPunct="1"/>
            <a:endParaRPr lang="en-US" dirty="0">
              <a:cs typeface="Arial" charset="0"/>
            </a:endParaRPr>
          </a:p>
          <a:p>
            <a:pPr eaLnBrk="1" hangingPunct="1"/>
            <a:r>
              <a:rPr lang="en-US" dirty="0">
                <a:cs typeface="Arial" charset="0"/>
              </a:rPr>
              <a:t>Communication that takes place among employees on the same organizational level is called </a:t>
            </a:r>
            <a:r>
              <a:rPr lang="en-US" b="1" dirty="0">
                <a:cs typeface="Arial" charset="0"/>
              </a:rPr>
              <a:t>lateral communication. </a:t>
            </a:r>
            <a:r>
              <a:rPr lang="en-US" dirty="0">
                <a:cs typeface="Arial" charset="0"/>
              </a:rPr>
              <a:t>In today’s</a:t>
            </a:r>
            <a:r>
              <a:rPr lang="en-US" baseline="0" dirty="0">
                <a:cs typeface="Arial" charset="0"/>
              </a:rPr>
              <a:t> </a:t>
            </a:r>
            <a:r>
              <a:rPr lang="en-US" dirty="0">
                <a:cs typeface="Arial" charset="0"/>
              </a:rPr>
              <a:t>dynamic environment, horizontal communications are frequently needed to save time and facilitate coordination. Cross-functional teams, for instance, rely heavily on this form of communication</a:t>
            </a:r>
            <a:r>
              <a:rPr lang="en-US" baseline="0" dirty="0">
                <a:cs typeface="Arial" charset="0"/>
              </a:rPr>
              <a:t> </a:t>
            </a:r>
            <a:r>
              <a:rPr lang="en-US" dirty="0">
                <a:cs typeface="Arial" charset="0"/>
              </a:rPr>
              <a:t>interaction.</a:t>
            </a:r>
          </a:p>
          <a:p>
            <a:pPr eaLnBrk="1" hangingPunct="1"/>
            <a:endParaRPr lang="en-US" dirty="0">
              <a:cs typeface="Arial" charset="0"/>
            </a:endParaRPr>
          </a:p>
          <a:p>
            <a:pPr eaLnBrk="1" hangingPunct="1"/>
            <a:r>
              <a:rPr lang="en-US" b="1" dirty="0">
                <a:cs typeface="Arial" charset="0"/>
              </a:rPr>
              <a:t>Diagonal communication </a:t>
            </a:r>
            <a:r>
              <a:rPr lang="en-US" dirty="0">
                <a:cs typeface="Arial" charset="0"/>
              </a:rPr>
              <a:t>is communication that crosses both work areas </a:t>
            </a:r>
            <a:r>
              <a:rPr lang="en-US" i="1" dirty="0">
                <a:cs typeface="Arial" charset="0"/>
              </a:rPr>
              <a:t>and </a:t>
            </a:r>
            <a:r>
              <a:rPr lang="en-US" dirty="0">
                <a:cs typeface="Arial" charset="0"/>
              </a:rPr>
              <a:t>organizational levels. A credit analyst who communicates</a:t>
            </a:r>
            <a:r>
              <a:rPr lang="en-US" baseline="0" dirty="0">
                <a:cs typeface="Arial" charset="0"/>
              </a:rPr>
              <a:t> </a:t>
            </a:r>
            <a:r>
              <a:rPr lang="en-US" dirty="0">
                <a:cs typeface="Arial" charset="0"/>
              </a:rPr>
              <a:t>directly with a regional marketing manager about a customer’s problem—note the different department and different organizational level—uses diagonal communication.</a:t>
            </a:r>
          </a:p>
          <a:p>
            <a:pPr eaLnBrk="1" hangingPunct="1"/>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85824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Long Description:</a:t>
            </a:r>
          </a:p>
          <a:p>
            <a:r>
              <a:rPr lang="en-US" sz="1200" kern="1200" dirty="0">
                <a:solidFill>
                  <a:schemeClr val="tx1"/>
                </a:solidFill>
                <a:effectLst/>
                <a:latin typeface="+mn-lt"/>
                <a:ea typeface="+mn-ea"/>
                <a:cs typeface="+mn-cs"/>
              </a:rPr>
              <a:t>The 3 types are as follows.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Chain: The chart shows communication flowing from one individual to 2 branches of individuals. Each branch shows multiple individuals one below the other. </a:t>
            </a:r>
          </a:p>
          <a:p>
            <a:r>
              <a:rPr lang="en-US" sz="1200" kern="1200" dirty="0">
                <a:solidFill>
                  <a:schemeClr val="tx1"/>
                </a:solidFill>
                <a:effectLst/>
                <a:latin typeface="+mn-lt"/>
                <a:ea typeface="+mn-ea"/>
                <a:cs typeface="+mn-cs"/>
              </a:rPr>
              <a:t>Wheel: The chart shows communication flowing from one person. This reaches every other individual separately.</a:t>
            </a:r>
          </a:p>
          <a:p>
            <a:r>
              <a:rPr lang="en-US" sz="1200" kern="1200" dirty="0">
                <a:solidFill>
                  <a:schemeClr val="tx1"/>
                </a:solidFill>
                <a:effectLst/>
                <a:latin typeface="+mn-lt"/>
                <a:ea typeface="+mn-ea"/>
                <a:cs typeface="+mn-cs"/>
              </a:rPr>
              <a:t>All Channel: The chart shows each individual connecting to every other individual.</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chart also shows the characteristics of the 3 types as follows.</a:t>
            </a:r>
          </a:p>
          <a:p>
            <a:r>
              <a:rPr lang="en-US" sz="1200" b="1" kern="1200" dirty="0">
                <a:solidFill>
                  <a:schemeClr val="tx1"/>
                </a:solidFill>
                <a:effectLst/>
                <a:latin typeface="+mn-lt"/>
                <a:ea typeface="+mn-ea"/>
                <a:cs typeface="+mn-cs"/>
              </a:rPr>
              <a:t>Chain</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Moderate</a:t>
            </a:r>
          </a:p>
          <a:p>
            <a:r>
              <a:rPr lang="en-US" sz="1200" b="1" kern="1200" dirty="0">
                <a:solidFill>
                  <a:schemeClr val="tx1"/>
                </a:solidFill>
                <a:effectLst/>
                <a:latin typeface="+mn-lt"/>
                <a:ea typeface="+mn-ea"/>
                <a:cs typeface="+mn-cs"/>
              </a:rPr>
              <a:t>Wheel</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Fast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Low</a:t>
            </a:r>
          </a:p>
          <a:p>
            <a:r>
              <a:rPr lang="en-US" sz="1200" b="1" kern="1200" dirty="0">
                <a:solidFill>
                  <a:schemeClr val="tx1"/>
                </a:solidFill>
                <a:effectLst/>
                <a:latin typeface="+mn-lt"/>
                <a:ea typeface="+mn-ea"/>
                <a:cs typeface="+mn-cs"/>
              </a:rPr>
              <a:t>All Channel</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Fast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None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High</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1935466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The vertical and horizontal flows of organizational communication can be combined into a variety of patterns called </a:t>
            </a:r>
            <a:r>
              <a:rPr lang="en-US" b="1" dirty="0">
                <a:cs typeface="Arial" charset="0"/>
              </a:rPr>
              <a:t>communication networks. </a:t>
            </a:r>
            <a:r>
              <a:rPr lang="en-US" dirty="0">
                <a:cs typeface="Arial" charset="0"/>
              </a:rPr>
              <a:t>In the </a:t>
            </a:r>
            <a:r>
              <a:rPr lang="en-US" i="1" dirty="0">
                <a:cs typeface="Arial" charset="0"/>
              </a:rPr>
              <a:t>chain </a:t>
            </a:r>
            <a:r>
              <a:rPr lang="en-US" dirty="0">
                <a:cs typeface="Arial" charset="0"/>
              </a:rPr>
              <a:t>network, communication flows according to the formal chain of command, both downward and upward. The </a:t>
            </a:r>
            <a:r>
              <a:rPr lang="en-US" i="1" dirty="0">
                <a:cs typeface="Arial" charset="0"/>
              </a:rPr>
              <a:t>wheel </a:t>
            </a:r>
            <a:r>
              <a:rPr lang="en-US" dirty="0">
                <a:cs typeface="Arial" charset="0"/>
              </a:rPr>
              <a:t>network represents communication flowing between a clearly identifiable and strong leader and others in a work group or team. The leader serves as the hub through whom all communication passes. Finally, in the </a:t>
            </a:r>
            <a:r>
              <a:rPr lang="en-US" i="1" dirty="0">
                <a:cs typeface="Arial" charset="0"/>
              </a:rPr>
              <a:t>all-channel </a:t>
            </a:r>
            <a:r>
              <a:rPr lang="en-US" dirty="0">
                <a:cs typeface="Arial" charset="0"/>
              </a:rPr>
              <a:t>network, communication flows freely among all members of a work team.</a:t>
            </a:r>
          </a:p>
          <a:p>
            <a:pPr eaLnBrk="1" hangingPunct="1"/>
            <a:endParaRPr lang="en-US" dirty="0">
              <a:cs typeface="Arial" charset="0"/>
            </a:endParaRPr>
          </a:p>
          <a:p>
            <a:pPr eaLnBrk="1" hangingPunct="1"/>
            <a:r>
              <a:rPr lang="en-US" dirty="0">
                <a:cs typeface="Arial" charset="0"/>
              </a:rPr>
              <a:t>The </a:t>
            </a:r>
            <a:r>
              <a:rPr lang="en-US" b="1" dirty="0">
                <a:cs typeface="Arial" charset="0"/>
              </a:rPr>
              <a:t>grapevine</a:t>
            </a:r>
            <a:r>
              <a:rPr lang="en-US" dirty="0">
                <a:cs typeface="Arial" charset="0"/>
              </a:rPr>
              <a:t> is the informal organizational communication network. The grapevine is active in almost every organization. Is it an</a:t>
            </a:r>
            <a:r>
              <a:rPr lang="en-US" baseline="0" dirty="0">
                <a:cs typeface="Arial" charset="0"/>
              </a:rPr>
              <a:t> </a:t>
            </a:r>
            <a:r>
              <a:rPr lang="en-US" dirty="0">
                <a:cs typeface="Arial" charset="0"/>
              </a:rPr>
              <a:t>important source of information? You bet! One survey reported that 63 percent of employees say they hear about important matters first through rumors or gossip on the grapevine.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314564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The vertical and horizontal flows of organizational communication can be combined into a variety of patterns called </a:t>
            </a:r>
            <a:r>
              <a:rPr lang="en-US" b="1" dirty="0">
                <a:cs typeface="Arial" charset="0"/>
              </a:rPr>
              <a:t>communication networks. </a:t>
            </a:r>
            <a:r>
              <a:rPr lang="en-US" dirty="0">
                <a:cs typeface="Arial" charset="0"/>
              </a:rPr>
              <a:t>In the </a:t>
            </a:r>
            <a:r>
              <a:rPr lang="en-US" i="1" dirty="0">
                <a:cs typeface="Arial" charset="0"/>
              </a:rPr>
              <a:t>chain </a:t>
            </a:r>
            <a:r>
              <a:rPr lang="en-US" dirty="0">
                <a:cs typeface="Arial" charset="0"/>
              </a:rPr>
              <a:t>network, communication flows according to the formal chain of command, both downward and upward. The </a:t>
            </a:r>
            <a:r>
              <a:rPr lang="en-US" i="1" dirty="0">
                <a:cs typeface="Arial" charset="0"/>
              </a:rPr>
              <a:t>wheel </a:t>
            </a:r>
            <a:r>
              <a:rPr lang="en-US" dirty="0">
                <a:cs typeface="Arial" charset="0"/>
              </a:rPr>
              <a:t>network represents communication flowing between a clearly identifiable and strong leader and others in a work group or team. The leader serves as the hub through whom all communication passes. Finally, in the </a:t>
            </a:r>
            <a:r>
              <a:rPr lang="en-US" i="1" dirty="0">
                <a:cs typeface="Arial" charset="0"/>
              </a:rPr>
              <a:t>all-channel </a:t>
            </a:r>
            <a:r>
              <a:rPr lang="en-US" dirty="0">
                <a:cs typeface="Arial" charset="0"/>
              </a:rPr>
              <a:t>network, communication flows freely among all members of a work team.</a:t>
            </a:r>
          </a:p>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1130042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12</a:t>
            </a:fld>
            <a:endParaRPr lang="en-GB"/>
          </a:p>
        </p:txBody>
      </p:sp>
    </p:spTree>
    <p:extLst>
      <p:ext uri="{BB962C8B-B14F-4D97-AF65-F5344CB8AC3E}">
        <p14:creationId xmlns:p14="http://schemas.microsoft.com/office/powerpoint/2010/main" val="3619446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was a time not so long ago when most employees rarely communicated after traditional work hours. IT has made it possible to stay connected around the clock, seven days per week. And IT has radically changed the way organizational members communicate. For example, IT has significantly improved a manager’s ability to monitor individual and team performance, has allowed employees to have more complete information to make faster decisions, and has provided employees more opportunities to collaborate and share information.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addition, IT has made it possible for people in organizations to be fully accessible, at any time, regardless of where they are. Employees don’t have to be at their desk with their computers running to communicate with others in the organization.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807696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Internet access is increasingly available through Wi-Fi and wireless access hotspots. And the number of these hotspot locations continues to grow. </a:t>
            </a:r>
            <a:endParaRPr lang="en-US" dirty="0"/>
          </a:p>
          <a:p>
            <a:r>
              <a:rPr lang="en-US" sz="1200" kern="1200" dirty="0">
                <a:solidFill>
                  <a:schemeClr val="tx1"/>
                </a:solidFill>
                <a:effectLst/>
                <a:latin typeface="+mn-lt"/>
                <a:ea typeface="+mn-ea"/>
                <a:cs typeface="+mn-cs"/>
              </a:rPr>
              <a:t>With more than 50 million “mobile” workers in the United States, smartphones, notebook computers, computing devices such as iPad, and other pocket communication devices have generated whole new ways for managers to “keep in touch.” And the number of mobile communication users keeps increasing.</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Employees don’t have to be at their desks to communicate with others in the organization. As wireless technology continues to improve, we’ll see more organizational members using it as a way to collaborate and share information.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690747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Collaborative work </a:t>
            </a:r>
            <a:r>
              <a:rPr lang="en-US" sz="1200" kern="1200" dirty="0">
                <a:solidFill>
                  <a:schemeClr val="tx1"/>
                </a:solidFill>
                <a:latin typeface="+mn-lt"/>
                <a:ea typeface="+mn-ea"/>
                <a:cs typeface="+mn-cs"/>
              </a:rPr>
              <a:t>reports</a:t>
            </a:r>
            <a:r>
              <a:rPr lang="en-US" sz="1200" kern="1200" dirty="0">
                <a:solidFill>
                  <a:schemeClr val="tx1"/>
                </a:solidFill>
                <a:effectLst/>
                <a:latin typeface="+mn-lt"/>
                <a:ea typeface="+mn-ea"/>
                <a:cs typeface="+mn-cs"/>
              </a:rPr>
              <a:t> among widely dispersed individuals and teams, sharing of information, and integration of decisions and work throughout an entire organization have the potential to increase organizational efficiency and effectiveness. However, companies need to guard against relying exclusively on IT for collaborative work. For example, constantly staying connected has its downsides, such as impeding creativity.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Some companies recognize the importance of downtime. For example, what is the psychological cost of an employee always being accessible? Will it lead to increased pressure for employees to “check in” even during their off hours? How important is it for employees to separate their work and personal lives? These questions don’t come with easy answers, and managers will have to face these and similar issues.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468006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social media as an internal communications platform keeps the message from being buried in the employees’ email inboxes. It also enables the entire team to post suggestions and thoughts specific to that issue. This practice helps compartmentalize the conversation.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1557392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Cybersecurity breaches occur every day,</a:t>
            </a:r>
            <a:r>
              <a:rPr lang="en-US" baseline="0" dirty="0"/>
              <a:t> </a:t>
            </a:r>
            <a:r>
              <a:rPr lang="en-US" dirty="0"/>
              <a:t>such as the “hacks” of computer systems at Target, Home Depot, eBay, and Equifax. Tens of millions of customers have been affected by these data breaches. </a:t>
            </a:r>
          </a:p>
          <a:p>
            <a:endParaRPr lang="en-US" dirty="0"/>
          </a:p>
          <a:p>
            <a:r>
              <a:rPr lang="en-US" dirty="0"/>
              <a:t>To help protect your digital resources use secure passwords, back up data, secure </a:t>
            </a:r>
            <a:r>
              <a:rPr lang="en-US"/>
              <a:t>the Wi-Fi</a:t>
            </a:r>
            <a:r>
              <a:rPr lang="en-US" dirty="0"/>
              <a:t>, and constantly review and be suspicious of all external communications and downloads. No one can be protected completely but these steps will help.</a:t>
            </a:r>
          </a:p>
        </p:txBody>
      </p:sp>
      <p:sp>
        <p:nvSpPr>
          <p:cNvPr id="4" name="Slide Number Placeholder 3"/>
          <p:cNvSpPr>
            <a:spLocks noGrp="1"/>
          </p:cNvSpPr>
          <p:nvPr>
            <p:ph type="sldNum" sz="quarter" idx="5"/>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779954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Four of the most basic elements in successful persuasion include: (1) Be clear about the who, what and why; (2) Keep it simple; (3) Think about the other’s needs, motivation, and interests when you shape your arguments; and (4) appeal to the head and heart by combining both rational and emotional arguments.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Apart from brevity, there are other elements to effective persuasion. For instance, communication expert Mark Rodgers indicates that effective persuasion starts with stating the importance of following a course of action and the likely benefits. Another characteristic of persuasive messages is to use descriptive language such as metaphors, humor, and analogies.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20969219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20</a:t>
            </a:fld>
            <a:endParaRPr lang="en-GB"/>
          </a:p>
        </p:txBody>
      </p:sp>
    </p:spTree>
    <p:extLst>
      <p:ext uri="{BB962C8B-B14F-4D97-AF65-F5344CB8AC3E}">
        <p14:creationId xmlns:p14="http://schemas.microsoft.com/office/powerpoint/2010/main" val="16189723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One survey revealed that 70 percent of employees who make presentations say that good presentation skills are important to career success. Yet, discomfort with public speaking holds some employees back.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Characteristics in effective speakers include authenticity, humility, brevity, and a clear understanding of the audience.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extLst>
      <p:ext uri="{BB962C8B-B14F-4D97-AF65-F5344CB8AC3E}">
        <p14:creationId xmlns:p14="http://schemas.microsoft.com/office/powerpoint/2010/main" val="10146534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22</a:t>
            </a:fld>
            <a:endParaRPr lang="en-GB"/>
          </a:p>
        </p:txBody>
      </p:sp>
    </p:spTree>
    <p:extLst>
      <p:ext uri="{BB962C8B-B14F-4D97-AF65-F5344CB8AC3E}">
        <p14:creationId xmlns:p14="http://schemas.microsoft.com/office/powerpoint/2010/main" val="39234715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Some tips: (1) Think before you write – Focus on what you want to say before start writing. (2) Be direct. (3). Cut the fat. (4) Avoid jargon and grandiose language. (5) Be professional – do not use abbreviations, acronyms, or textspeak.</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Abbreviations and jargon that are standard in texting among friends and family are not always appreciated in a business setting. </a:t>
            </a:r>
          </a:p>
          <a:p>
            <a:endParaRPr lang="en-US" dirty="0"/>
          </a:p>
          <a:p>
            <a:r>
              <a:rPr lang="en-US" sz="1200" kern="1200" dirty="0">
                <a:solidFill>
                  <a:schemeClr val="tx1"/>
                </a:solidFill>
                <a:effectLst/>
                <a:latin typeface="+mn-lt"/>
                <a:ea typeface="+mn-ea"/>
                <a:cs typeface="+mn-cs"/>
              </a:rPr>
              <a:t>Some additional points: First, don’t be in a rush to press the send button or drop the memo in the mail. Oftentimes, poorly constructed email messages or written memos are the result of rushing. The same applies to sending communiques when you’re emotionally upset. Set your message aside; then, review it with fresh eyes. You might also ask a colleague to review it. Second, express information and ideas logically and don’t switch back and forth between topics. Third, check the accuracy of the content. For instance, the meeting is scheduled for 3 pm, but 2 pm was written in error. Finally, read the message carefully to ensure that an inaccurate word for the context doesn’t slip in. Spell-check programs can x misspellings but not the wrong word choice.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21264591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24</a:t>
            </a:fld>
            <a:endParaRPr lang="en-GB"/>
          </a:p>
        </p:txBody>
      </p:sp>
    </p:spTree>
    <p:extLst>
      <p:ext uri="{BB962C8B-B14F-4D97-AF65-F5344CB8AC3E}">
        <p14:creationId xmlns:p14="http://schemas.microsoft.com/office/powerpoint/2010/main" val="9941497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Employees receive 122 work emails daily in addition to numerous written memos, reports, and policy statements. The sheer volume alone requires good reading skills. What are they? </a:t>
            </a:r>
            <a:r>
              <a:rPr lang="en-US" sz="1200" b="1" kern="1200" dirty="0">
                <a:solidFill>
                  <a:schemeClr val="tx1"/>
                </a:solidFill>
                <a:effectLst/>
                <a:latin typeface="+mn-lt"/>
                <a:ea typeface="+mn-ea"/>
                <a:cs typeface="+mn-cs"/>
              </a:rPr>
              <a:t>Reading skills </a:t>
            </a:r>
            <a:r>
              <a:rPr lang="en-US" sz="1200" kern="1200" dirty="0">
                <a:solidFill>
                  <a:schemeClr val="tx1"/>
                </a:solidFill>
                <a:effectLst/>
                <a:latin typeface="+mn-lt"/>
                <a:ea typeface="+mn-ea"/>
                <a:cs typeface="+mn-cs"/>
              </a:rPr>
              <a:t>entail an understanding of written sentences and paragraphs in work-related documents. If your reading skills aren’t up to par—either in comprehension or speed—don’t be afraid to sign up for a reading-improvement class.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10547357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26</a:t>
            </a:fld>
            <a:endParaRPr lang="en-GB"/>
          </a:p>
        </p:txBody>
      </p:sp>
    </p:spTree>
    <p:extLst>
      <p:ext uri="{BB962C8B-B14F-4D97-AF65-F5344CB8AC3E}">
        <p14:creationId xmlns:p14="http://schemas.microsoft.com/office/powerpoint/2010/main" val="32901269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27</a:t>
            </a:fld>
            <a:endParaRPr lang="en-GB"/>
          </a:p>
        </p:txBody>
      </p:sp>
    </p:spTree>
    <p:extLst>
      <p:ext uri="{BB962C8B-B14F-4D97-AF65-F5344CB8AC3E}">
        <p14:creationId xmlns:p14="http://schemas.microsoft.com/office/powerpoint/2010/main" val="32265682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29</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6B81464A-7777-6AF6-DC38-B6FDCEBAE489}"/>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B561D84C-9709-B219-0FE4-AB904D116156}"/>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7: Session 2</a:t>
            </a:r>
          </a:p>
          <a:p>
            <a:pPr algn="r">
              <a:lnSpc>
                <a:spcPct val="150000"/>
              </a:lnSpc>
              <a:spcBef>
                <a:spcPct val="0"/>
              </a:spcBef>
              <a:buFontTx/>
              <a:buNone/>
            </a:pPr>
            <a:r>
              <a:rPr lang="en-GB" altLang="en-US" sz="2800" b="1" dirty="0">
                <a:latin typeface="Arial" panose="020B0604020202020204" pitchFamily="34" charset="0"/>
              </a:rPr>
              <a:t>Communication</a:t>
            </a:r>
          </a:p>
        </p:txBody>
      </p:sp>
      <p:sp>
        <p:nvSpPr>
          <p:cNvPr id="7" name="Subtitle 4">
            <a:extLst>
              <a:ext uri="{FF2B5EF4-FFF2-40B4-BE49-F238E27FC236}">
                <a16:creationId xmlns:a16="http://schemas.microsoft.com/office/drawing/2014/main" id="{6868E7BA-7480-35FE-07EA-4012AA87AA20}"/>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16/02/2024</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communication:</a:t>
            </a:r>
            <a:r>
              <a:rPr lang="en-GB" altLang="en-US" sz="2000" dirty="0"/>
              <a:t> </a:t>
            </a:r>
          </a:p>
          <a:p>
            <a:pPr marL="457200" indent="-457200" algn="just" eaLnBrk="1" hangingPunct="1">
              <a:buFont typeface="+mj-lt"/>
              <a:buAutoNum type="arabicPeriod"/>
              <a:defRPr/>
            </a:pPr>
            <a:r>
              <a:rPr lang="en-GB" sz="2800" kern="0" dirty="0">
                <a:effectLst/>
                <a:latin typeface="Calibri" panose="020F0502020204030204" pitchFamily="34" charset="0"/>
                <a:ea typeface="DengXian" panose="02010600030101010101" pitchFamily="2" charset="-122"/>
              </a:rPr>
              <a:t>Organisational communication</a:t>
            </a:r>
          </a:p>
          <a:p>
            <a:pPr marL="457200" indent="-457200" algn="just" eaLnBrk="1" hangingPunct="1">
              <a:buFont typeface="+mj-lt"/>
              <a:buAutoNum type="arabicPeriod"/>
              <a:defRPr/>
            </a:pPr>
            <a:r>
              <a:rPr lang="en-US" sz="2800" kern="0" dirty="0">
                <a:effectLst/>
                <a:latin typeface="Calibri" panose="020F0502020204030204" pitchFamily="34" charset="0"/>
                <a:ea typeface="DengXian" panose="02010600030101010101" pitchFamily="2" charset="-122"/>
              </a:rPr>
              <a:t>IT and communication</a:t>
            </a:r>
          </a:p>
          <a:p>
            <a:pPr marL="457200" indent="-457200" algn="just" eaLnBrk="1" hangingPunct="1">
              <a:buFont typeface="+mj-lt"/>
              <a:buAutoNum type="arabicPeriod"/>
              <a:defRPr/>
            </a:pPr>
            <a:r>
              <a:rPr lang="en-US" sz="2800" kern="0" dirty="0">
                <a:effectLst/>
                <a:latin typeface="Calibri" panose="020F0502020204030204" pitchFamily="34" charset="0"/>
                <a:ea typeface="DengXian" panose="02010600030101010101" pitchFamily="2" charset="-122"/>
              </a:rPr>
              <a:t>Communication issues in today’s </a:t>
            </a:r>
            <a:r>
              <a:rPr lang="en-US" sz="2800" kern="0" dirty="0" err="1">
                <a:effectLst/>
                <a:latin typeface="Calibri" panose="020F0502020204030204" pitchFamily="34" charset="0"/>
                <a:ea typeface="DengXian" panose="02010600030101010101" pitchFamily="2" charset="-122"/>
              </a:rPr>
              <a:t>organisations</a:t>
            </a:r>
            <a:endParaRPr lang="en-GB" altLang="en-US" sz="4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16/02/2024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err="1"/>
              <a:t>Organisational</a:t>
            </a:r>
            <a:r>
              <a:rPr lang="en-US" b="1" dirty="0"/>
              <a:t> communication</a:t>
            </a:r>
          </a:p>
        </p:txBody>
      </p:sp>
      <p:sp>
        <p:nvSpPr>
          <p:cNvPr id="3" name="Content Placeholder 2"/>
          <p:cNvSpPr>
            <a:spLocks noGrp="1"/>
          </p:cNvSpPr>
          <p:nvPr>
            <p:ph idx="1"/>
          </p:nvPr>
        </p:nvSpPr>
        <p:spPr>
          <a:xfrm>
            <a:off x="457200" y="1600201"/>
            <a:ext cx="8229600" cy="3917032"/>
          </a:xfrm>
        </p:spPr>
        <p:txBody>
          <a:bodyPr/>
          <a:lstStyle/>
          <a:p>
            <a:pPr>
              <a:lnSpc>
                <a:spcPct val="90000"/>
              </a:lnSpc>
            </a:pPr>
            <a:r>
              <a:rPr lang="en-US" sz="2400" b="1" dirty="0" err="1"/>
              <a:t>Organisational</a:t>
            </a:r>
            <a:r>
              <a:rPr lang="en-US" sz="2400" b="1" dirty="0"/>
              <a:t> communication</a:t>
            </a:r>
            <a:r>
              <a:rPr lang="en-US" sz="2400" dirty="0"/>
              <a:t>: all the patterns, networks, and systems of communication within an organization</a:t>
            </a:r>
          </a:p>
        </p:txBody>
      </p:sp>
    </p:spTree>
    <p:extLst>
      <p:ext uri="{BB962C8B-B14F-4D97-AF65-F5344CB8AC3E}">
        <p14:creationId xmlns:p14="http://schemas.microsoft.com/office/powerpoint/2010/main" val="2688130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Communication problem</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1298270" y="5161201"/>
            <a:ext cx="6547459" cy="410259"/>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600" dirty="0"/>
              <a:t>Source: Robbins and Coulter (2021, p. 402)</a:t>
            </a:r>
          </a:p>
        </p:txBody>
      </p:sp>
      <p:pic>
        <p:nvPicPr>
          <p:cNvPr id="6" name="Picture 5">
            <a:extLst>
              <a:ext uri="{FF2B5EF4-FFF2-40B4-BE49-F238E27FC236}">
                <a16:creationId xmlns:a16="http://schemas.microsoft.com/office/drawing/2014/main" id="{C0F88AFB-63FC-2153-39FB-7760EC2DEBF6}"/>
              </a:ext>
            </a:extLst>
          </p:cNvPr>
          <p:cNvPicPr>
            <a:picLocks noChangeAspect="1"/>
          </p:cNvPicPr>
          <p:nvPr/>
        </p:nvPicPr>
        <p:blipFill>
          <a:blip r:embed="rId3"/>
          <a:stretch>
            <a:fillRect/>
          </a:stretch>
        </p:blipFill>
        <p:spPr>
          <a:xfrm>
            <a:off x="457200" y="1696799"/>
            <a:ext cx="8087854" cy="3029373"/>
          </a:xfrm>
          <a:prstGeom prst="rect">
            <a:avLst/>
          </a:prstGeom>
        </p:spPr>
      </p:pic>
    </p:spTree>
    <p:extLst>
      <p:ext uri="{BB962C8B-B14F-4D97-AF65-F5344CB8AC3E}">
        <p14:creationId xmlns:p14="http://schemas.microsoft.com/office/powerpoint/2010/main" val="714777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Formal Versus Informal</a:t>
            </a:r>
          </a:p>
        </p:txBody>
      </p:sp>
      <p:sp>
        <p:nvSpPr>
          <p:cNvPr id="3" name="Content Placeholder 2"/>
          <p:cNvSpPr>
            <a:spLocks noGrp="1"/>
          </p:cNvSpPr>
          <p:nvPr>
            <p:ph idx="1"/>
          </p:nvPr>
        </p:nvSpPr>
        <p:spPr>
          <a:xfrm>
            <a:off x="457200" y="1600201"/>
            <a:ext cx="8229600" cy="3917032"/>
          </a:xfrm>
        </p:spPr>
        <p:txBody>
          <a:bodyPr/>
          <a:lstStyle/>
          <a:p>
            <a:r>
              <a:rPr lang="en-US" dirty="0"/>
              <a:t>Formal communication: communication that takes place within prescribed organizational work arrangements</a:t>
            </a:r>
          </a:p>
          <a:p>
            <a:r>
              <a:rPr lang="en-US" dirty="0"/>
              <a:t>Informal communication: communication that is not defined by the organization’s structural hierarchy</a:t>
            </a:r>
          </a:p>
        </p:txBody>
      </p:sp>
    </p:spTree>
    <p:extLst>
      <p:ext uri="{BB962C8B-B14F-4D97-AF65-F5344CB8AC3E}">
        <p14:creationId xmlns:p14="http://schemas.microsoft.com/office/powerpoint/2010/main" val="715270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Direction of Flow (1 of 2)</a:t>
            </a:r>
          </a:p>
        </p:txBody>
      </p:sp>
      <p:sp>
        <p:nvSpPr>
          <p:cNvPr id="3" name="Content Placeholder 2"/>
          <p:cNvSpPr>
            <a:spLocks noGrp="1"/>
          </p:cNvSpPr>
          <p:nvPr>
            <p:ph idx="1"/>
          </p:nvPr>
        </p:nvSpPr>
        <p:spPr>
          <a:xfrm>
            <a:off x="457200" y="1600201"/>
            <a:ext cx="8229600" cy="3917032"/>
          </a:xfrm>
        </p:spPr>
        <p:txBody>
          <a:bodyPr/>
          <a:lstStyle/>
          <a:p>
            <a:r>
              <a:rPr lang="en-US" dirty="0"/>
              <a:t>Downward: communication that flows downward from a manager to employees</a:t>
            </a:r>
          </a:p>
          <a:p>
            <a:pPr lvl="1"/>
            <a:r>
              <a:rPr lang="en-US" dirty="0"/>
              <a:t>Town hall meeting: informal public meetings where information can be relayed, issues can be discussed, or employees can be brought together to celebrate accomplishments</a:t>
            </a:r>
          </a:p>
        </p:txBody>
      </p:sp>
    </p:spTree>
    <p:extLst>
      <p:ext uri="{BB962C8B-B14F-4D97-AF65-F5344CB8AC3E}">
        <p14:creationId xmlns:p14="http://schemas.microsoft.com/office/powerpoint/2010/main" val="382280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Direction of Flow (2 of 2)</a:t>
            </a:r>
          </a:p>
        </p:txBody>
      </p:sp>
      <p:sp>
        <p:nvSpPr>
          <p:cNvPr id="3" name="Content Placeholder 2"/>
          <p:cNvSpPr>
            <a:spLocks noGrp="1"/>
          </p:cNvSpPr>
          <p:nvPr>
            <p:ph idx="1"/>
          </p:nvPr>
        </p:nvSpPr>
        <p:spPr>
          <a:xfrm>
            <a:off x="457200" y="1600201"/>
            <a:ext cx="8229600" cy="3917032"/>
          </a:xfrm>
        </p:spPr>
        <p:txBody>
          <a:bodyPr/>
          <a:lstStyle/>
          <a:p>
            <a:r>
              <a:rPr lang="en-US" dirty="0"/>
              <a:t>Upward communication: communication that flows upward from employees to managers</a:t>
            </a:r>
          </a:p>
          <a:p>
            <a:r>
              <a:rPr lang="en-US" dirty="0"/>
              <a:t>Lateral communication: communication that takes place among any employees on the same organizational level</a:t>
            </a:r>
          </a:p>
          <a:p>
            <a:r>
              <a:rPr lang="en-US" dirty="0"/>
              <a:t>Diagonal communication: communication that cuts across work areas and organizational levels</a:t>
            </a:r>
          </a:p>
        </p:txBody>
      </p:sp>
    </p:spTree>
    <p:extLst>
      <p:ext uri="{BB962C8B-B14F-4D97-AF65-F5344CB8AC3E}">
        <p14:creationId xmlns:p14="http://schemas.microsoft.com/office/powerpoint/2010/main" val="1533167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Networks</a:t>
            </a:r>
          </a:p>
        </p:txBody>
      </p:sp>
      <p:sp>
        <p:nvSpPr>
          <p:cNvPr id="3" name="Content Placeholder 2"/>
          <p:cNvSpPr>
            <a:spLocks noGrp="1"/>
          </p:cNvSpPr>
          <p:nvPr>
            <p:ph idx="1"/>
          </p:nvPr>
        </p:nvSpPr>
        <p:spPr>
          <a:xfrm>
            <a:off x="457200" y="1600201"/>
            <a:ext cx="8229600" cy="3917032"/>
          </a:xfrm>
        </p:spPr>
        <p:txBody>
          <a:bodyPr/>
          <a:lstStyle/>
          <a:p>
            <a:r>
              <a:rPr lang="en-US" dirty="0"/>
              <a:t>Communication networks: the variety of patterns of vertical and horizontal flows of organizational communication</a:t>
            </a:r>
          </a:p>
          <a:p>
            <a:r>
              <a:rPr lang="en-US" dirty="0"/>
              <a:t>Grapevine: the informal organizational communication network</a:t>
            </a:r>
          </a:p>
        </p:txBody>
      </p:sp>
    </p:spTree>
    <p:extLst>
      <p:ext uri="{BB962C8B-B14F-4D97-AF65-F5344CB8AC3E}">
        <p14:creationId xmlns:p14="http://schemas.microsoft.com/office/powerpoint/2010/main" val="2034519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Networks</a:t>
            </a:r>
          </a:p>
        </p:txBody>
      </p:sp>
      <p:pic>
        <p:nvPicPr>
          <p:cNvPr id="5" name="Picture Placeholder 6" descr="A chart illustrates 3 types of organizational communication networks.&#10;Long description is available in notes,&#10;press F6">
            <a:extLst>
              <a:ext uri="{FF2B5EF4-FFF2-40B4-BE49-F238E27FC236}">
                <a16:creationId xmlns:a16="http://schemas.microsoft.com/office/drawing/2014/main" id="{B872AD60-D23A-0DD0-29A9-7869CE67F160}"/>
              </a:ext>
            </a:extLst>
          </p:cNvPr>
          <p:cNvPicPr>
            <a:picLocks noChangeAspect="1"/>
          </p:cNvPicPr>
          <p:nvPr/>
        </p:nvPicPr>
        <p:blipFill>
          <a:blip r:embed="rId3" cstate="print"/>
          <a:stretch>
            <a:fillRect/>
          </a:stretch>
        </p:blipFill>
        <p:spPr>
          <a:xfrm>
            <a:off x="567894" y="1382690"/>
            <a:ext cx="8008450" cy="4091353"/>
          </a:xfrm>
          <a:prstGeom prst="rect">
            <a:avLst/>
          </a:prstGeom>
        </p:spPr>
      </p:pic>
      <p:sp>
        <p:nvSpPr>
          <p:cNvPr id="6" name="Content Placeholder 2">
            <a:extLst>
              <a:ext uri="{FF2B5EF4-FFF2-40B4-BE49-F238E27FC236}">
                <a16:creationId xmlns:a16="http://schemas.microsoft.com/office/drawing/2014/main" id="{70ABBB85-6A3A-E469-A7DE-873C9C5E6133}"/>
              </a:ext>
            </a:extLst>
          </p:cNvPr>
          <p:cNvSpPr txBox="1">
            <a:spLocks/>
          </p:cNvSpPr>
          <p:nvPr/>
        </p:nvSpPr>
        <p:spPr bwMode="auto">
          <a:xfrm>
            <a:off x="202719" y="2014027"/>
            <a:ext cx="1859997" cy="1505350"/>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800" dirty="0"/>
              <a:t>Source: Robbins and Coulter (2021, p. 401)</a:t>
            </a:r>
          </a:p>
        </p:txBody>
      </p:sp>
    </p:spTree>
    <p:extLst>
      <p:ext uri="{BB962C8B-B14F-4D97-AF65-F5344CB8AC3E}">
        <p14:creationId xmlns:p14="http://schemas.microsoft.com/office/powerpoint/2010/main" val="3193150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Communication Networks</a:t>
            </a:r>
          </a:p>
        </p:txBody>
      </p:sp>
      <p:sp>
        <p:nvSpPr>
          <p:cNvPr id="3" name="Content Placeholder 2"/>
          <p:cNvSpPr>
            <a:spLocks noGrp="1"/>
          </p:cNvSpPr>
          <p:nvPr>
            <p:ph idx="1"/>
          </p:nvPr>
        </p:nvSpPr>
        <p:spPr>
          <a:xfrm>
            <a:off x="457200" y="1600201"/>
            <a:ext cx="8229600" cy="3917032"/>
          </a:xfrm>
        </p:spPr>
        <p:txBody>
          <a:bodyPr/>
          <a:lstStyle/>
          <a:p>
            <a:r>
              <a:rPr lang="en-US" dirty="0"/>
              <a:t>The form of network you should use to communicate your message depends on your goal</a:t>
            </a:r>
          </a:p>
          <a:p>
            <a:r>
              <a:rPr lang="en-US" dirty="0"/>
              <a:t>No single network is best for all situations</a:t>
            </a:r>
          </a:p>
        </p:txBody>
      </p:sp>
    </p:spTree>
    <p:extLst>
      <p:ext uri="{BB962C8B-B14F-4D97-AF65-F5344CB8AC3E}">
        <p14:creationId xmlns:p14="http://schemas.microsoft.com/office/powerpoint/2010/main" val="1547528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Communication problem – What do you think?</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138223" y="2833380"/>
            <a:ext cx="1174101" cy="183431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600" dirty="0"/>
              <a:t>Source: Robbins and Coulter (2021, p. 403)</a:t>
            </a:r>
          </a:p>
        </p:txBody>
      </p:sp>
      <p:pic>
        <p:nvPicPr>
          <p:cNvPr id="3" name="Picture 2">
            <a:extLst>
              <a:ext uri="{FF2B5EF4-FFF2-40B4-BE49-F238E27FC236}">
                <a16:creationId xmlns:a16="http://schemas.microsoft.com/office/drawing/2014/main" id="{E3A7D3A5-3828-8941-DAE7-6368E4FF4C04}"/>
              </a:ext>
            </a:extLst>
          </p:cNvPr>
          <p:cNvPicPr>
            <a:picLocks noChangeAspect="1"/>
          </p:cNvPicPr>
          <p:nvPr/>
        </p:nvPicPr>
        <p:blipFill rotWithShape="1">
          <a:blip r:embed="rId3"/>
          <a:srcRect l="2078" t="8090" r="2028" b="8159"/>
          <a:stretch/>
        </p:blipFill>
        <p:spPr>
          <a:xfrm>
            <a:off x="1312324" y="1509823"/>
            <a:ext cx="7693453" cy="4090778"/>
          </a:xfrm>
          <a:prstGeom prst="rect">
            <a:avLst/>
          </a:prstGeom>
        </p:spPr>
      </p:pic>
    </p:spTree>
    <p:extLst>
      <p:ext uri="{BB962C8B-B14F-4D97-AF65-F5344CB8AC3E}">
        <p14:creationId xmlns:p14="http://schemas.microsoft.com/office/powerpoint/2010/main" val="1142929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B6F8-C475-07C3-E9FC-66BBCEF6F03A}"/>
              </a:ext>
            </a:extLst>
          </p:cNvPr>
          <p:cNvSpPr>
            <a:spLocks noGrp="1"/>
          </p:cNvSpPr>
          <p:nvPr>
            <p:ph type="title"/>
          </p:nvPr>
        </p:nvSpPr>
        <p:spPr/>
        <p:txBody>
          <a:bodyPr/>
          <a:lstStyle/>
          <a:p>
            <a:r>
              <a:rPr lang="en-GB" b="1" dirty="0"/>
              <a:t>Communication in the internet and social media age</a:t>
            </a:r>
          </a:p>
        </p:txBody>
      </p:sp>
      <p:sp>
        <p:nvSpPr>
          <p:cNvPr id="3" name="Content Placeholder 2">
            <a:extLst>
              <a:ext uri="{FF2B5EF4-FFF2-40B4-BE49-F238E27FC236}">
                <a16:creationId xmlns:a16="http://schemas.microsoft.com/office/drawing/2014/main" id="{7A7E6714-6B39-6CD8-0576-577F3A7A6C44}"/>
              </a:ext>
            </a:extLst>
          </p:cNvPr>
          <p:cNvSpPr>
            <a:spLocks noGrp="1"/>
          </p:cNvSpPr>
          <p:nvPr>
            <p:ph idx="1"/>
          </p:nvPr>
        </p:nvSpPr>
        <p:spPr>
          <a:xfrm>
            <a:off x="375502" y="1611217"/>
            <a:ext cx="8229600" cy="3917032"/>
          </a:xfrm>
        </p:spPr>
        <p:txBody>
          <a:bodyPr/>
          <a:lstStyle/>
          <a:p>
            <a:r>
              <a:rPr lang="en-GB" dirty="0"/>
              <a:t>The world (of communication) is not what it used to be!</a:t>
            </a:r>
          </a:p>
        </p:txBody>
      </p:sp>
      <p:pic>
        <p:nvPicPr>
          <p:cNvPr id="1026" name="Picture 2" descr="Why everyone hates online meetings in 2023 (and how to change it)">
            <a:extLst>
              <a:ext uri="{FF2B5EF4-FFF2-40B4-BE49-F238E27FC236}">
                <a16:creationId xmlns:a16="http://schemas.microsoft.com/office/drawing/2014/main" id="{FD5F70FF-2043-B9BA-1942-6BC569B7B5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91"/>
          <a:stretch/>
        </p:blipFill>
        <p:spPr bwMode="auto">
          <a:xfrm>
            <a:off x="590381" y="2534416"/>
            <a:ext cx="3780783" cy="25442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hone Call vs Email: Which Side are You On? - Appleton Creative">
            <a:extLst>
              <a:ext uri="{FF2B5EF4-FFF2-40B4-BE49-F238E27FC236}">
                <a16:creationId xmlns:a16="http://schemas.microsoft.com/office/drawing/2014/main" id="{430EF4B7-279B-DF6A-CCDB-7BA7EDD229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2837" y="2534416"/>
            <a:ext cx="3995661" cy="2577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782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The 24/7 Work Environment</a:t>
            </a:r>
          </a:p>
        </p:txBody>
      </p:sp>
      <p:sp>
        <p:nvSpPr>
          <p:cNvPr id="3" name="Content Placeholder 2"/>
          <p:cNvSpPr>
            <a:spLocks noGrp="1"/>
          </p:cNvSpPr>
          <p:nvPr>
            <p:ph idx="1"/>
          </p:nvPr>
        </p:nvSpPr>
        <p:spPr>
          <a:xfrm>
            <a:off x="457200" y="1600201"/>
            <a:ext cx="8229600" cy="3917032"/>
          </a:xfrm>
        </p:spPr>
        <p:txBody>
          <a:bodyPr/>
          <a:lstStyle/>
          <a:p>
            <a:r>
              <a:rPr lang="en-US" dirty="0"/>
              <a:t>IT has made it possible to stay connected around the clock, seven days per week.</a:t>
            </a:r>
          </a:p>
          <a:p>
            <a:r>
              <a:rPr lang="en-US" dirty="0"/>
              <a:t>IT has made it possible for people in organizations to be fully accessible, at any time, regardless of where they are.</a:t>
            </a:r>
          </a:p>
        </p:txBody>
      </p:sp>
    </p:spTree>
    <p:extLst>
      <p:ext uri="{BB962C8B-B14F-4D97-AF65-F5344CB8AC3E}">
        <p14:creationId xmlns:p14="http://schemas.microsoft.com/office/powerpoint/2010/main" val="1582518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Working from Anywhere</a:t>
            </a:r>
          </a:p>
        </p:txBody>
      </p:sp>
      <p:sp>
        <p:nvSpPr>
          <p:cNvPr id="3" name="Content Placeholder 2"/>
          <p:cNvSpPr>
            <a:spLocks noGrp="1"/>
          </p:cNvSpPr>
          <p:nvPr>
            <p:ph idx="1"/>
          </p:nvPr>
        </p:nvSpPr>
        <p:spPr>
          <a:xfrm>
            <a:off x="457200" y="1600201"/>
            <a:ext cx="8229600" cy="3917032"/>
          </a:xfrm>
        </p:spPr>
        <p:txBody>
          <a:bodyPr/>
          <a:lstStyle/>
          <a:p>
            <a:r>
              <a:rPr lang="en-US" dirty="0"/>
              <a:t>Wireless communication technology has the ability to improve work for managers and employees.</a:t>
            </a:r>
          </a:p>
        </p:txBody>
      </p:sp>
      <p:pic>
        <p:nvPicPr>
          <p:cNvPr id="5122" name="Picture 2" descr="Digital nomad: why work from home when you can work anywhere?">
            <a:extLst>
              <a:ext uri="{FF2B5EF4-FFF2-40B4-BE49-F238E27FC236}">
                <a16:creationId xmlns:a16="http://schemas.microsoft.com/office/drawing/2014/main" id="{64F8DF18-2025-D7D2-D2C0-43FA9A5BA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3205" y="2728589"/>
            <a:ext cx="4957590" cy="2788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016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Balancing the Pluses and Minuses</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US" dirty="0"/>
              <a:t>Communication and the exchange of information among organizational members are no longer constrained by geography or time.</a:t>
            </a:r>
          </a:p>
          <a:p>
            <a:r>
              <a:rPr lang="en-US" dirty="0"/>
              <a:t>Constantly staying connected has its downsides, such as impeding creativity.</a:t>
            </a:r>
          </a:p>
        </p:txBody>
      </p:sp>
      <p:pic>
        <p:nvPicPr>
          <p:cNvPr id="4098" name="Picture 2" descr="GET A BALANCED LIFE MONTH">
            <a:extLst>
              <a:ext uri="{FF2B5EF4-FFF2-40B4-BE49-F238E27FC236}">
                <a16:creationId xmlns:a16="http://schemas.microsoft.com/office/drawing/2014/main" id="{35196BA2-2F40-6B42-977B-41D7D7E8A5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01" r="12335"/>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380489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Social Media</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US" dirty="0"/>
              <a:t>Devoting a channel for information exchange about a specific topic can help compartmentalize the conversation.</a:t>
            </a:r>
          </a:p>
          <a:p>
            <a:r>
              <a:rPr lang="en-US" dirty="0"/>
              <a:t>It can also start a useful conversation in which employees can share their experiences and make suggestions for creating competitive advantage.</a:t>
            </a:r>
          </a:p>
        </p:txBody>
      </p:sp>
      <p:pic>
        <p:nvPicPr>
          <p:cNvPr id="2050" name="Picture 2" descr="The 10 best Facebook alternatives for Android and iOS - CNET">
            <a:extLst>
              <a:ext uri="{FF2B5EF4-FFF2-40B4-BE49-F238E27FC236}">
                <a16:creationId xmlns:a16="http://schemas.microsoft.com/office/drawing/2014/main" id="{72D7B932-3FA7-B4D5-44D8-46C7885373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458865"/>
            <a:ext cx="4038600" cy="2271712"/>
          </a:xfrm>
          <a:prstGeom prst="rect">
            <a:avLst/>
          </a:prstGeom>
          <a:solidFill>
            <a:srgbClr val="FFFFFF"/>
          </a:solidFill>
        </p:spPr>
      </p:pic>
    </p:spTree>
    <p:extLst>
      <p:ext uri="{BB962C8B-B14F-4D97-AF65-F5344CB8AC3E}">
        <p14:creationId xmlns:p14="http://schemas.microsoft.com/office/powerpoint/2010/main" val="791136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092C-1DFA-4E64-8852-26FA161F449E}"/>
              </a:ext>
            </a:extLst>
          </p:cNvPr>
          <p:cNvSpPr>
            <a:spLocks noGrp="1"/>
          </p:cNvSpPr>
          <p:nvPr>
            <p:ph type="title"/>
          </p:nvPr>
        </p:nvSpPr>
        <p:spPr>
          <a:xfrm>
            <a:off x="457200" y="274638"/>
            <a:ext cx="8229600" cy="1143000"/>
          </a:xfrm>
        </p:spPr>
        <p:txBody>
          <a:bodyPr/>
          <a:lstStyle/>
          <a:p>
            <a:r>
              <a:rPr lang="en-US" b="1" dirty="0"/>
              <a:t>Cybersecurity</a:t>
            </a:r>
          </a:p>
        </p:txBody>
      </p:sp>
      <p:sp>
        <p:nvSpPr>
          <p:cNvPr id="3" name="Content Placeholder 2">
            <a:extLst>
              <a:ext uri="{FF2B5EF4-FFF2-40B4-BE49-F238E27FC236}">
                <a16:creationId xmlns:a16="http://schemas.microsoft.com/office/drawing/2014/main" id="{197CB11E-3ECC-40CF-A610-DC39FA2B57BB}"/>
              </a:ext>
            </a:extLst>
          </p:cNvPr>
          <p:cNvSpPr>
            <a:spLocks noGrp="1"/>
          </p:cNvSpPr>
          <p:nvPr>
            <p:ph idx="1"/>
          </p:nvPr>
        </p:nvSpPr>
        <p:spPr>
          <a:xfrm>
            <a:off x="457200" y="1600201"/>
            <a:ext cx="8229600" cy="3917032"/>
          </a:xfrm>
        </p:spPr>
        <p:txBody>
          <a:bodyPr/>
          <a:lstStyle/>
          <a:p>
            <a:r>
              <a:rPr lang="en-US" dirty="0"/>
              <a:t>Countless headlines show the vulnerability of computer networks and private information</a:t>
            </a:r>
          </a:p>
          <a:p>
            <a:r>
              <a:rPr lang="en-US" dirty="0"/>
              <a:t>The risk of compromising sensitive information is greater today given that almost all transactions are digital</a:t>
            </a:r>
          </a:p>
          <a:p>
            <a:r>
              <a:rPr lang="en-US" dirty="0"/>
              <a:t>Take steps to secure systems and information</a:t>
            </a:r>
          </a:p>
        </p:txBody>
      </p:sp>
      <p:pic>
        <p:nvPicPr>
          <p:cNvPr id="3074" name="Picture 2" descr="What is two-factor authentication? | F‑Secure">
            <a:extLst>
              <a:ext uri="{FF2B5EF4-FFF2-40B4-BE49-F238E27FC236}">
                <a16:creationId xmlns:a16="http://schemas.microsoft.com/office/drawing/2014/main" id="{DF857616-888B-8A33-0203-A90087C55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2491" y="4072220"/>
            <a:ext cx="2699018" cy="144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036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Sharpening Your Persuasion Skills</a:t>
            </a:r>
          </a:p>
        </p:txBody>
      </p:sp>
      <p:sp>
        <p:nvSpPr>
          <p:cNvPr id="3" name="Content Placeholder 2"/>
          <p:cNvSpPr>
            <a:spLocks noGrp="1"/>
          </p:cNvSpPr>
          <p:nvPr>
            <p:ph idx="1"/>
          </p:nvPr>
        </p:nvSpPr>
        <p:spPr>
          <a:xfrm>
            <a:off x="457200" y="1600201"/>
            <a:ext cx="8229600" cy="3917032"/>
          </a:xfrm>
        </p:spPr>
        <p:txBody>
          <a:bodyPr/>
          <a:lstStyle/>
          <a:p>
            <a:r>
              <a:rPr lang="en-US" dirty="0"/>
              <a:t>Persuasion skills: skills that enable a person to influence others to change their minds or behavior</a:t>
            </a:r>
          </a:p>
        </p:txBody>
      </p:sp>
      <p:sp>
        <p:nvSpPr>
          <p:cNvPr id="6" name="TextBox 5">
            <a:extLst>
              <a:ext uri="{FF2B5EF4-FFF2-40B4-BE49-F238E27FC236}">
                <a16:creationId xmlns:a16="http://schemas.microsoft.com/office/drawing/2014/main" id="{3B13B051-F0AC-5C86-9FC8-00A604E02890}"/>
              </a:ext>
            </a:extLst>
          </p:cNvPr>
          <p:cNvSpPr txBox="1"/>
          <p:nvPr/>
        </p:nvSpPr>
        <p:spPr>
          <a:xfrm>
            <a:off x="372140" y="5054898"/>
            <a:ext cx="8399720" cy="461665"/>
          </a:xfrm>
          <a:prstGeom prst="rect">
            <a:avLst/>
          </a:prstGeom>
          <a:noFill/>
        </p:spPr>
        <p:txBody>
          <a:bodyPr wrap="square" rtlCol="0">
            <a:spAutoFit/>
          </a:bodyPr>
          <a:lstStyle/>
          <a:p>
            <a:pPr algn="ctr"/>
            <a:r>
              <a:rPr lang="en-GB" sz="2400" dirty="0">
                <a:solidFill>
                  <a:srgbClr val="FF0000"/>
                </a:solidFill>
              </a:rPr>
              <a:t>How good are you at persuasion and how can you improve?</a:t>
            </a:r>
          </a:p>
        </p:txBody>
      </p:sp>
    </p:spTree>
    <p:extLst>
      <p:ext uri="{BB962C8B-B14F-4D97-AF65-F5344CB8AC3E}">
        <p14:creationId xmlns:p14="http://schemas.microsoft.com/office/powerpoint/2010/main" val="515945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Persuasion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persuade a classmate something. Each should spend 5 minutes to develop the script. After that, each attempt to persuade their partner in maximum 5 minutes. Switch the role after 5 minutes.</a:t>
            </a:r>
          </a:p>
          <a:p>
            <a:pPr marL="0" indent="0">
              <a:buNone/>
            </a:pPr>
            <a:endParaRPr lang="en-GB" sz="2000" dirty="0"/>
          </a:p>
          <a:p>
            <a:pPr marL="0" indent="0">
              <a:buNone/>
            </a:pPr>
            <a:r>
              <a:rPr lang="en-GB" sz="2000" dirty="0"/>
              <a:t>Prepare to share with the class your techniques and insights.</a:t>
            </a:r>
          </a:p>
          <a:p>
            <a:pPr marL="0" indent="0">
              <a:buNone/>
            </a:pPr>
            <a:endParaRPr lang="en-GB" sz="2000" dirty="0"/>
          </a:p>
          <a:p>
            <a:pPr marL="0" indent="0">
              <a:buNone/>
            </a:pPr>
            <a:r>
              <a:rPr lang="en-GB" sz="2000" dirty="0"/>
              <a:t>*Possible topics: to invest into a new stock, buy a product, use a service,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2568614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Sharpening Your Speaking Skills</a:t>
            </a:r>
          </a:p>
        </p:txBody>
      </p:sp>
      <p:sp>
        <p:nvSpPr>
          <p:cNvPr id="3" name="Content Placeholder 2"/>
          <p:cNvSpPr>
            <a:spLocks noGrp="1"/>
          </p:cNvSpPr>
          <p:nvPr>
            <p:ph idx="1"/>
          </p:nvPr>
        </p:nvSpPr>
        <p:spPr>
          <a:xfrm>
            <a:off x="457200" y="1600201"/>
            <a:ext cx="8229600" cy="3917032"/>
          </a:xfrm>
        </p:spPr>
        <p:txBody>
          <a:bodyPr/>
          <a:lstStyle/>
          <a:p>
            <a:r>
              <a:rPr lang="en-US" dirty="0"/>
              <a:t>Speaking skills: skills that refer to the ability to communicate information and ideas in talking so others will understand</a:t>
            </a:r>
          </a:p>
        </p:txBody>
      </p:sp>
      <p:sp>
        <p:nvSpPr>
          <p:cNvPr id="6" name="TextBox 5">
            <a:extLst>
              <a:ext uri="{FF2B5EF4-FFF2-40B4-BE49-F238E27FC236}">
                <a16:creationId xmlns:a16="http://schemas.microsoft.com/office/drawing/2014/main" id="{4D67E08D-0625-E8B9-CB2A-56C0F91DD7F1}"/>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speaking and how can you improve?</a:t>
            </a:r>
          </a:p>
        </p:txBody>
      </p:sp>
    </p:spTree>
    <p:extLst>
      <p:ext uri="{BB962C8B-B14F-4D97-AF65-F5344CB8AC3E}">
        <p14:creationId xmlns:p14="http://schemas.microsoft.com/office/powerpoint/2010/main" val="1322257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Speaking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speak about something. Each should spend 5 minutes to develop the script. After that, each attempt to speak to their partner in maximum 5 minutes. Switch the role after 5 minutes.</a:t>
            </a:r>
          </a:p>
          <a:p>
            <a:pPr marL="0" indent="0">
              <a:buNone/>
            </a:pPr>
            <a:endParaRPr lang="en-GB" sz="2000" dirty="0"/>
          </a:p>
          <a:p>
            <a:pPr marL="0" indent="0">
              <a:buNone/>
            </a:pPr>
            <a:r>
              <a:rPr lang="en-GB" sz="2000" dirty="0"/>
              <a:t>Prepare to share with the class your techniques and insights. How did you manage to keep the interest of the audience? How did you manage to make the message understood easily?</a:t>
            </a:r>
          </a:p>
          <a:p>
            <a:pPr marL="0" indent="0">
              <a:buNone/>
            </a:pPr>
            <a:r>
              <a:rPr lang="en-GB" sz="2000" dirty="0"/>
              <a:t>*Possible topics: what make a good company, what employability skills are important,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2599366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dirty="0"/>
              <a:t>Sharpening Your Writing Skills</a:t>
            </a:r>
          </a:p>
        </p:txBody>
      </p:sp>
      <p:sp>
        <p:nvSpPr>
          <p:cNvPr id="3" name="Content Placeholder 2"/>
          <p:cNvSpPr>
            <a:spLocks noGrp="1"/>
          </p:cNvSpPr>
          <p:nvPr>
            <p:ph idx="1"/>
          </p:nvPr>
        </p:nvSpPr>
        <p:spPr>
          <a:xfrm>
            <a:off x="457200" y="1600201"/>
            <a:ext cx="8229600" cy="3917032"/>
          </a:xfrm>
        </p:spPr>
        <p:txBody>
          <a:bodyPr/>
          <a:lstStyle/>
          <a:p>
            <a:r>
              <a:rPr lang="en-US" dirty="0"/>
              <a:t>Writing skills: skills that entail communicating effectively in text as appropriate for the needs of the audience</a:t>
            </a:r>
          </a:p>
        </p:txBody>
      </p:sp>
      <p:sp>
        <p:nvSpPr>
          <p:cNvPr id="6" name="TextBox 5">
            <a:extLst>
              <a:ext uri="{FF2B5EF4-FFF2-40B4-BE49-F238E27FC236}">
                <a16:creationId xmlns:a16="http://schemas.microsoft.com/office/drawing/2014/main" id="{E451978A-E32E-6452-38AE-0B7CA3F40569}"/>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writing and how can you improve?</a:t>
            </a:r>
          </a:p>
        </p:txBody>
      </p:sp>
    </p:spTree>
    <p:extLst>
      <p:ext uri="{BB962C8B-B14F-4D97-AF65-F5344CB8AC3E}">
        <p14:creationId xmlns:p14="http://schemas.microsoft.com/office/powerpoint/2010/main" val="1475778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Writing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write about something. Each should spend 5 minutes write. After that, the pair evaluate the work of each other.</a:t>
            </a:r>
          </a:p>
          <a:p>
            <a:pPr marL="0" indent="0">
              <a:buNone/>
            </a:pPr>
            <a:endParaRPr lang="en-GB" sz="2000" dirty="0"/>
          </a:p>
          <a:p>
            <a:pPr marL="0" indent="0">
              <a:buNone/>
            </a:pPr>
            <a:r>
              <a:rPr lang="en-GB" sz="2000" dirty="0"/>
              <a:t>Prepare to share with the class your techniques and insights. </a:t>
            </a:r>
          </a:p>
          <a:p>
            <a:pPr marL="0" indent="0">
              <a:buNone/>
            </a:pPr>
            <a:endParaRPr lang="en-GB" sz="2000" dirty="0"/>
          </a:p>
          <a:p>
            <a:pPr marL="0" indent="0">
              <a:buNone/>
            </a:pPr>
            <a:r>
              <a:rPr lang="en-GB" sz="2000" dirty="0"/>
              <a:t>*Possible topics: why you are a good employee, what changes should the company need, how to remember effectively,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36435292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dirty="0"/>
              <a:t>Sharpening Your Reading Skills</a:t>
            </a:r>
          </a:p>
        </p:txBody>
      </p:sp>
      <p:sp>
        <p:nvSpPr>
          <p:cNvPr id="3" name="Content Placeholder 2"/>
          <p:cNvSpPr>
            <a:spLocks noGrp="1"/>
          </p:cNvSpPr>
          <p:nvPr>
            <p:ph idx="1"/>
          </p:nvPr>
        </p:nvSpPr>
        <p:spPr>
          <a:xfrm>
            <a:off x="457200" y="1600201"/>
            <a:ext cx="8229600" cy="3917032"/>
          </a:xfrm>
        </p:spPr>
        <p:txBody>
          <a:bodyPr/>
          <a:lstStyle/>
          <a:p>
            <a:r>
              <a:rPr lang="en-US" dirty="0"/>
              <a:t>Reading skills: skills that entail an understanding of written sentences and paragraphs in work-related documents</a:t>
            </a:r>
          </a:p>
        </p:txBody>
      </p:sp>
      <p:sp>
        <p:nvSpPr>
          <p:cNvPr id="6" name="TextBox 5">
            <a:extLst>
              <a:ext uri="{FF2B5EF4-FFF2-40B4-BE49-F238E27FC236}">
                <a16:creationId xmlns:a16="http://schemas.microsoft.com/office/drawing/2014/main" id="{7D79EEAB-1D25-E697-02C8-148D7A881C2C}"/>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reading and how can you improve?</a:t>
            </a:r>
          </a:p>
        </p:txBody>
      </p:sp>
    </p:spTree>
    <p:extLst>
      <p:ext uri="{BB962C8B-B14F-4D97-AF65-F5344CB8AC3E}">
        <p14:creationId xmlns:p14="http://schemas.microsoft.com/office/powerpoint/2010/main" val="5557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Reading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 minutes.</a:t>
            </a:r>
          </a:p>
          <a:p>
            <a:pPr marL="0" indent="0">
              <a:buNone/>
            </a:pPr>
            <a:r>
              <a:rPr lang="en-GB" sz="2000" dirty="0"/>
              <a:t>Find a business-related article. Attempt to summarise its content in less than 50 words. And then attempt to summarise its content in less than 25 words.</a:t>
            </a:r>
          </a:p>
          <a:p>
            <a:pPr marL="0" indent="0">
              <a:buNone/>
            </a:pPr>
            <a:r>
              <a:rPr lang="en-GB" sz="2000" dirty="0"/>
              <a:t>After 10 minutes, each student exchange their work with their partner and discuss their approaches.</a:t>
            </a:r>
          </a:p>
          <a:p>
            <a:pPr marL="0" indent="0">
              <a:buNone/>
            </a:pPr>
            <a:endParaRPr lang="en-GB" sz="2000" dirty="0"/>
          </a:p>
          <a:p>
            <a:pPr marL="0" indent="0">
              <a:buNone/>
            </a:pPr>
            <a:r>
              <a:rPr lang="en-GB" sz="2000" dirty="0"/>
              <a:t>Prepare to share with the class your techniques and insights. </a:t>
            </a:r>
          </a:p>
          <a:p>
            <a:pPr marL="0" indent="0">
              <a:buNone/>
            </a:pPr>
            <a:r>
              <a:rPr lang="en-GB" sz="2000" dirty="0"/>
              <a:t>*Possible sources of article: Bloomberg, Financial Times, Reuters, Forbes,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4275880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Leadership and communication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9A690C1-17BD-9C76-8842-0BFCA2D35DFC}"/>
              </a:ext>
            </a:extLst>
          </p:cNvPr>
          <p:cNvPicPr>
            <a:picLocks noChangeAspect="1"/>
          </p:cNvPicPr>
          <p:nvPr/>
        </p:nvPicPr>
        <p:blipFill>
          <a:blip r:embed="rId3"/>
          <a:stretch>
            <a:fillRect/>
          </a:stretch>
        </p:blipFill>
        <p:spPr>
          <a:xfrm>
            <a:off x="3062344" y="1340767"/>
            <a:ext cx="5754792" cy="4273224"/>
          </a:xfrm>
          <a:prstGeom prst="rect">
            <a:avLst/>
          </a:prstGeom>
        </p:spPr>
      </p:pic>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457199" y="2748320"/>
            <a:ext cx="2275368" cy="96244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800" dirty="0"/>
              <a:t>Source: Robbins and Coulter (2016, p. 440)</a:t>
            </a:r>
          </a:p>
        </p:txBody>
      </p:sp>
    </p:spTree>
    <p:extLst>
      <p:ext uri="{BB962C8B-B14F-4D97-AF65-F5344CB8AC3E}">
        <p14:creationId xmlns:p14="http://schemas.microsoft.com/office/powerpoint/2010/main" val="1183296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800" dirty="0"/>
              <a:t>Formal communication</a:t>
            </a:r>
          </a:p>
          <a:p>
            <a:r>
              <a:rPr lang="en-GB" sz="1800" dirty="0"/>
              <a:t>Informal communication</a:t>
            </a:r>
          </a:p>
          <a:p>
            <a:r>
              <a:rPr lang="en-GB" sz="1800" dirty="0"/>
              <a:t>Downward communication</a:t>
            </a:r>
          </a:p>
          <a:p>
            <a:r>
              <a:rPr lang="en-GB" sz="1800" dirty="0"/>
              <a:t>Upward communication</a:t>
            </a:r>
          </a:p>
          <a:p>
            <a:r>
              <a:rPr lang="en-GB" sz="1800" dirty="0"/>
              <a:t>Lateral communication</a:t>
            </a:r>
          </a:p>
          <a:p>
            <a:r>
              <a:rPr lang="en-GB" sz="1800" dirty="0"/>
              <a:t>Diagonal communication</a:t>
            </a:r>
          </a:p>
          <a:p>
            <a:r>
              <a:rPr lang="en-GB" sz="1800" dirty="0"/>
              <a:t>Townhall meeting</a:t>
            </a:r>
          </a:p>
          <a:p>
            <a:r>
              <a:rPr lang="en-GB" sz="1800" dirty="0"/>
              <a:t>Communication networks</a:t>
            </a:r>
          </a:p>
          <a:p>
            <a:r>
              <a:rPr lang="en-GB" sz="1800" dirty="0"/>
              <a:t>Grapevine</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16/02/2024</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28</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dirty="0"/>
              <a:t>Chain network</a:t>
            </a:r>
          </a:p>
          <a:p>
            <a:r>
              <a:rPr lang="en-GB" sz="1800" dirty="0"/>
              <a:t>Wheel network</a:t>
            </a:r>
          </a:p>
          <a:p>
            <a:r>
              <a:rPr lang="en-GB" sz="1800" dirty="0"/>
              <a:t>All channel network</a:t>
            </a:r>
          </a:p>
          <a:p>
            <a:r>
              <a:rPr lang="en-GB" sz="1800" dirty="0"/>
              <a:t>24/7</a:t>
            </a:r>
          </a:p>
          <a:p>
            <a:r>
              <a:rPr lang="en-GB" sz="1800" dirty="0"/>
              <a:t>Social media</a:t>
            </a:r>
          </a:p>
          <a:p>
            <a:r>
              <a:rPr lang="en-GB" sz="1800" dirty="0"/>
              <a:t>Cybersecurity</a:t>
            </a:r>
          </a:p>
          <a:p>
            <a:r>
              <a:rPr lang="en-GB" sz="1800" dirty="0"/>
              <a:t>Persuasion skills</a:t>
            </a:r>
          </a:p>
          <a:p>
            <a:r>
              <a:rPr lang="en-GB" sz="1800" dirty="0"/>
              <a:t>Speaking skills</a:t>
            </a:r>
          </a:p>
          <a:p>
            <a:r>
              <a:rPr lang="en-GB" sz="1800" dirty="0"/>
              <a:t>Writing skills</a:t>
            </a:r>
          </a:p>
          <a:p>
            <a:r>
              <a:rPr lang="en-GB" sz="1800" dirty="0"/>
              <a:t>Reading skills</a:t>
            </a:r>
          </a:p>
        </p:txBody>
      </p:sp>
    </p:spTree>
    <p:extLst>
      <p:ext uri="{BB962C8B-B14F-4D97-AF65-F5344CB8AC3E}">
        <p14:creationId xmlns:p14="http://schemas.microsoft.com/office/powerpoint/2010/main" val="2124964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3472774" cy="3917032"/>
          </a:xfrm>
        </p:spPr>
        <p:txBody>
          <a:bodyPr/>
          <a:lstStyle/>
          <a:p>
            <a:pPr marL="514350" indent="-514350">
              <a:buFont typeface="Arial" panose="020B0604020202020204" pitchFamily="34" charset="0"/>
              <a:buAutoNum type="arabicPeriod"/>
            </a:pPr>
            <a:r>
              <a:rPr lang="en-GB" sz="1600" dirty="0"/>
              <a:t>Review the key terms. Be prepared to explain them in the next class.</a:t>
            </a:r>
          </a:p>
          <a:p>
            <a:pPr marL="514350" indent="-514350">
              <a:buFont typeface="Arial" panose="020B0604020202020204" pitchFamily="34" charset="0"/>
              <a:buAutoNum type="arabicPeriod"/>
            </a:pPr>
            <a:r>
              <a:rPr lang="en-GB" sz="1600" dirty="0"/>
              <a:t>Assume that you are applying for a job position. Create a 4-to-5 minute video presentation to introduce yourself and explain why you are the best for the position. Upload your video to   </a:t>
            </a:r>
            <a:r>
              <a:rPr lang="en-GB" sz="1600" dirty="0" err="1"/>
              <a:t>Youtube</a:t>
            </a:r>
            <a:r>
              <a:rPr lang="en-GB" sz="1600" dirty="0"/>
              <a:t> and email the lecturer the link. Your video’s title, description, and your email should be professionally written.</a:t>
            </a:r>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16/02/2024</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29</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45 Funny Job Interview Memes For People Whose Biggest Weakness Is Looking  At Memes Instead Of Working">
            <a:extLst>
              <a:ext uri="{FF2B5EF4-FFF2-40B4-BE49-F238E27FC236}">
                <a16:creationId xmlns:a16="http://schemas.microsoft.com/office/drawing/2014/main" id="{ECF06C54-BB8C-5165-ACA2-7004D6F9B3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1193" y="1346989"/>
            <a:ext cx="3580482" cy="4357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16/02/2024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16/02/2024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3233</Words>
  <Application>Microsoft Office PowerPoint</Application>
  <PresentationFormat>On-screen Show (4:3)</PresentationFormat>
  <Paragraphs>240</Paragraphs>
  <Slides>31</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Myriad Pro</vt:lpstr>
      <vt:lpstr>Aharoni</vt:lpstr>
      <vt:lpstr>Arial</vt:lpstr>
      <vt:lpstr>Calibri</vt:lpstr>
      <vt:lpstr>Verdana</vt:lpstr>
      <vt:lpstr>20140311PresentationUWTSDTemplate</vt:lpstr>
      <vt:lpstr>LCBB4009</vt:lpstr>
      <vt:lpstr>What we did the last time</vt:lpstr>
      <vt:lpstr>Lesson Aims</vt:lpstr>
      <vt:lpstr>Organisational communication</vt:lpstr>
      <vt:lpstr>Communication problem</vt:lpstr>
      <vt:lpstr>Formal Versus Informal</vt:lpstr>
      <vt:lpstr>Direction of Flow (1 of 2)</vt:lpstr>
      <vt:lpstr>Direction of Flow (2 of 2)</vt:lpstr>
      <vt:lpstr>Networks</vt:lpstr>
      <vt:lpstr>Networks</vt:lpstr>
      <vt:lpstr>Communication Networks</vt:lpstr>
      <vt:lpstr>Communication problem – What do you think?</vt:lpstr>
      <vt:lpstr>Communication in the internet and social media age</vt:lpstr>
      <vt:lpstr>The 24/7 Work Environment</vt:lpstr>
      <vt:lpstr>Working from Anywhere</vt:lpstr>
      <vt:lpstr>Balancing the Pluses and Minuses</vt:lpstr>
      <vt:lpstr>Social Media</vt:lpstr>
      <vt:lpstr>Cybersecurity</vt:lpstr>
      <vt:lpstr>Sharpening Your Persuasion Skills</vt:lpstr>
      <vt:lpstr>Persuasion</vt:lpstr>
      <vt:lpstr>Sharpening Your Speaking Skills</vt:lpstr>
      <vt:lpstr>Speaking</vt:lpstr>
      <vt:lpstr>Sharpening Your Writing Skills</vt:lpstr>
      <vt:lpstr>Writing</vt:lpstr>
      <vt:lpstr>Sharpening Your Reading Skills</vt:lpstr>
      <vt:lpstr>Reading</vt:lpstr>
      <vt:lpstr>Leadership and communication</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Doreen Nyaa Amundam</cp:lastModifiedBy>
  <cp:revision>2</cp:revision>
  <dcterms:created xsi:type="dcterms:W3CDTF">2023-09-20T11:13:31Z</dcterms:created>
  <dcterms:modified xsi:type="dcterms:W3CDTF">2024-02-16T08:20:58Z</dcterms:modified>
</cp:coreProperties>
</file>