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93" r:id="rId6"/>
    <p:sldId id="272" r:id="rId7"/>
    <p:sldId id="291" r:id="rId8"/>
    <p:sldId id="292" r:id="rId9"/>
    <p:sldId id="307" r:id="rId10"/>
    <p:sldId id="287" r:id="rId11"/>
    <p:sldId id="303" r:id="rId12"/>
    <p:sldId id="305" r:id="rId13"/>
    <p:sldId id="289" r:id="rId14"/>
    <p:sldId id="300" r:id="rId15"/>
    <p:sldId id="294" r:id="rId16"/>
    <p:sldId id="302" r:id="rId17"/>
    <p:sldId id="299" r:id="rId18"/>
    <p:sldId id="296" r:id="rId19"/>
    <p:sldId id="288" r:id="rId20"/>
    <p:sldId id="297" r:id="rId21"/>
    <p:sldId id="298" r:id="rId22"/>
    <p:sldId id="290" r:id="rId23"/>
    <p:sldId id="304" r:id="rId24"/>
    <p:sldId id="306" r:id="rId25"/>
    <p:sldId id="310" r:id="rId26"/>
    <p:sldId id="285" r:id="rId27"/>
    <p:sldId id="270" r:id="rId28"/>
    <p:sldId id="274" r:id="rId29"/>
    <p:sldId id="308" r:id="rId30"/>
    <p:sldId id="30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72AD5E-C5CA-48F4-8E04-A07F1C2BC4CA}">
          <p14:sldIdLst>
            <p14:sldId id="256"/>
            <p14:sldId id="293"/>
            <p14:sldId id="272"/>
            <p14:sldId id="291"/>
            <p14:sldId id="292"/>
            <p14:sldId id="307"/>
            <p14:sldId id="287"/>
            <p14:sldId id="303"/>
            <p14:sldId id="305"/>
            <p14:sldId id="289"/>
            <p14:sldId id="300"/>
            <p14:sldId id="294"/>
            <p14:sldId id="302"/>
            <p14:sldId id="299"/>
            <p14:sldId id="296"/>
            <p14:sldId id="288"/>
            <p14:sldId id="297"/>
            <p14:sldId id="298"/>
            <p14:sldId id="290"/>
            <p14:sldId id="304"/>
            <p14:sldId id="306"/>
            <p14:sldId id="310"/>
            <p14:sldId id="285"/>
            <p14:sldId id="270"/>
            <p14:sldId id="274"/>
            <p14:sldId id="308"/>
            <p14:sldId id="30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E38F3D-F8C2-8270-B2FE-AD7EC958DE77}" v="25" dt="2024-03-18T13:10:40.828"/>
    <p1510:client id="{41FF8475-17D6-4876-8561-723555A84A42}" v="252" dt="2024-03-18T15:19:47.580"/>
    <p1510:client id="{85A0EB83-6BD4-7055-182D-295C3E04E6A6}" v="6" dt="2024-03-17T12:05:44.814"/>
    <p1510:client id="{927EB3AD-660C-4D98-BDF3-D8AF3DE5EB5F}" v="106" dt="2024-03-18T15:42:36.940"/>
    <p1510:client id="{A733174A-CA1B-4E53-A454-F59489B756FC}" v="285" dt="2024-03-18T17:58:43.906"/>
    <p1510:client id="{A812FF5F-DD70-4B0C-BB6B-B1F4D30568C8}" v="1" dt="2024-03-18T17:19:58.159"/>
    <p1510:client id="{BD0F60F7-EB13-2503-D9EC-BDCCE7699AEE}" v="1" dt="2024-03-18T12:09:26.255"/>
    <p1510:client id="{BF96A7E7-20C0-474A-B3B4-FCD1679EF63B}" v="767" dt="2024-03-18T18:40:31.606"/>
    <p1510:client id="{E3F28335-4274-40B4-B1DA-D58CD76889E0}" v="558" dt="2024-03-18T20:02:40.285"/>
    <p1510:client id="{F8EE4374-6E32-4D4B-B3CC-51C8E3BF0137}" v="251" dt="2024-03-18T18:14:27.690"/>
    <p1510:client id="{FC48B264-CA72-4D8B-9439-4F053AD853B6}" v="998" dt="2024-03-18T20:37:33.3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100"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3CD3-52EB-4792-A9D9-987CD03511F0}"/>
              </a:ext>
            </a:extLst>
          </p:cNvPr>
          <p:cNvSpPr>
            <a:spLocks noGrp="1"/>
          </p:cNvSpPr>
          <p:nvPr>
            <p:ph type="ctrTitle"/>
          </p:nvPr>
        </p:nvSpPr>
        <p:spPr>
          <a:xfrm>
            <a:off x="442913" y="441324"/>
            <a:ext cx="11306175" cy="2485349"/>
          </a:xfrm>
        </p:spPr>
        <p:txBody>
          <a:bodyPr wrap="square" lIns="0" tIns="0" rIns="0" bIns="0" anchor="b" anchorCtr="0">
            <a:normAutofit/>
          </a:bodyPr>
          <a:lstStyle>
            <a:lvl1pPr algn="l">
              <a:lnSpc>
                <a:spcPct val="100000"/>
              </a:lnSpc>
              <a:defRPr sz="48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8737AA7E-2193-4D1B-A896-BA7E306494CB}"/>
              </a:ext>
            </a:extLst>
          </p:cNvPr>
          <p:cNvSpPr>
            <a:spLocks noGrp="1"/>
          </p:cNvSpPr>
          <p:nvPr>
            <p:ph type="subTitle" idx="1"/>
          </p:nvPr>
        </p:nvSpPr>
        <p:spPr>
          <a:xfrm>
            <a:off x="442913" y="3070799"/>
            <a:ext cx="11306175" cy="2445758"/>
          </a:xfrm>
        </p:spPr>
        <p:txBody>
          <a:bodyPr lIns="0" tIns="0" rIns="0" bIns="0">
            <a:normAutofit/>
          </a:bodyPr>
          <a:lstStyle>
            <a:lvl1pPr marL="0" indent="0" algn="l">
              <a:lnSpc>
                <a:spcPct val="104000"/>
              </a:lnSpc>
              <a:buNone/>
              <a:defRPr sz="4600">
                <a:solidFill>
                  <a:schemeClr val="tx2">
                    <a:alpha val="56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4A14B1-115B-40A3-9D71-3DE33E9DCE4E}"/>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latin typeface="+mn-lt"/>
              </a:defRPr>
            </a:lvl1pPr>
          </a:lstStyle>
          <a:p>
            <a:fld id="{8994394A-E95D-49DE-8614-F37E1FCF0AC3}" type="datetime2">
              <a:rPr lang="en-US" smtClean="0"/>
              <a:pPr/>
              <a:t>Monday, March 18, 2024</a:t>
            </a:fld>
            <a:endParaRPr lang="en-US"/>
          </a:p>
        </p:txBody>
      </p:sp>
      <p:sp>
        <p:nvSpPr>
          <p:cNvPr id="5" name="Footer Placeholder 4">
            <a:extLst>
              <a:ext uri="{FF2B5EF4-FFF2-40B4-BE49-F238E27FC236}">
                <a16:creationId xmlns:a16="http://schemas.microsoft.com/office/drawing/2014/main" id="{F0BC9B78-0E13-48BD-A3A2-B7E3C6090B8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944484B9-0F7E-4817-BA9A-C43684759178}"/>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latin typeface="+mn-lt"/>
              </a:defRPr>
            </a:lvl1pPr>
          </a:lstStyle>
          <a:p>
            <a:fld id="{63F9D384-533B-4C4E-B660-F861AA07D173}" type="slidenum">
              <a:rPr lang="en-US" smtClean="0"/>
              <a:pPr/>
              <a:t>‹#›</a:t>
            </a:fld>
            <a:endParaRPr lang="en-US"/>
          </a:p>
        </p:txBody>
      </p:sp>
      <p:cxnSp>
        <p:nvCxnSpPr>
          <p:cNvPr id="10" name="Straight Connector 9">
            <a:extLst>
              <a:ext uri="{FF2B5EF4-FFF2-40B4-BE49-F238E27FC236}">
                <a16:creationId xmlns:a16="http://schemas.microsoft.com/office/drawing/2014/main" id="{5506D940-CD1A-46A6-8495-AD6F6CF8B13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5859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696C-4B86-4CA0-A733-55338D7B1EBF}"/>
              </a:ext>
            </a:extLst>
          </p:cNvPr>
          <p:cNvSpPr>
            <a:spLocks noGrp="1"/>
          </p:cNvSpPr>
          <p:nvPr>
            <p:ph type="title"/>
          </p:nvPr>
        </p:nvSpPr>
        <p:spPr>
          <a:xfrm>
            <a:off x="1343025" y="328839"/>
            <a:ext cx="10406063" cy="1263423"/>
          </a:xfrm>
        </p:spPr>
        <p:txBody>
          <a:bodyPr wrap="square">
            <a:normAutofit/>
          </a:bodyPr>
          <a:lstStyle>
            <a:lvl1pPr>
              <a:lnSpc>
                <a:spcPct val="100000"/>
              </a:lnSpc>
              <a:defRPr sz="48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3DB26C1-D742-4B12-B5E3-153A24D0AAAD}"/>
              </a:ext>
            </a:extLst>
          </p:cNvPr>
          <p:cNvSpPr>
            <a:spLocks noGrp="1"/>
          </p:cNvSpPr>
          <p:nvPr>
            <p:ph idx="1"/>
          </p:nvPr>
        </p:nvSpPr>
        <p:spPr>
          <a:xfrm>
            <a:off x="1343025" y="2060575"/>
            <a:ext cx="10406063" cy="4356100"/>
          </a:xfrm>
        </p:spPr>
        <p:txBody>
          <a:bodyPr lIns="0" tIns="0" rIns="0" bIns="0">
            <a:noAutofit/>
          </a:bodyPr>
          <a:lstStyle>
            <a:lvl1pPr marL="360000" indent="-360000">
              <a:lnSpc>
                <a:spcPct val="120000"/>
              </a:lnSpc>
              <a:buSzPct val="70000"/>
              <a:buFont typeface="Wingdings 2" panose="05020102010507070707" pitchFamily="18" charset="2"/>
              <a:buChar char="à"/>
              <a:defRPr sz="2000">
                <a:solidFill>
                  <a:schemeClr val="tx2">
                    <a:alpha val="77000"/>
                  </a:schemeClr>
                </a:solidFill>
              </a:defRPr>
            </a:lvl1pPr>
            <a:lvl2pPr marL="720000" indent="-360000">
              <a:lnSpc>
                <a:spcPct val="120000"/>
              </a:lnSpc>
              <a:buSzPct val="70000"/>
              <a:buFont typeface="Wingdings 2" panose="05020102010507070707" pitchFamily="18" charset="2"/>
              <a:buChar char="à"/>
              <a:defRPr sz="2000">
                <a:solidFill>
                  <a:schemeClr val="tx2">
                    <a:alpha val="77000"/>
                  </a:schemeClr>
                </a:solidFill>
              </a:defRPr>
            </a:lvl2pPr>
            <a:lvl3pPr marL="1080000" indent="-288000">
              <a:lnSpc>
                <a:spcPct val="120000"/>
              </a:lnSpc>
              <a:buSzPct val="70000"/>
              <a:buFont typeface="Wingdings 2" panose="05020102010507070707" pitchFamily="18" charset="2"/>
              <a:buChar char="à"/>
              <a:defRPr sz="1600">
                <a:solidFill>
                  <a:schemeClr val="tx2">
                    <a:alpha val="77000"/>
                  </a:schemeClr>
                </a:solidFill>
              </a:defRPr>
            </a:lvl3pPr>
            <a:lvl4pPr marL="1440000" indent="-288000">
              <a:lnSpc>
                <a:spcPct val="120000"/>
              </a:lnSpc>
              <a:buSzPct val="70000"/>
              <a:buFont typeface="Wingdings 2" panose="05020102010507070707" pitchFamily="18" charset="2"/>
              <a:buChar char="à"/>
              <a:defRPr sz="1600">
                <a:solidFill>
                  <a:schemeClr val="tx2">
                    <a:alpha val="77000"/>
                  </a:schemeClr>
                </a:solidFill>
              </a:defRPr>
            </a:lvl4pPr>
            <a:lvl5pPr marL="1800000" indent="-288000">
              <a:lnSpc>
                <a:spcPct val="120000"/>
              </a:lnSpc>
              <a:buSzPct val="70000"/>
              <a:buFont typeface="Wingdings 2" panose="05020102010507070707" pitchFamily="18" charset="2"/>
              <a:buChar char="à"/>
              <a:defRPr sz="1600">
                <a:solidFill>
                  <a:schemeClr val="tx2">
                    <a:alpha val="77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06243987-D9E3-40C9-94D4-B3CCFE71A4E5}"/>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58D82CC3-100B-41FC-9DB0-99A6D4849F72}" type="datetime2">
              <a:rPr lang="en-US" smtClean="0"/>
              <a:pPr/>
              <a:t>Monday, March 18, 2024</a:t>
            </a:fld>
            <a:endParaRPr lang="en-US">
              <a:latin typeface="+mn-lt"/>
            </a:endParaRPr>
          </a:p>
        </p:txBody>
      </p:sp>
      <p:sp>
        <p:nvSpPr>
          <p:cNvPr id="12" name="Footer Placeholder 4">
            <a:extLst>
              <a:ext uri="{FF2B5EF4-FFF2-40B4-BE49-F238E27FC236}">
                <a16:creationId xmlns:a16="http://schemas.microsoft.com/office/drawing/2014/main" id="{2BF37532-63DB-40A9-90C9-9B3BB694D8F0}"/>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3" name="Slide Number Placeholder 5">
            <a:extLst>
              <a:ext uri="{FF2B5EF4-FFF2-40B4-BE49-F238E27FC236}">
                <a16:creationId xmlns:a16="http://schemas.microsoft.com/office/drawing/2014/main" id="{1007CCEE-A736-4DEE-982A-45CDF794F322}"/>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1" name="Straight Connector 10">
            <a:extLst>
              <a:ext uri="{FF2B5EF4-FFF2-40B4-BE49-F238E27FC236}">
                <a16:creationId xmlns:a16="http://schemas.microsoft.com/office/drawing/2014/main" id="{36386491-6F13-4235-A32F-9F6D67F13D05}"/>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2325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54A12-D27E-4943-9C01-3BAB8E6F376E}"/>
              </a:ext>
            </a:extLst>
          </p:cNvPr>
          <p:cNvSpPr>
            <a:spLocks noGrp="1"/>
          </p:cNvSpPr>
          <p:nvPr>
            <p:ph type="title"/>
          </p:nvPr>
        </p:nvSpPr>
        <p:spPr>
          <a:xfrm>
            <a:off x="442913" y="435429"/>
            <a:ext cx="11269661" cy="3317307"/>
          </a:xfrm>
        </p:spPr>
        <p:txBody>
          <a:bodyPr anchor="b">
            <a:normAutofit/>
          </a:bodyPr>
          <a:lstStyle>
            <a:lvl1pPr>
              <a:lnSpc>
                <a:spcPct val="100000"/>
              </a:lnSpc>
              <a:defRPr sz="48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F27C9FB4-A15D-4A4C-9518-2A54AAF12E11}"/>
              </a:ext>
            </a:extLst>
          </p:cNvPr>
          <p:cNvSpPr>
            <a:spLocks noGrp="1"/>
          </p:cNvSpPr>
          <p:nvPr>
            <p:ph type="body" idx="1"/>
          </p:nvPr>
        </p:nvSpPr>
        <p:spPr>
          <a:xfrm>
            <a:off x="442913" y="3832563"/>
            <a:ext cx="11269661" cy="1527175"/>
          </a:xfrm>
        </p:spPr>
        <p:txBody>
          <a:bodyPr lIns="0" tIns="0" rIns="0" bIns="0"/>
          <a:lstStyle>
            <a:lvl1pPr marL="0" indent="0">
              <a:buNone/>
              <a:defRPr sz="2400">
                <a:solidFill>
                  <a:schemeClr val="tx2">
                    <a:alpha val="56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4" name="Date Placeholder 3">
            <a:extLst>
              <a:ext uri="{FF2B5EF4-FFF2-40B4-BE49-F238E27FC236}">
                <a16:creationId xmlns:a16="http://schemas.microsoft.com/office/drawing/2014/main" id="{8F31430D-78C1-413D-9D0E-779491324EB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3E58FDCC-AC46-4D9F-98DC-C163BFA43704}" type="datetime2">
              <a:rPr lang="en-US" smtClean="0"/>
              <a:t>Monday, March 18, 2024</a:t>
            </a:fld>
            <a:endParaRPr lang="en-US"/>
          </a:p>
        </p:txBody>
      </p:sp>
      <p:sp>
        <p:nvSpPr>
          <p:cNvPr id="15" name="Footer Placeholder 4">
            <a:extLst>
              <a:ext uri="{FF2B5EF4-FFF2-40B4-BE49-F238E27FC236}">
                <a16:creationId xmlns:a16="http://schemas.microsoft.com/office/drawing/2014/main" id="{F437B06F-6E01-48C4-A79E-B8559775EE43}"/>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6" name="Slide Number Placeholder 5">
            <a:extLst>
              <a:ext uri="{FF2B5EF4-FFF2-40B4-BE49-F238E27FC236}">
                <a16:creationId xmlns:a16="http://schemas.microsoft.com/office/drawing/2014/main" id="{73C4C198-D899-4BDA-877C-D8A3CAD32D69}"/>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7" name="Straight Connector 16">
            <a:extLst>
              <a:ext uri="{FF2B5EF4-FFF2-40B4-BE49-F238E27FC236}">
                <a16:creationId xmlns:a16="http://schemas.microsoft.com/office/drawing/2014/main" id="{77955689-FF51-4F45-9ABB-35CEF1E96A0C}"/>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563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6EFA-DCD1-439C-848B-9465217A68CA}"/>
              </a:ext>
            </a:extLst>
          </p:cNvPr>
          <p:cNvSpPr>
            <a:spLocks noGrp="1"/>
          </p:cNvSpPr>
          <p:nvPr>
            <p:ph type="title"/>
          </p:nvPr>
        </p:nvSpPr>
        <p:spPr>
          <a:xfrm>
            <a:off x="442800" y="327600"/>
            <a:ext cx="11269660" cy="1141200"/>
          </a:xfrm>
        </p:spPr>
        <p:txBody>
          <a:bodyPr/>
          <a:lstStyle>
            <a:lvl1pPr>
              <a:lnSpc>
                <a:spcPct val="100000"/>
              </a:lnSpc>
              <a:defRPr/>
            </a:lvl1pPr>
          </a:lstStyle>
          <a:p>
            <a:r>
              <a:rPr lang="en-US"/>
              <a:t>Click to edit Master title style</a:t>
            </a:r>
          </a:p>
        </p:txBody>
      </p:sp>
      <p:sp>
        <p:nvSpPr>
          <p:cNvPr id="3" name="Content Placeholder 2">
            <a:extLst>
              <a:ext uri="{FF2B5EF4-FFF2-40B4-BE49-F238E27FC236}">
                <a16:creationId xmlns:a16="http://schemas.microsoft.com/office/drawing/2014/main" id="{91FE0590-915B-4BD8-8660-C5BE9D175699}"/>
              </a:ext>
            </a:extLst>
          </p:cNvPr>
          <p:cNvSpPr>
            <a:spLocks noGrp="1"/>
          </p:cNvSpPr>
          <p:nvPr>
            <p:ph sz="half" idx="1"/>
          </p:nvPr>
        </p:nvSpPr>
        <p:spPr>
          <a:xfrm>
            <a:off x="442914"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1B82F1-F0AC-48D5-9F1C-5141E4C177EA}"/>
              </a:ext>
            </a:extLst>
          </p:cNvPr>
          <p:cNvSpPr>
            <a:spLocks noGrp="1"/>
          </p:cNvSpPr>
          <p:nvPr>
            <p:ph sz="half" idx="2"/>
          </p:nvPr>
        </p:nvSpPr>
        <p:spPr>
          <a:xfrm>
            <a:off x="6311899" y="1825625"/>
            <a:ext cx="5400675" cy="3698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3">
            <a:extLst>
              <a:ext uri="{FF2B5EF4-FFF2-40B4-BE49-F238E27FC236}">
                <a16:creationId xmlns:a16="http://schemas.microsoft.com/office/drawing/2014/main" id="{51D4ED8D-AAB0-42B0-91B5-93260AC18FC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45832F11-C374-493A-BB7E-11B09A67FAD0}" type="datetime2">
              <a:rPr lang="en-US" smtClean="0"/>
              <a:t>Monday, March 18, 2024</a:t>
            </a:fld>
            <a:endParaRPr lang="en-US"/>
          </a:p>
        </p:txBody>
      </p:sp>
      <p:sp>
        <p:nvSpPr>
          <p:cNvPr id="17" name="Footer Placeholder 4">
            <a:extLst>
              <a:ext uri="{FF2B5EF4-FFF2-40B4-BE49-F238E27FC236}">
                <a16:creationId xmlns:a16="http://schemas.microsoft.com/office/drawing/2014/main" id="{6C7CAD99-5F8F-43D0-83F2-E1F53021D332}"/>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8" name="Slide Number Placeholder 5">
            <a:extLst>
              <a:ext uri="{FF2B5EF4-FFF2-40B4-BE49-F238E27FC236}">
                <a16:creationId xmlns:a16="http://schemas.microsoft.com/office/drawing/2014/main" id="{5A52DE47-9FB8-4EF9-B8CE-36891260097B}"/>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9" name="Straight Connector 18">
            <a:extLst>
              <a:ext uri="{FF2B5EF4-FFF2-40B4-BE49-F238E27FC236}">
                <a16:creationId xmlns:a16="http://schemas.microsoft.com/office/drawing/2014/main" id="{9BC5E49A-E440-42D6-8B0F-D4B5BAD8CAB8}"/>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3843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782FF-2A32-49DE-8CD8-110B8656515F}"/>
              </a:ext>
            </a:extLst>
          </p:cNvPr>
          <p:cNvSpPr>
            <a:spLocks noGrp="1"/>
          </p:cNvSpPr>
          <p:nvPr>
            <p:ph type="title"/>
          </p:nvPr>
        </p:nvSpPr>
        <p:spPr>
          <a:xfrm>
            <a:off x="442799" y="327598"/>
            <a:ext cx="11269775" cy="1363091"/>
          </a:xfrm>
        </p:spPr>
        <p:txBody>
          <a:bodyPr/>
          <a:lstStyle>
            <a:lvl1pPr>
              <a:lnSpc>
                <a:spcPct val="100000"/>
              </a:lnSpc>
              <a:defRPr/>
            </a:lvl1pPr>
          </a:lstStyle>
          <a:p>
            <a:r>
              <a:rPr lang="en-US"/>
              <a:t>Click to edit Master title style</a:t>
            </a:r>
          </a:p>
        </p:txBody>
      </p:sp>
      <p:sp>
        <p:nvSpPr>
          <p:cNvPr id="3" name="Text Placeholder 2">
            <a:extLst>
              <a:ext uri="{FF2B5EF4-FFF2-40B4-BE49-F238E27FC236}">
                <a16:creationId xmlns:a16="http://schemas.microsoft.com/office/drawing/2014/main" id="{6AB8169D-3731-4C94-88AE-B0A6F9E0B556}"/>
              </a:ext>
            </a:extLst>
          </p:cNvPr>
          <p:cNvSpPr>
            <a:spLocks noGrp="1"/>
          </p:cNvSpPr>
          <p:nvPr>
            <p:ph type="body" idx="1"/>
          </p:nvPr>
        </p:nvSpPr>
        <p:spPr>
          <a:xfrm>
            <a:off x="442797"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0F9D0F-6C05-441B-9D94-466C79598BCA}"/>
              </a:ext>
            </a:extLst>
          </p:cNvPr>
          <p:cNvSpPr>
            <a:spLocks noGrp="1"/>
          </p:cNvSpPr>
          <p:nvPr>
            <p:ph sz="half" idx="2"/>
          </p:nvPr>
        </p:nvSpPr>
        <p:spPr>
          <a:xfrm>
            <a:off x="442797"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CF90129-65EC-4BFC-B51F-3F2174644348}"/>
              </a:ext>
            </a:extLst>
          </p:cNvPr>
          <p:cNvSpPr>
            <a:spLocks noGrp="1"/>
          </p:cNvSpPr>
          <p:nvPr>
            <p:ph type="body" sz="quarter" idx="3"/>
          </p:nvPr>
        </p:nvSpPr>
        <p:spPr>
          <a:xfrm>
            <a:off x="6311786" y="1790700"/>
            <a:ext cx="5437187" cy="615950"/>
          </a:xfrm>
        </p:spPr>
        <p:txBody>
          <a:bodyPr anchor="b">
            <a:normAutofit/>
          </a:bodyPr>
          <a:lstStyle>
            <a:lvl1pPr marL="0" indent="0">
              <a:buNone/>
              <a:defRPr sz="12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1AAB39-390C-4C6E-90BC-E2A2548658B2}"/>
              </a:ext>
            </a:extLst>
          </p:cNvPr>
          <p:cNvSpPr>
            <a:spLocks noGrp="1"/>
          </p:cNvSpPr>
          <p:nvPr>
            <p:ph sz="quarter" idx="4"/>
          </p:nvPr>
        </p:nvSpPr>
        <p:spPr>
          <a:xfrm>
            <a:off x="6311786" y="2505075"/>
            <a:ext cx="5437187" cy="30114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13E94383-11E6-486C-8325-BE8B447AA74B}"/>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5136546C-EE55-422E-9D57-50E6C4234F80}" type="datetime2">
              <a:rPr lang="en-US" smtClean="0"/>
              <a:t>Monday, March 18, 2024</a:t>
            </a:fld>
            <a:endParaRPr lang="en-US"/>
          </a:p>
        </p:txBody>
      </p:sp>
      <p:sp>
        <p:nvSpPr>
          <p:cNvPr id="15" name="Footer Placeholder 4">
            <a:extLst>
              <a:ext uri="{FF2B5EF4-FFF2-40B4-BE49-F238E27FC236}">
                <a16:creationId xmlns:a16="http://schemas.microsoft.com/office/drawing/2014/main" id="{6F62069A-7C14-42BA-A1F2-AE00A6BCD05F}"/>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6" name="Slide Number Placeholder 5">
            <a:extLst>
              <a:ext uri="{FF2B5EF4-FFF2-40B4-BE49-F238E27FC236}">
                <a16:creationId xmlns:a16="http://schemas.microsoft.com/office/drawing/2014/main" id="{792246C7-481F-434A-A687-C6734C2FA1CA}"/>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7" name="Straight Connector 16">
            <a:extLst>
              <a:ext uri="{FF2B5EF4-FFF2-40B4-BE49-F238E27FC236}">
                <a16:creationId xmlns:a16="http://schemas.microsoft.com/office/drawing/2014/main" id="{930E56EE-505D-4420-971C-982EA4EF0564}"/>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716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2FFBA-B7FA-43C2-A543-187E29A622A3}"/>
              </a:ext>
            </a:extLst>
          </p:cNvPr>
          <p:cNvSpPr>
            <a:spLocks noGrp="1"/>
          </p:cNvSpPr>
          <p:nvPr>
            <p:ph type="title"/>
          </p:nvPr>
        </p:nvSpPr>
        <p:spPr/>
        <p:txBody>
          <a:bodyPr/>
          <a:lstStyle>
            <a:lvl1pPr>
              <a:lnSpc>
                <a:spcPct val="100000"/>
              </a:lnSpc>
              <a:defRPr/>
            </a:lvl1pPr>
          </a:lstStyle>
          <a:p>
            <a:r>
              <a:rPr lang="en-US"/>
              <a:t>Click to edit Master title style</a:t>
            </a:r>
          </a:p>
        </p:txBody>
      </p:sp>
      <p:sp>
        <p:nvSpPr>
          <p:cNvPr id="13" name="Date Placeholder 3">
            <a:extLst>
              <a:ext uri="{FF2B5EF4-FFF2-40B4-BE49-F238E27FC236}">
                <a16:creationId xmlns:a16="http://schemas.microsoft.com/office/drawing/2014/main" id="{EB4886C6-7F2A-4A13-85F1-EFDA370C5B8D}"/>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83685C8A-A1A1-423D-82D7-1ACC187CCA77}" type="datetime2">
              <a:rPr lang="en-US" smtClean="0"/>
              <a:pPr/>
              <a:t>Monday, March 18, 2024</a:t>
            </a:fld>
            <a:endParaRPr lang="en-US">
              <a:latin typeface="+mn-lt"/>
            </a:endParaRPr>
          </a:p>
        </p:txBody>
      </p:sp>
      <p:sp>
        <p:nvSpPr>
          <p:cNvPr id="14" name="Footer Placeholder 4">
            <a:extLst>
              <a:ext uri="{FF2B5EF4-FFF2-40B4-BE49-F238E27FC236}">
                <a16:creationId xmlns:a16="http://schemas.microsoft.com/office/drawing/2014/main" id="{69FAAFC2-F91B-4189-A9FA-0696BF84D63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5" name="Slide Number Placeholder 5">
            <a:extLst>
              <a:ext uri="{FF2B5EF4-FFF2-40B4-BE49-F238E27FC236}">
                <a16:creationId xmlns:a16="http://schemas.microsoft.com/office/drawing/2014/main" id="{05B673D0-3765-46AD-B094-DDF79E463DD3}"/>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2" name="Straight Connector 11">
            <a:extLst>
              <a:ext uri="{FF2B5EF4-FFF2-40B4-BE49-F238E27FC236}">
                <a16:creationId xmlns:a16="http://schemas.microsoft.com/office/drawing/2014/main" id="{DEA31187-FB8B-4DDF-A5A9-69AB1359F0E9}"/>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9684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Date Placeholder 3">
            <a:extLst>
              <a:ext uri="{FF2B5EF4-FFF2-40B4-BE49-F238E27FC236}">
                <a16:creationId xmlns:a16="http://schemas.microsoft.com/office/drawing/2014/main" id="{909A0147-2421-4881-958A-681569CD755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325DF798-D264-4BC9-8824-70A25106E4C6}" type="datetime2">
              <a:rPr lang="en-US" smtClean="0"/>
              <a:pPr/>
              <a:t>Monday, March 18, 2024</a:t>
            </a:fld>
            <a:endParaRPr lang="en-US">
              <a:latin typeface="+mn-lt"/>
            </a:endParaRPr>
          </a:p>
        </p:txBody>
      </p:sp>
      <p:sp>
        <p:nvSpPr>
          <p:cNvPr id="11" name="Footer Placeholder 4">
            <a:extLst>
              <a:ext uri="{FF2B5EF4-FFF2-40B4-BE49-F238E27FC236}">
                <a16:creationId xmlns:a16="http://schemas.microsoft.com/office/drawing/2014/main" id="{514BF4BE-E699-4D5B-AD90-3918DA32EE78}"/>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2" name="Slide Number Placeholder 5">
            <a:extLst>
              <a:ext uri="{FF2B5EF4-FFF2-40B4-BE49-F238E27FC236}">
                <a16:creationId xmlns:a16="http://schemas.microsoft.com/office/drawing/2014/main" id="{2849F009-8335-40E3-B8F6-E0C944D9FD09}"/>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9" name="Straight Connector 8">
            <a:extLst>
              <a:ext uri="{FF2B5EF4-FFF2-40B4-BE49-F238E27FC236}">
                <a16:creationId xmlns:a16="http://schemas.microsoft.com/office/drawing/2014/main" id="{01AA0935-460F-4638-9E37-D59F2DEC0AC4}"/>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2874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A843-22A2-45CD-8189-8D0947C0466B}"/>
              </a:ext>
            </a:extLst>
          </p:cNvPr>
          <p:cNvSpPr>
            <a:spLocks noGrp="1"/>
          </p:cNvSpPr>
          <p:nvPr>
            <p:ph type="title"/>
          </p:nvPr>
        </p:nvSpPr>
        <p:spPr>
          <a:xfrm>
            <a:off x="442915" y="383270"/>
            <a:ext cx="3457573" cy="1373076"/>
          </a:xfrm>
        </p:spPr>
        <p:txBody>
          <a:bodyPr anchor="t" anchorCtr="0">
            <a:normAutofit/>
          </a:bodyPr>
          <a:lstStyle>
            <a:lvl1pPr>
              <a:lnSpc>
                <a:spcPct val="100000"/>
              </a:lnSpc>
              <a:defRPr sz="2400"/>
            </a:lvl1pPr>
          </a:lstStyle>
          <a:p>
            <a:r>
              <a:rPr lang="en-US"/>
              <a:t>Click to edit Master title style</a:t>
            </a:r>
          </a:p>
        </p:txBody>
      </p:sp>
      <p:sp>
        <p:nvSpPr>
          <p:cNvPr id="3" name="Content Placeholder 2">
            <a:extLst>
              <a:ext uri="{FF2B5EF4-FFF2-40B4-BE49-F238E27FC236}">
                <a16:creationId xmlns:a16="http://schemas.microsoft.com/office/drawing/2014/main" id="{56AAAB4C-B3C9-4E63-8A1B-082C0F49215B}"/>
              </a:ext>
            </a:extLst>
          </p:cNvPr>
          <p:cNvSpPr>
            <a:spLocks noGrp="1"/>
          </p:cNvSpPr>
          <p:nvPr>
            <p:ph idx="1"/>
          </p:nvPr>
        </p:nvSpPr>
        <p:spPr>
          <a:xfrm>
            <a:off x="4367213" y="349369"/>
            <a:ext cx="7345362" cy="5167187"/>
          </a:xfrm>
        </p:spPr>
        <p:txBody>
          <a:bodyPr/>
          <a:lstStyle>
            <a:lvl1pPr>
              <a:lnSpc>
                <a:spcPct val="112000"/>
              </a:lnSpc>
              <a:defRPr sz="3200">
                <a:solidFill>
                  <a:schemeClr val="tx2">
                    <a:alpha val="77000"/>
                  </a:schemeClr>
                </a:solidFill>
              </a:defRPr>
            </a:lvl1pPr>
            <a:lvl2pPr>
              <a:lnSpc>
                <a:spcPct val="112000"/>
              </a:lnSpc>
              <a:defRPr sz="3200">
                <a:solidFill>
                  <a:schemeClr val="tx2">
                    <a:alpha val="77000"/>
                  </a:schemeClr>
                </a:solidFill>
              </a:defRPr>
            </a:lvl2pPr>
            <a:lvl3pPr>
              <a:lnSpc>
                <a:spcPct val="120000"/>
              </a:lnSpc>
              <a:defRPr sz="2000">
                <a:solidFill>
                  <a:schemeClr val="tx2">
                    <a:alpha val="77000"/>
                  </a:schemeClr>
                </a:solidFill>
              </a:defRPr>
            </a:lvl3pPr>
            <a:lvl4pPr>
              <a:lnSpc>
                <a:spcPct val="120000"/>
              </a:lnSpc>
              <a:defRPr sz="2000">
                <a:solidFill>
                  <a:schemeClr val="tx2">
                    <a:alpha val="77000"/>
                  </a:schemeClr>
                </a:solidFill>
              </a:defRPr>
            </a:lvl4pPr>
            <a:lvl5pPr>
              <a:lnSpc>
                <a:spcPct val="120000"/>
              </a:lnSpc>
              <a:defRPr sz="1600">
                <a:solidFill>
                  <a:schemeClr val="tx2">
                    <a:alpha val="77000"/>
                  </a:schemeClr>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EDF08E-8814-4AB5-9EEC-0052256A7047}"/>
              </a:ext>
            </a:extLst>
          </p:cNvPr>
          <p:cNvSpPr>
            <a:spLocks noGrp="1"/>
          </p:cNvSpPr>
          <p:nvPr>
            <p:ph type="body" sz="half" idx="2"/>
          </p:nvPr>
        </p:nvSpPr>
        <p:spPr>
          <a:xfrm>
            <a:off x="442915" y="2264229"/>
            <a:ext cx="3457573" cy="3171372"/>
          </a:xfrm>
        </p:spPr>
        <p:txBody>
          <a:bodyPr>
            <a:normAutofit/>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7" name="Date Placeholder 3">
            <a:extLst>
              <a:ext uri="{FF2B5EF4-FFF2-40B4-BE49-F238E27FC236}">
                <a16:creationId xmlns:a16="http://schemas.microsoft.com/office/drawing/2014/main" id="{65940B35-2B52-4835-9F7F-6AB86A1212B1}"/>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29ACAD25-C1CF-4F11-8692-066E6505443C}" type="datetime2">
              <a:rPr lang="en-US" smtClean="0"/>
              <a:t>Monday, March 18, 2024</a:t>
            </a:fld>
            <a:endParaRPr lang="en-US"/>
          </a:p>
        </p:txBody>
      </p:sp>
      <p:sp>
        <p:nvSpPr>
          <p:cNvPr id="18" name="Footer Placeholder 4">
            <a:extLst>
              <a:ext uri="{FF2B5EF4-FFF2-40B4-BE49-F238E27FC236}">
                <a16:creationId xmlns:a16="http://schemas.microsoft.com/office/drawing/2014/main" id="{0BAE5D7E-7CFE-48B9-836B-640E4E881CFE}"/>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19" name="Slide Number Placeholder 5">
            <a:extLst>
              <a:ext uri="{FF2B5EF4-FFF2-40B4-BE49-F238E27FC236}">
                <a16:creationId xmlns:a16="http://schemas.microsoft.com/office/drawing/2014/main" id="{507FA91D-E0EF-4D4B-9E56-5E0033042E01}"/>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20" name="Straight Connector 19">
            <a:extLst>
              <a:ext uri="{FF2B5EF4-FFF2-40B4-BE49-F238E27FC236}">
                <a16:creationId xmlns:a16="http://schemas.microsoft.com/office/drawing/2014/main" id="{E703507D-4779-4D32-85CB-0A8040B6E552}"/>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0486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69B5-6EAD-4108-B9E2-9CABAB9DE89D}"/>
              </a:ext>
            </a:extLst>
          </p:cNvPr>
          <p:cNvSpPr>
            <a:spLocks noGrp="1"/>
          </p:cNvSpPr>
          <p:nvPr>
            <p:ph type="title"/>
          </p:nvPr>
        </p:nvSpPr>
        <p:spPr>
          <a:xfrm>
            <a:off x="1335088" y="441324"/>
            <a:ext cx="3932237" cy="952047"/>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75599E-B10D-4308-A5CB-CC7D487B495D}"/>
              </a:ext>
            </a:extLst>
          </p:cNvPr>
          <p:cNvSpPr>
            <a:spLocks noGrp="1"/>
          </p:cNvSpPr>
          <p:nvPr>
            <p:ph type="pic" idx="1"/>
          </p:nvPr>
        </p:nvSpPr>
        <p:spPr>
          <a:xfrm>
            <a:off x="5678488" y="441324"/>
            <a:ext cx="6078083" cy="5508626"/>
          </a:xfrm>
        </p:spPr>
        <p:txBody>
          <a:bodyPr/>
          <a:lstStyle>
            <a:lvl1pPr marL="0" indent="0">
              <a:buNone/>
              <a:defRPr sz="3200">
                <a:solidFill>
                  <a:schemeClr val="tx2">
                    <a:alpha val="77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6034C18-5042-469D-BCF7-26AD9FDCCC1B}"/>
              </a:ext>
            </a:extLst>
          </p:cNvPr>
          <p:cNvSpPr>
            <a:spLocks noGrp="1"/>
          </p:cNvSpPr>
          <p:nvPr>
            <p:ph type="body" sz="half" idx="2"/>
          </p:nvPr>
        </p:nvSpPr>
        <p:spPr>
          <a:xfrm>
            <a:off x="1335088" y="1778000"/>
            <a:ext cx="3932237" cy="4171950"/>
          </a:xfrm>
        </p:spPr>
        <p:txBody>
          <a:bodyPr/>
          <a:lstStyle>
            <a:lvl1pPr marL="0" indent="0">
              <a:buNone/>
              <a:defRPr sz="1600">
                <a:solidFill>
                  <a:schemeClr val="tx2">
                    <a:alpha val="77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Date Placeholder 3">
            <a:extLst>
              <a:ext uri="{FF2B5EF4-FFF2-40B4-BE49-F238E27FC236}">
                <a16:creationId xmlns:a16="http://schemas.microsoft.com/office/drawing/2014/main" id="{9FB01925-1670-4C63-8B44-2B14B7BE9D24}"/>
              </a:ext>
            </a:extLst>
          </p:cNvPr>
          <p:cNvSpPr>
            <a:spLocks noGrp="1"/>
          </p:cNvSpPr>
          <p:nvPr>
            <p:ph type="dt" sz="half" idx="10"/>
          </p:nvPr>
        </p:nvSpPr>
        <p:spPr>
          <a:xfrm rot="5400000">
            <a:off x="-935887" y="1377212"/>
            <a:ext cx="2771775" cy="900000"/>
          </a:xfrm>
          <a:prstGeom prst="rect">
            <a:avLst/>
          </a:prstGeom>
        </p:spPr>
        <p:txBody>
          <a:bodyPr/>
          <a:lstStyle>
            <a:lvl1pPr>
              <a:defRPr>
                <a:solidFill>
                  <a:schemeClr val="tx2"/>
                </a:solidFill>
              </a:defRPr>
            </a:lvl1pPr>
          </a:lstStyle>
          <a:p>
            <a:fld id="{91688A1C-01B8-42B6-BBF1-2BCF5E311248}" type="datetime2">
              <a:rPr lang="en-US" smtClean="0"/>
              <a:t>Monday, March 18, 2024</a:t>
            </a:fld>
            <a:endParaRPr lang="en-US"/>
          </a:p>
        </p:txBody>
      </p:sp>
      <p:sp>
        <p:nvSpPr>
          <p:cNvPr id="13" name="Footer Placeholder 4">
            <a:extLst>
              <a:ext uri="{FF2B5EF4-FFF2-40B4-BE49-F238E27FC236}">
                <a16:creationId xmlns:a16="http://schemas.microsoft.com/office/drawing/2014/main" id="{5CE1A673-960F-4A50-AE54-70AE0DA3B7C7}"/>
              </a:ext>
            </a:extLst>
          </p:cNvPr>
          <p:cNvSpPr>
            <a:spLocks noGrp="1"/>
          </p:cNvSpPr>
          <p:nvPr>
            <p:ph type="ftr" sz="quarter" idx="11"/>
          </p:nvPr>
        </p:nvSpPr>
        <p:spPr>
          <a:xfrm rot="5400000">
            <a:off x="-810475" y="4239475"/>
            <a:ext cx="2520950" cy="900000"/>
          </a:xfrm>
          <a:prstGeom prst="rect">
            <a:avLst/>
          </a:prstGeom>
        </p:spPr>
        <p:txBody>
          <a:bodyPr/>
          <a:lstStyle>
            <a:lvl1pPr>
              <a:defRPr>
                <a:solidFill>
                  <a:schemeClr val="tx2"/>
                </a:solidFill>
              </a:defRPr>
            </a:lvl1pPr>
          </a:lstStyle>
          <a:p>
            <a:r>
              <a:rPr lang="en-US"/>
              <a:t>Sample Footer Text</a:t>
            </a:r>
          </a:p>
        </p:txBody>
      </p:sp>
      <p:sp>
        <p:nvSpPr>
          <p:cNvPr id="14" name="Slide Number Placeholder 5">
            <a:extLst>
              <a:ext uri="{FF2B5EF4-FFF2-40B4-BE49-F238E27FC236}">
                <a16:creationId xmlns:a16="http://schemas.microsoft.com/office/drawing/2014/main" id="{9DEF9E6C-740A-4B36-BA9F-32AF986EDA8D}"/>
              </a:ext>
            </a:extLst>
          </p:cNvPr>
          <p:cNvSpPr>
            <a:spLocks noGrp="1"/>
          </p:cNvSpPr>
          <p:nvPr>
            <p:ph type="sldNum" sz="quarter" idx="12"/>
          </p:nvPr>
        </p:nvSpPr>
        <p:spPr>
          <a:xfrm>
            <a:off x="0" y="5949950"/>
            <a:ext cx="900000" cy="900000"/>
          </a:xfrm>
          <a:prstGeom prst="rect">
            <a:avLst/>
          </a:prstGeom>
        </p:spPr>
        <p:txBody>
          <a:bodyPr lIns="72000" rIns="72000">
            <a:normAutofit/>
          </a:bodyPr>
          <a:lstStyle>
            <a:lvl1pPr algn="ctr">
              <a:defRPr sz="3600" b="0">
                <a:ln w="6350">
                  <a:solidFill>
                    <a:schemeClr val="tx2"/>
                  </a:solidFill>
                </a:ln>
                <a:noFill/>
              </a:defRPr>
            </a:lvl1pPr>
          </a:lstStyle>
          <a:p>
            <a:fld id="{63F9D384-533B-4C4E-B660-F861AA07D173}" type="slidenum">
              <a:rPr lang="en-US" smtClean="0"/>
              <a:pPr/>
              <a:t>‹#›</a:t>
            </a:fld>
            <a:endParaRPr lang="en-US"/>
          </a:p>
        </p:txBody>
      </p:sp>
      <p:cxnSp>
        <p:nvCxnSpPr>
          <p:cNvPr id="15" name="Straight Connector 14">
            <a:extLst>
              <a:ext uri="{FF2B5EF4-FFF2-40B4-BE49-F238E27FC236}">
                <a16:creationId xmlns:a16="http://schemas.microsoft.com/office/drawing/2014/main" id="{0D31C920-29CA-4744-9814-A4FCF4554907}"/>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2463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E95E-B3FC-4D66-AAC3-CE9FD633EBD6}"/>
              </a:ext>
            </a:extLst>
          </p:cNvPr>
          <p:cNvSpPr>
            <a:spLocks noGrp="1"/>
          </p:cNvSpPr>
          <p:nvPr>
            <p:ph type="title"/>
          </p:nvPr>
        </p:nvSpPr>
        <p:spPr/>
        <p:txBody>
          <a:bodyPr/>
          <a:lstStyle>
            <a:lvl1pPr>
              <a:lnSpc>
                <a:spcPct val="100000"/>
              </a:lnSpc>
              <a:defRPr/>
            </a:lvl1pPr>
          </a:lstStyle>
          <a:p>
            <a:r>
              <a:rPr lang="en-US"/>
              <a:t>Click to edit Master title style</a:t>
            </a:r>
          </a:p>
        </p:txBody>
      </p:sp>
      <p:sp>
        <p:nvSpPr>
          <p:cNvPr id="3" name="Vertical Text Placeholder 2">
            <a:extLst>
              <a:ext uri="{FF2B5EF4-FFF2-40B4-BE49-F238E27FC236}">
                <a16:creationId xmlns:a16="http://schemas.microsoft.com/office/drawing/2014/main" id="{B4D0FFAF-EB02-4979-83B6-66AD14845167}"/>
              </a:ext>
            </a:extLst>
          </p:cNvPr>
          <p:cNvSpPr>
            <a:spLocks noGrp="1"/>
          </p:cNvSpPr>
          <p:nvPr>
            <p:ph type="body" orient="vert" idx="1"/>
          </p:nvPr>
        </p:nvSpPr>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3">
            <a:extLst>
              <a:ext uri="{FF2B5EF4-FFF2-40B4-BE49-F238E27FC236}">
                <a16:creationId xmlns:a16="http://schemas.microsoft.com/office/drawing/2014/main" id="{0AB40A8D-7F5B-455D-B9AC-EAFE05F87B49}"/>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D51179E-60E8-4F2A-A3F9-6F3CE2ABCAF9}" type="datetime2">
              <a:rPr lang="en-US" smtClean="0"/>
              <a:pPr/>
              <a:t>Monday, March 18, 2024</a:t>
            </a:fld>
            <a:endParaRPr lang="en-US">
              <a:latin typeface="+mn-lt"/>
            </a:endParaRPr>
          </a:p>
        </p:txBody>
      </p:sp>
      <p:sp>
        <p:nvSpPr>
          <p:cNvPr id="13" name="Footer Placeholder 4">
            <a:extLst>
              <a:ext uri="{FF2B5EF4-FFF2-40B4-BE49-F238E27FC236}">
                <a16:creationId xmlns:a16="http://schemas.microsoft.com/office/drawing/2014/main" id="{45360FA1-A0D1-4CA7-BAC8-9C20FBB59E47}"/>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14" name="Slide Number Placeholder 5">
            <a:extLst>
              <a:ext uri="{FF2B5EF4-FFF2-40B4-BE49-F238E27FC236}">
                <a16:creationId xmlns:a16="http://schemas.microsoft.com/office/drawing/2014/main" id="{D2494D40-34C6-48DD-A14E-8065BE4F344D}"/>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cxnSp>
        <p:nvCxnSpPr>
          <p:cNvPr id="11" name="Straight Connector 10">
            <a:extLst>
              <a:ext uri="{FF2B5EF4-FFF2-40B4-BE49-F238E27FC236}">
                <a16:creationId xmlns:a16="http://schemas.microsoft.com/office/drawing/2014/main" id="{7C9D7C2D-6B7C-4FBF-9665-A9282DF48F83}"/>
              </a:ext>
            </a:extLst>
          </p:cNvPr>
          <p:cNvCxnSpPr>
            <a:cxnSpLocks/>
          </p:cNvCxnSpPr>
          <p:nvPr/>
        </p:nvCxnSpPr>
        <p:spPr>
          <a:xfrm>
            <a:off x="900000" y="0"/>
            <a:ext cx="0" cy="68580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08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1495EC-612C-4307-A7A6-017829B8C834}"/>
              </a:ext>
            </a:extLst>
          </p:cNvPr>
          <p:cNvSpPr>
            <a:spLocks noGrp="1"/>
          </p:cNvSpPr>
          <p:nvPr>
            <p:ph type="title" orient="vert"/>
          </p:nvPr>
        </p:nvSpPr>
        <p:spPr>
          <a:xfrm>
            <a:off x="8724900" y="365125"/>
            <a:ext cx="2628900" cy="512127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FE33132-1A8F-43A9-9321-6FCF01B0F354}"/>
              </a:ext>
            </a:extLst>
          </p:cNvPr>
          <p:cNvSpPr>
            <a:spLocks noGrp="1"/>
          </p:cNvSpPr>
          <p:nvPr>
            <p:ph type="body" orient="vert" idx="1"/>
          </p:nvPr>
        </p:nvSpPr>
        <p:spPr>
          <a:xfrm>
            <a:off x="838200" y="365125"/>
            <a:ext cx="7734300" cy="5121270"/>
          </a:xfrm>
        </p:spPr>
        <p:txBody>
          <a:bodyPr vert="eaVert"/>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BF2CA1B-9192-487B-96D3-6D389608F1AA}"/>
              </a:ext>
            </a:extLst>
          </p:cNvPr>
          <p:cNvSpPr>
            <a:spLocks noGrp="1"/>
          </p:cNvSpPr>
          <p:nvPr>
            <p:ph type="dt" sz="half" idx="10"/>
          </p:nvPr>
        </p:nvSpPr>
        <p:spPr>
          <a:xfrm>
            <a:off x="442914" y="5957999"/>
            <a:ext cx="3457574" cy="900000"/>
          </a:xfrm>
          <a:prstGeom prst="rect">
            <a:avLst/>
          </a:prstGeom>
        </p:spPr>
        <p:txBody>
          <a:bodyPr/>
          <a:lstStyle>
            <a:lvl1pPr>
              <a:defRPr>
                <a:solidFill>
                  <a:schemeClr val="tx2"/>
                </a:solidFill>
              </a:defRPr>
            </a:lvl1pPr>
          </a:lstStyle>
          <a:p>
            <a:fld id="{1C32B061-4DDF-403A-A7DB-3B6FD0BE9165}" type="datetime2">
              <a:rPr lang="en-US" smtClean="0"/>
              <a:t>Monday, March 18, 2024</a:t>
            </a:fld>
            <a:endParaRPr lang="en-US"/>
          </a:p>
        </p:txBody>
      </p:sp>
      <p:sp>
        <p:nvSpPr>
          <p:cNvPr id="8" name="Footer Placeholder 4">
            <a:extLst>
              <a:ext uri="{FF2B5EF4-FFF2-40B4-BE49-F238E27FC236}">
                <a16:creationId xmlns:a16="http://schemas.microsoft.com/office/drawing/2014/main" id="{8B1C9EA4-CA0A-4396-B4AF-4523CD1B2489}"/>
              </a:ext>
            </a:extLst>
          </p:cNvPr>
          <p:cNvSpPr>
            <a:spLocks noGrp="1"/>
          </p:cNvSpPr>
          <p:nvPr>
            <p:ph type="ftr" sz="quarter" idx="11"/>
          </p:nvPr>
        </p:nvSpPr>
        <p:spPr>
          <a:xfrm>
            <a:off x="4367213" y="5957999"/>
            <a:ext cx="5400675" cy="900000"/>
          </a:xfrm>
          <a:prstGeom prst="rect">
            <a:avLst/>
          </a:prstGeom>
        </p:spPr>
        <p:txBody>
          <a:bodyPr/>
          <a:lstStyle>
            <a:lvl1pPr>
              <a:defRPr>
                <a:solidFill>
                  <a:schemeClr val="tx2"/>
                </a:solidFill>
              </a:defRPr>
            </a:lvl1pPr>
          </a:lstStyle>
          <a:p>
            <a:r>
              <a:rPr lang="en-US"/>
              <a:t>Sample Footer Text</a:t>
            </a:r>
          </a:p>
        </p:txBody>
      </p:sp>
      <p:sp>
        <p:nvSpPr>
          <p:cNvPr id="9" name="Slide Number Placeholder 5">
            <a:extLst>
              <a:ext uri="{FF2B5EF4-FFF2-40B4-BE49-F238E27FC236}">
                <a16:creationId xmlns:a16="http://schemas.microsoft.com/office/drawing/2014/main" id="{0CDDF132-C1DB-4EE0-85DA-1FFAC283574F}"/>
              </a:ext>
            </a:extLst>
          </p:cNvPr>
          <p:cNvSpPr>
            <a:spLocks noGrp="1"/>
          </p:cNvSpPr>
          <p:nvPr>
            <p:ph type="sldNum" sz="quarter" idx="12"/>
          </p:nvPr>
        </p:nvSpPr>
        <p:spPr>
          <a:xfrm>
            <a:off x="10236200" y="5957999"/>
            <a:ext cx="1476375" cy="900000"/>
          </a:xfrm>
          <a:prstGeom prst="rect">
            <a:avLst/>
          </a:prstGeom>
        </p:spPr>
        <p:txBody>
          <a:bodyPr tIns="72000" bIns="72000"/>
          <a:lstStyle>
            <a:lvl1pPr algn="r">
              <a:defRPr sz="3600" b="0">
                <a:ln w="6350">
                  <a:solidFill>
                    <a:schemeClr val="tx2">
                      <a:alpha val="80000"/>
                    </a:schemeClr>
                  </a:solidFill>
                </a:ln>
                <a:noFill/>
              </a:defRPr>
            </a:lvl1pPr>
          </a:lstStyle>
          <a:p>
            <a:fld id="{63F9D384-533B-4C4E-B660-F861AA07D173}" type="slidenum">
              <a:rPr lang="en-US" smtClean="0"/>
              <a:pPr/>
              <a:t>‹#›</a:t>
            </a:fld>
            <a:endParaRPr lang="en-US"/>
          </a:p>
        </p:txBody>
      </p:sp>
      <p:cxnSp>
        <p:nvCxnSpPr>
          <p:cNvPr id="10" name="Straight Connector 9">
            <a:extLst>
              <a:ext uri="{FF2B5EF4-FFF2-40B4-BE49-F238E27FC236}">
                <a16:creationId xmlns:a16="http://schemas.microsoft.com/office/drawing/2014/main" id="{08ECED4D-938A-4085-B475-DD4ED90A181B}"/>
              </a:ext>
            </a:extLst>
          </p:cNvPr>
          <p:cNvCxnSpPr>
            <a:cxnSpLocks/>
          </p:cNvCxnSpPr>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8411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086052-6759-46BD-9531-D65FD95519FE}"/>
              </a:ext>
            </a:extLst>
          </p:cNvPr>
          <p:cNvSpPr>
            <a:spLocks noGrp="1"/>
          </p:cNvSpPr>
          <p:nvPr>
            <p:ph type="title"/>
          </p:nvPr>
        </p:nvSpPr>
        <p:spPr>
          <a:xfrm>
            <a:off x="1342800" y="327600"/>
            <a:ext cx="10407600" cy="1141200"/>
          </a:xfrm>
          <a:prstGeom prst="rect">
            <a:avLst/>
          </a:prstGeom>
        </p:spPr>
        <p:txBody>
          <a:bodyPr vert="horz" lIns="0" tIns="0" rIns="0" bIns="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64E3C3A5-7533-48B0-9C15-F01656766E96}"/>
              </a:ext>
            </a:extLst>
          </p:cNvPr>
          <p:cNvSpPr>
            <a:spLocks noGrp="1"/>
          </p:cNvSpPr>
          <p:nvPr>
            <p:ph type="body" idx="1"/>
          </p:nvPr>
        </p:nvSpPr>
        <p:spPr>
          <a:xfrm>
            <a:off x="1342800" y="2059199"/>
            <a:ext cx="10407600" cy="435600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7135256E-21FA-473A-8EAF-34CE9AD37240}"/>
              </a:ext>
            </a:extLst>
          </p:cNvPr>
          <p:cNvSpPr>
            <a:spLocks noGrp="1"/>
          </p:cNvSpPr>
          <p:nvPr>
            <p:ph type="dt" sz="half" idx="2"/>
          </p:nvPr>
        </p:nvSpPr>
        <p:spPr>
          <a:xfrm rot="5400000">
            <a:off x="-936000" y="1378800"/>
            <a:ext cx="2772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fld id="{6C03BBDD-218C-4B2A-98A0-F5F369754705}" type="datetime2">
              <a:rPr lang="en-US" smtClean="0"/>
              <a:pPr/>
              <a:t>Monday, March 18, 2024</a:t>
            </a:fld>
            <a:endParaRPr lang="en-US">
              <a:latin typeface="+mn-lt"/>
            </a:endParaRPr>
          </a:p>
        </p:txBody>
      </p:sp>
      <p:sp>
        <p:nvSpPr>
          <p:cNvPr id="8" name="Footer Placeholder 4">
            <a:extLst>
              <a:ext uri="{FF2B5EF4-FFF2-40B4-BE49-F238E27FC236}">
                <a16:creationId xmlns:a16="http://schemas.microsoft.com/office/drawing/2014/main" id="{88A99857-D06D-4AFF-8777-07EF0A15F662}"/>
              </a:ext>
            </a:extLst>
          </p:cNvPr>
          <p:cNvSpPr>
            <a:spLocks noGrp="1"/>
          </p:cNvSpPr>
          <p:nvPr>
            <p:ph type="ftr" sz="quarter" idx="3"/>
          </p:nvPr>
        </p:nvSpPr>
        <p:spPr>
          <a:xfrm rot="5400000">
            <a:off x="-810000" y="4240800"/>
            <a:ext cx="2520000" cy="900000"/>
          </a:xfrm>
          <a:prstGeom prst="rect">
            <a:avLst/>
          </a:prstGeom>
        </p:spPr>
        <p:txBody>
          <a:bodyPr lIns="0" tIns="72000" rIns="0" bIns="72000" anchor="ctr" anchorCtr="0"/>
          <a:lstStyle>
            <a:lvl1pPr algn="l">
              <a:defRPr sz="1000" cap="all" spc="200" baseline="0">
                <a:solidFill>
                  <a:schemeClr val="tx2"/>
                </a:solidFill>
                <a:latin typeface="+mn-lt"/>
                <a:ea typeface="Microsoft Sans Serif" panose="020B0604020202020204" pitchFamily="34" charset="0"/>
                <a:cs typeface="Microsoft Sans Serif" panose="020B0604020202020204" pitchFamily="34" charset="0"/>
              </a:defRPr>
            </a:lvl1pPr>
          </a:lstStyle>
          <a:p>
            <a:r>
              <a:rPr lang="en-US"/>
              <a:t>Sample Footer Text</a:t>
            </a:r>
            <a:endParaRPr lang="en-US">
              <a:latin typeface="+mn-lt"/>
            </a:endParaRPr>
          </a:p>
        </p:txBody>
      </p:sp>
      <p:sp>
        <p:nvSpPr>
          <p:cNvPr id="9" name="Slide Number Placeholder 5">
            <a:extLst>
              <a:ext uri="{FF2B5EF4-FFF2-40B4-BE49-F238E27FC236}">
                <a16:creationId xmlns:a16="http://schemas.microsoft.com/office/drawing/2014/main" id="{9172703B-0DDF-46CE-AC34-6233579943D0}"/>
              </a:ext>
            </a:extLst>
          </p:cNvPr>
          <p:cNvSpPr>
            <a:spLocks noGrp="1"/>
          </p:cNvSpPr>
          <p:nvPr>
            <p:ph type="sldNum" sz="quarter" idx="4"/>
          </p:nvPr>
        </p:nvSpPr>
        <p:spPr>
          <a:xfrm>
            <a:off x="0" y="5958000"/>
            <a:ext cx="900000" cy="900000"/>
          </a:xfrm>
          <a:prstGeom prst="rect">
            <a:avLst/>
          </a:prstGeom>
        </p:spPr>
        <p:txBody>
          <a:bodyPr lIns="0" tIns="0" rIns="0" bIns="0" anchor="ctr" anchorCtr="0"/>
          <a:lstStyle>
            <a:lvl1pPr algn="ctr">
              <a:defRPr sz="3600" b="0">
                <a:ln w="6350">
                  <a:solidFill>
                    <a:schemeClr val="tx2">
                      <a:alpha val="80000"/>
                    </a:schemeClr>
                  </a:solidFill>
                </a:ln>
                <a:noFill/>
                <a:latin typeface="+mn-lt"/>
                <a:ea typeface="Microsoft Sans Serif" panose="020B0604020202020204" pitchFamily="34" charset="0"/>
                <a:cs typeface="Microsoft Sans Serif" panose="020B0604020202020204" pitchFamily="34" charset="0"/>
              </a:defRPr>
            </a:lvl1pPr>
          </a:lstStyle>
          <a:p>
            <a:fld id="{63F9D384-533B-4C4E-B660-F861AA07D173}" type="slidenum">
              <a:rPr lang="en-US" smtClean="0"/>
              <a:pPr/>
              <a:t>‹#›</a:t>
            </a:fld>
            <a:endParaRPr lang="en-US">
              <a:latin typeface="+mn-lt"/>
            </a:endParaRPr>
          </a:p>
        </p:txBody>
      </p:sp>
    </p:spTree>
    <p:extLst>
      <p:ext uri="{BB962C8B-B14F-4D97-AF65-F5344CB8AC3E}">
        <p14:creationId xmlns:p14="http://schemas.microsoft.com/office/powerpoint/2010/main" val="142879216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4800" kern="1200">
          <a:solidFill>
            <a:schemeClr val="tx2"/>
          </a:solidFill>
          <a:latin typeface="+mj-lt"/>
          <a:ea typeface="Microsoft Sans Serif" panose="020B0604020202020204" pitchFamily="34" charset="0"/>
          <a:cs typeface="Microsoft Sans Serif" panose="020B0604020202020204" pitchFamily="34" charset="0"/>
        </a:defRPr>
      </a:lvl1pPr>
    </p:titleStyle>
    <p:bodyStyle>
      <a:lvl1pPr marL="36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1pPr>
      <a:lvl2pPr marL="720000" indent="-360000" algn="l" defTabSz="914400" rtl="0" eaLnBrk="1" latinLnBrk="0" hangingPunct="1">
        <a:lnSpc>
          <a:spcPct val="120000"/>
        </a:lnSpc>
        <a:spcBef>
          <a:spcPts val="800"/>
        </a:spcBef>
        <a:buSzPct val="70000"/>
        <a:buFont typeface="Wingdings 2" panose="05020102010507070707" pitchFamily="18" charset="2"/>
        <a:buChar char="à"/>
        <a:defRPr sz="2000" kern="1200">
          <a:solidFill>
            <a:schemeClr val="tx2">
              <a:alpha val="77000"/>
            </a:schemeClr>
          </a:solidFill>
          <a:latin typeface="+mn-lt"/>
          <a:ea typeface="Microsoft Sans Serif" panose="020B0604020202020204" pitchFamily="34" charset="0"/>
          <a:cs typeface="Microsoft Sans Serif" panose="020B0604020202020204" pitchFamily="34" charset="0"/>
        </a:defRPr>
      </a:lvl2pPr>
      <a:lvl3pPr marL="11430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3pPr>
      <a:lvl4pPr marL="16002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4pPr>
      <a:lvl5pPr marL="2057400" indent="-288000" algn="l" defTabSz="914400" rtl="0" eaLnBrk="1" latinLnBrk="0" hangingPunct="1">
        <a:lnSpc>
          <a:spcPct val="120000"/>
        </a:lnSpc>
        <a:spcBef>
          <a:spcPts val="800"/>
        </a:spcBef>
        <a:buSzPct val="70000"/>
        <a:buFont typeface="Wingdings 2" panose="05020102010507070707" pitchFamily="18" charset="2"/>
        <a:buChar char="à"/>
        <a:defRPr sz="1600" kern="1200">
          <a:solidFill>
            <a:schemeClr val="tx2">
              <a:alpha val="77000"/>
            </a:schemeClr>
          </a:solidFill>
          <a:latin typeface="+mn-lt"/>
          <a:ea typeface="Microsoft Sans Serif" panose="020B0604020202020204" pitchFamily="34" charset="0"/>
          <a:cs typeface="Microsoft Sans Serif"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8.png"/><Relationship Id="rId7" Type="http://schemas.openxmlformats.org/officeDocument/2006/relationships/hyperlink" Target="https://size.name/en/catalog/radiatory?width=300&amp;height=260&amp;thickness=40" TargetMode="External"/><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22.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hattech.co.nz/" TargetMode="External"/><Relationship Id="rId3" Type="http://schemas.openxmlformats.org/officeDocument/2006/relationships/hyperlink" Target="https://www.jstor.org/stable/44579826?seq=3" TargetMode="External"/><Relationship Id="rId7" Type="http://schemas.openxmlformats.org/officeDocument/2006/relationships/hyperlink" Target="https://www.brembo.com/en/company/news/how-lewis-hamilton-brakes" TargetMode="External"/><Relationship Id="rId2" Type="http://schemas.openxmlformats.org/officeDocument/2006/relationships/hyperlink" Target="https://www.750mc.co.uk/formulae/750-formula/gallery/photos,2022-750-formula-silverstone-international-jon-elsey_1371.htm" TargetMode="External"/><Relationship Id="rId1" Type="http://schemas.openxmlformats.org/officeDocument/2006/relationships/slideLayout" Target="../slideLayouts/slideLayout2.xml"/><Relationship Id="rId6" Type="http://schemas.openxmlformats.org/officeDocument/2006/relationships/hyperlink" Target="https://asm.matweb.com/search/SpecificMaterial.asp?bassnum=m434ae" TargetMode="External"/><Relationship Id="rId5" Type="http://schemas.openxmlformats.org/officeDocument/2006/relationships/hyperlink" Target="https://www.engineersedge.com/materials/shear_modulus_of_rigidity_13122.htm" TargetMode="External"/><Relationship Id="rId4" Type="http://schemas.openxmlformats.org/officeDocument/2006/relationships/hyperlink" Target="https://www.performance-composites.com/carbonfibre/mechanicalproperties_2.asp"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engineeringtoolbox.com/factors-safety-fos-d_1624.html" TargetMode="External"/><Relationship Id="rId3" Type="http://schemas.openxmlformats.org/officeDocument/2006/relationships/hyperlink" Target="https://link.springer.com/content/pdf/10.1007/s11837-005-0217-8.pdf" TargetMode="External"/><Relationship Id="rId7" Type="http://schemas.openxmlformats.org/officeDocument/2006/relationships/hyperlink" Target="https://roymech.org/Useful_Tables/Drive/Shaft_design.html" TargetMode="External"/><Relationship Id="rId2" Type="http://schemas.openxmlformats.org/officeDocument/2006/relationships/hyperlink" Target="https://www.sciencedirect.com/science/article/abs/pii/S2214785322003352#:~:text=An%20Automobile%20drive%20shaft%20is,steels%20for%20drive%20shafts%20manufacturing" TargetMode="External"/><Relationship Id="rId1" Type="http://schemas.openxmlformats.org/officeDocument/2006/relationships/slideLayout" Target="../slideLayouts/slideLayout2.xml"/><Relationship Id="rId6" Type="http://schemas.openxmlformats.org/officeDocument/2006/relationships/hyperlink" Target="https://www.totalmateria.com/page.aspx?ID=CheckArticle&amp;site=kts&amp;NM=282" TargetMode="External"/><Relationship Id="rId5" Type="http://schemas.openxmlformats.org/officeDocument/2006/relationships/hyperlink" Target="https://www.sciencedirect.com/topics/materials-science/carbon-fiber-properties" TargetMode="External"/><Relationship Id="rId4" Type="http://schemas.openxmlformats.org/officeDocument/2006/relationships/hyperlink" Target="https://www.matweb.com/search/datasheet_print.aspx?matguid=39e40851fc164b6c9bda29d798bf3726"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lohen.co.uk/pagid-rsl-1-track-brake-pad-for-mini-jcw-calipers" TargetMode="External"/><Relationship Id="rId2" Type="http://schemas.openxmlformats.org/officeDocument/2006/relationships/hyperlink" Target="https://www.pagidracing.com/en/products/racing-brake-pads/product-family-rsl/rsl-1.html" TargetMode="External"/><Relationship Id="rId1" Type="http://schemas.openxmlformats.org/officeDocument/2006/relationships/slideLayout" Target="../slideLayouts/slideLayout2.xml"/><Relationship Id="rId5" Type="http://schemas.openxmlformats.org/officeDocument/2006/relationships/hyperlink" Target="https://www.brandshatch.co.uk/2024/april/750-motor-club-car-championships" TargetMode="External"/><Relationship Id="rId4" Type="http://schemas.openxmlformats.org/officeDocument/2006/relationships/hyperlink" Target="https://www.bimmerworld.com/Brakes/Brake-Pads/Pagid-1287-RSL1-Front-Racing-Brake-Pads-F87-F40.html"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4DFCF-812D-4D4D-AF17-87CF2409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4A17EF7-53A5-4DE0-BFA7-60A43A64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87C48C-534D-748C-72EF-9B81777C3428}"/>
              </a:ext>
            </a:extLst>
          </p:cNvPr>
          <p:cNvSpPr>
            <a:spLocks noGrp="1"/>
          </p:cNvSpPr>
          <p:nvPr>
            <p:ph type="ctrTitle"/>
          </p:nvPr>
        </p:nvSpPr>
        <p:spPr>
          <a:xfrm>
            <a:off x="1342801" y="324000"/>
            <a:ext cx="4537300" cy="2658894"/>
          </a:xfrm>
        </p:spPr>
        <p:txBody>
          <a:bodyPr anchor="t">
            <a:normAutofit/>
          </a:bodyPr>
          <a:lstStyle/>
          <a:p>
            <a:r>
              <a:rPr lang="en-GB">
                <a:solidFill>
                  <a:schemeClr val="bg2"/>
                </a:solidFill>
              </a:rPr>
              <a:t>Electric Powered Formula 750</a:t>
            </a:r>
          </a:p>
        </p:txBody>
      </p:sp>
      <p:sp>
        <p:nvSpPr>
          <p:cNvPr id="3" name="Subtitle 2">
            <a:extLst>
              <a:ext uri="{FF2B5EF4-FFF2-40B4-BE49-F238E27FC236}">
                <a16:creationId xmlns:a16="http://schemas.microsoft.com/office/drawing/2014/main" id="{BD670114-E6D0-B7A1-2D7C-CDCCCB2EE5D7}"/>
              </a:ext>
            </a:extLst>
          </p:cNvPr>
          <p:cNvSpPr>
            <a:spLocks noGrp="1"/>
          </p:cNvSpPr>
          <p:nvPr>
            <p:ph type="subTitle" idx="1"/>
          </p:nvPr>
        </p:nvSpPr>
        <p:spPr>
          <a:xfrm>
            <a:off x="1343026" y="3875108"/>
            <a:ext cx="4537125" cy="2541566"/>
          </a:xfrm>
        </p:spPr>
        <p:txBody>
          <a:bodyPr>
            <a:normAutofit/>
          </a:bodyPr>
          <a:lstStyle/>
          <a:p>
            <a:r>
              <a:rPr lang="en-GB" sz="2800">
                <a:solidFill>
                  <a:schemeClr val="bg1">
                    <a:alpha val="56000"/>
                  </a:schemeClr>
                </a:solidFill>
              </a:rPr>
              <a:t>Oliver Moss, Freddie Watkins, William Hare, Ryan Calderon, Nick Davey</a:t>
            </a:r>
          </a:p>
        </p:txBody>
      </p:sp>
      <p:cxnSp>
        <p:nvCxnSpPr>
          <p:cNvPr id="13" name="Straight Connector 12">
            <a:extLst>
              <a:ext uri="{FF2B5EF4-FFF2-40B4-BE49-F238E27FC236}">
                <a16:creationId xmlns:a16="http://schemas.microsoft.com/office/drawing/2014/main" id="{B0E17F91-3488-4CC0-9982-10628CE7C0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3" descr="An abstract genetic concept">
            <a:extLst>
              <a:ext uri="{FF2B5EF4-FFF2-40B4-BE49-F238E27FC236}">
                <a16:creationId xmlns:a16="http://schemas.microsoft.com/office/drawing/2014/main" id="{C7ACC903-CD23-2DB5-0C48-3C4AB7B9F292}"/>
              </a:ext>
            </a:extLst>
          </p:cNvPr>
          <p:cNvPicPr>
            <a:picLocks noChangeAspect="1"/>
          </p:cNvPicPr>
          <p:nvPr/>
        </p:nvPicPr>
        <p:blipFill rotWithShape="1">
          <a:blip r:embed="rId2"/>
          <a:srcRect l="9626" r="4633"/>
          <a:stretch/>
        </p:blipFill>
        <p:spPr>
          <a:xfrm>
            <a:off x="6311900" y="2"/>
            <a:ext cx="5880100" cy="6857999"/>
          </a:xfrm>
          <a:custGeom>
            <a:avLst/>
            <a:gdLst/>
            <a:ahLst/>
            <a:cxnLst/>
            <a:rect l="l" t="t" r="r" b="b"/>
            <a:pathLst>
              <a:path w="5880100" h="6857999">
                <a:moveTo>
                  <a:pt x="0" y="0"/>
                </a:moveTo>
                <a:lnTo>
                  <a:pt x="5880100" y="0"/>
                </a:lnTo>
                <a:lnTo>
                  <a:pt x="5880100" y="6857999"/>
                </a:lnTo>
                <a:lnTo>
                  <a:pt x="0" y="6857999"/>
                </a:lnTo>
                <a:close/>
              </a:path>
            </a:pathLst>
          </a:custGeom>
        </p:spPr>
      </p:pic>
      <p:cxnSp>
        <p:nvCxnSpPr>
          <p:cNvPr id="15" name="Straight Connector 14">
            <a:extLst>
              <a:ext uri="{FF2B5EF4-FFF2-40B4-BE49-F238E27FC236}">
                <a16:creationId xmlns:a16="http://schemas.microsoft.com/office/drawing/2014/main" id="{777259FD-9282-4F3A-A093-393FC1CC9D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B0CD40E-0F8A-4A0E-B83E-092F9B0E5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999" y="3429000"/>
            <a:ext cx="5411901"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7" name="Picture 6" descr="A group of race cars on a track&#10;&#10;Description automatically generated">
            <a:extLst>
              <a:ext uri="{FF2B5EF4-FFF2-40B4-BE49-F238E27FC236}">
                <a16:creationId xmlns:a16="http://schemas.microsoft.com/office/drawing/2014/main" id="{26E6B2AC-0C18-C1FD-3A7F-A5B204628F32}"/>
              </a:ext>
            </a:extLst>
          </p:cNvPr>
          <p:cNvPicPr>
            <a:picLocks noChangeAspect="1"/>
          </p:cNvPicPr>
          <p:nvPr/>
        </p:nvPicPr>
        <p:blipFill rotWithShape="1">
          <a:blip r:embed="rId3"/>
          <a:srcRect l="6763" t="2449" r="39659" b="3265"/>
          <a:stretch/>
        </p:blipFill>
        <p:spPr>
          <a:xfrm>
            <a:off x="6311900" y="0"/>
            <a:ext cx="5880548" cy="6868351"/>
          </a:xfrm>
          <a:prstGeom prst="rect">
            <a:avLst/>
          </a:prstGeom>
        </p:spPr>
      </p:pic>
      <p:sp>
        <p:nvSpPr>
          <p:cNvPr id="6" name="TextBox 1">
            <a:extLst>
              <a:ext uri="{FF2B5EF4-FFF2-40B4-BE49-F238E27FC236}">
                <a16:creationId xmlns:a16="http://schemas.microsoft.com/office/drawing/2014/main" id="{2AE88554-33D6-D79B-9836-E4AABBC2AD21}"/>
              </a:ext>
            </a:extLst>
          </p:cNvPr>
          <p:cNvSpPr txBox="1"/>
          <p:nvPr/>
        </p:nvSpPr>
        <p:spPr>
          <a:xfrm>
            <a:off x="6314211" y="6557791"/>
            <a:ext cx="2431550"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err="1"/>
              <a:t>Elsey.J</a:t>
            </a:r>
            <a:r>
              <a:rPr lang="en-US" sz="1200"/>
              <a:t>, (2022), Silverstone</a:t>
            </a:r>
          </a:p>
        </p:txBody>
      </p:sp>
    </p:spTree>
    <p:extLst>
      <p:ext uri="{BB962C8B-B14F-4D97-AF65-F5344CB8AC3E}">
        <p14:creationId xmlns:p14="http://schemas.microsoft.com/office/powerpoint/2010/main" val="1877044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8"/>
            <a:ext cx="631069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54567-325F-8F25-8C9A-0C4EDCA70FD2}"/>
              </a:ext>
            </a:extLst>
          </p:cNvPr>
          <p:cNvSpPr>
            <a:spLocks noGrp="1"/>
          </p:cNvSpPr>
          <p:nvPr>
            <p:ph type="title"/>
          </p:nvPr>
        </p:nvSpPr>
        <p:spPr>
          <a:xfrm>
            <a:off x="442914" y="441324"/>
            <a:ext cx="5426074" cy="1073517"/>
          </a:xfrm>
        </p:spPr>
        <p:txBody>
          <a:bodyPr anchor="b">
            <a:normAutofit/>
          </a:bodyPr>
          <a:lstStyle/>
          <a:p>
            <a:r>
              <a:rPr lang="en-GB">
                <a:solidFill>
                  <a:schemeClr val="bg2"/>
                </a:solidFill>
              </a:rPr>
              <a:t>Overview</a:t>
            </a:r>
          </a:p>
        </p:txBody>
      </p:sp>
      <p:pic>
        <p:nvPicPr>
          <p:cNvPr id="1026" name="Picture 2" descr="Image">
            <a:extLst>
              <a:ext uri="{FF2B5EF4-FFF2-40B4-BE49-F238E27FC236}">
                <a16:creationId xmlns:a16="http://schemas.microsoft.com/office/drawing/2014/main" id="{B0F40ABF-3E25-38A8-2E9F-BC4B08DD0E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928" t="1796" r="17028" b="-179"/>
          <a:stretch/>
        </p:blipFill>
        <p:spPr bwMode="auto">
          <a:xfrm>
            <a:off x="9254388" y="2983485"/>
            <a:ext cx="2841512" cy="2815285"/>
          </a:xfrm>
          <a:custGeom>
            <a:avLst/>
            <a:gdLst/>
            <a:ahLst/>
            <a:cxnLst/>
            <a:rect l="l" t="t" r="r" b="b"/>
            <a:pathLst>
              <a:path w="2940050" h="2978032">
                <a:moveTo>
                  <a:pt x="0" y="0"/>
                </a:moveTo>
                <a:lnTo>
                  <a:pt x="2940050" y="0"/>
                </a:lnTo>
                <a:lnTo>
                  <a:pt x="2940050" y="2978032"/>
                </a:lnTo>
                <a:lnTo>
                  <a:pt x="0" y="2978032"/>
                </a:lnTo>
                <a:close/>
              </a:path>
            </a:pathLst>
          </a:cu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7" name="Straight Connector 1036">
            <a:extLst>
              <a:ext uri="{FF2B5EF4-FFF2-40B4-BE49-F238E27FC236}">
                <a16:creationId xmlns:a16="http://schemas.microsoft.com/office/drawing/2014/main" id="{B2A340B5-16DB-4DD1-A1EB-1BC342AD57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068" y="2979003"/>
            <a:ext cx="5931732"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2BB3E82A-80AD-4952-8066-AB9A27BEF2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0" y="6"/>
            <a:ext cx="0" cy="59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436B094B-A254-41A0-AB2E-9467B8FB87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251950" y="6"/>
            <a:ext cx="0" cy="59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8" name="Picture 7" descr="A black circular object with holes&#10;&#10;Description automatically generated">
            <a:extLst>
              <a:ext uri="{FF2B5EF4-FFF2-40B4-BE49-F238E27FC236}">
                <a16:creationId xmlns:a16="http://schemas.microsoft.com/office/drawing/2014/main" id="{B130CF28-D835-4F8E-6A2C-30401C185F5B}"/>
              </a:ext>
            </a:extLst>
          </p:cNvPr>
          <p:cNvPicPr>
            <a:picLocks noChangeAspect="1"/>
          </p:cNvPicPr>
          <p:nvPr/>
        </p:nvPicPr>
        <p:blipFill rotWithShape="1">
          <a:blip r:embed="rId3"/>
          <a:srcRect l="5363" t="120" r="4732"/>
          <a:stretch/>
        </p:blipFill>
        <p:spPr>
          <a:xfrm>
            <a:off x="6412743" y="2980104"/>
            <a:ext cx="2555363" cy="2821974"/>
          </a:xfrm>
          <a:prstGeom prst="rect">
            <a:avLst/>
          </a:prstGeom>
        </p:spPr>
      </p:pic>
      <p:pic>
        <p:nvPicPr>
          <p:cNvPr id="9" name="Picture 8" descr="A diagram of a machine&#10;&#10;Description automatically generated">
            <a:extLst>
              <a:ext uri="{FF2B5EF4-FFF2-40B4-BE49-F238E27FC236}">
                <a16:creationId xmlns:a16="http://schemas.microsoft.com/office/drawing/2014/main" id="{8DBA8065-74D8-7915-366D-7AAF61373EAF}"/>
              </a:ext>
            </a:extLst>
          </p:cNvPr>
          <p:cNvPicPr>
            <a:picLocks noChangeAspect="1"/>
          </p:cNvPicPr>
          <p:nvPr/>
        </p:nvPicPr>
        <p:blipFill rotWithShape="1">
          <a:blip r:embed="rId4"/>
          <a:srcRect l="2136" r="-222"/>
          <a:stretch/>
        </p:blipFill>
        <p:spPr>
          <a:xfrm>
            <a:off x="6501808" y="338005"/>
            <a:ext cx="5504005" cy="2336075"/>
          </a:xfrm>
          <a:prstGeom prst="rect">
            <a:avLst/>
          </a:prstGeom>
        </p:spPr>
      </p:pic>
      <p:sp>
        <p:nvSpPr>
          <p:cNvPr id="4" name="TextBox 3">
            <a:extLst>
              <a:ext uri="{FF2B5EF4-FFF2-40B4-BE49-F238E27FC236}">
                <a16:creationId xmlns:a16="http://schemas.microsoft.com/office/drawing/2014/main" id="{1B8E0D75-050C-25AC-3F66-66811E79A545}"/>
              </a:ext>
            </a:extLst>
          </p:cNvPr>
          <p:cNvSpPr txBox="1"/>
          <p:nvPr/>
        </p:nvSpPr>
        <p:spPr>
          <a:xfrm>
            <a:off x="6411563" y="2454789"/>
            <a:ext cx="192973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EMRAX, (2022).</a:t>
            </a:r>
            <a:endParaRPr lang="en-US" sz="1200"/>
          </a:p>
        </p:txBody>
      </p:sp>
      <p:sp>
        <p:nvSpPr>
          <p:cNvPr id="5" name="TextBox 4">
            <a:extLst>
              <a:ext uri="{FF2B5EF4-FFF2-40B4-BE49-F238E27FC236}">
                <a16:creationId xmlns:a16="http://schemas.microsoft.com/office/drawing/2014/main" id="{FA66AC08-CEE7-5FA3-5397-FE87ECF2A5BF}"/>
              </a:ext>
            </a:extLst>
          </p:cNvPr>
          <p:cNvSpPr txBox="1"/>
          <p:nvPr/>
        </p:nvSpPr>
        <p:spPr>
          <a:xfrm>
            <a:off x="6308821" y="5768527"/>
            <a:ext cx="192973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EMRAX, (2022).</a:t>
            </a:r>
            <a:endParaRPr lang="en-US" sz="1200"/>
          </a:p>
        </p:txBody>
      </p:sp>
      <p:sp>
        <p:nvSpPr>
          <p:cNvPr id="3" name="TextBox 2">
            <a:extLst>
              <a:ext uri="{FF2B5EF4-FFF2-40B4-BE49-F238E27FC236}">
                <a16:creationId xmlns:a16="http://schemas.microsoft.com/office/drawing/2014/main" id="{7DE355AC-CFAA-AE8B-357F-AA7FE1D55C89}"/>
              </a:ext>
            </a:extLst>
          </p:cNvPr>
          <p:cNvSpPr txBox="1"/>
          <p:nvPr/>
        </p:nvSpPr>
        <p:spPr>
          <a:xfrm>
            <a:off x="254689" y="2146612"/>
            <a:ext cx="5694625" cy="3170099"/>
          </a:xfrm>
          <a:prstGeom prst="rect">
            <a:avLst/>
          </a:prstGeom>
          <a:noFill/>
        </p:spPr>
        <p:txBody>
          <a:bodyPr wrap="square" rtlCol="0">
            <a:spAutoFit/>
          </a:bodyPr>
          <a:lstStyle/>
          <a:p>
            <a:r>
              <a:rPr lang="en-GB" sz="2000">
                <a:solidFill>
                  <a:schemeClr val="tx2"/>
                </a:solidFill>
                <a:latin typeface="+mj-lt"/>
                <a:ea typeface="Microsoft Sans Serif"/>
                <a:cs typeface="Microsoft Sans Serif"/>
              </a:rPr>
              <a:t>The group must replace a Formula 750’s 1108cc Fiat “FIRE” engine with an EMRAX 268 EV motor and other components. </a:t>
            </a:r>
          </a:p>
          <a:p>
            <a:endParaRPr lang="en-GB" sz="2000">
              <a:solidFill>
                <a:schemeClr val="tx2"/>
              </a:solidFill>
              <a:latin typeface="+mj-lt"/>
              <a:ea typeface="Microsoft Sans Serif"/>
              <a:cs typeface="Microsoft Sans Serif"/>
            </a:endParaRPr>
          </a:p>
          <a:p>
            <a:r>
              <a:rPr lang="en-GB" sz="2000">
                <a:solidFill>
                  <a:schemeClr val="tx2"/>
                </a:solidFill>
                <a:latin typeface="+mj-lt"/>
                <a:ea typeface="Microsoft Sans Serif"/>
                <a:cs typeface="Microsoft Sans Serif"/>
              </a:rPr>
              <a:t>The team was split up into 2 subgroups being the EV driveline team and mechanical team.</a:t>
            </a:r>
          </a:p>
          <a:p>
            <a:endParaRPr lang="en-GB" sz="2000">
              <a:solidFill>
                <a:schemeClr val="tx2"/>
              </a:solidFill>
              <a:latin typeface="+mj-lt"/>
              <a:ea typeface="Microsoft Sans Serif"/>
              <a:cs typeface="Microsoft Sans Serif"/>
            </a:endParaRPr>
          </a:p>
          <a:p>
            <a:r>
              <a:rPr lang="en-GB" sz="2000">
                <a:solidFill>
                  <a:schemeClr val="tx2"/>
                </a:solidFill>
                <a:latin typeface="+mj-lt"/>
                <a:ea typeface="Microsoft Sans Serif"/>
                <a:cs typeface="Microsoft Sans Serif"/>
              </a:rPr>
              <a:t>The main goal was to compete against other ICE powered formula 750 however problems caused that to be unattainable.</a:t>
            </a:r>
            <a:endParaRPr lang="en-US" sz="2000">
              <a:solidFill>
                <a:schemeClr val="tx2"/>
              </a:solidFill>
              <a:ea typeface="+mn-lt"/>
              <a:cs typeface="+mn-lt"/>
            </a:endParaRPr>
          </a:p>
        </p:txBody>
      </p:sp>
    </p:spTree>
    <p:extLst>
      <p:ext uri="{BB962C8B-B14F-4D97-AF65-F5344CB8AC3E}">
        <p14:creationId xmlns:p14="http://schemas.microsoft.com/office/powerpoint/2010/main" val="232910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506D940-CD1A-46A6-8495-AD6F6CF8B1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8384DFCF-812D-4D4D-AF17-87CF2409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F91A098-B37B-47BA-986A-B8257A291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EC78521-105B-43B9-B092-E9B060F87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5863921-42F4-49ED-AA3D-7A2E75A935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00000" y="0"/>
            <a:ext cx="11292000" cy="206057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7C185-4AF9-B362-0403-994139DBBFED}"/>
              </a:ext>
            </a:extLst>
          </p:cNvPr>
          <p:cNvSpPr>
            <a:spLocks noGrp="1"/>
          </p:cNvSpPr>
          <p:nvPr>
            <p:ph type="title"/>
          </p:nvPr>
        </p:nvSpPr>
        <p:spPr>
          <a:xfrm>
            <a:off x="1342800" y="352653"/>
            <a:ext cx="6769324" cy="1239610"/>
          </a:xfrm>
        </p:spPr>
        <p:txBody>
          <a:bodyPr vert="horz" wrap="square" lIns="0" tIns="0" rIns="0" bIns="0" rtlCol="0" anchor="t" anchorCtr="0">
            <a:normAutofit/>
          </a:bodyPr>
          <a:lstStyle/>
          <a:p>
            <a:r>
              <a:rPr lang="en-US">
                <a:solidFill>
                  <a:schemeClr val="bg2"/>
                </a:solidFill>
                <a:ea typeface="Microsoft Sans Serif"/>
                <a:cs typeface="Microsoft Sans Serif"/>
              </a:rPr>
              <a:t>Gantt Chart</a:t>
            </a:r>
          </a:p>
        </p:txBody>
      </p:sp>
      <p:cxnSp>
        <p:nvCxnSpPr>
          <p:cNvPr id="19" name="Straight Connector 18">
            <a:extLst>
              <a:ext uri="{FF2B5EF4-FFF2-40B4-BE49-F238E27FC236}">
                <a16:creationId xmlns:a16="http://schemas.microsoft.com/office/drawing/2014/main" id="{B0E17F91-3488-4CC0-9982-10628CE7C0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3" descr="A screenshot of a project&#10;&#10;Description automatically generated">
            <a:extLst>
              <a:ext uri="{FF2B5EF4-FFF2-40B4-BE49-F238E27FC236}">
                <a16:creationId xmlns:a16="http://schemas.microsoft.com/office/drawing/2014/main" id="{FDA75CE7-75DE-086E-10FF-1511241CC08C}"/>
              </a:ext>
            </a:extLst>
          </p:cNvPr>
          <p:cNvPicPr>
            <a:picLocks noChangeAspect="1"/>
          </p:cNvPicPr>
          <p:nvPr/>
        </p:nvPicPr>
        <p:blipFill>
          <a:blip r:embed="rId2"/>
          <a:stretch>
            <a:fillRect/>
          </a:stretch>
        </p:blipFill>
        <p:spPr>
          <a:xfrm>
            <a:off x="899363" y="2279648"/>
            <a:ext cx="11185984" cy="4325387"/>
          </a:xfrm>
          <a:custGeom>
            <a:avLst/>
            <a:gdLst/>
            <a:ahLst/>
            <a:cxnLst/>
            <a:rect l="l" t="t" r="r" b="b"/>
            <a:pathLst>
              <a:path w="11292000" h="3218400">
                <a:moveTo>
                  <a:pt x="0" y="0"/>
                </a:moveTo>
                <a:lnTo>
                  <a:pt x="11292000" y="0"/>
                </a:lnTo>
                <a:lnTo>
                  <a:pt x="11292000" y="3218400"/>
                </a:lnTo>
                <a:lnTo>
                  <a:pt x="0" y="3218400"/>
                </a:lnTo>
                <a:close/>
              </a:path>
            </a:pathLst>
          </a:custGeom>
        </p:spPr>
      </p:pic>
    </p:spTree>
    <p:extLst>
      <p:ext uri="{BB962C8B-B14F-4D97-AF65-F5344CB8AC3E}">
        <p14:creationId xmlns:p14="http://schemas.microsoft.com/office/powerpoint/2010/main" val="1367357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8"/>
            <a:ext cx="631069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0BA37D-E173-DCF6-9D56-3F23D955BF7E}"/>
              </a:ext>
            </a:extLst>
          </p:cNvPr>
          <p:cNvSpPr>
            <a:spLocks noGrp="1"/>
          </p:cNvSpPr>
          <p:nvPr>
            <p:ph idx="1"/>
          </p:nvPr>
        </p:nvSpPr>
        <p:spPr>
          <a:xfrm>
            <a:off x="431773" y="2413809"/>
            <a:ext cx="5437185" cy="2819346"/>
          </a:xfrm>
        </p:spPr>
        <p:txBody>
          <a:bodyPr>
            <a:normAutofit/>
          </a:bodyPr>
          <a:lstStyle/>
          <a:p>
            <a:pPr marL="0" indent="0">
              <a:buNone/>
            </a:pPr>
            <a:r>
              <a:rPr lang="en-GB">
                <a:solidFill>
                  <a:schemeClr val="tx2"/>
                </a:solidFill>
                <a:latin typeface="+mj-lt"/>
                <a:ea typeface="Microsoft Sans Serif"/>
                <a:cs typeface="Microsoft Sans Serif"/>
              </a:rPr>
              <a:t>A leader is crucial to a team as they </a:t>
            </a:r>
          </a:p>
          <a:p>
            <a:r>
              <a:rPr lang="en-GB">
                <a:solidFill>
                  <a:schemeClr val="tx2"/>
                </a:solidFill>
                <a:ea typeface="Microsoft Sans Serif"/>
                <a:cs typeface="Microsoft Sans Serif"/>
              </a:rPr>
              <a:t>Delegate Tasks</a:t>
            </a:r>
          </a:p>
          <a:p>
            <a:r>
              <a:rPr lang="en-GB">
                <a:solidFill>
                  <a:schemeClr val="tx2"/>
                </a:solidFill>
                <a:ea typeface="Microsoft Sans Serif"/>
                <a:cs typeface="Microsoft Sans Serif"/>
              </a:rPr>
              <a:t>Monitor Progression</a:t>
            </a:r>
          </a:p>
          <a:p>
            <a:pPr marL="342900" indent="-342900"/>
            <a:r>
              <a:rPr lang="en-GB">
                <a:solidFill>
                  <a:schemeClr val="tx2"/>
                </a:solidFill>
                <a:ea typeface="Microsoft Sans Serif"/>
                <a:cs typeface="Microsoft Sans Serif"/>
              </a:rPr>
              <a:t>Keep Communication High</a:t>
            </a:r>
          </a:p>
          <a:p>
            <a:pPr marL="342900" indent="-342900"/>
            <a:r>
              <a:rPr lang="en-GB">
                <a:solidFill>
                  <a:schemeClr val="tx2"/>
                </a:solidFill>
                <a:ea typeface="Microsoft Sans Serif"/>
                <a:cs typeface="Microsoft Sans Serif"/>
              </a:rPr>
              <a:t>Make Decisions</a:t>
            </a:r>
          </a:p>
          <a:p>
            <a:pPr marL="342900" indent="-342900"/>
            <a:r>
              <a:rPr lang="en-GB">
                <a:solidFill>
                  <a:schemeClr val="tx2"/>
                </a:solidFill>
                <a:ea typeface="Microsoft Sans Serif"/>
                <a:cs typeface="Microsoft Sans Serif"/>
              </a:rPr>
              <a:t>Motivate the Team</a:t>
            </a:r>
          </a:p>
          <a:p>
            <a:pPr marL="342900" indent="-342900"/>
            <a:endParaRPr lang="en-GB">
              <a:solidFill>
                <a:schemeClr val="tx2"/>
              </a:solidFill>
              <a:ea typeface="Microsoft Sans Serif"/>
              <a:cs typeface="Microsoft Sans Serif"/>
            </a:endParaRPr>
          </a:p>
          <a:p>
            <a:pPr marL="0" indent="0">
              <a:buNone/>
            </a:pPr>
            <a:endParaRPr lang="en-GB">
              <a:solidFill>
                <a:schemeClr val="tx2"/>
              </a:solidFill>
            </a:endParaRPr>
          </a:p>
        </p:txBody>
      </p:sp>
      <p:sp>
        <p:nvSpPr>
          <p:cNvPr id="18" name="Rectangle 17">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ED0FD8F5-DAFE-47D5-852B-7128F7244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871" y="2997200"/>
            <a:ext cx="5880129"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D09816D-C6EA-486B-8DBF-23DF50DC36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1" y="0"/>
            <a:ext cx="0" cy="5957038"/>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28D9B51-30FA-4114-9342-CFFFA0DA9F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250750" y="6"/>
            <a:ext cx="0" cy="29988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90F8462E-41C6-F9EE-4357-A29DF28F7E6F}"/>
              </a:ext>
            </a:extLst>
          </p:cNvPr>
          <p:cNvSpPr/>
          <p:nvPr/>
        </p:nvSpPr>
        <p:spPr>
          <a:xfrm>
            <a:off x="6300790" y="-4560"/>
            <a:ext cx="5993847" cy="1809118"/>
          </a:xfrm>
          <a:prstGeom prst="rect">
            <a:avLst/>
          </a:prstGeom>
          <a:solidFill>
            <a:schemeClr val="tx2"/>
          </a:solidFill>
          <a:ln>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E4F8564C-827F-6C1D-2119-96B6BCBBC438}"/>
              </a:ext>
            </a:extLst>
          </p:cNvPr>
          <p:cNvPicPr>
            <a:picLocks noChangeAspect="1"/>
          </p:cNvPicPr>
          <p:nvPr/>
        </p:nvPicPr>
        <p:blipFill rotWithShape="1">
          <a:blip r:embed="rId2"/>
          <a:srcRect l="-58" r="19" b="-4"/>
          <a:stretch/>
        </p:blipFill>
        <p:spPr>
          <a:xfrm>
            <a:off x="6449536" y="2346930"/>
            <a:ext cx="4744014" cy="1381201"/>
          </a:xfrm>
          <a:custGeom>
            <a:avLst/>
            <a:gdLst/>
            <a:ahLst/>
            <a:cxnLst/>
            <a:rect l="l" t="t" r="r" b="b"/>
            <a:pathLst>
              <a:path w="2938850" h="2997194">
                <a:moveTo>
                  <a:pt x="0" y="0"/>
                </a:moveTo>
                <a:lnTo>
                  <a:pt x="2938850" y="0"/>
                </a:lnTo>
                <a:lnTo>
                  <a:pt x="2938850" y="2997194"/>
                </a:lnTo>
                <a:lnTo>
                  <a:pt x="0" y="2997194"/>
                </a:lnTo>
                <a:close/>
              </a:path>
            </a:pathLst>
          </a:custGeom>
        </p:spPr>
      </p:pic>
      <p:sp>
        <p:nvSpPr>
          <p:cNvPr id="11" name="TextBox 10">
            <a:extLst>
              <a:ext uri="{FF2B5EF4-FFF2-40B4-BE49-F238E27FC236}">
                <a16:creationId xmlns:a16="http://schemas.microsoft.com/office/drawing/2014/main" id="{81A3EDAE-43DC-F43E-70A3-64054BBB3F15}"/>
              </a:ext>
            </a:extLst>
          </p:cNvPr>
          <p:cNvSpPr txBox="1"/>
          <p:nvPr/>
        </p:nvSpPr>
        <p:spPr>
          <a:xfrm>
            <a:off x="6449535" y="1959928"/>
            <a:ext cx="4744012" cy="369332"/>
          </a:xfrm>
          <a:prstGeom prst="rect">
            <a:avLst/>
          </a:prstGeom>
          <a:noFill/>
        </p:spPr>
        <p:txBody>
          <a:bodyPr wrap="square" rtlCol="0">
            <a:spAutoFit/>
          </a:bodyPr>
          <a:lstStyle/>
          <a:p>
            <a:r>
              <a:rPr lang="en-GB">
                <a:solidFill>
                  <a:schemeClr val="tx2"/>
                </a:solidFill>
                <a:latin typeface="+mj-lt"/>
                <a:ea typeface="Microsoft Sans Serif"/>
                <a:cs typeface="Microsoft Sans Serif"/>
              </a:rPr>
              <a:t>Start of Project:</a:t>
            </a:r>
            <a:endParaRPr lang="en-GB"/>
          </a:p>
        </p:txBody>
      </p:sp>
      <p:sp>
        <p:nvSpPr>
          <p:cNvPr id="12" name="TextBox 11">
            <a:extLst>
              <a:ext uri="{FF2B5EF4-FFF2-40B4-BE49-F238E27FC236}">
                <a16:creationId xmlns:a16="http://schemas.microsoft.com/office/drawing/2014/main" id="{5BCD3B07-C028-75CC-8429-FE7B89BAD3C0}"/>
              </a:ext>
            </a:extLst>
          </p:cNvPr>
          <p:cNvSpPr txBox="1"/>
          <p:nvPr/>
        </p:nvSpPr>
        <p:spPr>
          <a:xfrm>
            <a:off x="6448143" y="3823482"/>
            <a:ext cx="4744012" cy="369332"/>
          </a:xfrm>
          <a:prstGeom prst="rect">
            <a:avLst/>
          </a:prstGeom>
          <a:noFill/>
        </p:spPr>
        <p:txBody>
          <a:bodyPr wrap="square" rtlCol="0">
            <a:spAutoFit/>
          </a:bodyPr>
          <a:lstStyle/>
          <a:p>
            <a:r>
              <a:rPr lang="en-GB">
                <a:solidFill>
                  <a:schemeClr val="tx2"/>
                </a:solidFill>
                <a:latin typeface="+mj-lt"/>
                <a:ea typeface="Microsoft Sans Serif"/>
                <a:cs typeface="Microsoft Sans Serif"/>
              </a:rPr>
              <a:t>End of Project:</a:t>
            </a:r>
            <a:endParaRPr lang="en-GB"/>
          </a:p>
        </p:txBody>
      </p:sp>
      <p:sp>
        <p:nvSpPr>
          <p:cNvPr id="2" name="Title 1">
            <a:extLst>
              <a:ext uri="{FF2B5EF4-FFF2-40B4-BE49-F238E27FC236}">
                <a16:creationId xmlns:a16="http://schemas.microsoft.com/office/drawing/2014/main" id="{B439AB22-5BC9-2647-9854-D58E8C1BB03F}"/>
              </a:ext>
            </a:extLst>
          </p:cNvPr>
          <p:cNvSpPr>
            <a:spLocks noGrp="1"/>
          </p:cNvSpPr>
          <p:nvPr>
            <p:ph type="title"/>
          </p:nvPr>
        </p:nvSpPr>
        <p:spPr>
          <a:xfrm>
            <a:off x="442913" y="441324"/>
            <a:ext cx="10013837" cy="1073517"/>
          </a:xfrm>
        </p:spPr>
        <p:txBody>
          <a:bodyPr anchor="b">
            <a:normAutofit/>
          </a:bodyPr>
          <a:lstStyle/>
          <a:p>
            <a:r>
              <a:rPr lang="en-GB">
                <a:solidFill>
                  <a:schemeClr val="bg2"/>
                </a:solidFill>
              </a:rPr>
              <a:t>Project Management – Oliver Moss</a:t>
            </a:r>
          </a:p>
        </p:txBody>
      </p:sp>
      <p:pic>
        <p:nvPicPr>
          <p:cNvPr id="4" name="Picture 3">
            <a:extLst>
              <a:ext uri="{FF2B5EF4-FFF2-40B4-BE49-F238E27FC236}">
                <a16:creationId xmlns:a16="http://schemas.microsoft.com/office/drawing/2014/main" id="{05301D81-B5C2-7B14-7184-E33FECDA2EDC}"/>
              </a:ext>
            </a:extLst>
          </p:cNvPr>
          <p:cNvPicPr>
            <a:picLocks noChangeAspect="1"/>
          </p:cNvPicPr>
          <p:nvPr/>
        </p:nvPicPr>
        <p:blipFill>
          <a:blip r:embed="rId3"/>
          <a:stretch>
            <a:fillRect/>
          </a:stretch>
        </p:blipFill>
        <p:spPr>
          <a:xfrm>
            <a:off x="6446016" y="4266981"/>
            <a:ext cx="4747831" cy="1424591"/>
          </a:xfrm>
          <a:prstGeom prst="rect">
            <a:avLst/>
          </a:prstGeom>
        </p:spPr>
      </p:pic>
    </p:spTree>
    <p:extLst>
      <p:ext uri="{BB962C8B-B14F-4D97-AF65-F5344CB8AC3E}">
        <p14:creationId xmlns:p14="http://schemas.microsoft.com/office/powerpoint/2010/main" val="2536143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A98AF-55E5-26FA-AE7B-6677E139FF64}"/>
              </a:ext>
            </a:extLst>
          </p:cNvPr>
          <p:cNvSpPr>
            <a:spLocks noGrp="1"/>
          </p:cNvSpPr>
          <p:nvPr>
            <p:ph type="title"/>
          </p:nvPr>
        </p:nvSpPr>
        <p:spPr/>
        <p:txBody>
          <a:bodyPr/>
          <a:lstStyle/>
          <a:p>
            <a:r>
              <a:rPr lang="en-GB"/>
              <a:t>Driveshafts – Oliver Moss</a:t>
            </a:r>
          </a:p>
        </p:txBody>
      </p:sp>
      <p:sp>
        <p:nvSpPr>
          <p:cNvPr id="12" name="TextBox 11">
            <a:extLst>
              <a:ext uri="{FF2B5EF4-FFF2-40B4-BE49-F238E27FC236}">
                <a16:creationId xmlns:a16="http://schemas.microsoft.com/office/drawing/2014/main" id="{117C682C-6C0B-7E2F-B8CC-4AE197A2937A}"/>
              </a:ext>
            </a:extLst>
          </p:cNvPr>
          <p:cNvSpPr txBox="1"/>
          <p:nvPr/>
        </p:nvSpPr>
        <p:spPr>
          <a:xfrm>
            <a:off x="1224798" y="1266731"/>
            <a:ext cx="3745942" cy="3303597"/>
          </a:xfrm>
          <a:prstGeom prst="rect">
            <a:avLst/>
          </a:prstGeom>
          <a:noFill/>
        </p:spPr>
        <p:txBody>
          <a:bodyPr wrap="square" lIns="91440" tIns="45720" rIns="91440" bIns="45720" rtlCol="0" anchor="t">
            <a:spAutoFit/>
          </a:bodyPr>
          <a:lstStyle/>
          <a:p>
            <a:r>
              <a:rPr lang="en-GB" sz="2000">
                <a:solidFill>
                  <a:schemeClr val="tx2"/>
                </a:solidFill>
                <a:latin typeface="+mj-lt"/>
                <a:ea typeface="Microsoft Sans Serif"/>
                <a:cs typeface="Microsoft Sans Serif"/>
              </a:rPr>
              <a:t>The driveshaft must accommodate for:</a:t>
            </a:r>
          </a:p>
          <a:p>
            <a:pPr marL="359410" indent="-359410">
              <a:lnSpc>
                <a:spcPct val="120000"/>
              </a:lnSpc>
              <a:spcBef>
                <a:spcPts val="800"/>
              </a:spcBef>
              <a:buSzPct val="70000"/>
              <a:buFont typeface="Wingdings 2" panose="05020102010507070707" pitchFamily="18" charset="2"/>
              <a:buChar char="à"/>
              <a:defRPr/>
            </a:pPr>
            <a:r>
              <a:rPr lang="en-GB" sz="2000">
                <a:solidFill>
                  <a:srgbClr val="24393F"/>
                </a:solidFill>
                <a:latin typeface="Neue Haas Grotesk Text Pro"/>
                <a:ea typeface="Microsoft Sans Serif"/>
                <a:cs typeface="Microsoft Sans Serif"/>
              </a:rPr>
              <a:t>Maximum grip torque of 2700Nm</a:t>
            </a:r>
          </a:p>
          <a:p>
            <a:pPr marL="359410" marR="0" lvl="0" indent="-359410" algn="l" defTabSz="914400" rtl="0" eaLnBrk="1" fontAlgn="auto" latinLnBrk="0" hangingPunct="1">
              <a:lnSpc>
                <a:spcPct val="120000"/>
              </a:lnSpc>
              <a:spcBef>
                <a:spcPts val="800"/>
              </a:spcBef>
              <a:spcAft>
                <a:spcPts val="0"/>
              </a:spcAft>
              <a:buClrTx/>
              <a:buSzPct val="70000"/>
              <a:buFont typeface="Wingdings 2" panose="05020102010507070707" pitchFamily="18" charset="2"/>
              <a:buChar char="à"/>
              <a:tabLst/>
              <a:defRPr/>
            </a:pPr>
            <a:r>
              <a:rPr lang="en-GB" sz="2000">
                <a:solidFill>
                  <a:srgbClr val="24393F"/>
                </a:solidFill>
                <a:latin typeface="Neue Haas Grotesk Text Pro"/>
                <a:ea typeface="Microsoft Sans Serif"/>
                <a:cs typeface="Microsoft Sans Serif"/>
              </a:rPr>
              <a:t>60mm vertical wheel travel</a:t>
            </a:r>
          </a:p>
          <a:p>
            <a:pPr marL="359410" marR="0" lvl="0" indent="-359410" algn="l" defTabSz="914400" rtl="0" eaLnBrk="1" fontAlgn="auto" latinLnBrk="0" hangingPunct="1">
              <a:lnSpc>
                <a:spcPct val="120000"/>
              </a:lnSpc>
              <a:spcBef>
                <a:spcPts val="800"/>
              </a:spcBef>
              <a:spcAft>
                <a:spcPts val="0"/>
              </a:spcAft>
              <a:buClrTx/>
              <a:buSzPct val="70000"/>
              <a:buFont typeface="Wingdings 2" panose="05020102010507070707" pitchFamily="18" charset="2"/>
              <a:buChar char="à"/>
              <a:tabLst/>
              <a:defRPr/>
            </a:pPr>
            <a:r>
              <a:rPr kumimoji="0" lang="en-GB" sz="2000" b="0" i="0" u="none" strike="noStrike" kern="1200" cap="none" spc="0" normalizeH="0" baseline="0" noProof="0">
                <a:ln>
                  <a:noFill/>
                </a:ln>
                <a:solidFill>
                  <a:srgbClr val="24393F"/>
                </a:solidFill>
                <a:effectLst/>
                <a:uLnTx/>
                <a:uFillTx/>
                <a:latin typeface="Neue Haas Grotesk Text Pro"/>
                <a:ea typeface="Microsoft Sans Serif"/>
                <a:cs typeface="Microsoft Sans Serif"/>
              </a:rPr>
              <a:t>20mm horizontal travel</a:t>
            </a:r>
            <a:endParaRPr lang="en-GB" sz="2000" b="0" i="0" u="none" strike="noStrike" kern="1200" cap="none" spc="0" normalizeH="0" baseline="0" noProof="0">
              <a:ln>
                <a:noFill/>
              </a:ln>
              <a:solidFill>
                <a:srgbClr val="24393F"/>
              </a:solidFill>
              <a:effectLst/>
              <a:uLnTx/>
              <a:uFillTx/>
              <a:latin typeface="Neue Haas Grotesk Text Pro"/>
              <a:ea typeface="Microsoft Sans Serif"/>
              <a:cs typeface="Microsoft Sans Serif"/>
            </a:endParaRPr>
          </a:p>
          <a:p>
            <a:pPr marL="359410" marR="0" lvl="0" indent="-359410" algn="l" defTabSz="914400" rtl="0" eaLnBrk="1" fontAlgn="auto" latinLnBrk="0" hangingPunct="1">
              <a:lnSpc>
                <a:spcPct val="120000"/>
              </a:lnSpc>
              <a:spcBef>
                <a:spcPts val="800"/>
              </a:spcBef>
              <a:spcAft>
                <a:spcPts val="0"/>
              </a:spcAft>
              <a:buClrTx/>
              <a:buSzPct val="70000"/>
              <a:buFont typeface="Wingdings 2" panose="05020102010507070707" pitchFamily="18" charset="2"/>
              <a:buChar char="à"/>
              <a:tabLst/>
              <a:defRPr/>
            </a:pPr>
            <a:r>
              <a:rPr lang="en-GB" sz="2000">
                <a:solidFill>
                  <a:srgbClr val="24393F"/>
                </a:solidFill>
                <a:latin typeface="Neue Haas Grotesk Text Pro"/>
                <a:ea typeface="Microsoft Sans Serif"/>
                <a:cs typeface="Microsoft Sans Serif"/>
              </a:rPr>
              <a:t>Have a combined length of 1.28m</a:t>
            </a:r>
            <a:endParaRPr lang="en-GB" sz="2000" b="0" i="0" u="none" strike="noStrike" kern="1200" cap="none" spc="0" normalizeH="0" baseline="0" noProof="0">
              <a:ln>
                <a:noFill/>
              </a:ln>
              <a:solidFill>
                <a:srgbClr val="24393F"/>
              </a:solidFill>
              <a:effectLst/>
              <a:uLnTx/>
              <a:uFillTx/>
              <a:latin typeface="Neue Haas Grotesk Text Pro"/>
              <a:ea typeface="Microsoft Sans Serif"/>
              <a:cs typeface="Microsoft Sans Serif"/>
            </a:endParaRPr>
          </a:p>
        </p:txBody>
      </p:sp>
      <p:pic>
        <p:nvPicPr>
          <p:cNvPr id="13" name="Picture 12">
            <a:extLst>
              <a:ext uri="{FF2B5EF4-FFF2-40B4-BE49-F238E27FC236}">
                <a16:creationId xmlns:a16="http://schemas.microsoft.com/office/drawing/2014/main" id="{140FFFA8-EFCA-2C13-5D35-B7CF400BA682}"/>
              </a:ext>
            </a:extLst>
          </p:cNvPr>
          <p:cNvPicPr>
            <a:picLocks noChangeAspect="1"/>
          </p:cNvPicPr>
          <p:nvPr/>
        </p:nvPicPr>
        <p:blipFill>
          <a:blip r:embed="rId2"/>
          <a:stretch>
            <a:fillRect/>
          </a:stretch>
        </p:blipFill>
        <p:spPr>
          <a:xfrm>
            <a:off x="8448675" y="2517088"/>
            <a:ext cx="3428749" cy="2329698"/>
          </a:xfrm>
          <a:prstGeom prst="rect">
            <a:avLst/>
          </a:prstGeom>
        </p:spPr>
      </p:pic>
      <p:pic>
        <p:nvPicPr>
          <p:cNvPr id="3" name="Picture 2" descr="A screenshot of a graph&#10;&#10;Description automatically generated">
            <a:extLst>
              <a:ext uri="{FF2B5EF4-FFF2-40B4-BE49-F238E27FC236}">
                <a16:creationId xmlns:a16="http://schemas.microsoft.com/office/drawing/2014/main" id="{78D9D986-E876-50E6-7E27-A66C4711293C}"/>
              </a:ext>
            </a:extLst>
          </p:cNvPr>
          <p:cNvPicPr>
            <a:picLocks noChangeAspect="1"/>
          </p:cNvPicPr>
          <p:nvPr/>
        </p:nvPicPr>
        <p:blipFill>
          <a:blip r:embed="rId3"/>
          <a:stretch>
            <a:fillRect/>
          </a:stretch>
        </p:blipFill>
        <p:spPr>
          <a:xfrm>
            <a:off x="5048250" y="5324475"/>
            <a:ext cx="6800850" cy="1133475"/>
          </a:xfrm>
          <a:prstGeom prst="rect">
            <a:avLst/>
          </a:prstGeom>
        </p:spPr>
      </p:pic>
      <p:pic>
        <p:nvPicPr>
          <p:cNvPr id="6" name="Picture 5" descr="A table with text and numbers&#10;&#10;Description automatically generated">
            <a:extLst>
              <a:ext uri="{FF2B5EF4-FFF2-40B4-BE49-F238E27FC236}">
                <a16:creationId xmlns:a16="http://schemas.microsoft.com/office/drawing/2014/main" id="{45A2F843-A604-BA9F-8AA2-F81E0AE565B9}"/>
              </a:ext>
            </a:extLst>
          </p:cNvPr>
          <p:cNvPicPr>
            <a:picLocks noChangeAspect="1"/>
          </p:cNvPicPr>
          <p:nvPr/>
        </p:nvPicPr>
        <p:blipFill>
          <a:blip r:embed="rId4"/>
          <a:stretch>
            <a:fillRect/>
          </a:stretch>
        </p:blipFill>
        <p:spPr>
          <a:xfrm>
            <a:off x="5052247" y="1341054"/>
            <a:ext cx="3076575" cy="2000250"/>
          </a:xfrm>
          <a:prstGeom prst="rect">
            <a:avLst/>
          </a:prstGeom>
        </p:spPr>
      </p:pic>
      <p:pic>
        <p:nvPicPr>
          <p:cNvPr id="7" name="Picture 6" descr="A graph of a number of cycles&#10;&#10;Description automatically generated">
            <a:extLst>
              <a:ext uri="{FF2B5EF4-FFF2-40B4-BE49-F238E27FC236}">
                <a16:creationId xmlns:a16="http://schemas.microsoft.com/office/drawing/2014/main" id="{3DFEA68A-5978-352D-A834-32775917864C}"/>
              </a:ext>
            </a:extLst>
          </p:cNvPr>
          <p:cNvPicPr>
            <a:picLocks noChangeAspect="1"/>
          </p:cNvPicPr>
          <p:nvPr/>
        </p:nvPicPr>
        <p:blipFill rotWithShape="1">
          <a:blip r:embed="rId5"/>
          <a:srcRect l="6893" t="5934" r="7987" b="805"/>
          <a:stretch/>
        </p:blipFill>
        <p:spPr>
          <a:xfrm>
            <a:off x="8785116" y="170261"/>
            <a:ext cx="3162313" cy="1890810"/>
          </a:xfrm>
          <a:prstGeom prst="rect">
            <a:avLst/>
          </a:prstGeom>
        </p:spPr>
      </p:pic>
      <p:sp>
        <p:nvSpPr>
          <p:cNvPr id="5" name="TextBox 4">
            <a:extLst>
              <a:ext uri="{FF2B5EF4-FFF2-40B4-BE49-F238E27FC236}">
                <a16:creationId xmlns:a16="http://schemas.microsoft.com/office/drawing/2014/main" id="{889F0153-35FB-DA0F-2C9C-BBC4AEAF85CE}"/>
              </a:ext>
            </a:extLst>
          </p:cNvPr>
          <p:cNvSpPr txBox="1"/>
          <p:nvPr/>
        </p:nvSpPr>
        <p:spPr>
          <a:xfrm>
            <a:off x="4972486" y="3334516"/>
            <a:ext cx="174679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solidFill>
                  <a:schemeClr val="tx1">
                    <a:lumMod val="50000"/>
                    <a:lumOff val="50000"/>
                  </a:schemeClr>
                </a:solidFill>
              </a:rPr>
              <a:t>(ASM, n.d.)</a:t>
            </a:r>
          </a:p>
        </p:txBody>
      </p:sp>
      <p:sp>
        <p:nvSpPr>
          <p:cNvPr id="9" name="TextBox 8">
            <a:extLst>
              <a:ext uri="{FF2B5EF4-FFF2-40B4-BE49-F238E27FC236}">
                <a16:creationId xmlns:a16="http://schemas.microsoft.com/office/drawing/2014/main" id="{D292013E-74D9-97AD-5AD3-D179563457B7}"/>
              </a:ext>
            </a:extLst>
          </p:cNvPr>
          <p:cNvSpPr txBox="1"/>
          <p:nvPr/>
        </p:nvSpPr>
        <p:spPr>
          <a:xfrm>
            <a:off x="8721175" y="2064515"/>
            <a:ext cx="34722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solidFill>
                  <a:schemeClr val="tx1">
                    <a:lumMod val="50000"/>
                    <a:lumOff val="50000"/>
                  </a:schemeClr>
                </a:solidFill>
              </a:rPr>
              <a:t>Steel S-N Curve (</a:t>
            </a:r>
            <a:r>
              <a:rPr lang="en-US" sz="1100" i="1" err="1">
                <a:solidFill>
                  <a:schemeClr val="tx1">
                    <a:lumMod val="50000"/>
                    <a:lumOff val="50000"/>
                  </a:schemeClr>
                </a:solidFill>
              </a:rPr>
              <a:t>Çalışkan</a:t>
            </a:r>
            <a:r>
              <a:rPr lang="en-US" sz="1100" i="1">
                <a:solidFill>
                  <a:schemeClr val="tx1">
                    <a:lumMod val="50000"/>
                    <a:lumOff val="50000"/>
                  </a:schemeClr>
                </a:solidFill>
              </a:rPr>
              <a:t>, S. Gürbüz, R. 2021)</a:t>
            </a:r>
          </a:p>
          <a:p>
            <a:endParaRPr lang="en-US" sz="1200">
              <a:solidFill>
                <a:schemeClr val="tx1">
                  <a:lumMod val="50000"/>
                  <a:lumOff val="50000"/>
                </a:schemeClr>
              </a:solidFill>
            </a:endParaRPr>
          </a:p>
        </p:txBody>
      </p:sp>
      <p:pic>
        <p:nvPicPr>
          <p:cNvPr id="8" name="Picture 7" descr="A math equations on a white background&#10;&#10;Description automatically generated">
            <a:extLst>
              <a:ext uri="{FF2B5EF4-FFF2-40B4-BE49-F238E27FC236}">
                <a16:creationId xmlns:a16="http://schemas.microsoft.com/office/drawing/2014/main" id="{158A188A-0E61-14BB-0998-C31560C9BE1C}"/>
              </a:ext>
            </a:extLst>
          </p:cNvPr>
          <p:cNvPicPr>
            <a:picLocks noChangeAspect="1"/>
          </p:cNvPicPr>
          <p:nvPr/>
        </p:nvPicPr>
        <p:blipFill>
          <a:blip r:embed="rId6"/>
          <a:stretch>
            <a:fillRect/>
          </a:stretch>
        </p:blipFill>
        <p:spPr>
          <a:xfrm>
            <a:off x="1223963" y="4624388"/>
            <a:ext cx="3619500" cy="2019300"/>
          </a:xfrm>
          <a:prstGeom prst="rect">
            <a:avLst/>
          </a:prstGeom>
        </p:spPr>
      </p:pic>
      <p:pic>
        <p:nvPicPr>
          <p:cNvPr id="14" name="Picture 13" descr="A black text on a white background&#10;&#10;Description automatically generated">
            <a:extLst>
              <a:ext uri="{FF2B5EF4-FFF2-40B4-BE49-F238E27FC236}">
                <a16:creationId xmlns:a16="http://schemas.microsoft.com/office/drawing/2014/main" id="{3B54726F-3359-3E8F-E985-DFFC79758042}"/>
              </a:ext>
            </a:extLst>
          </p:cNvPr>
          <p:cNvPicPr>
            <a:picLocks noChangeAspect="1"/>
          </p:cNvPicPr>
          <p:nvPr/>
        </p:nvPicPr>
        <p:blipFill>
          <a:blip r:embed="rId7"/>
          <a:stretch>
            <a:fillRect/>
          </a:stretch>
        </p:blipFill>
        <p:spPr>
          <a:xfrm>
            <a:off x="5386388" y="3890963"/>
            <a:ext cx="2400300" cy="885825"/>
          </a:xfrm>
          <a:prstGeom prst="rect">
            <a:avLst/>
          </a:prstGeom>
        </p:spPr>
      </p:pic>
    </p:spTree>
    <p:extLst>
      <p:ext uri="{BB962C8B-B14F-4D97-AF65-F5344CB8AC3E}">
        <p14:creationId xmlns:p14="http://schemas.microsoft.com/office/powerpoint/2010/main" val="818250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6A091-0A70-ED1D-6CB4-B12237E85CF7}"/>
              </a:ext>
            </a:extLst>
          </p:cNvPr>
          <p:cNvSpPr>
            <a:spLocks noGrp="1"/>
          </p:cNvSpPr>
          <p:nvPr>
            <p:ph type="title"/>
          </p:nvPr>
        </p:nvSpPr>
        <p:spPr/>
        <p:txBody>
          <a:bodyPr/>
          <a:lstStyle/>
          <a:p>
            <a:r>
              <a:rPr lang="en-US">
                <a:ea typeface="Microsoft Sans Serif"/>
                <a:cs typeface="Microsoft Sans Serif"/>
              </a:rPr>
              <a:t>Driveshafts – Oliver Moss</a:t>
            </a:r>
            <a:endParaRPr lang="en-US"/>
          </a:p>
        </p:txBody>
      </p:sp>
      <p:pic>
        <p:nvPicPr>
          <p:cNvPr id="6" name="Picture 5" descr="A graph of a stress&#10;&#10;Description automatically generated">
            <a:extLst>
              <a:ext uri="{FF2B5EF4-FFF2-40B4-BE49-F238E27FC236}">
                <a16:creationId xmlns:a16="http://schemas.microsoft.com/office/drawing/2014/main" id="{4694CA33-60A4-F818-F4D5-5C14E9010F5D}"/>
              </a:ext>
            </a:extLst>
          </p:cNvPr>
          <p:cNvPicPr>
            <a:picLocks noChangeAspect="1"/>
          </p:cNvPicPr>
          <p:nvPr/>
        </p:nvPicPr>
        <p:blipFill>
          <a:blip r:embed="rId2"/>
          <a:stretch>
            <a:fillRect/>
          </a:stretch>
        </p:blipFill>
        <p:spPr>
          <a:xfrm>
            <a:off x="1742529" y="4297454"/>
            <a:ext cx="4200525" cy="2476500"/>
          </a:xfrm>
          <a:prstGeom prst="rect">
            <a:avLst/>
          </a:prstGeom>
        </p:spPr>
      </p:pic>
      <p:pic>
        <p:nvPicPr>
          <p:cNvPr id="7" name="Picture 6" descr="A graph of a stress&#10;&#10;Description automatically generated">
            <a:extLst>
              <a:ext uri="{FF2B5EF4-FFF2-40B4-BE49-F238E27FC236}">
                <a16:creationId xmlns:a16="http://schemas.microsoft.com/office/drawing/2014/main" id="{271EC352-CCD4-60E8-0EC2-8CB4929B3F5B}"/>
              </a:ext>
            </a:extLst>
          </p:cNvPr>
          <p:cNvPicPr>
            <a:picLocks noChangeAspect="1"/>
          </p:cNvPicPr>
          <p:nvPr/>
        </p:nvPicPr>
        <p:blipFill>
          <a:blip r:embed="rId3"/>
          <a:stretch>
            <a:fillRect/>
          </a:stretch>
        </p:blipFill>
        <p:spPr>
          <a:xfrm>
            <a:off x="1741540" y="1438600"/>
            <a:ext cx="4202506" cy="2390775"/>
          </a:xfrm>
          <a:prstGeom prst="rect">
            <a:avLst/>
          </a:prstGeom>
        </p:spPr>
      </p:pic>
      <p:pic>
        <p:nvPicPr>
          <p:cNvPr id="8" name="Picture 7" descr="A graph with different materials&#10;&#10;Description automatically generated">
            <a:extLst>
              <a:ext uri="{FF2B5EF4-FFF2-40B4-BE49-F238E27FC236}">
                <a16:creationId xmlns:a16="http://schemas.microsoft.com/office/drawing/2014/main" id="{422FA37C-03AE-3E97-CADE-10996A491400}"/>
              </a:ext>
            </a:extLst>
          </p:cNvPr>
          <p:cNvPicPr>
            <a:picLocks noChangeAspect="1"/>
          </p:cNvPicPr>
          <p:nvPr/>
        </p:nvPicPr>
        <p:blipFill>
          <a:blip r:embed="rId4"/>
          <a:stretch>
            <a:fillRect/>
          </a:stretch>
        </p:blipFill>
        <p:spPr>
          <a:xfrm>
            <a:off x="6617574" y="4176110"/>
            <a:ext cx="4204226" cy="2476500"/>
          </a:xfrm>
          <a:prstGeom prst="rect">
            <a:avLst/>
          </a:prstGeom>
        </p:spPr>
      </p:pic>
      <p:pic>
        <p:nvPicPr>
          <p:cNvPr id="9" name="Picture 8" descr="A graph with a line&#10;&#10;Description automatically generated">
            <a:extLst>
              <a:ext uri="{FF2B5EF4-FFF2-40B4-BE49-F238E27FC236}">
                <a16:creationId xmlns:a16="http://schemas.microsoft.com/office/drawing/2014/main" id="{6CD5D178-C508-3452-D992-6846A6D28E67}"/>
              </a:ext>
            </a:extLst>
          </p:cNvPr>
          <p:cNvPicPr>
            <a:picLocks noChangeAspect="1"/>
          </p:cNvPicPr>
          <p:nvPr/>
        </p:nvPicPr>
        <p:blipFill>
          <a:blip r:embed="rId5"/>
          <a:stretch>
            <a:fillRect/>
          </a:stretch>
        </p:blipFill>
        <p:spPr>
          <a:xfrm>
            <a:off x="6616305" y="1593806"/>
            <a:ext cx="4206765" cy="2419350"/>
          </a:xfrm>
          <a:prstGeom prst="rect">
            <a:avLst/>
          </a:prstGeom>
        </p:spPr>
      </p:pic>
      <p:sp>
        <p:nvSpPr>
          <p:cNvPr id="10" name="TextBox 9">
            <a:extLst>
              <a:ext uri="{FF2B5EF4-FFF2-40B4-BE49-F238E27FC236}">
                <a16:creationId xmlns:a16="http://schemas.microsoft.com/office/drawing/2014/main" id="{C289D227-8FEB-23B2-C3DF-0E60FBDFAFB0}"/>
              </a:ext>
            </a:extLst>
          </p:cNvPr>
          <p:cNvSpPr txBox="1"/>
          <p:nvPr/>
        </p:nvSpPr>
        <p:spPr>
          <a:xfrm>
            <a:off x="1742088" y="1040523"/>
            <a:ext cx="30670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24393F"/>
                </a:solidFill>
                <a:ea typeface="+mn-lt"/>
                <a:cs typeface="+mn-lt"/>
              </a:rPr>
              <a:t>Different Lengths:</a:t>
            </a:r>
            <a:endParaRPr lang="en-GB" sz="2000">
              <a:solidFill>
                <a:srgbClr val="24393F"/>
              </a:solidFill>
              <a:ea typeface="+mn-lt"/>
              <a:cs typeface="+mn-lt"/>
            </a:endParaRPr>
          </a:p>
        </p:txBody>
      </p:sp>
      <p:sp>
        <p:nvSpPr>
          <p:cNvPr id="11" name="TextBox 10">
            <a:extLst>
              <a:ext uri="{FF2B5EF4-FFF2-40B4-BE49-F238E27FC236}">
                <a16:creationId xmlns:a16="http://schemas.microsoft.com/office/drawing/2014/main" id="{0AE7B688-C3E4-6A6A-A742-031ABD61F150}"/>
              </a:ext>
            </a:extLst>
          </p:cNvPr>
          <p:cNvSpPr txBox="1"/>
          <p:nvPr/>
        </p:nvSpPr>
        <p:spPr>
          <a:xfrm>
            <a:off x="1742089" y="3886199"/>
            <a:ext cx="30670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24393F"/>
                </a:solidFill>
                <a:ea typeface="+mn-lt"/>
                <a:cs typeface="+mn-lt"/>
              </a:rPr>
              <a:t>Solid Vs Hollow Shaft:</a:t>
            </a:r>
            <a:endParaRPr lang="en-GB" sz="2000">
              <a:solidFill>
                <a:srgbClr val="24393F"/>
              </a:solidFill>
              <a:ea typeface="+mn-lt"/>
              <a:cs typeface="+mn-lt"/>
            </a:endParaRPr>
          </a:p>
        </p:txBody>
      </p:sp>
      <p:sp>
        <p:nvSpPr>
          <p:cNvPr id="12" name="TextBox 11">
            <a:extLst>
              <a:ext uri="{FF2B5EF4-FFF2-40B4-BE49-F238E27FC236}">
                <a16:creationId xmlns:a16="http://schemas.microsoft.com/office/drawing/2014/main" id="{9288B900-761B-8EFA-4BD9-EAC24581990B}"/>
              </a:ext>
            </a:extLst>
          </p:cNvPr>
          <p:cNvSpPr txBox="1"/>
          <p:nvPr/>
        </p:nvSpPr>
        <p:spPr>
          <a:xfrm>
            <a:off x="6544659" y="1190624"/>
            <a:ext cx="30670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24393F"/>
                </a:solidFill>
                <a:ea typeface="+mn-lt"/>
                <a:cs typeface="+mn-lt"/>
              </a:rPr>
              <a:t>Different Materials:</a:t>
            </a:r>
            <a:endParaRPr lang="en-GB" sz="2000">
              <a:solidFill>
                <a:srgbClr val="24393F"/>
              </a:solidFill>
              <a:ea typeface="+mn-lt"/>
              <a:cs typeface="+mn-lt"/>
            </a:endParaRPr>
          </a:p>
        </p:txBody>
      </p:sp>
    </p:spTree>
    <p:extLst>
      <p:ext uri="{BB962C8B-B14F-4D97-AF65-F5344CB8AC3E}">
        <p14:creationId xmlns:p14="http://schemas.microsoft.com/office/powerpoint/2010/main" val="3399064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CBD109E-3258-4AD2-8163-7357914DC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0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80ADFEDC-A6B9-48A8-9F6E-0B0222CA7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98799" y="1"/>
            <a:ext cx="5413102" cy="3639598"/>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87ED5-C77D-273D-6693-DEFD3DBEE771}"/>
              </a:ext>
            </a:extLst>
          </p:cNvPr>
          <p:cNvSpPr>
            <a:spLocks noGrp="1"/>
          </p:cNvSpPr>
          <p:nvPr>
            <p:ph type="title"/>
          </p:nvPr>
        </p:nvSpPr>
        <p:spPr>
          <a:xfrm>
            <a:off x="1132819" y="324001"/>
            <a:ext cx="4959511" cy="2889100"/>
          </a:xfrm>
        </p:spPr>
        <p:txBody>
          <a:bodyPr anchor="t">
            <a:normAutofit/>
          </a:bodyPr>
          <a:lstStyle/>
          <a:p>
            <a:pPr>
              <a:lnSpc>
                <a:spcPct val="90000"/>
              </a:lnSpc>
            </a:pPr>
            <a:r>
              <a:rPr lang="en-GB">
                <a:solidFill>
                  <a:schemeClr val="bg2"/>
                </a:solidFill>
                <a:ea typeface="Microsoft Sans Serif"/>
                <a:cs typeface="Microsoft Sans Serif"/>
              </a:rPr>
              <a:t>Battery Housing Design - Freddie Watkins</a:t>
            </a:r>
          </a:p>
        </p:txBody>
      </p:sp>
      <p:sp>
        <p:nvSpPr>
          <p:cNvPr id="3" name="Content Placeholder 2">
            <a:extLst>
              <a:ext uri="{FF2B5EF4-FFF2-40B4-BE49-F238E27FC236}">
                <a16:creationId xmlns:a16="http://schemas.microsoft.com/office/drawing/2014/main" id="{18AE702B-A27D-8416-48DF-8471F2BC11E7}"/>
              </a:ext>
            </a:extLst>
          </p:cNvPr>
          <p:cNvSpPr>
            <a:spLocks noGrp="1"/>
          </p:cNvSpPr>
          <p:nvPr>
            <p:ph idx="1"/>
          </p:nvPr>
        </p:nvSpPr>
        <p:spPr>
          <a:xfrm>
            <a:off x="6780214" y="326525"/>
            <a:ext cx="4968874" cy="3057369"/>
          </a:xfrm>
        </p:spPr>
        <p:txBody>
          <a:bodyPr vert="horz" lIns="0" tIns="0" rIns="0" bIns="0" rtlCol="0" anchor="t">
            <a:normAutofit/>
          </a:bodyPr>
          <a:lstStyle/>
          <a:p>
            <a:pPr marL="0" indent="0">
              <a:lnSpc>
                <a:spcPct val="110000"/>
              </a:lnSpc>
              <a:buNone/>
            </a:pPr>
            <a:r>
              <a:rPr lang="en-GB" sz="1400" b="1">
                <a:solidFill>
                  <a:schemeClr val="tx2"/>
                </a:solidFill>
                <a:ea typeface="Microsoft Sans Serif"/>
                <a:cs typeface="Microsoft Sans Serif"/>
              </a:rPr>
              <a:t>Key Features of Designs</a:t>
            </a:r>
          </a:p>
          <a:p>
            <a:pPr marL="359410" indent="-359410">
              <a:lnSpc>
                <a:spcPct val="110000"/>
              </a:lnSpc>
              <a:buFont typeface="Calibri" panose="05020102010507070707" pitchFamily="18" charset="2"/>
              <a:buChar char="-"/>
            </a:pPr>
            <a:r>
              <a:rPr lang="en-US" sz="1400">
                <a:solidFill>
                  <a:schemeClr val="tx2"/>
                </a:solidFill>
                <a:ea typeface="Microsoft Sans Serif"/>
                <a:cs typeface="Microsoft Sans Serif"/>
              </a:rPr>
              <a:t>Battery cell layout has been reconfigured for the rear housing</a:t>
            </a:r>
            <a:endParaRPr lang="en-US" sz="1400">
              <a:solidFill>
                <a:schemeClr val="tx2"/>
              </a:solidFill>
            </a:endParaRPr>
          </a:p>
          <a:p>
            <a:pPr marL="359410" indent="-359410">
              <a:lnSpc>
                <a:spcPct val="110000"/>
              </a:lnSpc>
              <a:buFont typeface="Calibri" panose="05020102010507070707" pitchFamily="18" charset="2"/>
              <a:buChar char="-"/>
            </a:pPr>
            <a:r>
              <a:rPr lang="en-US" sz="1400">
                <a:solidFill>
                  <a:schemeClr val="tx2"/>
                </a:solidFill>
                <a:ea typeface="Microsoft Sans Serif"/>
                <a:cs typeface="Microsoft Sans Serif"/>
              </a:rPr>
              <a:t>Designs includes spacing for cooling system, wiring and 5mm tolerance to be filled with a protective foam</a:t>
            </a:r>
          </a:p>
          <a:p>
            <a:pPr marL="359410" indent="-359410">
              <a:lnSpc>
                <a:spcPct val="110000"/>
              </a:lnSpc>
              <a:buFont typeface="Calibri" panose="05020102010507070707" pitchFamily="18" charset="2"/>
              <a:buChar char="-"/>
            </a:pPr>
            <a:r>
              <a:rPr lang="en-US" sz="1400">
                <a:solidFill>
                  <a:schemeClr val="tx2"/>
                </a:solidFill>
                <a:ea typeface="Microsoft Sans Serif"/>
                <a:cs typeface="Microsoft Sans Serif"/>
              </a:rPr>
              <a:t>Brackets have been added to the design to ensure a secure fit in the chassis (M10x1.25mm)</a:t>
            </a:r>
          </a:p>
          <a:p>
            <a:pPr marL="359410" indent="-359410">
              <a:lnSpc>
                <a:spcPct val="110000"/>
              </a:lnSpc>
              <a:buFont typeface="Calibri" panose="05020102010507070707" pitchFamily="18" charset="2"/>
              <a:buChar char="-"/>
            </a:pPr>
            <a:r>
              <a:rPr lang="en-US" sz="1400">
                <a:solidFill>
                  <a:schemeClr val="tx2"/>
                </a:solidFill>
                <a:ea typeface="Microsoft Sans Serif"/>
                <a:cs typeface="Microsoft Sans Serif"/>
              </a:rPr>
              <a:t>Interface included with ports for battery terminals, fire extinguisher nozzle and coolant in/out lines</a:t>
            </a:r>
            <a:endParaRPr lang="en-US" sz="1400">
              <a:solidFill>
                <a:schemeClr val="tx2"/>
              </a:solidFill>
            </a:endParaRPr>
          </a:p>
          <a:p>
            <a:pPr marL="359410" indent="-359410">
              <a:lnSpc>
                <a:spcPct val="110000"/>
              </a:lnSpc>
              <a:buFont typeface="Calibri" panose="05020102010507070707" pitchFamily="18" charset="2"/>
              <a:buChar char="-"/>
            </a:pPr>
            <a:r>
              <a:rPr lang="en-US" sz="1400">
                <a:solidFill>
                  <a:schemeClr val="tx2"/>
                </a:solidFill>
                <a:ea typeface="Microsoft Sans Serif"/>
                <a:cs typeface="Microsoft Sans Serif"/>
              </a:rPr>
              <a:t>To be formed from 5mm sheet </a:t>
            </a:r>
            <a:r>
              <a:rPr lang="en-GB" sz="1400">
                <a:solidFill>
                  <a:schemeClr val="tx2"/>
                </a:solidFill>
                <a:ea typeface="Microsoft Sans Serif"/>
                <a:cs typeface="Microsoft Sans Serif"/>
              </a:rPr>
              <a:t>aluminium</a:t>
            </a:r>
            <a:endParaRPr lang="en-GB" sz="1400">
              <a:solidFill>
                <a:schemeClr val="tx2"/>
              </a:solidFill>
            </a:endParaRPr>
          </a:p>
          <a:p>
            <a:pPr marL="359410" indent="-359410">
              <a:lnSpc>
                <a:spcPct val="110000"/>
              </a:lnSpc>
              <a:buFont typeface="Calibri" panose="05020102010507070707" pitchFamily="18" charset="2"/>
              <a:buChar char="-"/>
            </a:pPr>
            <a:endParaRPr lang="en-US" sz="1400">
              <a:solidFill>
                <a:schemeClr val="tx2"/>
              </a:solidFill>
            </a:endParaRPr>
          </a:p>
        </p:txBody>
      </p:sp>
      <p:cxnSp>
        <p:nvCxnSpPr>
          <p:cNvPr id="23" name="Straight Connector 22">
            <a:extLst>
              <a:ext uri="{FF2B5EF4-FFF2-40B4-BE49-F238E27FC236}">
                <a16:creationId xmlns:a16="http://schemas.microsoft.com/office/drawing/2014/main" id="{7AB0B636-F34A-4723-B229-339A929A35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6" name="Picture 5" descr="A grey rectangular object with metal screws&#10;&#10;Description automatically generated">
            <a:extLst>
              <a:ext uri="{FF2B5EF4-FFF2-40B4-BE49-F238E27FC236}">
                <a16:creationId xmlns:a16="http://schemas.microsoft.com/office/drawing/2014/main" id="{E7A96930-792D-763C-5C49-955C90756AEB}"/>
              </a:ext>
            </a:extLst>
          </p:cNvPr>
          <p:cNvPicPr>
            <a:picLocks noChangeAspect="1"/>
          </p:cNvPicPr>
          <p:nvPr/>
        </p:nvPicPr>
        <p:blipFill>
          <a:blip r:embed="rId2"/>
          <a:stretch>
            <a:fillRect/>
          </a:stretch>
        </p:blipFill>
        <p:spPr>
          <a:xfrm>
            <a:off x="1066646" y="3897367"/>
            <a:ext cx="3470121" cy="2255484"/>
          </a:xfrm>
          <a:custGeom>
            <a:avLst/>
            <a:gdLst/>
            <a:ahLst/>
            <a:cxnLst/>
            <a:rect l="l" t="t" r="r" b="b"/>
            <a:pathLst>
              <a:path w="3763998" h="3218400">
                <a:moveTo>
                  <a:pt x="0" y="0"/>
                </a:moveTo>
                <a:lnTo>
                  <a:pt x="3763998" y="0"/>
                </a:lnTo>
                <a:lnTo>
                  <a:pt x="3763998" y="3218400"/>
                </a:lnTo>
                <a:lnTo>
                  <a:pt x="0" y="3218400"/>
                </a:lnTo>
                <a:close/>
              </a:path>
            </a:pathLst>
          </a:custGeom>
        </p:spPr>
      </p:pic>
      <p:cxnSp>
        <p:nvCxnSpPr>
          <p:cNvPr id="25" name="Straight Connector 24">
            <a:extLst>
              <a:ext uri="{FF2B5EF4-FFF2-40B4-BE49-F238E27FC236}">
                <a16:creationId xmlns:a16="http://schemas.microsoft.com/office/drawing/2014/main" id="{7F1CE9F2-45C6-41E8-8420-5365759262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4000" y="3639600"/>
            <a:ext cx="0" cy="32184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C460218-0B3B-930B-02D4-54AF186C5404}"/>
              </a:ext>
            </a:extLst>
          </p:cNvPr>
          <p:cNvPicPr>
            <a:picLocks noChangeAspect="1"/>
          </p:cNvPicPr>
          <p:nvPr/>
        </p:nvPicPr>
        <p:blipFill>
          <a:blip r:embed="rId3"/>
          <a:stretch>
            <a:fillRect/>
          </a:stretch>
        </p:blipFill>
        <p:spPr>
          <a:xfrm>
            <a:off x="8521699" y="3840579"/>
            <a:ext cx="3588382" cy="2261881"/>
          </a:xfrm>
          <a:custGeom>
            <a:avLst/>
            <a:gdLst/>
            <a:ahLst/>
            <a:cxnLst/>
            <a:rect l="l" t="t" r="r" b="b"/>
            <a:pathLst>
              <a:path w="3763992" h="3218400">
                <a:moveTo>
                  <a:pt x="0" y="0"/>
                </a:moveTo>
                <a:lnTo>
                  <a:pt x="3763992" y="0"/>
                </a:lnTo>
                <a:lnTo>
                  <a:pt x="3763992" y="3218400"/>
                </a:lnTo>
                <a:lnTo>
                  <a:pt x="0" y="3218400"/>
                </a:lnTo>
                <a:close/>
              </a:path>
            </a:pathLst>
          </a:custGeom>
        </p:spPr>
      </p:pic>
      <p:cxnSp>
        <p:nvCxnSpPr>
          <p:cNvPr id="27" name="Straight Connector 26">
            <a:extLst>
              <a:ext uri="{FF2B5EF4-FFF2-40B4-BE49-F238E27FC236}">
                <a16:creationId xmlns:a16="http://schemas.microsoft.com/office/drawing/2014/main" id="{FDADAAEA-7D99-4863-BCFC-A0F0A7BA15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28000" y="3639600"/>
            <a:ext cx="0" cy="32184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F380C09-69FF-4FF9-8E67-A366D39857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9999" y="3639598"/>
            <a:ext cx="11292001"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descr="A grey rectangular object with a hole&#10;&#10;Description automatically generated">
            <a:extLst>
              <a:ext uri="{FF2B5EF4-FFF2-40B4-BE49-F238E27FC236}">
                <a16:creationId xmlns:a16="http://schemas.microsoft.com/office/drawing/2014/main" id="{7FBB1E92-C771-E9AF-635C-2B3133F5C2E6}"/>
              </a:ext>
            </a:extLst>
          </p:cNvPr>
          <p:cNvPicPr>
            <a:picLocks noChangeAspect="1"/>
          </p:cNvPicPr>
          <p:nvPr/>
        </p:nvPicPr>
        <p:blipFill>
          <a:blip r:embed="rId4"/>
          <a:stretch>
            <a:fillRect/>
          </a:stretch>
        </p:blipFill>
        <p:spPr>
          <a:xfrm>
            <a:off x="4797756" y="3935915"/>
            <a:ext cx="3496434" cy="2071210"/>
          </a:xfrm>
          <a:custGeom>
            <a:avLst/>
            <a:gdLst/>
            <a:ahLst/>
            <a:cxnLst/>
            <a:rect l="l" t="t" r="r" b="b"/>
            <a:pathLst>
              <a:path w="3763998" h="3218400">
                <a:moveTo>
                  <a:pt x="0" y="0"/>
                </a:moveTo>
                <a:lnTo>
                  <a:pt x="3763998" y="0"/>
                </a:lnTo>
                <a:lnTo>
                  <a:pt x="3763998" y="3218400"/>
                </a:lnTo>
                <a:lnTo>
                  <a:pt x="0" y="3218400"/>
                </a:lnTo>
                <a:close/>
              </a:path>
            </a:pathLst>
          </a:custGeom>
        </p:spPr>
      </p:pic>
      <p:sp>
        <p:nvSpPr>
          <p:cNvPr id="7" name="TextBox 6">
            <a:extLst>
              <a:ext uri="{FF2B5EF4-FFF2-40B4-BE49-F238E27FC236}">
                <a16:creationId xmlns:a16="http://schemas.microsoft.com/office/drawing/2014/main" id="{BFE809D5-0B37-792B-9B0B-765D5F6DEE3D}"/>
              </a:ext>
            </a:extLst>
          </p:cNvPr>
          <p:cNvSpPr txBox="1"/>
          <p:nvPr/>
        </p:nvSpPr>
        <p:spPr>
          <a:xfrm>
            <a:off x="1065400" y="6184828"/>
            <a:ext cx="344554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t>Side Battery Housing – Rear Isometric View</a:t>
            </a:r>
            <a:endParaRPr lang="en-GB" sz="1400"/>
          </a:p>
        </p:txBody>
      </p:sp>
      <p:sp>
        <p:nvSpPr>
          <p:cNvPr id="8" name="TextBox 7">
            <a:extLst>
              <a:ext uri="{FF2B5EF4-FFF2-40B4-BE49-F238E27FC236}">
                <a16:creationId xmlns:a16="http://schemas.microsoft.com/office/drawing/2014/main" id="{102FB1F2-CA57-E962-82C2-0B273D8AEDAE}"/>
              </a:ext>
            </a:extLst>
          </p:cNvPr>
          <p:cNvSpPr txBox="1"/>
          <p:nvPr/>
        </p:nvSpPr>
        <p:spPr>
          <a:xfrm>
            <a:off x="4793267" y="6005671"/>
            <a:ext cx="345598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t>Side Battery Housing – Front Isometric View</a:t>
            </a:r>
            <a:endParaRPr lang="en-GB" sz="1400"/>
          </a:p>
        </p:txBody>
      </p:sp>
      <p:sp>
        <p:nvSpPr>
          <p:cNvPr id="9" name="TextBox 8">
            <a:extLst>
              <a:ext uri="{FF2B5EF4-FFF2-40B4-BE49-F238E27FC236}">
                <a16:creationId xmlns:a16="http://schemas.microsoft.com/office/drawing/2014/main" id="{A8A3F47A-1F2E-001D-8328-6507B77C8115}"/>
              </a:ext>
            </a:extLst>
          </p:cNvPr>
          <p:cNvSpPr txBox="1"/>
          <p:nvPr/>
        </p:nvSpPr>
        <p:spPr>
          <a:xfrm>
            <a:off x="8540771" y="6139332"/>
            <a:ext cx="35499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t>Rear Battery Housing – Rear Isometric View</a:t>
            </a:r>
            <a:endParaRPr lang="en-GB" sz="1400"/>
          </a:p>
        </p:txBody>
      </p:sp>
    </p:spTree>
    <p:extLst>
      <p:ext uri="{BB962C8B-B14F-4D97-AF65-F5344CB8AC3E}">
        <p14:creationId xmlns:p14="http://schemas.microsoft.com/office/powerpoint/2010/main" val="4106368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8"/>
            <a:ext cx="631069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5F9AF-E1C1-5B1C-487E-0AED81097D82}"/>
              </a:ext>
            </a:extLst>
          </p:cNvPr>
          <p:cNvSpPr>
            <a:spLocks noGrp="1"/>
          </p:cNvSpPr>
          <p:nvPr>
            <p:ph type="title"/>
          </p:nvPr>
        </p:nvSpPr>
        <p:spPr>
          <a:xfrm>
            <a:off x="442914" y="441324"/>
            <a:ext cx="5426074" cy="1073517"/>
          </a:xfrm>
        </p:spPr>
        <p:txBody>
          <a:bodyPr anchor="b">
            <a:normAutofit/>
          </a:bodyPr>
          <a:lstStyle/>
          <a:p>
            <a:pPr>
              <a:lnSpc>
                <a:spcPct val="90000"/>
              </a:lnSpc>
            </a:pPr>
            <a:r>
              <a:rPr lang="en-GB" sz="3700">
                <a:solidFill>
                  <a:schemeClr val="bg2"/>
                </a:solidFill>
                <a:ea typeface="Microsoft Sans Serif"/>
                <a:cs typeface="Microsoft Sans Serif"/>
              </a:rPr>
              <a:t>Motor Mount Design – Freddie Watkins</a:t>
            </a:r>
            <a:endParaRPr lang="en-GB" sz="3700">
              <a:solidFill>
                <a:schemeClr val="bg2"/>
              </a:solidFill>
            </a:endParaRPr>
          </a:p>
        </p:txBody>
      </p:sp>
      <p:sp>
        <p:nvSpPr>
          <p:cNvPr id="3" name="Content Placeholder 2">
            <a:extLst>
              <a:ext uri="{FF2B5EF4-FFF2-40B4-BE49-F238E27FC236}">
                <a16:creationId xmlns:a16="http://schemas.microsoft.com/office/drawing/2014/main" id="{BDF06128-9E16-E5BB-F335-25AE38E5F5B2}"/>
              </a:ext>
            </a:extLst>
          </p:cNvPr>
          <p:cNvSpPr>
            <a:spLocks noGrp="1"/>
          </p:cNvSpPr>
          <p:nvPr>
            <p:ph idx="1"/>
          </p:nvPr>
        </p:nvSpPr>
        <p:spPr>
          <a:xfrm>
            <a:off x="442914" y="2246049"/>
            <a:ext cx="5437185" cy="3266357"/>
          </a:xfrm>
        </p:spPr>
        <p:txBody>
          <a:bodyPr vert="horz" lIns="0" tIns="0" rIns="0" bIns="0" rtlCol="0" anchor="t">
            <a:normAutofit/>
          </a:bodyPr>
          <a:lstStyle/>
          <a:p>
            <a:pPr marL="0" indent="0">
              <a:lnSpc>
                <a:spcPct val="110000"/>
              </a:lnSpc>
              <a:buNone/>
            </a:pPr>
            <a:r>
              <a:rPr lang="en-GB" sz="1400" b="1">
                <a:solidFill>
                  <a:schemeClr val="tx2"/>
                </a:solidFill>
                <a:ea typeface="Microsoft Sans Serif"/>
                <a:cs typeface="Microsoft Sans Serif"/>
              </a:rPr>
              <a:t>Key Features of Design</a:t>
            </a:r>
          </a:p>
          <a:p>
            <a:pPr marL="285750" indent="-285750">
              <a:lnSpc>
                <a:spcPct val="110000"/>
              </a:lnSpc>
              <a:buFont typeface="Calibri" panose="05020102010507070707" pitchFamily="18" charset="2"/>
              <a:buChar char="-"/>
            </a:pPr>
            <a:r>
              <a:rPr lang="en-GB" sz="1400">
                <a:solidFill>
                  <a:schemeClr val="tx2"/>
                </a:solidFill>
                <a:ea typeface="Microsoft Sans Serif"/>
                <a:cs typeface="Microsoft Sans Serif"/>
              </a:rPr>
              <a:t>Designed to be adjustable to allow for belt tensioning</a:t>
            </a:r>
          </a:p>
          <a:p>
            <a:pPr marL="285750" indent="-285750">
              <a:lnSpc>
                <a:spcPct val="110000"/>
              </a:lnSpc>
              <a:buFont typeface="Calibri" panose="05020102010507070707" pitchFamily="18" charset="2"/>
              <a:buChar char="-"/>
            </a:pPr>
            <a:r>
              <a:rPr lang="en-GB" sz="1400">
                <a:solidFill>
                  <a:schemeClr val="tx2"/>
                </a:solidFill>
                <a:ea typeface="Microsoft Sans Serif"/>
                <a:cs typeface="Microsoft Sans Serif"/>
              </a:rPr>
              <a:t>Pulley is to be mounted on a shaft, allowing more options for differential placement</a:t>
            </a:r>
          </a:p>
          <a:p>
            <a:pPr marL="285750" indent="-285750">
              <a:lnSpc>
                <a:spcPct val="110000"/>
              </a:lnSpc>
              <a:buFont typeface="Calibri" panose="05020102010507070707" pitchFamily="18" charset="2"/>
              <a:buChar char="-"/>
            </a:pPr>
            <a:r>
              <a:rPr lang="en-GB" sz="1400">
                <a:solidFill>
                  <a:schemeClr val="tx2"/>
                </a:solidFill>
                <a:ea typeface="Microsoft Sans Serif"/>
                <a:cs typeface="Microsoft Sans Serif"/>
              </a:rPr>
              <a:t>Bolts directly into the chassis, can be relocated by drilling and tapping new holes</a:t>
            </a:r>
          </a:p>
          <a:p>
            <a:pPr marL="285750" indent="-285750">
              <a:lnSpc>
                <a:spcPct val="110000"/>
              </a:lnSpc>
              <a:buFont typeface="Calibri" panose="05020102010507070707" pitchFamily="18" charset="2"/>
              <a:buChar char="-"/>
            </a:pPr>
            <a:r>
              <a:rPr lang="en-GB" sz="1400">
                <a:solidFill>
                  <a:schemeClr val="tx2"/>
                </a:solidFill>
                <a:ea typeface="Microsoft Sans Serif"/>
                <a:cs typeface="Microsoft Sans Serif"/>
              </a:rPr>
              <a:t>To be fabricated from a galvanised low-carbon mild steel to withstand motor mass and torque output (zinc coating will be removed where welding is necessary)</a:t>
            </a:r>
          </a:p>
          <a:p>
            <a:pPr marL="285750" indent="-285750">
              <a:lnSpc>
                <a:spcPct val="110000"/>
              </a:lnSpc>
              <a:buFont typeface="Calibri" panose="05020102010507070707" pitchFamily="18" charset="2"/>
              <a:buChar char="-"/>
            </a:pPr>
            <a:r>
              <a:rPr lang="en-GB" sz="1400">
                <a:solidFill>
                  <a:schemeClr val="tx2"/>
                </a:solidFill>
                <a:ea typeface="Microsoft Sans Serif"/>
                <a:cs typeface="Microsoft Sans Serif"/>
              </a:rPr>
              <a:t>Simulation stress analysis would be required before implementation to ensure suitability</a:t>
            </a:r>
          </a:p>
          <a:p>
            <a:pPr marL="285750" indent="-285750">
              <a:lnSpc>
                <a:spcPct val="110000"/>
              </a:lnSpc>
              <a:buFont typeface="Calibri" panose="05020102010507070707" pitchFamily="18" charset="2"/>
              <a:buChar char="-"/>
            </a:pPr>
            <a:endParaRPr lang="en-GB" sz="1400">
              <a:solidFill>
                <a:schemeClr val="tx2"/>
              </a:solidFill>
              <a:ea typeface="Microsoft Sans Serif"/>
              <a:cs typeface="Microsoft Sans Serif"/>
            </a:endParaRPr>
          </a:p>
        </p:txBody>
      </p:sp>
      <p:sp>
        <p:nvSpPr>
          <p:cNvPr id="13" name="Rectangle 12">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478A13C-F067-410A-A91D-CEBF4263F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0699" y="0"/>
            <a:ext cx="0" cy="5975514"/>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3" descr="A 3d model of a machine&#10;&#10;Description automatically generated">
            <a:extLst>
              <a:ext uri="{FF2B5EF4-FFF2-40B4-BE49-F238E27FC236}">
                <a16:creationId xmlns:a16="http://schemas.microsoft.com/office/drawing/2014/main" id="{36C1F036-9D07-FEF6-32B1-E6165ECA5FF9}"/>
              </a:ext>
            </a:extLst>
          </p:cNvPr>
          <p:cNvPicPr>
            <a:picLocks noChangeAspect="1"/>
          </p:cNvPicPr>
          <p:nvPr/>
        </p:nvPicPr>
        <p:blipFill>
          <a:blip r:embed="rId2"/>
          <a:stretch>
            <a:fillRect/>
          </a:stretch>
        </p:blipFill>
        <p:spPr>
          <a:xfrm>
            <a:off x="6749964" y="75964"/>
            <a:ext cx="3138387" cy="3139079"/>
          </a:xfrm>
          <a:custGeom>
            <a:avLst/>
            <a:gdLst/>
            <a:ahLst/>
            <a:cxnLst/>
            <a:rect l="l" t="t" r="r" b="b"/>
            <a:pathLst>
              <a:path w="5880100" h="5957994">
                <a:moveTo>
                  <a:pt x="0" y="0"/>
                </a:moveTo>
                <a:lnTo>
                  <a:pt x="5880100" y="0"/>
                </a:lnTo>
                <a:lnTo>
                  <a:pt x="5880100" y="5957994"/>
                </a:lnTo>
                <a:lnTo>
                  <a:pt x="0" y="5957994"/>
                </a:lnTo>
                <a:close/>
              </a:path>
            </a:pathLst>
          </a:custGeom>
        </p:spPr>
      </p:pic>
      <p:pic>
        <p:nvPicPr>
          <p:cNvPr id="5" name="Picture 4">
            <a:extLst>
              <a:ext uri="{FF2B5EF4-FFF2-40B4-BE49-F238E27FC236}">
                <a16:creationId xmlns:a16="http://schemas.microsoft.com/office/drawing/2014/main" id="{50E965B6-96F8-FB96-782F-684198534B87}"/>
              </a:ext>
            </a:extLst>
          </p:cNvPr>
          <p:cNvPicPr>
            <a:picLocks noChangeAspect="1"/>
          </p:cNvPicPr>
          <p:nvPr/>
        </p:nvPicPr>
        <p:blipFill>
          <a:blip r:embed="rId3"/>
          <a:stretch>
            <a:fillRect/>
          </a:stretch>
        </p:blipFill>
        <p:spPr>
          <a:xfrm>
            <a:off x="8320255" y="3333708"/>
            <a:ext cx="3595294" cy="2564525"/>
          </a:xfrm>
          <a:prstGeom prst="rect">
            <a:avLst/>
          </a:prstGeom>
        </p:spPr>
      </p:pic>
      <p:sp>
        <p:nvSpPr>
          <p:cNvPr id="6" name="TextBox 5">
            <a:extLst>
              <a:ext uri="{FF2B5EF4-FFF2-40B4-BE49-F238E27FC236}">
                <a16:creationId xmlns:a16="http://schemas.microsoft.com/office/drawing/2014/main" id="{1E7FDA55-37F5-2BA4-D975-5416029A4C92}"/>
              </a:ext>
            </a:extLst>
          </p:cNvPr>
          <p:cNvSpPr txBox="1"/>
          <p:nvPr/>
        </p:nvSpPr>
        <p:spPr>
          <a:xfrm>
            <a:off x="9888910" y="2692858"/>
            <a:ext cx="21508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t>Motor Mount Assembly – Isometric View</a:t>
            </a:r>
            <a:endParaRPr lang="en-GB" sz="1400"/>
          </a:p>
        </p:txBody>
      </p:sp>
      <p:sp>
        <p:nvSpPr>
          <p:cNvPr id="7" name="TextBox 6">
            <a:extLst>
              <a:ext uri="{FF2B5EF4-FFF2-40B4-BE49-F238E27FC236}">
                <a16:creationId xmlns:a16="http://schemas.microsoft.com/office/drawing/2014/main" id="{182B16D4-D458-DDC0-79A4-42F5E3579C60}"/>
              </a:ext>
            </a:extLst>
          </p:cNvPr>
          <p:cNvSpPr txBox="1"/>
          <p:nvPr/>
        </p:nvSpPr>
        <p:spPr>
          <a:xfrm>
            <a:off x="6302169" y="5374989"/>
            <a:ext cx="20093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t>Motor Mount Assembly – Side View</a:t>
            </a:r>
            <a:endParaRPr lang="en-GB" sz="1400"/>
          </a:p>
        </p:txBody>
      </p:sp>
    </p:spTree>
    <p:extLst>
      <p:ext uri="{BB962C8B-B14F-4D97-AF65-F5344CB8AC3E}">
        <p14:creationId xmlns:p14="http://schemas.microsoft.com/office/powerpoint/2010/main" val="4007145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8"/>
            <a:ext cx="631069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E3126-355E-B4EB-5FEC-02426E3A3CD6}"/>
              </a:ext>
            </a:extLst>
          </p:cNvPr>
          <p:cNvSpPr>
            <a:spLocks noGrp="1"/>
          </p:cNvSpPr>
          <p:nvPr>
            <p:ph type="title"/>
          </p:nvPr>
        </p:nvSpPr>
        <p:spPr>
          <a:xfrm>
            <a:off x="442914" y="375634"/>
            <a:ext cx="5426074" cy="1073517"/>
          </a:xfrm>
        </p:spPr>
        <p:txBody>
          <a:bodyPr anchor="b">
            <a:normAutofit/>
          </a:bodyPr>
          <a:lstStyle/>
          <a:p>
            <a:pPr>
              <a:lnSpc>
                <a:spcPct val="90000"/>
              </a:lnSpc>
            </a:pPr>
            <a:r>
              <a:rPr lang="en-GB" sz="3700">
                <a:solidFill>
                  <a:schemeClr val="bg2"/>
                </a:solidFill>
                <a:ea typeface="Microsoft Sans Serif"/>
                <a:cs typeface="Microsoft Sans Serif"/>
              </a:rPr>
              <a:t>Final SolidWorks Model – Freddie Watkins</a:t>
            </a:r>
            <a:endParaRPr lang="en-GB" sz="3700">
              <a:solidFill>
                <a:schemeClr val="bg2"/>
              </a:solidFill>
            </a:endParaRPr>
          </a:p>
        </p:txBody>
      </p:sp>
      <p:sp>
        <p:nvSpPr>
          <p:cNvPr id="16" name="Rectangle 15">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ED0FD8F5-DAFE-47D5-852B-7128F7244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871" y="2997200"/>
            <a:ext cx="5880129"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D09816D-C6EA-486B-8DBF-23DF50DC36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1" y="0"/>
            <a:ext cx="0" cy="5957038"/>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8D9B51-30FA-4114-9342-CFFFA0DA9F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250750" y="6"/>
            <a:ext cx="0" cy="29988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20" name="Picture 19" descr="A drawing of a machine&#10;&#10;Description automatically generated">
            <a:extLst>
              <a:ext uri="{FF2B5EF4-FFF2-40B4-BE49-F238E27FC236}">
                <a16:creationId xmlns:a16="http://schemas.microsoft.com/office/drawing/2014/main" id="{B14C0B04-046D-C89E-A19E-632DF080A2BA}"/>
              </a:ext>
            </a:extLst>
          </p:cNvPr>
          <p:cNvPicPr>
            <a:picLocks noChangeAspect="1"/>
          </p:cNvPicPr>
          <p:nvPr/>
        </p:nvPicPr>
        <p:blipFill>
          <a:blip r:embed="rId2"/>
          <a:stretch>
            <a:fillRect/>
          </a:stretch>
        </p:blipFill>
        <p:spPr>
          <a:xfrm>
            <a:off x="123233" y="1913048"/>
            <a:ext cx="5335382" cy="3351476"/>
          </a:xfrm>
          <a:prstGeom prst="rect">
            <a:avLst/>
          </a:prstGeom>
        </p:spPr>
      </p:pic>
      <p:pic>
        <p:nvPicPr>
          <p:cNvPr id="22" name="Picture 21" descr="A drawing of a machine with Bank of China Tower in the background&#10;&#10;Description automatically generated">
            <a:extLst>
              <a:ext uri="{FF2B5EF4-FFF2-40B4-BE49-F238E27FC236}">
                <a16:creationId xmlns:a16="http://schemas.microsoft.com/office/drawing/2014/main" id="{6D10D638-C0D0-5A58-1BED-125E3C22BAE7}"/>
              </a:ext>
            </a:extLst>
          </p:cNvPr>
          <p:cNvPicPr>
            <a:picLocks noChangeAspect="1"/>
          </p:cNvPicPr>
          <p:nvPr/>
        </p:nvPicPr>
        <p:blipFill>
          <a:blip r:embed="rId3"/>
          <a:stretch>
            <a:fillRect/>
          </a:stretch>
        </p:blipFill>
        <p:spPr>
          <a:xfrm>
            <a:off x="5862655" y="3041266"/>
            <a:ext cx="4348653" cy="2865875"/>
          </a:xfrm>
          <a:prstGeom prst="rect">
            <a:avLst/>
          </a:prstGeom>
        </p:spPr>
      </p:pic>
      <p:pic>
        <p:nvPicPr>
          <p:cNvPr id="24" name="Picture 23" descr="A drawing of a machine&#10;&#10;Description automatically generated">
            <a:extLst>
              <a:ext uri="{FF2B5EF4-FFF2-40B4-BE49-F238E27FC236}">
                <a16:creationId xmlns:a16="http://schemas.microsoft.com/office/drawing/2014/main" id="{3A3D4D5A-A1ED-60F6-34D4-A7B2A782AB62}"/>
              </a:ext>
            </a:extLst>
          </p:cNvPr>
          <p:cNvPicPr>
            <a:picLocks noChangeAspect="1"/>
          </p:cNvPicPr>
          <p:nvPr/>
        </p:nvPicPr>
        <p:blipFill>
          <a:blip r:embed="rId4"/>
          <a:stretch>
            <a:fillRect/>
          </a:stretch>
        </p:blipFill>
        <p:spPr>
          <a:xfrm>
            <a:off x="9298049" y="76110"/>
            <a:ext cx="2760012" cy="2903343"/>
          </a:xfrm>
          <a:prstGeom prst="rect">
            <a:avLst/>
          </a:prstGeom>
        </p:spPr>
      </p:pic>
      <p:sp>
        <p:nvSpPr>
          <p:cNvPr id="3" name="TextBox 2">
            <a:extLst>
              <a:ext uri="{FF2B5EF4-FFF2-40B4-BE49-F238E27FC236}">
                <a16:creationId xmlns:a16="http://schemas.microsoft.com/office/drawing/2014/main" id="{0D3ADE7B-010A-07A1-CA99-78655DFF43BC}"/>
              </a:ext>
            </a:extLst>
          </p:cNvPr>
          <p:cNvSpPr txBox="1"/>
          <p:nvPr/>
        </p:nvSpPr>
        <p:spPr>
          <a:xfrm>
            <a:off x="125292" y="5293607"/>
            <a:ext cx="52727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t>Final SolidWorks Model – Rear Isometric View</a:t>
            </a:r>
            <a:endParaRPr lang="en-GB" sz="1400"/>
          </a:p>
        </p:txBody>
      </p:sp>
      <p:sp>
        <p:nvSpPr>
          <p:cNvPr id="4" name="TextBox 3">
            <a:extLst>
              <a:ext uri="{FF2B5EF4-FFF2-40B4-BE49-F238E27FC236}">
                <a16:creationId xmlns:a16="http://schemas.microsoft.com/office/drawing/2014/main" id="{1D1D6297-A466-6345-7E57-4402F583F164}"/>
              </a:ext>
            </a:extLst>
          </p:cNvPr>
          <p:cNvSpPr txBox="1"/>
          <p:nvPr/>
        </p:nvSpPr>
        <p:spPr>
          <a:xfrm>
            <a:off x="6206126" y="2599718"/>
            <a:ext cx="309684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t>Final SolidWorks Model – Rear View</a:t>
            </a:r>
            <a:endParaRPr lang="en-GB" sz="1400"/>
          </a:p>
        </p:txBody>
      </p:sp>
      <p:sp>
        <p:nvSpPr>
          <p:cNvPr id="5" name="TextBox 4">
            <a:extLst>
              <a:ext uri="{FF2B5EF4-FFF2-40B4-BE49-F238E27FC236}">
                <a16:creationId xmlns:a16="http://schemas.microsoft.com/office/drawing/2014/main" id="{6BB7E969-61CD-B47C-B73F-AC2EA9A53E78}"/>
              </a:ext>
            </a:extLst>
          </p:cNvPr>
          <p:cNvSpPr txBox="1"/>
          <p:nvPr/>
        </p:nvSpPr>
        <p:spPr>
          <a:xfrm>
            <a:off x="10211338" y="5230961"/>
            <a:ext cx="198379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t>Final SolidWorks Model – Front Isometric View</a:t>
            </a:r>
            <a:endParaRPr lang="en-GB" sz="1400"/>
          </a:p>
        </p:txBody>
      </p:sp>
    </p:spTree>
    <p:extLst>
      <p:ext uri="{BB962C8B-B14F-4D97-AF65-F5344CB8AC3E}">
        <p14:creationId xmlns:p14="http://schemas.microsoft.com/office/powerpoint/2010/main" val="2453872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1CE15-B8AD-FCB0-F575-46A91432B2B7}"/>
              </a:ext>
            </a:extLst>
          </p:cNvPr>
          <p:cNvSpPr>
            <a:spLocks noGrp="1"/>
          </p:cNvSpPr>
          <p:nvPr>
            <p:ph type="title"/>
          </p:nvPr>
        </p:nvSpPr>
        <p:spPr>
          <a:xfrm>
            <a:off x="1343025" y="156311"/>
            <a:ext cx="10406063" cy="1263423"/>
          </a:xfrm>
        </p:spPr>
        <p:txBody>
          <a:bodyPr/>
          <a:lstStyle/>
          <a:p>
            <a:r>
              <a:rPr lang="en-GB">
                <a:ea typeface="Microsoft Sans Serif"/>
                <a:cs typeface="Microsoft Sans Serif"/>
              </a:rPr>
              <a:t>Summary – Ryan Calderon</a:t>
            </a:r>
            <a:endParaRPr lang="en-US"/>
          </a:p>
        </p:txBody>
      </p:sp>
      <p:pic>
        <p:nvPicPr>
          <p:cNvPr id="4" name="Content Placeholder 3" descr="A black object with a strap&#10;&#10;Description automatically generated">
            <a:extLst>
              <a:ext uri="{FF2B5EF4-FFF2-40B4-BE49-F238E27FC236}">
                <a16:creationId xmlns:a16="http://schemas.microsoft.com/office/drawing/2014/main" id="{08DEA2DF-BFB0-32E0-F1EB-ACCB598198FC}"/>
              </a:ext>
            </a:extLst>
          </p:cNvPr>
          <p:cNvPicPr>
            <a:picLocks noGrp="1" noChangeAspect="1"/>
          </p:cNvPicPr>
          <p:nvPr>
            <p:ph idx="1"/>
          </p:nvPr>
        </p:nvPicPr>
        <p:blipFill>
          <a:blip r:embed="rId2"/>
          <a:stretch>
            <a:fillRect/>
          </a:stretch>
        </p:blipFill>
        <p:spPr>
          <a:xfrm>
            <a:off x="7162007" y="881917"/>
            <a:ext cx="2011484" cy="2668953"/>
          </a:xfrm>
        </p:spPr>
      </p:pic>
      <p:pic>
        <p:nvPicPr>
          <p:cNvPr id="5" name="Picture 4" descr="A grey cone shaped object&#10;&#10;Description automatically generated">
            <a:extLst>
              <a:ext uri="{FF2B5EF4-FFF2-40B4-BE49-F238E27FC236}">
                <a16:creationId xmlns:a16="http://schemas.microsoft.com/office/drawing/2014/main" id="{E3613DA8-7183-FDB5-D53A-E317D4298924}"/>
              </a:ext>
            </a:extLst>
          </p:cNvPr>
          <p:cNvPicPr>
            <a:picLocks noChangeAspect="1"/>
          </p:cNvPicPr>
          <p:nvPr/>
        </p:nvPicPr>
        <p:blipFill>
          <a:blip r:embed="rId3"/>
          <a:stretch>
            <a:fillRect/>
          </a:stretch>
        </p:blipFill>
        <p:spPr>
          <a:xfrm>
            <a:off x="9344752" y="883138"/>
            <a:ext cx="2851651" cy="2659186"/>
          </a:xfrm>
          <a:prstGeom prst="rect">
            <a:avLst/>
          </a:prstGeom>
        </p:spPr>
      </p:pic>
      <p:pic>
        <p:nvPicPr>
          <p:cNvPr id="6" name="Picture 5" descr="A grey circle with holes&#10;&#10;Description automatically generated">
            <a:extLst>
              <a:ext uri="{FF2B5EF4-FFF2-40B4-BE49-F238E27FC236}">
                <a16:creationId xmlns:a16="http://schemas.microsoft.com/office/drawing/2014/main" id="{49B302F5-0F89-6A00-B359-0E877F7FBBFF}"/>
              </a:ext>
            </a:extLst>
          </p:cNvPr>
          <p:cNvPicPr>
            <a:picLocks noChangeAspect="1"/>
          </p:cNvPicPr>
          <p:nvPr/>
        </p:nvPicPr>
        <p:blipFill>
          <a:blip r:embed="rId4"/>
          <a:stretch>
            <a:fillRect/>
          </a:stretch>
        </p:blipFill>
        <p:spPr>
          <a:xfrm>
            <a:off x="9340103" y="3765062"/>
            <a:ext cx="2841410" cy="2434493"/>
          </a:xfrm>
          <a:prstGeom prst="rect">
            <a:avLst/>
          </a:prstGeom>
        </p:spPr>
      </p:pic>
      <p:pic>
        <p:nvPicPr>
          <p:cNvPr id="10" name="Picture 9" descr="A machine with gears and tools on a table&#10;&#10;Description automatically generated">
            <a:extLst>
              <a:ext uri="{FF2B5EF4-FFF2-40B4-BE49-F238E27FC236}">
                <a16:creationId xmlns:a16="http://schemas.microsoft.com/office/drawing/2014/main" id="{FDFD54B6-BFD7-0763-6E43-60B5F6AD52C0}"/>
              </a:ext>
            </a:extLst>
          </p:cNvPr>
          <p:cNvPicPr>
            <a:picLocks noChangeAspect="1"/>
          </p:cNvPicPr>
          <p:nvPr/>
        </p:nvPicPr>
        <p:blipFill>
          <a:blip r:embed="rId5"/>
          <a:stretch>
            <a:fillRect/>
          </a:stretch>
        </p:blipFill>
        <p:spPr>
          <a:xfrm>
            <a:off x="7161334" y="3765062"/>
            <a:ext cx="2011485" cy="2678723"/>
          </a:xfrm>
          <a:prstGeom prst="rect">
            <a:avLst/>
          </a:prstGeom>
        </p:spPr>
      </p:pic>
      <p:sp>
        <p:nvSpPr>
          <p:cNvPr id="11" name="TextBox 10">
            <a:extLst>
              <a:ext uri="{FF2B5EF4-FFF2-40B4-BE49-F238E27FC236}">
                <a16:creationId xmlns:a16="http://schemas.microsoft.com/office/drawing/2014/main" id="{E11B7BD0-6142-8B14-DC49-60490016B5F0}"/>
              </a:ext>
            </a:extLst>
          </p:cNvPr>
          <p:cNvSpPr txBox="1"/>
          <p:nvPr/>
        </p:nvSpPr>
        <p:spPr>
          <a:xfrm>
            <a:off x="1342139" y="1275745"/>
            <a:ext cx="565751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Here is a quick run through from last presentation:</a:t>
            </a:r>
          </a:p>
          <a:p>
            <a:endParaRPr lang="en-GB"/>
          </a:p>
          <a:p>
            <a:endParaRPr lang="en-GB"/>
          </a:p>
          <a:p>
            <a:endParaRPr lang="en-GB"/>
          </a:p>
          <a:p>
            <a:pPr marL="285750" indent="-285750">
              <a:buFont typeface="Arial"/>
              <a:buChar char="•"/>
            </a:pPr>
            <a:r>
              <a:rPr lang="en-GB"/>
              <a:t>A list about what vehicles were appropriate</a:t>
            </a:r>
          </a:p>
          <a:p>
            <a:pPr marL="285750" indent="-285750">
              <a:buFont typeface="Arial"/>
              <a:buChar char="•"/>
            </a:pPr>
            <a:r>
              <a:rPr lang="en-GB"/>
              <a:t>A vehicle was chosen.</a:t>
            </a:r>
          </a:p>
          <a:p>
            <a:pPr marL="285750" indent="-285750">
              <a:buFont typeface="Arial"/>
              <a:buChar char="•"/>
            </a:pPr>
            <a:r>
              <a:rPr lang="en-GB"/>
              <a:t>A gearbox was dismantled and a differential was obtained</a:t>
            </a:r>
          </a:p>
          <a:p>
            <a:pPr marL="285750" indent="-285750">
              <a:buFont typeface="Arial"/>
              <a:buChar char="•"/>
            </a:pPr>
            <a:r>
              <a:rPr lang="en-GB"/>
              <a:t>A development on a CAD model for the differential casing was made.</a:t>
            </a:r>
          </a:p>
          <a:p>
            <a:pPr marL="285750" indent="-285750">
              <a:buFont typeface="Arial"/>
              <a:buChar char="•"/>
            </a:pPr>
            <a:r>
              <a:rPr lang="en-GB"/>
              <a:t>Relevant calculations based on the differential.</a:t>
            </a:r>
          </a:p>
          <a:p>
            <a:pPr marL="285750" indent="-285750">
              <a:buFont typeface="Arial"/>
              <a:buChar char="•"/>
            </a:pPr>
            <a:r>
              <a:rPr lang="en-GB"/>
              <a:t>The first 3D print prototype was made for the differential</a:t>
            </a:r>
          </a:p>
          <a:p>
            <a:pPr marL="285750" indent="-285750">
              <a:buFont typeface="Arial"/>
              <a:buChar char="•"/>
            </a:pPr>
            <a:endParaRPr lang="en-GB"/>
          </a:p>
        </p:txBody>
      </p:sp>
    </p:spTree>
    <p:extLst>
      <p:ext uri="{BB962C8B-B14F-4D97-AF65-F5344CB8AC3E}">
        <p14:creationId xmlns:p14="http://schemas.microsoft.com/office/powerpoint/2010/main" val="1779841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CEB60-8408-DD97-6A60-0692758DF12A}"/>
              </a:ext>
            </a:extLst>
          </p:cNvPr>
          <p:cNvSpPr>
            <a:spLocks noGrp="1"/>
          </p:cNvSpPr>
          <p:nvPr>
            <p:ph type="title"/>
          </p:nvPr>
        </p:nvSpPr>
        <p:spPr>
          <a:xfrm>
            <a:off x="1343923" y="455197"/>
            <a:ext cx="10406063" cy="1263423"/>
          </a:xfrm>
        </p:spPr>
        <p:txBody>
          <a:bodyPr>
            <a:normAutofit fontScale="90000"/>
          </a:bodyPr>
          <a:lstStyle/>
          <a:p>
            <a:r>
              <a:rPr lang="en-GB">
                <a:ea typeface="Microsoft Sans Serif"/>
                <a:cs typeface="Microsoft Sans Serif"/>
              </a:rPr>
              <a:t>Rear Drive Assembly – Ryan Calderon</a:t>
            </a:r>
            <a:endParaRPr lang="en-US"/>
          </a:p>
        </p:txBody>
      </p:sp>
      <p:sp>
        <p:nvSpPr>
          <p:cNvPr id="3" name="Content Placeholder 2">
            <a:extLst>
              <a:ext uri="{FF2B5EF4-FFF2-40B4-BE49-F238E27FC236}">
                <a16:creationId xmlns:a16="http://schemas.microsoft.com/office/drawing/2014/main" id="{D32E272F-DCC7-031E-0E10-8878505DA00B}"/>
              </a:ext>
            </a:extLst>
          </p:cNvPr>
          <p:cNvSpPr>
            <a:spLocks noGrp="1"/>
          </p:cNvSpPr>
          <p:nvPr>
            <p:ph idx="1"/>
          </p:nvPr>
        </p:nvSpPr>
        <p:spPr>
          <a:xfrm>
            <a:off x="1343025" y="1197933"/>
            <a:ext cx="10406063" cy="4356100"/>
          </a:xfrm>
        </p:spPr>
        <p:txBody>
          <a:bodyPr vert="horz" lIns="0" tIns="0" rIns="0" bIns="0" rtlCol="0" anchor="t">
            <a:noAutofit/>
          </a:bodyPr>
          <a:lstStyle/>
          <a:p>
            <a:pPr marL="0" indent="0">
              <a:buNone/>
            </a:pPr>
            <a:r>
              <a:rPr lang="en-GB">
                <a:solidFill>
                  <a:srgbClr val="24393F">
                    <a:alpha val="77000"/>
                  </a:srgbClr>
                </a:solidFill>
                <a:ea typeface="Microsoft Sans Serif"/>
                <a:cs typeface="Microsoft Sans Serif"/>
              </a:rPr>
              <a:t>Before development of the rear drive assembly could begin, we wanted to see how much available space was in the chassis.</a:t>
            </a:r>
          </a:p>
          <a:p>
            <a:pPr marL="0" indent="0">
              <a:buNone/>
            </a:pPr>
            <a:endParaRPr lang="en-GB">
              <a:solidFill>
                <a:srgbClr val="24393F">
                  <a:alpha val="77000"/>
                </a:srgbClr>
              </a:solidFill>
              <a:ea typeface="Microsoft Sans Serif"/>
              <a:cs typeface="Microsoft Sans Serif"/>
            </a:endParaRPr>
          </a:p>
          <a:p>
            <a:pPr marL="359410" indent="-359410"/>
            <a:r>
              <a:rPr lang="en-GB">
                <a:solidFill>
                  <a:srgbClr val="24393F">
                    <a:alpha val="77000"/>
                  </a:srgbClr>
                </a:solidFill>
                <a:ea typeface="Microsoft Sans Serif"/>
                <a:cs typeface="Microsoft Sans Serif"/>
              </a:rPr>
              <a:t>Placed Differential in chassis </a:t>
            </a:r>
          </a:p>
          <a:p>
            <a:pPr marL="359410" indent="-359410"/>
            <a:r>
              <a:rPr lang="en-GB">
                <a:solidFill>
                  <a:srgbClr val="24393F">
                    <a:alpha val="77000"/>
                  </a:srgbClr>
                </a:solidFill>
                <a:ea typeface="Microsoft Sans Serif"/>
                <a:cs typeface="Microsoft Sans Serif"/>
              </a:rPr>
              <a:t>Made a battery box out of cardboard to get a better </a:t>
            </a:r>
            <a:endParaRPr lang="en-GB">
              <a:solidFill>
                <a:srgbClr val="24393F">
                  <a:alpha val="77000"/>
                </a:srgbClr>
              </a:solidFill>
            </a:endParaRPr>
          </a:p>
          <a:p>
            <a:pPr marL="0" indent="0">
              <a:buNone/>
            </a:pPr>
            <a:r>
              <a:rPr lang="en-GB">
                <a:solidFill>
                  <a:srgbClr val="24393F">
                    <a:alpha val="77000"/>
                  </a:srgbClr>
                </a:solidFill>
                <a:ea typeface="Microsoft Sans Serif"/>
                <a:cs typeface="Microsoft Sans Serif"/>
              </a:rPr>
              <a:t>     Understanding of size.</a:t>
            </a:r>
            <a:endParaRPr lang="en-GB">
              <a:solidFill>
                <a:srgbClr val="24393F">
                  <a:alpha val="77000"/>
                </a:srgbClr>
              </a:solidFill>
            </a:endParaRPr>
          </a:p>
          <a:p>
            <a:pPr marL="342900" indent="-342900"/>
            <a:r>
              <a:rPr lang="en-GB">
                <a:solidFill>
                  <a:srgbClr val="24393F">
                    <a:alpha val="77000"/>
                  </a:srgbClr>
                </a:solidFill>
                <a:ea typeface="Microsoft Sans Serif"/>
                <a:cs typeface="Microsoft Sans Serif"/>
              </a:rPr>
              <a:t>Took pictures and analysed the surround area to get an </a:t>
            </a:r>
            <a:endParaRPr lang="en-GB">
              <a:solidFill>
                <a:srgbClr val="24393F">
                  <a:alpha val="77000"/>
                </a:srgbClr>
              </a:solidFill>
            </a:endParaRPr>
          </a:p>
          <a:p>
            <a:pPr marL="0" indent="0">
              <a:buNone/>
            </a:pPr>
            <a:r>
              <a:rPr lang="en-GB">
                <a:solidFill>
                  <a:srgbClr val="24393F">
                    <a:alpha val="77000"/>
                  </a:srgbClr>
                </a:solidFill>
                <a:ea typeface="Microsoft Sans Serif"/>
                <a:cs typeface="Microsoft Sans Serif"/>
              </a:rPr>
              <a:t>      Understanding on how the mounts can be made.</a:t>
            </a:r>
          </a:p>
          <a:p>
            <a:pPr marL="0" indent="0">
              <a:buNone/>
            </a:pPr>
            <a:endParaRPr lang="en-GB">
              <a:solidFill>
                <a:srgbClr val="24393F">
                  <a:alpha val="77000"/>
                </a:srgbClr>
              </a:solidFill>
              <a:ea typeface="Microsoft Sans Serif"/>
              <a:cs typeface="Microsoft Sans Serif"/>
            </a:endParaRPr>
          </a:p>
          <a:p>
            <a:pPr marL="0" indent="0">
              <a:buNone/>
            </a:pPr>
            <a:endParaRPr lang="en-GB">
              <a:solidFill>
                <a:srgbClr val="24393F">
                  <a:alpha val="77000"/>
                </a:srgbClr>
              </a:solidFill>
              <a:ea typeface="Microsoft Sans Serif"/>
              <a:cs typeface="Microsoft Sans Serif"/>
            </a:endParaRPr>
          </a:p>
          <a:p>
            <a:pPr marL="0" indent="0">
              <a:buNone/>
            </a:pPr>
            <a:endParaRPr lang="en-GB">
              <a:solidFill>
                <a:srgbClr val="24393F">
                  <a:alpha val="77000"/>
                </a:srgbClr>
              </a:solidFill>
              <a:ea typeface="Microsoft Sans Serif"/>
              <a:cs typeface="Microsoft Sans Serif"/>
            </a:endParaRPr>
          </a:p>
        </p:txBody>
      </p:sp>
      <p:pic>
        <p:nvPicPr>
          <p:cNvPr id="5" name="Picture 4" descr="A box on a metal frame&#10;&#10;Description automatically generated">
            <a:extLst>
              <a:ext uri="{FF2B5EF4-FFF2-40B4-BE49-F238E27FC236}">
                <a16:creationId xmlns:a16="http://schemas.microsoft.com/office/drawing/2014/main" id="{93A6DC06-AA49-D407-2A72-D9660121A916}"/>
              </a:ext>
            </a:extLst>
          </p:cNvPr>
          <p:cNvPicPr>
            <a:picLocks noChangeAspect="1"/>
          </p:cNvPicPr>
          <p:nvPr/>
        </p:nvPicPr>
        <p:blipFill>
          <a:blip r:embed="rId2"/>
          <a:stretch>
            <a:fillRect/>
          </a:stretch>
        </p:blipFill>
        <p:spPr>
          <a:xfrm>
            <a:off x="9006695" y="1605233"/>
            <a:ext cx="2907103" cy="2194704"/>
          </a:xfrm>
          <a:prstGeom prst="rect">
            <a:avLst/>
          </a:prstGeom>
        </p:spPr>
      </p:pic>
      <p:pic>
        <p:nvPicPr>
          <p:cNvPr id="7" name="Picture 6" descr="A metal frame with a box and a car in the background&#10;&#10;Description automatically generated">
            <a:extLst>
              <a:ext uri="{FF2B5EF4-FFF2-40B4-BE49-F238E27FC236}">
                <a16:creationId xmlns:a16="http://schemas.microsoft.com/office/drawing/2014/main" id="{2CBFD393-2D9D-6D60-814E-DDEE24AAB773}"/>
              </a:ext>
            </a:extLst>
          </p:cNvPr>
          <p:cNvPicPr>
            <a:picLocks noChangeAspect="1"/>
          </p:cNvPicPr>
          <p:nvPr/>
        </p:nvPicPr>
        <p:blipFill>
          <a:blip r:embed="rId3"/>
          <a:stretch>
            <a:fillRect/>
          </a:stretch>
        </p:blipFill>
        <p:spPr>
          <a:xfrm>
            <a:off x="9003102" y="4261450"/>
            <a:ext cx="2912853" cy="2188234"/>
          </a:xfrm>
          <a:prstGeom prst="rect">
            <a:avLst/>
          </a:prstGeom>
        </p:spPr>
      </p:pic>
    </p:spTree>
    <p:extLst>
      <p:ext uri="{BB962C8B-B14F-4D97-AF65-F5344CB8AC3E}">
        <p14:creationId xmlns:p14="http://schemas.microsoft.com/office/powerpoint/2010/main" val="1182867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4693A-C656-A0DD-2961-B63FDE126E68}"/>
              </a:ext>
            </a:extLst>
          </p:cNvPr>
          <p:cNvSpPr>
            <a:spLocks noGrp="1"/>
          </p:cNvSpPr>
          <p:nvPr>
            <p:ph type="title"/>
          </p:nvPr>
        </p:nvSpPr>
        <p:spPr/>
        <p:txBody>
          <a:bodyPr/>
          <a:lstStyle/>
          <a:p>
            <a:r>
              <a:rPr lang="en-GB">
                <a:ea typeface="Microsoft Sans Serif"/>
                <a:cs typeface="Microsoft Sans Serif"/>
              </a:rPr>
              <a:t>Rear Drive Assembly</a:t>
            </a:r>
            <a:endParaRPr lang="en-GB"/>
          </a:p>
        </p:txBody>
      </p:sp>
      <p:sp>
        <p:nvSpPr>
          <p:cNvPr id="3" name="Content Placeholder 2">
            <a:extLst>
              <a:ext uri="{FF2B5EF4-FFF2-40B4-BE49-F238E27FC236}">
                <a16:creationId xmlns:a16="http://schemas.microsoft.com/office/drawing/2014/main" id="{AA2440BC-359C-72E9-07A8-7FFDB096AF65}"/>
              </a:ext>
            </a:extLst>
          </p:cNvPr>
          <p:cNvSpPr>
            <a:spLocks noGrp="1"/>
          </p:cNvSpPr>
          <p:nvPr>
            <p:ph idx="1"/>
          </p:nvPr>
        </p:nvSpPr>
        <p:spPr>
          <a:xfrm>
            <a:off x="1343025" y="956652"/>
            <a:ext cx="6400678" cy="4336562"/>
          </a:xfrm>
        </p:spPr>
        <p:txBody>
          <a:bodyPr vert="horz" lIns="0" tIns="0" rIns="0" bIns="0" rtlCol="0" anchor="t">
            <a:noAutofit/>
          </a:bodyPr>
          <a:lstStyle/>
          <a:p>
            <a:pPr marL="0" indent="0">
              <a:buNone/>
            </a:pPr>
            <a:r>
              <a:rPr lang="en-GB">
                <a:solidFill>
                  <a:srgbClr val="24393F">
                    <a:alpha val="77000"/>
                  </a:srgbClr>
                </a:solidFill>
                <a:ea typeface="Microsoft Sans Serif"/>
                <a:cs typeface="Microsoft Sans Serif"/>
              </a:rPr>
              <a:t>Now that we have seen what space we have and seen the areas that we can mount the differential to, we started to develop the rear end drive assembly.</a:t>
            </a:r>
          </a:p>
          <a:p>
            <a:pPr marL="342900" indent="-342900"/>
            <a:r>
              <a:rPr lang="en-GB">
                <a:solidFill>
                  <a:srgbClr val="24393F">
                    <a:alpha val="77000"/>
                  </a:srgbClr>
                </a:solidFill>
                <a:ea typeface="Microsoft Sans Serif"/>
                <a:cs typeface="Microsoft Sans Serif"/>
              </a:rPr>
              <a:t>The drive pulley is mounted onto the old bearing surface of the differential.</a:t>
            </a:r>
            <a:endParaRPr lang="en-GB">
              <a:solidFill>
                <a:srgbClr val="24393F">
                  <a:alpha val="77000"/>
                </a:srgbClr>
              </a:solidFill>
            </a:endParaRPr>
          </a:p>
          <a:p>
            <a:pPr marL="342900" indent="-342900"/>
            <a:r>
              <a:rPr lang="en-GB">
                <a:solidFill>
                  <a:srgbClr val="24393F">
                    <a:alpha val="77000"/>
                  </a:srgbClr>
                </a:solidFill>
                <a:ea typeface="Microsoft Sans Serif"/>
                <a:cs typeface="Microsoft Sans Serif"/>
              </a:rPr>
              <a:t>A bearing support hangar would be placed between the differential and the inserted axle.</a:t>
            </a:r>
            <a:endParaRPr lang="en-GB">
              <a:solidFill>
                <a:srgbClr val="24393F">
                  <a:alpha val="77000"/>
                </a:srgbClr>
              </a:solidFill>
            </a:endParaRPr>
          </a:p>
          <a:p>
            <a:pPr marL="342900" indent="-342900"/>
            <a:r>
              <a:rPr lang="en-GB">
                <a:solidFill>
                  <a:srgbClr val="24393F">
                    <a:alpha val="77000"/>
                  </a:srgbClr>
                </a:solidFill>
                <a:ea typeface="Microsoft Sans Serif"/>
                <a:cs typeface="Microsoft Sans Serif"/>
              </a:rPr>
              <a:t>This would be the piece that mounts to the chassis.</a:t>
            </a:r>
            <a:endParaRPr lang="en-GB">
              <a:solidFill>
                <a:srgbClr val="24393F">
                  <a:alpha val="77000"/>
                </a:srgbClr>
              </a:solidFill>
            </a:endParaRPr>
          </a:p>
          <a:p>
            <a:pPr marL="0" indent="0">
              <a:buNone/>
            </a:pPr>
            <a:endParaRPr lang="en-GB">
              <a:solidFill>
                <a:srgbClr val="24393F">
                  <a:alpha val="77000"/>
                </a:srgbClr>
              </a:solidFill>
            </a:endParaRPr>
          </a:p>
        </p:txBody>
      </p:sp>
      <p:pic>
        <p:nvPicPr>
          <p:cNvPr id="4" name="Picture 3">
            <a:extLst>
              <a:ext uri="{FF2B5EF4-FFF2-40B4-BE49-F238E27FC236}">
                <a16:creationId xmlns:a16="http://schemas.microsoft.com/office/drawing/2014/main" id="{0C4A7DCB-7738-8B46-F0ED-EA34049795FD}"/>
              </a:ext>
            </a:extLst>
          </p:cNvPr>
          <p:cNvPicPr>
            <a:picLocks noChangeAspect="1"/>
          </p:cNvPicPr>
          <p:nvPr/>
        </p:nvPicPr>
        <p:blipFill>
          <a:blip r:embed="rId2"/>
          <a:stretch>
            <a:fillRect/>
          </a:stretch>
        </p:blipFill>
        <p:spPr>
          <a:xfrm>
            <a:off x="10325688" y="4244307"/>
            <a:ext cx="1574547" cy="2061602"/>
          </a:xfrm>
          <a:prstGeom prst="rect">
            <a:avLst/>
          </a:prstGeom>
        </p:spPr>
      </p:pic>
      <p:pic>
        <p:nvPicPr>
          <p:cNvPr id="7" name="Picture 6" descr="A drawing of a metal object&#10;&#10;Description automatically generated">
            <a:extLst>
              <a:ext uri="{FF2B5EF4-FFF2-40B4-BE49-F238E27FC236}">
                <a16:creationId xmlns:a16="http://schemas.microsoft.com/office/drawing/2014/main" id="{F0B93574-800F-EE4D-5F8E-4DB7623F7997}"/>
              </a:ext>
            </a:extLst>
          </p:cNvPr>
          <p:cNvPicPr>
            <a:picLocks noChangeAspect="1"/>
          </p:cNvPicPr>
          <p:nvPr/>
        </p:nvPicPr>
        <p:blipFill>
          <a:blip r:embed="rId3"/>
          <a:stretch>
            <a:fillRect/>
          </a:stretch>
        </p:blipFill>
        <p:spPr>
          <a:xfrm>
            <a:off x="6431602" y="4244860"/>
            <a:ext cx="1823455" cy="2065104"/>
          </a:xfrm>
          <a:prstGeom prst="rect">
            <a:avLst/>
          </a:prstGeom>
        </p:spPr>
      </p:pic>
      <p:pic>
        <p:nvPicPr>
          <p:cNvPr id="8" name="Picture 7" descr="A drawing of a machine&#10;&#10;Description automatically generated">
            <a:extLst>
              <a:ext uri="{FF2B5EF4-FFF2-40B4-BE49-F238E27FC236}">
                <a16:creationId xmlns:a16="http://schemas.microsoft.com/office/drawing/2014/main" id="{CAF23606-FD59-BAB6-4A89-1F5FF45D4FAF}"/>
              </a:ext>
            </a:extLst>
          </p:cNvPr>
          <p:cNvPicPr>
            <a:picLocks noChangeAspect="1"/>
          </p:cNvPicPr>
          <p:nvPr/>
        </p:nvPicPr>
        <p:blipFill>
          <a:blip r:embed="rId4"/>
          <a:stretch>
            <a:fillRect/>
          </a:stretch>
        </p:blipFill>
        <p:spPr>
          <a:xfrm>
            <a:off x="7944044" y="2284824"/>
            <a:ext cx="3953774" cy="1816481"/>
          </a:xfrm>
          <a:prstGeom prst="rect">
            <a:avLst/>
          </a:prstGeom>
        </p:spPr>
      </p:pic>
      <p:pic>
        <p:nvPicPr>
          <p:cNvPr id="10" name="Picture 9" descr="A black object with a hole&#10;&#10;Description automatically generated">
            <a:extLst>
              <a:ext uri="{FF2B5EF4-FFF2-40B4-BE49-F238E27FC236}">
                <a16:creationId xmlns:a16="http://schemas.microsoft.com/office/drawing/2014/main" id="{56F5077C-DA2E-F708-454F-282FD4FACEB0}"/>
              </a:ext>
            </a:extLst>
          </p:cNvPr>
          <p:cNvPicPr>
            <a:picLocks noChangeAspect="1"/>
          </p:cNvPicPr>
          <p:nvPr/>
        </p:nvPicPr>
        <p:blipFill>
          <a:blip r:embed="rId5"/>
          <a:stretch>
            <a:fillRect/>
          </a:stretch>
        </p:blipFill>
        <p:spPr>
          <a:xfrm>
            <a:off x="8380637" y="4244859"/>
            <a:ext cx="1826623" cy="2065658"/>
          </a:xfrm>
          <a:prstGeom prst="rect">
            <a:avLst/>
          </a:prstGeom>
        </p:spPr>
      </p:pic>
      <p:pic>
        <p:nvPicPr>
          <p:cNvPr id="11" name="Picture 10" descr="A metal object with holes in it&#10;&#10;Description automatically generated">
            <a:extLst>
              <a:ext uri="{FF2B5EF4-FFF2-40B4-BE49-F238E27FC236}">
                <a16:creationId xmlns:a16="http://schemas.microsoft.com/office/drawing/2014/main" id="{AE6890D8-5EB2-5A3B-8330-705879615564}"/>
              </a:ext>
            </a:extLst>
          </p:cNvPr>
          <p:cNvPicPr>
            <a:picLocks noChangeAspect="1"/>
          </p:cNvPicPr>
          <p:nvPr/>
        </p:nvPicPr>
        <p:blipFill>
          <a:blip r:embed="rId6"/>
          <a:stretch>
            <a:fillRect/>
          </a:stretch>
        </p:blipFill>
        <p:spPr>
          <a:xfrm>
            <a:off x="3778171" y="4249047"/>
            <a:ext cx="2545963" cy="2058390"/>
          </a:xfrm>
          <a:prstGeom prst="rect">
            <a:avLst/>
          </a:prstGeom>
        </p:spPr>
      </p:pic>
      <p:pic>
        <p:nvPicPr>
          <p:cNvPr id="12" name="Picture 11" descr="A drawing of a machine&#10;&#10;Description automatically generated">
            <a:extLst>
              <a:ext uri="{FF2B5EF4-FFF2-40B4-BE49-F238E27FC236}">
                <a16:creationId xmlns:a16="http://schemas.microsoft.com/office/drawing/2014/main" id="{CA774418-EA05-7A36-7D2A-D4F94C04DCBA}"/>
              </a:ext>
            </a:extLst>
          </p:cNvPr>
          <p:cNvPicPr>
            <a:picLocks noChangeAspect="1"/>
          </p:cNvPicPr>
          <p:nvPr/>
        </p:nvPicPr>
        <p:blipFill>
          <a:blip r:embed="rId7"/>
          <a:stretch>
            <a:fillRect/>
          </a:stretch>
        </p:blipFill>
        <p:spPr>
          <a:xfrm>
            <a:off x="7940910" y="331377"/>
            <a:ext cx="3956538" cy="1893835"/>
          </a:xfrm>
          <a:prstGeom prst="rect">
            <a:avLst/>
          </a:prstGeom>
        </p:spPr>
      </p:pic>
    </p:spTree>
    <p:extLst>
      <p:ext uri="{BB962C8B-B14F-4D97-AF65-F5344CB8AC3E}">
        <p14:creationId xmlns:p14="http://schemas.microsoft.com/office/powerpoint/2010/main" val="1093576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C937F-3506-F508-58A8-53BD47FDC618}"/>
              </a:ext>
            </a:extLst>
          </p:cNvPr>
          <p:cNvSpPr>
            <a:spLocks noGrp="1"/>
          </p:cNvSpPr>
          <p:nvPr>
            <p:ph type="title"/>
          </p:nvPr>
        </p:nvSpPr>
        <p:spPr/>
        <p:txBody>
          <a:bodyPr>
            <a:normAutofit fontScale="90000"/>
          </a:bodyPr>
          <a:lstStyle/>
          <a:p>
            <a:r>
              <a:rPr lang="en-GB">
                <a:ea typeface="Microsoft Sans Serif"/>
                <a:cs typeface="Microsoft Sans Serif"/>
              </a:rPr>
              <a:t>Rear Drive Assembly – Ryan Calderon</a:t>
            </a:r>
            <a:endParaRPr lang="en-US"/>
          </a:p>
        </p:txBody>
      </p:sp>
      <p:pic>
        <p:nvPicPr>
          <p:cNvPr id="7" name="Content Placeholder 3" descr="A drawing of a computer&#10;&#10;Description automatically generated">
            <a:extLst>
              <a:ext uri="{FF2B5EF4-FFF2-40B4-BE49-F238E27FC236}">
                <a16:creationId xmlns:a16="http://schemas.microsoft.com/office/drawing/2014/main" id="{6C3B0FA5-B2B0-848C-885B-61D3A03ECE85}"/>
              </a:ext>
            </a:extLst>
          </p:cNvPr>
          <p:cNvPicPr>
            <a:picLocks noGrp="1" noChangeAspect="1"/>
          </p:cNvPicPr>
          <p:nvPr>
            <p:ph idx="1"/>
          </p:nvPr>
        </p:nvPicPr>
        <p:blipFill>
          <a:blip r:embed="rId2"/>
          <a:stretch>
            <a:fillRect/>
          </a:stretch>
        </p:blipFill>
        <p:spPr>
          <a:xfrm>
            <a:off x="6553983" y="1929562"/>
            <a:ext cx="5616387" cy="3800461"/>
          </a:xfrm>
        </p:spPr>
      </p:pic>
      <p:pic>
        <p:nvPicPr>
          <p:cNvPr id="9" name="Picture 8" descr="A drawing of a machine&#10;&#10;Description automatically generated">
            <a:extLst>
              <a:ext uri="{FF2B5EF4-FFF2-40B4-BE49-F238E27FC236}">
                <a16:creationId xmlns:a16="http://schemas.microsoft.com/office/drawing/2014/main" id="{DF108FBB-E99A-B0A1-62C2-64B920EB6BF4}"/>
              </a:ext>
            </a:extLst>
          </p:cNvPr>
          <p:cNvPicPr>
            <a:picLocks noChangeAspect="1"/>
          </p:cNvPicPr>
          <p:nvPr/>
        </p:nvPicPr>
        <p:blipFill>
          <a:blip r:embed="rId3"/>
          <a:stretch>
            <a:fillRect/>
          </a:stretch>
        </p:blipFill>
        <p:spPr>
          <a:xfrm>
            <a:off x="1099885" y="1273355"/>
            <a:ext cx="5116277" cy="4447873"/>
          </a:xfrm>
          <a:prstGeom prst="rect">
            <a:avLst/>
          </a:prstGeom>
        </p:spPr>
      </p:pic>
    </p:spTree>
    <p:extLst>
      <p:ext uri="{BB962C8B-B14F-4D97-AF65-F5344CB8AC3E}">
        <p14:creationId xmlns:p14="http://schemas.microsoft.com/office/powerpoint/2010/main" val="1666154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E90D4-647C-98F8-2543-20EAE11F2163}"/>
              </a:ext>
            </a:extLst>
          </p:cNvPr>
          <p:cNvSpPr>
            <a:spLocks noGrp="1"/>
          </p:cNvSpPr>
          <p:nvPr>
            <p:ph type="title"/>
          </p:nvPr>
        </p:nvSpPr>
        <p:spPr/>
        <p:txBody>
          <a:bodyPr>
            <a:normAutofit fontScale="90000"/>
          </a:bodyPr>
          <a:lstStyle/>
          <a:p>
            <a:r>
              <a:rPr lang="en-GB">
                <a:ea typeface="Microsoft Sans Serif"/>
                <a:cs typeface="Microsoft Sans Serif"/>
              </a:rPr>
              <a:t>Pulleys and Drive Belts – Ryan Calderon</a:t>
            </a:r>
            <a:endParaRPr lang="en-GB">
              <a:solidFill>
                <a:srgbClr val="000000"/>
              </a:solidFill>
            </a:endParaRPr>
          </a:p>
          <a:p>
            <a:endParaRPr lang="en-GB"/>
          </a:p>
        </p:txBody>
      </p:sp>
      <p:sp>
        <p:nvSpPr>
          <p:cNvPr id="3" name="Content Placeholder 2">
            <a:extLst>
              <a:ext uri="{FF2B5EF4-FFF2-40B4-BE49-F238E27FC236}">
                <a16:creationId xmlns:a16="http://schemas.microsoft.com/office/drawing/2014/main" id="{DB4A482D-6A98-4F06-37F6-1F53856ECE64}"/>
              </a:ext>
            </a:extLst>
          </p:cNvPr>
          <p:cNvSpPr>
            <a:spLocks noGrp="1"/>
          </p:cNvSpPr>
          <p:nvPr>
            <p:ph idx="1"/>
          </p:nvPr>
        </p:nvSpPr>
        <p:spPr>
          <a:xfrm>
            <a:off x="1274640" y="956652"/>
            <a:ext cx="10406063" cy="4356100"/>
          </a:xfrm>
        </p:spPr>
        <p:txBody>
          <a:bodyPr vert="horz" lIns="0" tIns="0" rIns="0" bIns="0" rtlCol="0" anchor="t">
            <a:noAutofit/>
          </a:bodyPr>
          <a:lstStyle/>
          <a:p>
            <a:pPr marL="0" indent="0">
              <a:buNone/>
            </a:pPr>
            <a:r>
              <a:rPr lang="en-GB">
                <a:solidFill>
                  <a:srgbClr val="24393F">
                    <a:alpha val="77000"/>
                  </a:srgbClr>
                </a:solidFill>
                <a:ea typeface="Microsoft Sans Serif"/>
                <a:cs typeface="Microsoft Sans Serif"/>
              </a:rPr>
              <a:t>When we started to research belts and pulleys, we felt the most important aspect was to calculate the forces at different drive ratios that would act upon the belts and the mounts of the rear drive. </a:t>
            </a:r>
          </a:p>
          <a:p>
            <a:pPr marL="0" indent="0">
              <a:buNone/>
            </a:pPr>
            <a:r>
              <a:rPr lang="en-GB">
                <a:solidFill>
                  <a:srgbClr val="24393F">
                    <a:alpha val="77000"/>
                  </a:srgbClr>
                </a:solidFill>
                <a:ea typeface="Microsoft Sans Serif"/>
                <a:cs typeface="Microsoft Sans Serif"/>
              </a:rPr>
              <a:t>The diagram shows the numbers for a </a:t>
            </a:r>
          </a:p>
          <a:p>
            <a:pPr marL="0" indent="0">
              <a:buNone/>
            </a:pPr>
            <a:r>
              <a:rPr lang="en-GB">
                <a:solidFill>
                  <a:srgbClr val="24393F">
                    <a:alpha val="77000"/>
                  </a:srgbClr>
                </a:solidFill>
                <a:ea typeface="Microsoft Sans Serif"/>
                <a:cs typeface="Microsoft Sans Serif"/>
              </a:rPr>
              <a:t>3 to 1 ratio, I calculated the force for 2 to 1 </a:t>
            </a:r>
          </a:p>
          <a:p>
            <a:pPr marL="0" indent="0">
              <a:buNone/>
            </a:pPr>
            <a:r>
              <a:rPr lang="en-GB">
                <a:solidFill>
                  <a:srgbClr val="24393F">
                    <a:alpha val="77000"/>
                  </a:srgbClr>
                </a:solidFill>
                <a:ea typeface="Microsoft Sans Serif"/>
                <a:cs typeface="Microsoft Sans Serif"/>
              </a:rPr>
              <a:t>and 4 to 1.</a:t>
            </a:r>
            <a:endParaRPr lang="en-GB"/>
          </a:p>
          <a:p>
            <a:pPr marL="0" indent="0">
              <a:buNone/>
            </a:pPr>
            <a:endParaRPr lang="en-GB">
              <a:solidFill>
                <a:srgbClr val="24393F">
                  <a:alpha val="77000"/>
                </a:srgbClr>
              </a:solidFill>
              <a:ea typeface="Microsoft Sans Serif"/>
              <a:cs typeface="Microsoft Sans Serif"/>
            </a:endParaRPr>
          </a:p>
          <a:p>
            <a:pPr marL="0" indent="0">
              <a:buNone/>
            </a:pPr>
            <a:r>
              <a:rPr lang="en-GB">
                <a:solidFill>
                  <a:srgbClr val="24393F">
                    <a:alpha val="77000"/>
                  </a:srgbClr>
                </a:solidFill>
                <a:ea typeface="Microsoft Sans Serif"/>
                <a:cs typeface="Microsoft Sans Serif"/>
              </a:rPr>
              <a:t>These calculations were made at the</a:t>
            </a:r>
            <a:endParaRPr lang="en-GB"/>
          </a:p>
          <a:p>
            <a:pPr marL="0" indent="0">
              <a:buNone/>
            </a:pPr>
            <a:r>
              <a:rPr lang="en-GB">
                <a:solidFill>
                  <a:srgbClr val="24393F">
                    <a:alpha val="77000"/>
                  </a:srgbClr>
                </a:solidFill>
                <a:ea typeface="Microsoft Sans Serif"/>
                <a:cs typeface="Microsoft Sans Serif"/>
              </a:rPr>
              <a:t>peak torque of the EMRAX motor at</a:t>
            </a:r>
          </a:p>
          <a:p>
            <a:pPr marL="0" indent="0">
              <a:buNone/>
            </a:pPr>
            <a:r>
              <a:rPr lang="en-GB">
                <a:solidFill>
                  <a:srgbClr val="24393F">
                    <a:alpha val="77000"/>
                  </a:srgbClr>
                </a:solidFill>
                <a:ea typeface="Microsoft Sans Serif"/>
                <a:cs typeface="Microsoft Sans Serif"/>
              </a:rPr>
              <a:t>500Nm this was done to ensure a </a:t>
            </a:r>
          </a:p>
          <a:p>
            <a:pPr marL="0" indent="0">
              <a:buNone/>
            </a:pPr>
            <a:r>
              <a:rPr lang="en-GB">
                <a:solidFill>
                  <a:srgbClr val="24393F">
                    <a:alpha val="77000"/>
                  </a:srgbClr>
                </a:solidFill>
                <a:ea typeface="Microsoft Sans Serif"/>
                <a:cs typeface="Microsoft Sans Serif"/>
              </a:rPr>
              <a:t>worst case scenario.</a:t>
            </a:r>
          </a:p>
          <a:p>
            <a:pPr marL="0" indent="0">
              <a:buNone/>
            </a:pPr>
            <a:endParaRPr lang="en-GB">
              <a:solidFill>
                <a:srgbClr val="24393F">
                  <a:alpha val="77000"/>
                </a:srgbClr>
              </a:solidFill>
              <a:ea typeface="Microsoft Sans Serif"/>
              <a:cs typeface="Microsoft Sans Serif"/>
            </a:endParaRPr>
          </a:p>
          <a:p>
            <a:pPr marL="0" indent="0">
              <a:buNone/>
            </a:pPr>
            <a:endParaRPr lang="en-GB">
              <a:solidFill>
                <a:srgbClr val="24393F">
                  <a:alpha val="77000"/>
                </a:srgbClr>
              </a:solidFill>
              <a:ea typeface="Microsoft Sans Serif"/>
              <a:cs typeface="Microsoft Sans Serif"/>
            </a:endParaRPr>
          </a:p>
        </p:txBody>
      </p:sp>
      <p:pic>
        <p:nvPicPr>
          <p:cNvPr id="5" name="Picture 4" descr="Diagram shows a 3 to 1 ratio">
            <a:extLst>
              <a:ext uri="{FF2B5EF4-FFF2-40B4-BE49-F238E27FC236}">
                <a16:creationId xmlns:a16="http://schemas.microsoft.com/office/drawing/2014/main" id="{11633454-5709-B972-22C6-65C0E36F8955}"/>
              </a:ext>
            </a:extLst>
          </p:cNvPr>
          <p:cNvPicPr>
            <a:picLocks noChangeAspect="1"/>
          </p:cNvPicPr>
          <p:nvPr/>
        </p:nvPicPr>
        <p:blipFill>
          <a:blip r:embed="rId2"/>
          <a:stretch>
            <a:fillRect/>
          </a:stretch>
        </p:blipFill>
        <p:spPr>
          <a:xfrm>
            <a:off x="7062233" y="1645184"/>
            <a:ext cx="5128847" cy="2232198"/>
          </a:xfrm>
          <a:prstGeom prst="rect">
            <a:avLst/>
          </a:prstGeom>
        </p:spPr>
      </p:pic>
      <p:pic>
        <p:nvPicPr>
          <p:cNvPr id="4" name="Picture 3" descr="A white background with black text&#10;&#10;Description automatically generated">
            <a:extLst>
              <a:ext uri="{FF2B5EF4-FFF2-40B4-BE49-F238E27FC236}">
                <a16:creationId xmlns:a16="http://schemas.microsoft.com/office/drawing/2014/main" id="{1F16801F-6B32-F18D-95EF-AEE4C7C0FEED}"/>
              </a:ext>
            </a:extLst>
          </p:cNvPr>
          <p:cNvPicPr>
            <a:picLocks noChangeAspect="1"/>
          </p:cNvPicPr>
          <p:nvPr/>
        </p:nvPicPr>
        <p:blipFill>
          <a:blip r:embed="rId3"/>
          <a:stretch>
            <a:fillRect/>
          </a:stretch>
        </p:blipFill>
        <p:spPr>
          <a:xfrm>
            <a:off x="7719891" y="3881682"/>
            <a:ext cx="2672374" cy="2982792"/>
          </a:xfrm>
          <a:prstGeom prst="rect">
            <a:avLst/>
          </a:prstGeom>
        </p:spPr>
      </p:pic>
      <p:pic>
        <p:nvPicPr>
          <p:cNvPr id="6" name="Picture 5" descr="A screenshot of a phone&#10;&#10;Description automatically generated">
            <a:extLst>
              <a:ext uri="{FF2B5EF4-FFF2-40B4-BE49-F238E27FC236}">
                <a16:creationId xmlns:a16="http://schemas.microsoft.com/office/drawing/2014/main" id="{F1074169-0E78-B93D-3A19-C66D7B91A8AD}"/>
              </a:ext>
            </a:extLst>
          </p:cNvPr>
          <p:cNvPicPr>
            <a:picLocks noChangeAspect="1"/>
          </p:cNvPicPr>
          <p:nvPr/>
        </p:nvPicPr>
        <p:blipFill>
          <a:blip r:embed="rId4"/>
          <a:stretch>
            <a:fillRect/>
          </a:stretch>
        </p:blipFill>
        <p:spPr>
          <a:xfrm>
            <a:off x="5789735" y="3884490"/>
            <a:ext cx="1941147" cy="2996713"/>
          </a:xfrm>
          <a:prstGeom prst="rect">
            <a:avLst/>
          </a:prstGeom>
        </p:spPr>
      </p:pic>
      <p:pic>
        <p:nvPicPr>
          <p:cNvPr id="7" name="Picture 6" descr="A screenshot of a phone&#10;&#10;Description automatically generated">
            <a:extLst>
              <a:ext uri="{FF2B5EF4-FFF2-40B4-BE49-F238E27FC236}">
                <a16:creationId xmlns:a16="http://schemas.microsoft.com/office/drawing/2014/main" id="{A207C092-BB80-0ACB-16A4-D58EC32A93FE}"/>
              </a:ext>
            </a:extLst>
          </p:cNvPr>
          <p:cNvPicPr>
            <a:picLocks noChangeAspect="1"/>
          </p:cNvPicPr>
          <p:nvPr/>
        </p:nvPicPr>
        <p:blipFill>
          <a:blip r:embed="rId5"/>
          <a:stretch>
            <a:fillRect/>
          </a:stretch>
        </p:blipFill>
        <p:spPr>
          <a:xfrm>
            <a:off x="10398369" y="3884001"/>
            <a:ext cx="1789724" cy="2987920"/>
          </a:xfrm>
          <a:prstGeom prst="rect">
            <a:avLst/>
          </a:prstGeom>
        </p:spPr>
      </p:pic>
    </p:spTree>
    <p:extLst>
      <p:ext uri="{BB962C8B-B14F-4D97-AF65-F5344CB8AC3E}">
        <p14:creationId xmlns:p14="http://schemas.microsoft.com/office/powerpoint/2010/main" val="1095536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6D8A9-B0E1-EED6-6CF4-0D3880313CEB}"/>
              </a:ext>
            </a:extLst>
          </p:cNvPr>
          <p:cNvSpPr>
            <a:spLocks noGrp="1"/>
          </p:cNvSpPr>
          <p:nvPr>
            <p:ph type="title"/>
          </p:nvPr>
        </p:nvSpPr>
        <p:spPr/>
        <p:txBody>
          <a:bodyPr/>
          <a:lstStyle/>
          <a:p>
            <a:r>
              <a:rPr lang="en-GB">
                <a:ea typeface="Microsoft Sans Serif"/>
                <a:cs typeface="Microsoft Sans Serif"/>
              </a:rPr>
              <a:t>To Be Completed – Ryan Calderon</a:t>
            </a:r>
            <a:endParaRPr lang="en-GB"/>
          </a:p>
        </p:txBody>
      </p:sp>
      <p:sp>
        <p:nvSpPr>
          <p:cNvPr id="3" name="Content Placeholder 2">
            <a:extLst>
              <a:ext uri="{FF2B5EF4-FFF2-40B4-BE49-F238E27FC236}">
                <a16:creationId xmlns:a16="http://schemas.microsoft.com/office/drawing/2014/main" id="{D78E1FD3-A70B-9D7E-6C3B-733965BD6775}"/>
              </a:ext>
            </a:extLst>
          </p:cNvPr>
          <p:cNvSpPr>
            <a:spLocks noGrp="1"/>
          </p:cNvSpPr>
          <p:nvPr>
            <p:ph idx="1"/>
          </p:nvPr>
        </p:nvSpPr>
        <p:spPr>
          <a:xfrm>
            <a:off x="1343025" y="1591652"/>
            <a:ext cx="10406063" cy="4356100"/>
          </a:xfrm>
        </p:spPr>
        <p:txBody>
          <a:bodyPr vert="horz" lIns="0" tIns="0" rIns="0" bIns="0" rtlCol="0" anchor="t">
            <a:noAutofit/>
          </a:bodyPr>
          <a:lstStyle/>
          <a:p>
            <a:pPr marL="0" indent="0">
              <a:buNone/>
            </a:pPr>
            <a:r>
              <a:rPr lang="en-GB">
                <a:solidFill>
                  <a:srgbClr val="24393F">
                    <a:alpha val="77000"/>
                  </a:srgbClr>
                </a:solidFill>
                <a:ea typeface="Microsoft Sans Serif"/>
                <a:cs typeface="Microsoft Sans Serif"/>
              </a:rPr>
              <a:t>The aspects that were left to be completed</a:t>
            </a:r>
          </a:p>
          <a:p>
            <a:pPr marL="342900" indent="-342900"/>
            <a:r>
              <a:rPr lang="en-GB">
                <a:solidFill>
                  <a:srgbClr val="24393F">
                    <a:alpha val="77000"/>
                  </a:srgbClr>
                </a:solidFill>
                <a:ea typeface="Microsoft Sans Serif"/>
                <a:cs typeface="Microsoft Sans Serif"/>
              </a:rPr>
              <a:t>We would have liked to fully complete the differential casing to a CNC version.</a:t>
            </a:r>
            <a:endParaRPr lang="en-GB">
              <a:solidFill>
                <a:srgbClr val="24393F">
                  <a:alpha val="77000"/>
                </a:srgbClr>
              </a:solidFill>
            </a:endParaRPr>
          </a:p>
          <a:p>
            <a:pPr marL="342900" indent="-342900"/>
            <a:r>
              <a:rPr lang="en-GB">
                <a:solidFill>
                  <a:srgbClr val="24393F">
                    <a:alpha val="77000"/>
                  </a:srgbClr>
                </a:solidFill>
                <a:ea typeface="Microsoft Sans Serif"/>
                <a:cs typeface="Microsoft Sans Serif"/>
              </a:rPr>
              <a:t>We would have liked to have an initial 3D print of the rear drive.</a:t>
            </a:r>
          </a:p>
          <a:p>
            <a:pPr marL="342900" indent="-342900"/>
            <a:r>
              <a:rPr lang="en-GB">
                <a:solidFill>
                  <a:srgbClr val="24393F">
                    <a:alpha val="77000"/>
                  </a:srgbClr>
                </a:solidFill>
                <a:ea typeface="Microsoft Sans Serif"/>
                <a:cs typeface="Microsoft Sans Serif"/>
              </a:rPr>
              <a:t>We would have liked to make a final decision on what pullies I was going to order.</a:t>
            </a:r>
            <a:endParaRPr lang="en-GB">
              <a:solidFill>
                <a:srgbClr val="24393F">
                  <a:alpha val="77000"/>
                </a:srgbClr>
              </a:solidFill>
            </a:endParaRPr>
          </a:p>
          <a:p>
            <a:pPr marL="0" indent="0">
              <a:buNone/>
            </a:pPr>
            <a:endParaRPr lang="en-GB">
              <a:solidFill>
                <a:srgbClr val="24393F">
                  <a:alpha val="77000"/>
                </a:srgbClr>
              </a:solidFill>
            </a:endParaRPr>
          </a:p>
          <a:p>
            <a:pPr marL="342900" indent="-342900"/>
            <a:endParaRPr lang="en-GB">
              <a:solidFill>
                <a:srgbClr val="24393F">
                  <a:alpha val="77000"/>
                </a:srgbClr>
              </a:solidFill>
            </a:endParaRPr>
          </a:p>
        </p:txBody>
      </p:sp>
    </p:spTree>
    <p:extLst>
      <p:ext uri="{BB962C8B-B14F-4D97-AF65-F5344CB8AC3E}">
        <p14:creationId xmlns:p14="http://schemas.microsoft.com/office/powerpoint/2010/main" val="2182482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98B4F-D049-8BB4-FA14-138C8EB62665}"/>
              </a:ext>
            </a:extLst>
          </p:cNvPr>
          <p:cNvSpPr>
            <a:spLocks noGrp="1"/>
          </p:cNvSpPr>
          <p:nvPr>
            <p:ph type="title"/>
          </p:nvPr>
        </p:nvSpPr>
        <p:spPr/>
        <p:txBody>
          <a:bodyPr/>
          <a:lstStyle/>
          <a:p>
            <a:r>
              <a:rPr lang="en-GB">
                <a:ea typeface="Microsoft Sans Serif"/>
                <a:cs typeface="Microsoft Sans Serif"/>
              </a:rPr>
              <a:t>William Hare – Cooling System</a:t>
            </a:r>
            <a:endParaRPr lang="en-GB"/>
          </a:p>
        </p:txBody>
      </p:sp>
      <p:sp>
        <p:nvSpPr>
          <p:cNvPr id="6" name="TextBox 5">
            <a:extLst>
              <a:ext uri="{FF2B5EF4-FFF2-40B4-BE49-F238E27FC236}">
                <a16:creationId xmlns:a16="http://schemas.microsoft.com/office/drawing/2014/main" id="{9D4AF2E6-02DF-6033-BCFB-5A972256F012}"/>
              </a:ext>
            </a:extLst>
          </p:cNvPr>
          <p:cNvSpPr txBox="1"/>
          <p:nvPr/>
        </p:nvSpPr>
        <p:spPr>
          <a:xfrm>
            <a:off x="1709624" y="2413261"/>
            <a:ext cx="438496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continuous rpm of 3500:</a:t>
            </a:r>
          </a:p>
          <a:p>
            <a:endParaRPr lang="en-GB"/>
          </a:p>
          <a:p>
            <a:pPr marL="285750" indent="-285750">
              <a:buFont typeface="Arial"/>
              <a:buChar char="•"/>
            </a:pPr>
            <a:r>
              <a:rPr lang="en-GB"/>
              <a:t>Heat generated by motor = 5kW</a:t>
            </a:r>
          </a:p>
          <a:p>
            <a:endParaRPr lang="en-GB"/>
          </a:p>
          <a:p>
            <a:pPr marL="285750" indent="-285750">
              <a:buFont typeface="Arial"/>
              <a:buChar char="•"/>
            </a:pPr>
            <a:r>
              <a:rPr lang="en-GB"/>
              <a:t>Heat generated by controller = 5kW</a:t>
            </a:r>
          </a:p>
          <a:p>
            <a:endParaRPr lang="en-GB"/>
          </a:p>
          <a:p>
            <a:pPr marL="285750" indent="-285750">
              <a:buFont typeface="Arial"/>
              <a:buChar char="•"/>
            </a:pPr>
            <a:r>
              <a:rPr lang="en-GB"/>
              <a:t>Heat generated by batteries = 5kW</a:t>
            </a:r>
          </a:p>
        </p:txBody>
      </p:sp>
      <p:pic>
        <p:nvPicPr>
          <p:cNvPr id="8" name="Content Placeholder 7" descr="A graph with a line going up&#10;&#10;Description automatically generated">
            <a:extLst>
              <a:ext uri="{FF2B5EF4-FFF2-40B4-BE49-F238E27FC236}">
                <a16:creationId xmlns:a16="http://schemas.microsoft.com/office/drawing/2014/main" id="{D79A275C-6A1B-506C-205D-C0A8ABC8F3BC}"/>
              </a:ext>
            </a:extLst>
          </p:cNvPr>
          <p:cNvPicPr>
            <a:picLocks noGrp="1" noChangeAspect="1"/>
          </p:cNvPicPr>
          <p:nvPr>
            <p:ph idx="1"/>
          </p:nvPr>
        </p:nvPicPr>
        <p:blipFill>
          <a:blip r:embed="rId2"/>
          <a:stretch>
            <a:fillRect/>
          </a:stretch>
        </p:blipFill>
        <p:spPr>
          <a:xfrm>
            <a:off x="6735343" y="1358931"/>
            <a:ext cx="4227842" cy="2558631"/>
          </a:xfrm>
        </p:spPr>
      </p:pic>
      <p:pic>
        <p:nvPicPr>
          <p:cNvPr id="9" name="Picture 8" descr="A graph with a line going up&#10;&#10;Description automatically generated">
            <a:extLst>
              <a:ext uri="{FF2B5EF4-FFF2-40B4-BE49-F238E27FC236}">
                <a16:creationId xmlns:a16="http://schemas.microsoft.com/office/drawing/2014/main" id="{10B8008D-65B8-F75B-9995-CCBA496623F3}"/>
              </a:ext>
            </a:extLst>
          </p:cNvPr>
          <p:cNvPicPr>
            <a:picLocks noChangeAspect="1"/>
          </p:cNvPicPr>
          <p:nvPr/>
        </p:nvPicPr>
        <p:blipFill>
          <a:blip r:embed="rId3"/>
          <a:stretch>
            <a:fillRect/>
          </a:stretch>
        </p:blipFill>
        <p:spPr>
          <a:xfrm>
            <a:off x="6735344" y="4009036"/>
            <a:ext cx="4227842" cy="2534909"/>
          </a:xfrm>
          <a:prstGeom prst="rect">
            <a:avLst/>
          </a:prstGeom>
        </p:spPr>
      </p:pic>
    </p:spTree>
    <p:extLst>
      <p:ext uri="{BB962C8B-B14F-4D97-AF65-F5344CB8AC3E}">
        <p14:creationId xmlns:p14="http://schemas.microsoft.com/office/powerpoint/2010/main" val="19951978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p>
        </p:txBody>
      </p:sp>
      <p:pic>
        <p:nvPicPr>
          <p:cNvPr id="8" name="Picture 7" descr="A math equation on a black background&#10;&#10;Description automatically generated">
            <a:extLst>
              <a:ext uri="{FF2B5EF4-FFF2-40B4-BE49-F238E27FC236}">
                <a16:creationId xmlns:a16="http://schemas.microsoft.com/office/drawing/2014/main" id="{CD8AAB9C-A6DE-B1E8-3ACA-D3C904BBCFD5}"/>
              </a:ext>
            </a:extLst>
          </p:cNvPr>
          <p:cNvPicPr>
            <a:picLocks noChangeAspect="1"/>
          </p:cNvPicPr>
          <p:nvPr/>
        </p:nvPicPr>
        <p:blipFill>
          <a:blip r:embed="rId2"/>
          <a:stretch>
            <a:fillRect/>
          </a:stretch>
        </p:blipFill>
        <p:spPr>
          <a:xfrm>
            <a:off x="10068445" y="2032168"/>
            <a:ext cx="1437325" cy="734400"/>
          </a:xfrm>
          <a:custGeom>
            <a:avLst/>
            <a:gdLst/>
            <a:ahLst/>
            <a:cxnLst/>
            <a:rect l="l" t="t" r="r" b="b"/>
            <a:pathLst>
              <a:path w="2940008" h="1616401">
                <a:moveTo>
                  <a:pt x="0" y="0"/>
                </a:moveTo>
                <a:lnTo>
                  <a:pt x="2940008" y="0"/>
                </a:lnTo>
                <a:lnTo>
                  <a:pt x="2940008" y="1616401"/>
                </a:lnTo>
                <a:lnTo>
                  <a:pt x="0" y="1616401"/>
                </a:lnTo>
                <a:close/>
              </a:path>
            </a:pathLst>
          </a:custGeom>
        </p:spPr>
      </p:pic>
      <p:pic>
        <p:nvPicPr>
          <p:cNvPr id="7" name="Picture 6" descr="A black background with white text&#10;&#10;Description automatically generated">
            <a:extLst>
              <a:ext uri="{FF2B5EF4-FFF2-40B4-BE49-F238E27FC236}">
                <a16:creationId xmlns:a16="http://schemas.microsoft.com/office/drawing/2014/main" id="{A0795094-C60C-C2B9-7A34-01FBA479B693}"/>
              </a:ext>
            </a:extLst>
          </p:cNvPr>
          <p:cNvPicPr>
            <a:picLocks noChangeAspect="1"/>
          </p:cNvPicPr>
          <p:nvPr/>
        </p:nvPicPr>
        <p:blipFill>
          <a:blip r:embed="rId3"/>
          <a:stretch>
            <a:fillRect/>
          </a:stretch>
        </p:blipFill>
        <p:spPr>
          <a:xfrm>
            <a:off x="6834941" y="2032168"/>
            <a:ext cx="1754400" cy="734400"/>
          </a:xfrm>
          <a:custGeom>
            <a:avLst/>
            <a:gdLst/>
            <a:ahLst/>
            <a:cxnLst/>
            <a:rect l="l" t="t" r="r" b="b"/>
            <a:pathLst>
              <a:path w="2940008" h="1616401">
                <a:moveTo>
                  <a:pt x="0" y="0"/>
                </a:moveTo>
                <a:lnTo>
                  <a:pt x="2940008" y="0"/>
                </a:lnTo>
                <a:lnTo>
                  <a:pt x="2940008" y="1616401"/>
                </a:lnTo>
                <a:lnTo>
                  <a:pt x="0" y="1616401"/>
                </a:lnTo>
                <a:close/>
              </a:path>
            </a:pathLst>
          </a:custGeom>
        </p:spPr>
      </p:pic>
      <p:pic>
        <p:nvPicPr>
          <p:cNvPr id="6" name="Picture 5" descr="A mathematical equation with white text&#10;&#10;Description automatically generated">
            <a:extLst>
              <a:ext uri="{FF2B5EF4-FFF2-40B4-BE49-F238E27FC236}">
                <a16:creationId xmlns:a16="http://schemas.microsoft.com/office/drawing/2014/main" id="{5E7D630A-A333-716A-C707-24102734C50A}"/>
              </a:ext>
            </a:extLst>
          </p:cNvPr>
          <p:cNvPicPr>
            <a:picLocks noChangeAspect="1"/>
          </p:cNvPicPr>
          <p:nvPr/>
        </p:nvPicPr>
        <p:blipFill>
          <a:blip r:embed="rId4"/>
          <a:stretch>
            <a:fillRect/>
          </a:stretch>
        </p:blipFill>
        <p:spPr>
          <a:xfrm>
            <a:off x="9854659" y="441259"/>
            <a:ext cx="1891633" cy="734400"/>
          </a:xfrm>
          <a:custGeom>
            <a:avLst/>
            <a:gdLst/>
            <a:ahLst/>
            <a:cxnLst/>
            <a:rect l="l" t="t" r="r" b="b"/>
            <a:pathLst>
              <a:path w="2940008" h="1616401">
                <a:moveTo>
                  <a:pt x="0" y="0"/>
                </a:moveTo>
                <a:lnTo>
                  <a:pt x="2940008" y="0"/>
                </a:lnTo>
                <a:lnTo>
                  <a:pt x="2940008" y="1616401"/>
                </a:lnTo>
                <a:lnTo>
                  <a:pt x="0" y="1616401"/>
                </a:lnTo>
                <a:close/>
              </a:path>
            </a:pathLst>
          </a:custGeom>
        </p:spPr>
      </p:pic>
      <p:cxnSp>
        <p:nvCxnSpPr>
          <p:cNvPr id="19" name="Straight Connector 18">
            <a:extLst>
              <a:ext uri="{FF2B5EF4-FFF2-40B4-BE49-F238E27FC236}">
                <a16:creationId xmlns:a16="http://schemas.microsoft.com/office/drawing/2014/main" id="{33351E98-71B9-477D-9D69-760504D8F6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252641" y="0"/>
            <a:ext cx="0" cy="321840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65D7AFCE-96E1-E261-0626-56DC604111BD}"/>
              </a:ext>
            </a:extLst>
          </p:cNvPr>
          <p:cNvPicPr>
            <a:picLocks noChangeAspect="1"/>
          </p:cNvPicPr>
          <p:nvPr/>
        </p:nvPicPr>
        <p:blipFill>
          <a:blip r:embed="rId5"/>
          <a:stretch>
            <a:fillRect/>
          </a:stretch>
        </p:blipFill>
        <p:spPr>
          <a:xfrm>
            <a:off x="6833457" y="521981"/>
            <a:ext cx="1998000" cy="572956"/>
          </a:xfrm>
          <a:custGeom>
            <a:avLst/>
            <a:gdLst/>
            <a:ahLst/>
            <a:cxnLst/>
            <a:rect l="l" t="t" r="r" b="b"/>
            <a:pathLst>
              <a:path w="2940008" h="1616401">
                <a:moveTo>
                  <a:pt x="0" y="0"/>
                </a:moveTo>
                <a:lnTo>
                  <a:pt x="2940008" y="0"/>
                </a:lnTo>
                <a:lnTo>
                  <a:pt x="2940008" y="1616401"/>
                </a:lnTo>
                <a:lnTo>
                  <a:pt x="0" y="1616401"/>
                </a:lnTo>
                <a:close/>
              </a:path>
            </a:pathLst>
          </a:custGeom>
        </p:spPr>
      </p:pic>
      <p:cxnSp>
        <p:nvCxnSpPr>
          <p:cNvPr id="21" name="Straight Connector 20">
            <a:extLst>
              <a:ext uri="{FF2B5EF4-FFF2-40B4-BE49-F238E27FC236}">
                <a16:creationId xmlns:a16="http://schemas.microsoft.com/office/drawing/2014/main" id="{DAB52D1A-0532-4B22-B380-6C79C2F89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2455369-C866-4EB8-A1BF-A90F15A4A2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068" y="1605599"/>
            <a:ext cx="5931732"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69A908C-2371-48E1-854E-E971E9A05E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1" y="3216018"/>
            <a:ext cx="5879891"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13" name="Content Placeholder 12" descr="Diagram of a rectangular object with red arrows&#10;&#10;Description automatically generated">
            <a:extLst>
              <a:ext uri="{FF2B5EF4-FFF2-40B4-BE49-F238E27FC236}">
                <a16:creationId xmlns:a16="http://schemas.microsoft.com/office/drawing/2014/main" id="{1D68E134-7C2A-7EE9-62B4-9EB390585205}"/>
              </a:ext>
            </a:extLst>
          </p:cNvPr>
          <p:cNvPicPr>
            <a:picLocks noGrp="1" noChangeAspect="1"/>
          </p:cNvPicPr>
          <p:nvPr>
            <p:ph idx="1"/>
          </p:nvPr>
        </p:nvPicPr>
        <p:blipFill>
          <a:blip r:embed="rId6"/>
          <a:stretch>
            <a:fillRect/>
          </a:stretch>
        </p:blipFill>
        <p:spPr>
          <a:xfrm>
            <a:off x="6537494" y="3550459"/>
            <a:ext cx="4598736" cy="2345711"/>
          </a:xfrm>
        </p:spPr>
      </p:pic>
      <p:sp>
        <p:nvSpPr>
          <p:cNvPr id="9" name="TextBox 8">
            <a:extLst>
              <a:ext uri="{FF2B5EF4-FFF2-40B4-BE49-F238E27FC236}">
                <a16:creationId xmlns:a16="http://schemas.microsoft.com/office/drawing/2014/main" id="{30CA9FC8-1EB4-C6C1-4ADD-C794CABB22C1}"/>
              </a:ext>
            </a:extLst>
          </p:cNvPr>
          <p:cNvSpPr txBox="1"/>
          <p:nvPr/>
        </p:nvSpPr>
        <p:spPr>
          <a:xfrm>
            <a:off x="749482" y="260547"/>
            <a:ext cx="534092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t>Heat Exchanger</a:t>
            </a:r>
          </a:p>
        </p:txBody>
      </p:sp>
      <p:cxnSp>
        <p:nvCxnSpPr>
          <p:cNvPr id="10" name="Straight Arrow Connector 9">
            <a:extLst>
              <a:ext uri="{FF2B5EF4-FFF2-40B4-BE49-F238E27FC236}">
                <a16:creationId xmlns:a16="http://schemas.microsoft.com/office/drawing/2014/main" id="{96868348-C954-6C5E-7147-4C91E7B85018}"/>
              </a:ext>
            </a:extLst>
          </p:cNvPr>
          <p:cNvCxnSpPr/>
          <p:nvPr/>
        </p:nvCxnSpPr>
        <p:spPr>
          <a:xfrm>
            <a:off x="6307220" y="-76200"/>
            <a:ext cx="5349" cy="3293979"/>
          </a:xfrm>
          <a:prstGeom prst="straightConnector1">
            <a:avLst/>
          </a:prstGeom>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9EF0AF64-5950-6DC2-DA66-5907A98184D1}"/>
              </a:ext>
            </a:extLst>
          </p:cNvPr>
          <p:cNvSpPr txBox="1"/>
          <p:nvPr/>
        </p:nvSpPr>
        <p:spPr>
          <a:xfrm>
            <a:off x="6742231" y="5975510"/>
            <a:ext cx="4482173"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i="1"/>
              <a:t>Radiator dimensions (</a:t>
            </a:r>
            <a:r>
              <a:rPr lang="en-GB" sz="1400">
                <a:ea typeface="+mn-lt"/>
                <a:cs typeface="+mn-lt"/>
                <a:hlinkClick r:id="rId7"/>
              </a:rPr>
              <a:t>Engine Radiator 300-260-40 | (size.name)</a:t>
            </a:r>
            <a:r>
              <a:rPr lang="en-GB" sz="1400">
                <a:ea typeface="+mn-lt"/>
                <a:cs typeface="+mn-lt"/>
              </a:rPr>
              <a:t>)</a:t>
            </a:r>
            <a:endParaRPr lang="en-US" sz="1400"/>
          </a:p>
          <a:p>
            <a:pPr algn="ctr"/>
            <a:endParaRPr lang="en-GB" i="1"/>
          </a:p>
        </p:txBody>
      </p:sp>
      <p:sp>
        <p:nvSpPr>
          <p:cNvPr id="11" name="TextBox 10">
            <a:extLst>
              <a:ext uri="{FF2B5EF4-FFF2-40B4-BE49-F238E27FC236}">
                <a16:creationId xmlns:a16="http://schemas.microsoft.com/office/drawing/2014/main" id="{856F8C3F-8816-0EEA-D867-7FB60C10875D}"/>
              </a:ext>
            </a:extLst>
          </p:cNvPr>
          <p:cNvSpPr txBox="1"/>
          <p:nvPr/>
        </p:nvSpPr>
        <p:spPr>
          <a:xfrm>
            <a:off x="751092" y="1170387"/>
            <a:ext cx="4891390"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Total surface area of radiator = 1.6m2 </a:t>
            </a:r>
          </a:p>
          <a:p>
            <a:endParaRPr lang="en-GB" sz="2400"/>
          </a:p>
          <a:p>
            <a:endParaRPr lang="en-GB" sz="2400"/>
          </a:p>
          <a:p>
            <a:r>
              <a:rPr lang="en-GB" sz="2400"/>
              <a:t>The number of tubes = 110 tubes</a:t>
            </a:r>
          </a:p>
          <a:p>
            <a:endParaRPr lang="en-GB" sz="2400"/>
          </a:p>
          <a:p>
            <a:r>
              <a:rPr lang="en-GB" sz="2400"/>
              <a:t>300mm height / 9mm tube diameter = 33 tubes per row</a:t>
            </a:r>
          </a:p>
          <a:p>
            <a:endParaRPr lang="en-GB" sz="2400"/>
          </a:p>
          <a:p>
            <a:r>
              <a:rPr lang="en-GB" sz="2400"/>
              <a:t>110 tubes / 33 tubes per row = approximately 3 rows</a:t>
            </a:r>
          </a:p>
          <a:p>
            <a:endParaRPr lang="en-GB" sz="2400"/>
          </a:p>
          <a:p>
            <a:r>
              <a:rPr lang="en-GB" sz="2400"/>
              <a:t>Radiator selected with dimensions 515mm x 300mm x 40mm</a:t>
            </a:r>
          </a:p>
          <a:p>
            <a:endParaRPr lang="en-GB" sz="2400"/>
          </a:p>
        </p:txBody>
      </p:sp>
      <p:pic>
        <p:nvPicPr>
          <p:cNvPr id="12" name="Picture 11" descr="A black and white text&#10;&#10;Description automatically generated">
            <a:extLst>
              <a:ext uri="{FF2B5EF4-FFF2-40B4-BE49-F238E27FC236}">
                <a16:creationId xmlns:a16="http://schemas.microsoft.com/office/drawing/2014/main" id="{E1B2940A-4DB5-CC1A-F212-61E8EFE15B50}"/>
              </a:ext>
            </a:extLst>
          </p:cNvPr>
          <p:cNvPicPr>
            <a:picLocks noChangeAspect="1"/>
          </p:cNvPicPr>
          <p:nvPr/>
        </p:nvPicPr>
        <p:blipFill>
          <a:blip r:embed="rId8"/>
          <a:stretch>
            <a:fillRect/>
          </a:stretch>
        </p:blipFill>
        <p:spPr>
          <a:xfrm>
            <a:off x="1781175" y="1854231"/>
            <a:ext cx="2533650" cy="619125"/>
          </a:xfrm>
          <a:prstGeom prst="rect">
            <a:avLst/>
          </a:prstGeom>
        </p:spPr>
      </p:pic>
    </p:spTree>
    <p:extLst>
      <p:ext uri="{BB962C8B-B14F-4D97-AF65-F5344CB8AC3E}">
        <p14:creationId xmlns:p14="http://schemas.microsoft.com/office/powerpoint/2010/main" val="611168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A2554-C88A-B610-F640-F7776388EC6D}"/>
              </a:ext>
            </a:extLst>
          </p:cNvPr>
          <p:cNvSpPr>
            <a:spLocks noGrp="1"/>
          </p:cNvSpPr>
          <p:nvPr>
            <p:ph type="title"/>
          </p:nvPr>
        </p:nvSpPr>
        <p:spPr/>
        <p:txBody>
          <a:bodyPr/>
          <a:lstStyle/>
          <a:p>
            <a:r>
              <a:rPr lang="en-GB">
                <a:ea typeface="Microsoft Sans Serif"/>
                <a:cs typeface="Microsoft Sans Serif"/>
              </a:rPr>
              <a:t>Packaging of Radiator</a:t>
            </a:r>
            <a:endParaRPr lang="en-GB"/>
          </a:p>
        </p:txBody>
      </p:sp>
      <p:pic>
        <p:nvPicPr>
          <p:cNvPr id="4" name="Content Placeholder 3" descr="A yellow race car in a workshop&#10;&#10;Description automatically generated">
            <a:extLst>
              <a:ext uri="{FF2B5EF4-FFF2-40B4-BE49-F238E27FC236}">
                <a16:creationId xmlns:a16="http://schemas.microsoft.com/office/drawing/2014/main" id="{F6F9F948-34D9-130A-2A75-5E5BB2622540}"/>
              </a:ext>
            </a:extLst>
          </p:cNvPr>
          <p:cNvPicPr>
            <a:picLocks noGrp="1" noChangeAspect="1"/>
          </p:cNvPicPr>
          <p:nvPr>
            <p:ph idx="1"/>
          </p:nvPr>
        </p:nvPicPr>
        <p:blipFill>
          <a:blip r:embed="rId2"/>
          <a:stretch>
            <a:fillRect/>
          </a:stretch>
        </p:blipFill>
        <p:spPr>
          <a:xfrm rot="5400000">
            <a:off x="4022157" y="2145806"/>
            <a:ext cx="4356100" cy="3267075"/>
          </a:xfrm>
        </p:spPr>
      </p:pic>
      <p:sp>
        <p:nvSpPr>
          <p:cNvPr id="6" name="TextBox 5">
            <a:extLst>
              <a:ext uri="{FF2B5EF4-FFF2-40B4-BE49-F238E27FC236}">
                <a16:creationId xmlns:a16="http://schemas.microsoft.com/office/drawing/2014/main" id="{AD115A5E-250E-EF7A-7C55-0FE3777CB353}"/>
              </a:ext>
            </a:extLst>
          </p:cNvPr>
          <p:cNvSpPr txBox="1"/>
          <p:nvPr/>
        </p:nvSpPr>
        <p:spPr>
          <a:xfrm>
            <a:off x="1508787" y="1600645"/>
            <a:ext cx="233792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Radiator placement based on the current vehicle's bodywork.</a:t>
            </a:r>
          </a:p>
          <a:p>
            <a:endParaRPr lang="en-GB"/>
          </a:p>
          <a:p>
            <a:r>
              <a:rPr lang="en-GB"/>
              <a:t>2 radiators, 1 in each sidepod.</a:t>
            </a:r>
          </a:p>
          <a:p>
            <a:endParaRPr lang="en-GB"/>
          </a:p>
          <a:p>
            <a:r>
              <a:rPr lang="en-GB"/>
              <a:t>Radiator dimensions: 300mm x 260mm x 40mm</a:t>
            </a:r>
          </a:p>
          <a:p>
            <a:endParaRPr lang="en-GB"/>
          </a:p>
          <a:p>
            <a:r>
              <a:rPr lang="en-GB"/>
              <a:t>Inlet vent needs to be cut to allow airflow to get to the radiator.</a:t>
            </a:r>
          </a:p>
        </p:txBody>
      </p:sp>
      <p:pic>
        <p:nvPicPr>
          <p:cNvPr id="8" name="Picture 7" descr="A yellow object on a metal frame&#10;&#10;Description automatically generated">
            <a:extLst>
              <a:ext uri="{FF2B5EF4-FFF2-40B4-BE49-F238E27FC236}">
                <a16:creationId xmlns:a16="http://schemas.microsoft.com/office/drawing/2014/main" id="{DCA820C1-AEA5-0D8B-B93B-FEF49FD56C40}"/>
              </a:ext>
            </a:extLst>
          </p:cNvPr>
          <p:cNvPicPr>
            <a:picLocks noChangeAspect="1"/>
          </p:cNvPicPr>
          <p:nvPr/>
        </p:nvPicPr>
        <p:blipFill>
          <a:blip r:embed="rId3"/>
          <a:stretch>
            <a:fillRect/>
          </a:stretch>
        </p:blipFill>
        <p:spPr>
          <a:xfrm rot="5400000">
            <a:off x="7431658" y="2144742"/>
            <a:ext cx="4344838" cy="3258629"/>
          </a:xfrm>
          <a:prstGeom prst="rect">
            <a:avLst/>
          </a:prstGeom>
        </p:spPr>
      </p:pic>
    </p:spTree>
    <p:extLst>
      <p:ext uri="{BB962C8B-B14F-4D97-AF65-F5344CB8AC3E}">
        <p14:creationId xmlns:p14="http://schemas.microsoft.com/office/powerpoint/2010/main" val="2016845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8B818A3-2E72-4243-B7B8-444F7C546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119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338A7D-9BD9-5730-A641-7E21EFBE4C49}"/>
              </a:ext>
            </a:extLst>
          </p:cNvPr>
          <p:cNvSpPr>
            <a:spLocks noGrp="1"/>
          </p:cNvSpPr>
          <p:nvPr>
            <p:ph type="title"/>
          </p:nvPr>
        </p:nvSpPr>
        <p:spPr>
          <a:xfrm>
            <a:off x="1343026" y="324001"/>
            <a:ext cx="4525960" cy="2889100"/>
          </a:xfrm>
        </p:spPr>
        <p:txBody>
          <a:bodyPr anchor="t">
            <a:normAutofit/>
          </a:bodyPr>
          <a:lstStyle/>
          <a:p>
            <a:pPr>
              <a:lnSpc>
                <a:spcPct val="90000"/>
              </a:lnSpc>
            </a:pPr>
            <a:r>
              <a:rPr lang="en-GB">
                <a:solidFill>
                  <a:schemeClr val="bg2"/>
                </a:solidFill>
                <a:ea typeface="Microsoft Sans Serif"/>
                <a:cs typeface="Microsoft Sans Serif"/>
              </a:rPr>
              <a:t>Nick Davey – Braking Management System </a:t>
            </a:r>
            <a:endParaRPr lang="en-GB">
              <a:solidFill>
                <a:schemeClr val="bg2"/>
              </a:solidFill>
            </a:endParaRPr>
          </a:p>
        </p:txBody>
      </p:sp>
      <p:pic>
        <p:nvPicPr>
          <p:cNvPr id="4" name="Content Placeholder 3" descr="Here's How Lewis Hamilton brakes: Braking Style and Brembo Calipers |  Brembo - Official Website">
            <a:extLst>
              <a:ext uri="{FF2B5EF4-FFF2-40B4-BE49-F238E27FC236}">
                <a16:creationId xmlns:a16="http://schemas.microsoft.com/office/drawing/2014/main" id="{27C8BE65-A99B-3850-9167-C3CE47D8E522}"/>
              </a:ext>
            </a:extLst>
          </p:cNvPr>
          <p:cNvPicPr>
            <a:picLocks noChangeAspect="1"/>
          </p:cNvPicPr>
          <p:nvPr/>
        </p:nvPicPr>
        <p:blipFill rotWithShape="1">
          <a:blip r:embed="rId2"/>
          <a:srcRect r="7088" b="1"/>
          <a:stretch/>
        </p:blipFill>
        <p:spPr>
          <a:xfrm>
            <a:off x="1222577" y="3833694"/>
            <a:ext cx="4765353" cy="2830212"/>
          </a:xfrm>
          <a:custGeom>
            <a:avLst/>
            <a:gdLst/>
            <a:ahLst/>
            <a:cxnLst/>
            <a:rect l="l" t="t" r="r" b="b"/>
            <a:pathLst>
              <a:path w="5412334" h="3218400">
                <a:moveTo>
                  <a:pt x="0" y="0"/>
                </a:moveTo>
                <a:lnTo>
                  <a:pt x="5412334" y="0"/>
                </a:lnTo>
                <a:lnTo>
                  <a:pt x="5412334" y="3218400"/>
                </a:lnTo>
                <a:lnTo>
                  <a:pt x="0" y="3218400"/>
                </a:lnTo>
                <a:close/>
              </a:path>
            </a:pathLst>
          </a:custGeom>
        </p:spPr>
      </p:pic>
      <p:cxnSp>
        <p:nvCxnSpPr>
          <p:cNvPr id="15" name="Straight Connector 14">
            <a:extLst>
              <a:ext uri="{FF2B5EF4-FFF2-40B4-BE49-F238E27FC236}">
                <a16:creationId xmlns:a16="http://schemas.microsoft.com/office/drawing/2014/main" id="{AD25FCC9-28B1-458A-B830-CFCF95E665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69A908C-2371-48E1-854E-E971E9A05E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8800" y="3639600"/>
            <a:ext cx="5412909"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901ABFAC-2184-D29A-0050-B8194C7B54C7}"/>
              </a:ext>
            </a:extLst>
          </p:cNvPr>
          <p:cNvSpPr>
            <a:spLocks noGrp="1"/>
          </p:cNvSpPr>
          <p:nvPr>
            <p:ph idx="1"/>
          </p:nvPr>
        </p:nvSpPr>
        <p:spPr>
          <a:xfrm>
            <a:off x="6767513" y="1785600"/>
            <a:ext cx="4968874" cy="3286800"/>
          </a:xfrm>
        </p:spPr>
        <p:txBody>
          <a:bodyPr vert="horz" lIns="0" tIns="0" rIns="0" bIns="0" rtlCol="0" anchor="t">
            <a:normAutofit/>
          </a:bodyPr>
          <a:lstStyle/>
          <a:p>
            <a:pPr marL="359410" indent="-359410"/>
            <a:r>
              <a:rPr lang="en-US">
                <a:solidFill>
                  <a:schemeClr val="tx2"/>
                </a:solidFill>
                <a:ea typeface="Microsoft Sans Serif"/>
                <a:cs typeface="Microsoft Sans Serif"/>
              </a:rPr>
              <a:t>Recap from last Viva Presentation, we discussed :</a:t>
            </a:r>
          </a:p>
          <a:p>
            <a:pPr marL="359410" indent="-359410"/>
            <a:r>
              <a:rPr lang="en-US">
                <a:solidFill>
                  <a:schemeClr val="tx2"/>
                </a:solidFill>
                <a:ea typeface="Microsoft Sans Serif"/>
                <a:cs typeface="Microsoft Sans Serif"/>
              </a:rPr>
              <a:t>Different types of Brake Pad Compounds</a:t>
            </a:r>
          </a:p>
          <a:p>
            <a:pPr marL="359410" indent="-359410"/>
            <a:r>
              <a:rPr lang="en-US">
                <a:solidFill>
                  <a:schemeClr val="tx2"/>
                </a:solidFill>
                <a:ea typeface="Microsoft Sans Serif"/>
                <a:cs typeface="Microsoft Sans Serif"/>
              </a:rPr>
              <a:t>Looking into the purchase of Brake Temperature Sensors </a:t>
            </a:r>
          </a:p>
          <a:p>
            <a:pPr marL="359410" indent="-359410"/>
            <a:r>
              <a:rPr lang="en-US">
                <a:solidFill>
                  <a:schemeClr val="tx2"/>
                </a:solidFill>
                <a:ea typeface="Microsoft Sans Serif"/>
                <a:cs typeface="Microsoft Sans Serif"/>
              </a:rPr>
              <a:t>Possibility of using Upgraded Brakes </a:t>
            </a:r>
            <a:endParaRPr lang="en-US">
              <a:solidFill>
                <a:schemeClr val="tx2"/>
              </a:solidFill>
            </a:endParaRPr>
          </a:p>
        </p:txBody>
      </p:sp>
    </p:spTree>
    <p:extLst>
      <p:ext uri="{BB962C8B-B14F-4D97-AF65-F5344CB8AC3E}">
        <p14:creationId xmlns:p14="http://schemas.microsoft.com/office/powerpoint/2010/main" val="175312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96F1EFB-E19E-4237-BAD7-05E619DA4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E31EF-5632-47DF-BEBD-B23E451C0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958"/>
            <a:ext cx="6310698"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524F7-CACE-5CB8-02B0-272495A8E737}"/>
              </a:ext>
            </a:extLst>
          </p:cNvPr>
          <p:cNvSpPr>
            <a:spLocks noGrp="1"/>
          </p:cNvSpPr>
          <p:nvPr>
            <p:ph type="title"/>
          </p:nvPr>
        </p:nvSpPr>
        <p:spPr>
          <a:xfrm>
            <a:off x="442914" y="441324"/>
            <a:ext cx="5426074" cy="1073517"/>
          </a:xfrm>
        </p:spPr>
        <p:txBody>
          <a:bodyPr anchor="b">
            <a:normAutofit/>
          </a:bodyPr>
          <a:lstStyle/>
          <a:p>
            <a:pPr>
              <a:lnSpc>
                <a:spcPct val="90000"/>
              </a:lnSpc>
            </a:pPr>
            <a:r>
              <a:rPr lang="en-US" sz="3700">
                <a:solidFill>
                  <a:schemeClr val="bg2"/>
                </a:solidFill>
                <a:ea typeface="Microsoft Sans Serif"/>
                <a:cs typeface="Microsoft Sans Serif"/>
              </a:rPr>
              <a:t>Brake Temperature Sensors</a:t>
            </a:r>
            <a:endParaRPr lang="en-US" sz="3700">
              <a:solidFill>
                <a:schemeClr val="bg2"/>
              </a:solidFill>
            </a:endParaRPr>
          </a:p>
        </p:txBody>
      </p:sp>
      <p:sp>
        <p:nvSpPr>
          <p:cNvPr id="8" name="Content Placeholder 7">
            <a:extLst>
              <a:ext uri="{FF2B5EF4-FFF2-40B4-BE49-F238E27FC236}">
                <a16:creationId xmlns:a16="http://schemas.microsoft.com/office/drawing/2014/main" id="{58FE4531-628A-5095-F6F0-D49003415EB9}"/>
              </a:ext>
            </a:extLst>
          </p:cNvPr>
          <p:cNvSpPr>
            <a:spLocks noGrp="1"/>
          </p:cNvSpPr>
          <p:nvPr>
            <p:ph idx="1"/>
          </p:nvPr>
        </p:nvSpPr>
        <p:spPr>
          <a:xfrm>
            <a:off x="442914" y="1814728"/>
            <a:ext cx="5422808" cy="4172130"/>
          </a:xfrm>
        </p:spPr>
        <p:txBody>
          <a:bodyPr vert="horz" lIns="0" tIns="0" rIns="0" bIns="0" rtlCol="0" anchor="t">
            <a:normAutofit fontScale="85000" lnSpcReduction="20000"/>
          </a:bodyPr>
          <a:lstStyle/>
          <a:p>
            <a:pPr marL="0" indent="0">
              <a:buNone/>
            </a:pPr>
            <a:r>
              <a:rPr lang="en-US" b="1" u="sng">
                <a:solidFill>
                  <a:schemeClr val="tx2"/>
                </a:solidFill>
                <a:ea typeface="Microsoft Sans Serif"/>
                <a:cs typeface="Microsoft Sans Serif"/>
              </a:rPr>
              <a:t>Hattech 9200 </a:t>
            </a:r>
          </a:p>
          <a:p>
            <a:pPr marL="359410" indent="-359410">
              <a:buFont typeface="Wingdings" panose="05020102010507070707" pitchFamily="18" charset="2"/>
              <a:buChar char="Ø"/>
            </a:pPr>
            <a:r>
              <a:rPr lang="en-US" sz="1600">
                <a:solidFill>
                  <a:schemeClr val="tx2"/>
                </a:solidFill>
                <a:ea typeface="Microsoft Sans Serif"/>
                <a:cs typeface="Microsoft Sans Serif"/>
              </a:rPr>
              <a:t>Provides real time information about Tyre and brake temperatures </a:t>
            </a:r>
          </a:p>
          <a:p>
            <a:pPr marL="359410" indent="-359410">
              <a:buFont typeface="Wingdings" panose="05020102010507070707" pitchFamily="18" charset="2"/>
              <a:buChar char="Ø"/>
            </a:pPr>
            <a:r>
              <a:rPr lang="en-US" sz="1600">
                <a:solidFill>
                  <a:schemeClr val="tx2"/>
                </a:solidFill>
                <a:ea typeface="Microsoft Sans Serif"/>
                <a:cs typeface="Microsoft Sans Serif"/>
              </a:rPr>
              <a:t>Comes with 4 Brake sensors and 4 Tyre sensors using Infrared Technology</a:t>
            </a:r>
          </a:p>
          <a:p>
            <a:pPr marL="359410" indent="-359410">
              <a:buFont typeface="Wingdings" panose="05020102010507070707" pitchFamily="18" charset="2"/>
              <a:buChar char="Ø"/>
            </a:pPr>
            <a:r>
              <a:rPr lang="en-US" sz="1600">
                <a:solidFill>
                  <a:schemeClr val="tx2"/>
                </a:solidFill>
                <a:ea typeface="+mn-lt"/>
                <a:cs typeface="+mn-lt"/>
              </a:rPr>
              <a:t>36 contact points for each sensor</a:t>
            </a:r>
            <a:endParaRPr lang="en-US" sz="1600">
              <a:solidFill>
                <a:schemeClr val="tx2"/>
              </a:solidFill>
              <a:ea typeface="Microsoft Sans Serif"/>
              <a:cs typeface="Microsoft Sans Serif"/>
            </a:endParaRPr>
          </a:p>
          <a:p>
            <a:pPr marL="359410" indent="-359410">
              <a:buFont typeface="Wingdings" panose="05020102010507070707" pitchFamily="18" charset="2"/>
              <a:buChar char="Ø"/>
            </a:pPr>
            <a:r>
              <a:rPr lang="en-US" sz="1600">
                <a:solidFill>
                  <a:schemeClr val="tx2"/>
                </a:solidFill>
                <a:ea typeface="Microsoft Sans Serif"/>
                <a:cs typeface="Microsoft Sans Serif"/>
              </a:rPr>
              <a:t>Tyre Temp Sensors able to record data up to 300</a:t>
            </a:r>
            <a:r>
              <a:rPr lang="en-US" sz="2400">
                <a:solidFill>
                  <a:srgbClr val="202124"/>
                </a:solidFill>
                <a:ea typeface="+mn-lt"/>
                <a:cs typeface="+mn-lt"/>
              </a:rPr>
              <a:t>°</a:t>
            </a:r>
            <a:r>
              <a:rPr lang="en-US" sz="1500">
                <a:solidFill>
                  <a:srgbClr val="202124"/>
                </a:solidFill>
                <a:ea typeface="+mn-lt"/>
                <a:cs typeface="+mn-lt"/>
              </a:rPr>
              <a:t>C</a:t>
            </a:r>
            <a:endParaRPr lang="en-US" sz="1500">
              <a:solidFill>
                <a:schemeClr val="tx2"/>
              </a:solidFill>
              <a:ea typeface="Microsoft Sans Serif"/>
              <a:cs typeface="Microsoft Sans Serif"/>
            </a:endParaRPr>
          </a:p>
          <a:p>
            <a:pPr marL="359410" indent="-359410">
              <a:buFont typeface="Wingdings" panose="05020102010507070707" pitchFamily="18" charset="2"/>
              <a:buChar char="Ø"/>
            </a:pPr>
            <a:r>
              <a:rPr lang="en-US" sz="1500">
                <a:solidFill>
                  <a:srgbClr val="202124"/>
                </a:solidFill>
                <a:ea typeface="Microsoft Sans Serif"/>
                <a:cs typeface="Microsoft Sans Serif"/>
              </a:rPr>
              <a:t>Brake Temp Sensors able to record data up to 950</a:t>
            </a:r>
            <a:r>
              <a:rPr lang="en-US" sz="2600">
                <a:solidFill>
                  <a:srgbClr val="202124"/>
                </a:solidFill>
                <a:ea typeface="+mn-lt"/>
                <a:cs typeface="+mn-lt"/>
              </a:rPr>
              <a:t>°</a:t>
            </a:r>
            <a:r>
              <a:rPr lang="en-US" sz="1600">
                <a:solidFill>
                  <a:srgbClr val="202124"/>
                </a:solidFill>
                <a:ea typeface="+mn-lt"/>
                <a:cs typeface="+mn-lt"/>
              </a:rPr>
              <a:t>C</a:t>
            </a:r>
            <a:endParaRPr lang="en-US" sz="1600">
              <a:solidFill>
                <a:srgbClr val="202124"/>
              </a:solidFill>
              <a:ea typeface="Microsoft Sans Serif"/>
              <a:cs typeface="Microsoft Sans Serif"/>
            </a:endParaRPr>
          </a:p>
          <a:p>
            <a:pPr marL="359410" indent="-359410">
              <a:buFont typeface="Wingdings" panose="05020102010507070707" pitchFamily="18" charset="2"/>
              <a:buChar char="Ø"/>
            </a:pPr>
            <a:r>
              <a:rPr lang="en-US" sz="1600">
                <a:solidFill>
                  <a:schemeClr val="tx2"/>
                </a:solidFill>
                <a:ea typeface="Microsoft Sans Serif"/>
                <a:cs typeface="Microsoft Sans Serif"/>
              </a:rPr>
              <a:t>Heads-Up display for driver</a:t>
            </a:r>
          </a:p>
          <a:p>
            <a:pPr marL="359410" indent="-359410">
              <a:buFont typeface="Wingdings" panose="05020102010507070707" pitchFamily="18" charset="2"/>
              <a:buChar char="Ø"/>
            </a:pPr>
            <a:r>
              <a:rPr lang="en-US" sz="1600">
                <a:solidFill>
                  <a:schemeClr val="tx2"/>
                </a:solidFill>
                <a:ea typeface="Microsoft Sans Serif"/>
                <a:cs typeface="Microsoft Sans Serif"/>
              </a:rPr>
              <a:t>Enables the ability to Fine-Tune racing setups for optimal performance</a:t>
            </a:r>
          </a:p>
          <a:p>
            <a:pPr marL="359410" indent="-359410">
              <a:buFont typeface="Wingdings" panose="05020102010507070707" pitchFamily="18" charset="2"/>
              <a:buChar char="Ø"/>
            </a:pPr>
            <a:r>
              <a:rPr lang="en-US" sz="1600">
                <a:solidFill>
                  <a:schemeClr val="tx2"/>
                </a:solidFill>
                <a:ea typeface="Microsoft Sans Serif"/>
                <a:cs typeface="Microsoft Sans Serif"/>
              </a:rPr>
              <a:t>TPMS (Tyre Pressure Monitoring System)</a:t>
            </a:r>
          </a:p>
          <a:p>
            <a:pPr marL="359410" indent="-359410">
              <a:buFont typeface="Wingdings" panose="05020102010507070707" pitchFamily="18" charset="2"/>
              <a:buChar char="Ø"/>
            </a:pPr>
            <a:r>
              <a:rPr lang="en-US" sz="1600">
                <a:solidFill>
                  <a:schemeClr val="tx2"/>
                </a:solidFill>
                <a:ea typeface="Microsoft Sans Serif"/>
                <a:cs typeface="Microsoft Sans Serif"/>
              </a:rPr>
              <a:t>£1115.28</a:t>
            </a:r>
            <a:endParaRPr lang="en-US" sz="1600">
              <a:solidFill>
                <a:schemeClr val="tx2"/>
              </a:solidFill>
            </a:endParaRPr>
          </a:p>
        </p:txBody>
      </p:sp>
      <p:sp>
        <p:nvSpPr>
          <p:cNvPr id="15" name="Rectangle 14">
            <a:extLst>
              <a:ext uri="{FF2B5EF4-FFF2-40B4-BE49-F238E27FC236}">
                <a16:creationId xmlns:a16="http://schemas.microsoft.com/office/drawing/2014/main" id="{8BF7DC03-6312-4C38-B866-8A8FC2FD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478A13C-F067-410A-A91D-CEBF4263F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0699" y="0"/>
            <a:ext cx="0" cy="5975514"/>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black square device with red buttons&#10;&#10;Description automatically generated">
            <a:extLst>
              <a:ext uri="{FF2B5EF4-FFF2-40B4-BE49-F238E27FC236}">
                <a16:creationId xmlns:a16="http://schemas.microsoft.com/office/drawing/2014/main" id="{9BB5FDAA-DA4D-5C81-FE5C-CC248348ACEA}"/>
              </a:ext>
            </a:extLst>
          </p:cNvPr>
          <p:cNvPicPr>
            <a:picLocks noChangeAspect="1"/>
          </p:cNvPicPr>
          <p:nvPr/>
        </p:nvPicPr>
        <p:blipFill>
          <a:blip r:embed="rId2"/>
          <a:stretch>
            <a:fillRect/>
          </a:stretch>
        </p:blipFill>
        <p:spPr>
          <a:xfrm>
            <a:off x="7194423" y="131867"/>
            <a:ext cx="4186942" cy="2516876"/>
          </a:xfrm>
          <a:custGeom>
            <a:avLst/>
            <a:gdLst/>
            <a:ahLst/>
            <a:cxnLst/>
            <a:rect l="l" t="t" r="r" b="b"/>
            <a:pathLst>
              <a:path w="5880100" h="5957994">
                <a:moveTo>
                  <a:pt x="0" y="0"/>
                </a:moveTo>
                <a:lnTo>
                  <a:pt x="5880100" y="0"/>
                </a:lnTo>
                <a:lnTo>
                  <a:pt x="5880100" y="5957994"/>
                </a:lnTo>
                <a:lnTo>
                  <a:pt x="0" y="5957994"/>
                </a:lnTo>
                <a:close/>
              </a:path>
            </a:pathLst>
          </a:custGeom>
        </p:spPr>
      </p:pic>
      <p:pic>
        <p:nvPicPr>
          <p:cNvPr id="5" name="Picture 4">
            <a:extLst>
              <a:ext uri="{FF2B5EF4-FFF2-40B4-BE49-F238E27FC236}">
                <a16:creationId xmlns:a16="http://schemas.microsoft.com/office/drawing/2014/main" id="{6075A0E9-FC99-5367-A9FA-E2A4EAF2E350}"/>
              </a:ext>
            </a:extLst>
          </p:cNvPr>
          <p:cNvPicPr>
            <a:picLocks noChangeAspect="1"/>
          </p:cNvPicPr>
          <p:nvPr/>
        </p:nvPicPr>
        <p:blipFill rotWithShape="1">
          <a:blip r:embed="rId3"/>
          <a:srcRect t="43307"/>
          <a:stretch/>
        </p:blipFill>
        <p:spPr>
          <a:xfrm>
            <a:off x="6452372" y="3216706"/>
            <a:ext cx="5597955" cy="2259592"/>
          </a:xfrm>
          <a:prstGeom prst="rect">
            <a:avLst/>
          </a:prstGeom>
        </p:spPr>
      </p:pic>
      <p:sp>
        <p:nvSpPr>
          <p:cNvPr id="3" name="TextBox 2">
            <a:extLst>
              <a:ext uri="{FF2B5EF4-FFF2-40B4-BE49-F238E27FC236}">
                <a16:creationId xmlns:a16="http://schemas.microsoft.com/office/drawing/2014/main" id="{687FBD9B-A4D9-9871-8DDA-762C6E8B2674}"/>
              </a:ext>
            </a:extLst>
          </p:cNvPr>
          <p:cNvSpPr txBox="1"/>
          <p:nvPr/>
        </p:nvSpPr>
        <p:spPr>
          <a:xfrm>
            <a:off x="7214079" y="2702849"/>
            <a:ext cx="41612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Control Module for the Brake and Tyre Temp Sensors. (</a:t>
            </a:r>
            <a:r>
              <a:rPr lang="en-US" sz="1400">
                <a:ea typeface="+mn-lt"/>
                <a:cs typeface="+mn-lt"/>
              </a:rPr>
              <a:t>www.hattech.co.nz)</a:t>
            </a:r>
            <a:endParaRPr lang="en-US" sz="1400"/>
          </a:p>
        </p:txBody>
      </p:sp>
      <p:sp>
        <p:nvSpPr>
          <p:cNvPr id="6" name="TextBox 5">
            <a:extLst>
              <a:ext uri="{FF2B5EF4-FFF2-40B4-BE49-F238E27FC236}">
                <a16:creationId xmlns:a16="http://schemas.microsoft.com/office/drawing/2014/main" id="{DE79388B-711B-C39D-8BF0-9760ACDF2608}"/>
              </a:ext>
            </a:extLst>
          </p:cNvPr>
          <p:cNvSpPr txBox="1"/>
          <p:nvPr/>
        </p:nvSpPr>
        <p:spPr>
          <a:xfrm>
            <a:off x="6475170" y="5541813"/>
            <a:ext cx="5502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Recorded data from the Hattech system (</a:t>
            </a:r>
            <a:r>
              <a:rPr lang="en-US" sz="1400">
                <a:ea typeface="+mn-lt"/>
                <a:cs typeface="+mn-lt"/>
              </a:rPr>
              <a:t>www.hattech.co.nz)</a:t>
            </a:r>
            <a:endParaRPr lang="en-US" sz="1400"/>
          </a:p>
        </p:txBody>
      </p:sp>
    </p:spTree>
    <p:extLst>
      <p:ext uri="{BB962C8B-B14F-4D97-AF65-F5344CB8AC3E}">
        <p14:creationId xmlns:p14="http://schemas.microsoft.com/office/powerpoint/2010/main" val="339774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A9643C-0F0B-4917-87F3-420FE2F6D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EF83FF0-437E-4124-9C71-9368F8055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7"/>
            <a:ext cx="4367213"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7C651-039A-760D-E247-AE95FB9E6058}"/>
              </a:ext>
            </a:extLst>
          </p:cNvPr>
          <p:cNvSpPr>
            <a:spLocks noGrp="1"/>
          </p:cNvSpPr>
          <p:nvPr>
            <p:ph type="title"/>
          </p:nvPr>
        </p:nvSpPr>
        <p:spPr>
          <a:xfrm>
            <a:off x="442914" y="441324"/>
            <a:ext cx="3457573" cy="1005009"/>
          </a:xfrm>
        </p:spPr>
        <p:txBody>
          <a:bodyPr anchor="b">
            <a:normAutofit/>
          </a:bodyPr>
          <a:lstStyle/>
          <a:p>
            <a:r>
              <a:rPr lang="en-GB" sz="2400">
                <a:solidFill>
                  <a:schemeClr val="bg2"/>
                </a:solidFill>
              </a:rPr>
              <a:t>Brake Pad Compounds</a:t>
            </a:r>
          </a:p>
        </p:txBody>
      </p:sp>
      <p:sp>
        <p:nvSpPr>
          <p:cNvPr id="3" name="Content Placeholder 2">
            <a:extLst>
              <a:ext uri="{FF2B5EF4-FFF2-40B4-BE49-F238E27FC236}">
                <a16:creationId xmlns:a16="http://schemas.microsoft.com/office/drawing/2014/main" id="{223AE1A4-AE8E-8DFD-14AF-79F6A210A8CF}"/>
              </a:ext>
            </a:extLst>
          </p:cNvPr>
          <p:cNvSpPr>
            <a:spLocks noGrp="1"/>
          </p:cNvSpPr>
          <p:nvPr>
            <p:ph idx="1"/>
          </p:nvPr>
        </p:nvSpPr>
        <p:spPr>
          <a:xfrm>
            <a:off x="126613" y="2174163"/>
            <a:ext cx="4837798" cy="3165716"/>
          </a:xfrm>
        </p:spPr>
        <p:txBody>
          <a:bodyPr vert="horz" lIns="0" tIns="0" rIns="0" bIns="0" rtlCol="0" anchor="t">
            <a:normAutofit fontScale="92500" lnSpcReduction="20000"/>
          </a:bodyPr>
          <a:lstStyle/>
          <a:p>
            <a:pPr marL="285750" indent="-285750">
              <a:lnSpc>
                <a:spcPct val="110000"/>
              </a:lnSpc>
              <a:buFont typeface="Wingdings" panose="05020102010507070707" pitchFamily="18" charset="2"/>
              <a:buChar char="v"/>
            </a:pPr>
            <a:r>
              <a:rPr lang="en-GB" sz="1700">
                <a:solidFill>
                  <a:schemeClr val="tx2"/>
                </a:solidFill>
                <a:ea typeface="Microsoft Sans Serif"/>
                <a:cs typeface="Microsoft Sans Serif"/>
              </a:rPr>
              <a:t>Proven Racing Brake Pad Compound- GT Cars, Touring Cars, etc</a:t>
            </a:r>
            <a:endParaRPr lang="en-US">
              <a:solidFill>
                <a:schemeClr val="tx2"/>
              </a:solidFill>
              <a:ea typeface="Microsoft Sans Serif"/>
              <a:cs typeface="Microsoft Sans Serif"/>
            </a:endParaRPr>
          </a:p>
          <a:p>
            <a:pPr marL="359410" indent="-359410">
              <a:lnSpc>
                <a:spcPct val="110000"/>
              </a:lnSpc>
              <a:buFont typeface="Wingdings" panose="05020102010507070707" pitchFamily="18" charset="2"/>
              <a:buChar char="v"/>
            </a:pPr>
            <a:r>
              <a:rPr lang="en-GB" sz="1700">
                <a:solidFill>
                  <a:schemeClr val="tx2"/>
                </a:solidFill>
                <a:ea typeface="Microsoft Sans Serif"/>
                <a:cs typeface="Microsoft Sans Serif"/>
              </a:rPr>
              <a:t>Improved pads – Provides excellent Pad wear under extreme conditions (Can last an entire race)</a:t>
            </a:r>
          </a:p>
          <a:p>
            <a:pPr marL="359410" indent="-359410">
              <a:lnSpc>
                <a:spcPct val="110000"/>
              </a:lnSpc>
              <a:buFont typeface="Wingdings" panose="05020102010507070707" pitchFamily="18" charset="2"/>
              <a:buChar char="v"/>
            </a:pPr>
            <a:r>
              <a:rPr lang="en-GB" sz="1700">
                <a:solidFill>
                  <a:schemeClr val="tx2"/>
                </a:solidFill>
                <a:ea typeface="Microsoft Sans Serif"/>
                <a:cs typeface="Microsoft Sans Serif"/>
              </a:rPr>
              <a:t>More efficient for high stress environments</a:t>
            </a:r>
          </a:p>
          <a:p>
            <a:pPr marL="359410" indent="-359410">
              <a:lnSpc>
                <a:spcPct val="110000"/>
              </a:lnSpc>
              <a:buFont typeface="Wingdings" panose="05020102010507070707" pitchFamily="18" charset="2"/>
              <a:buChar char="v"/>
            </a:pPr>
            <a:r>
              <a:rPr lang="en-GB" sz="1700">
                <a:solidFill>
                  <a:schemeClr val="tx2"/>
                </a:solidFill>
                <a:ea typeface="Microsoft Sans Serif"/>
                <a:cs typeface="Microsoft Sans Serif"/>
              </a:rPr>
              <a:t>High heat resistance (600 degrees C)</a:t>
            </a:r>
          </a:p>
          <a:p>
            <a:pPr marL="359410" indent="-359410">
              <a:lnSpc>
                <a:spcPct val="110000"/>
              </a:lnSpc>
              <a:buFont typeface="Wingdings" panose="05020102010507070707" pitchFamily="18" charset="2"/>
              <a:buChar char="v"/>
            </a:pPr>
            <a:r>
              <a:rPr lang="en-GB" sz="1700">
                <a:solidFill>
                  <a:schemeClr val="tx2"/>
                </a:solidFill>
                <a:ea typeface="Microsoft Sans Serif"/>
                <a:cs typeface="Microsoft Sans Serif"/>
              </a:rPr>
              <a:t>Provide a Great 'bite' upon braking </a:t>
            </a:r>
            <a:endParaRPr lang="en-GB" sz="1700">
              <a:solidFill>
                <a:schemeClr val="tx2"/>
              </a:solidFill>
            </a:endParaRPr>
          </a:p>
          <a:p>
            <a:pPr marL="359410" indent="-359410">
              <a:lnSpc>
                <a:spcPct val="110000"/>
              </a:lnSpc>
              <a:buFont typeface="Wingdings" panose="05020102010507070707" pitchFamily="18" charset="2"/>
              <a:buChar char="v"/>
            </a:pPr>
            <a:r>
              <a:rPr lang="en-GB" sz="1700">
                <a:solidFill>
                  <a:schemeClr val="tx2"/>
                </a:solidFill>
                <a:ea typeface="Microsoft Sans Serif"/>
                <a:cs typeface="Microsoft Sans Serif"/>
              </a:rPr>
              <a:t>High Friction level over a large variety of temperatures.</a:t>
            </a:r>
            <a:endParaRPr lang="en-GB" sz="1700">
              <a:solidFill>
                <a:schemeClr val="tx2"/>
              </a:solidFill>
            </a:endParaRPr>
          </a:p>
          <a:p>
            <a:pPr marL="359410" indent="-359410">
              <a:lnSpc>
                <a:spcPct val="110000"/>
              </a:lnSpc>
              <a:buFont typeface="Wingdings" panose="05020102010507070707" pitchFamily="18" charset="2"/>
              <a:buChar char="v"/>
            </a:pPr>
            <a:r>
              <a:rPr lang="en-GB" sz="1700">
                <a:solidFill>
                  <a:schemeClr val="tx2"/>
                </a:solidFill>
                <a:ea typeface="Microsoft Sans Serif"/>
                <a:cs typeface="Microsoft Sans Serif"/>
              </a:rPr>
              <a:t>Smooth Modulation </a:t>
            </a:r>
            <a:endParaRPr lang="en-GB" sz="1700">
              <a:solidFill>
                <a:schemeClr val="tx2"/>
              </a:solidFill>
            </a:endParaRPr>
          </a:p>
          <a:p>
            <a:pPr marL="359410" indent="-359410">
              <a:lnSpc>
                <a:spcPct val="110000"/>
              </a:lnSpc>
              <a:buFont typeface="Wingdings" panose="05020102010507070707" pitchFamily="18" charset="2"/>
              <a:buChar char="v"/>
            </a:pPr>
            <a:endParaRPr lang="en-GB" sz="1700">
              <a:solidFill>
                <a:schemeClr val="tx2"/>
              </a:solidFill>
            </a:endParaRPr>
          </a:p>
          <a:p>
            <a:pPr marL="359410" indent="-359410">
              <a:lnSpc>
                <a:spcPct val="110000"/>
              </a:lnSpc>
              <a:buFont typeface="Wingdings" panose="05020102010507070707" pitchFamily="18" charset="2"/>
              <a:buChar char="v"/>
            </a:pPr>
            <a:endParaRPr lang="en-GB" sz="1700">
              <a:solidFill>
                <a:schemeClr val="tx2"/>
              </a:solidFill>
            </a:endParaRPr>
          </a:p>
          <a:p>
            <a:pPr marL="359410" indent="-359410">
              <a:lnSpc>
                <a:spcPct val="110000"/>
              </a:lnSpc>
              <a:buFont typeface="Wingdings" panose="05020102010507070707" pitchFamily="18" charset="2"/>
              <a:buChar char="v"/>
            </a:pPr>
            <a:endParaRPr lang="en-GB" sz="1700">
              <a:solidFill>
                <a:schemeClr val="tx2"/>
              </a:solidFill>
            </a:endParaRPr>
          </a:p>
        </p:txBody>
      </p:sp>
      <p:cxnSp>
        <p:nvCxnSpPr>
          <p:cNvPr id="13" name="Straight Connector 12">
            <a:extLst>
              <a:ext uri="{FF2B5EF4-FFF2-40B4-BE49-F238E27FC236}">
                <a16:creationId xmlns:a16="http://schemas.microsoft.com/office/drawing/2014/main" id="{460F136F-57CE-4B28-BF9B-C0FF6CF993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6021" y="-1"/>
            <a:ext cx="0" cy="59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3F48E4C5-8C10-4F16-A8A9-2D0CA5FF4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65F0751-75FE-54AE-FD5A-38A6DBC637EE}"/>
              </a:ext>
            </a:extLst>
          </p:cNvPr>
          <p:cNvSpPr txBox="1"/>
          <p:nvPr/>
        </p:nvSpPr>
        <p:spPr>
          <a:xfrm>
            <a:off x="64112" y="1810032"/>
            <a:ext cx="4489653"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u="sng" err="1">
                <a:solidFill>
                  <a:srgbClr val="24393F"/>
                </a:solidFill>
                <a:ea typeface="+mn-lt"/>
                <a:cs typeface="+mn-lt"/>
              </a:rPr>
              <a:t>Pagid</a:t>
            </a:r>
            <a:r>
              <a:rPr lang="en-US" sz="1700" b="1" u="sng">
                <a:solidFill>
                  <a:srgbClr val="24393F"/>
                </a:solidFill>
                <a:ea typeface="+mn-lt"/>
                <a:cs typeface="+mn-lt"/>
              </a:rPr>
              <a:t> Racing Brake Pads - RSL 1 </a:t>
            </a:r>
            <a:endParaRPr lang="en-US" b="1" u="sng"/>
          </a:p>
        </p:txBody>
      </p:sp>
      <p:pic>
        <p:nvPicPr>
          <p:cNvPr id="6" name="Picture 5" descr="Pagid RSL 1 Track Front Brake Pad For MINI JCW Calipers">
            <a:extLst>
              <a:ext uri="{FF2B5EF4-FFF2-40B4-BE49-F238E27FC236}">
                <a16:creationId xmlns:a16="http://schemas.microsoft.com/office/drawing/2014/main" id="{45619E0A-7CD9-43DE-9338-E92174FC5E57}"/>
              </a:ext>
            </a:extLst>
          </p:cNvPr>
          <p:cNvPicPr>
            <a:picLocks noChangeAspect="1"/>
          </p:cNvPicPr>
          <p:nvPr/>
        </p:nvPicPr>
        <p:blipFill rotWithShape="1">
          <a:blip r:embed="rId2"/>
          <a:srcRect t="25806" r="-216" b="24839"/>
          <a:stretch/>
        </p:blipFill>
        <p:spPr>
          <a:xfrm>
            <a:off x="4674438" y="-2787"/>
            <a:ext cx="7573298" cy="2497316"/>
          </a:xfrm>
          <a:prstGeom prst="rect">
            <a:avLst/>
          </a:prstGeom>
        </p:spPr>
      </p:pic>
      <p:sp>
        <p:nvSpPr>
          <p:cNvPr id="7" name="TextBox 6">
            <a:extLst>
              <a:ext uri="{FF2B5EF4-FFF2-40B4-BE49-F238E27FC236}">
                <a16:creationId xmlns:a16="http://schemas.microsoft.com/office/drawing/2014/main" id="{361B445D-C974-CC3A-184A-4FC8817CD4C9}"/>
              </a:ext>
            </a:extLst>
          </p:cNvPr>
          <p:cNvSpPr txBox="1"/>
          <p:nvPr/>
        </p:nvSpPr>
        <p:spPr>
          <a:xfrm>
            <a:off x="5410766" y="2492371"/>
            <a:ext cx="645572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Shows the Coefficient of Friction between multiple different pad compounds (www.lohen.co.uk/pagid-rsl-1)</a:t>
            </a:r>
          </a:p>
        </p:txBody>
      </p:sp>
      <p:pic>
        <p:nvPicPr>
          <p:cNvPr id="8" name="Picture 7" descr="RSL 1 - PAGID Racing">
            <a:extLst>
              <a:ext uri="{FF2B5EF4-FFF2-40B4-BE49-F238E27FC236}">
                <a16:creationId xmlns:a16="http://schemas.microsoft.com/office/drawing/2014/main" id="{FCC5A464-113E-9865-51B2-8E03C1A09789}"/>
              </a:ext>
            </a:extLst>
          </p:cNvPr>
          <p:cNvPicPr>
            <a:picLocks noChangeAspect="1"/>
          </p:cNvPicPr>
          <p:nvPr/>
        </p:nvPicPr>
        <p:blipFill>
          <a:blip r:embed="rId3"/>
          <a:stretch>
            <a:fillRect/>
          </a:stretch>
        </p:blipFill>
        <p:spPr>
          <a:xfrm>
            <a:off x="5414243" y="2983931"/>
            <a:ext cx="3246946" cy="2155345"/>
          </a:xfrm>
          <a:prstGeom prst="rect">
            <a:avLst/>
          </a:prstGeom>
        </p:spPr>
      </p:pic>
      <p:sp>
        <p:nvSpPr>
          <p:cNvPr id="10" name="TextBox 9">
            <a:extLst>
              <a:ext uri="{FF2B5EF4-FFF2-40B4-BE49-F238E27FC236}">
                <a16:creationId xmlns:a16="http://schemas.microsoft.com/office/drawing/2014/main" id="{95550B11-6266-6054-BA97-FDE084C375F3}"/>
              </a:ext>
            </a:extLst>
          </p:cNvPr>
          <p:cNvSpPr txBox="1"/>
          <p:nvPr/>
        </p:nvSpPr>
        <p:spPr>
          <a:xfrm>
            <a:off x="5870840" y="5119917"/>
            <a:ext cx="220200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Brake Pad Ratings (</a:t>
            </a:r>
            <a:r>
              <a:rPr lang="en-US" sz="1400">
                <a:ea typeface="+mn-lt"/>
                <a:cs typeface="+mn-lt"/>
              </a:rPr>
              <a:t>www.pagidracing.com)</a:t>
            </a:r>
            <a:endParaRPr lang="en-US" sz="1400"/>
          </a:p>
        </p:txBody>
      </p:sp>
      <p:pic>
        <p:nvPicPr>
          <p:cNvPr id="4" name="Picture 3" descr="Pagid RSL1 Racing Brake Pads (18mm) - F87 M2 Comp/CS Racing (Rear), Brembo  F40 Caliper">
            <a:extLst>
              <a:ext uri="{FF2B5EF4-FFF2-40B4-BE49-F238E27FC236}">
                <a16:creationId xmlns:a16="http://schemas.microsoft.com/office/drawing/2014/main" id="{2A590A91-9A52-C086-AB99-12360CE32BF4}"/>
              </a:ext>
            </a:extLst>
          </p:cNvPr>
          <p:cNvPicPr>
            <a:picLocks noChangeAspect="1"/>
          </p:cNvPicPr>
          <p:nvPr/>
        </p:nvPicPr>
        <p:blipFill>
          <a:blip r:embed="rId4"/>
          <a:stretch>
            <a:fillRect/>
          </a:stretch>
        </p:blipFill>
        <p:spPr>
          <a:xfrm>
            <a:off x="8865080" y="2986465"/>
            <a:ext cx="3088256" cy="2150277"/>
          </a:xfrm>
          <a:prstGeom prst="rect">
            <a:avLst/>
          </a:prstGeom>
        </p:spPr>
      </p:pic>
      <p:sp>
        <p:nvSpPr>
          <p:cNvPr id="12" name="TextBox 11">
            <a:extLst>
              <a:ext uri="{FF2B5EF4-FFF2-40B4-BE49-F238E27FC236}">
                <a16:creationId xmlns:a16="http://schemas.microsoft.com/office/drawing/2014/main" id="{873E731E-21B0-248F-151C-61E3A779B139}"/>
              </a:ext>
            </a:extLst>
          </p:cNvPr>
          <p:cNvSpPr txBox="1"/>
          <p:nvPr/>
        </p:nvSpPr>
        <p:spPr>
          <a:xfrm>
            <a:off x="8886345" y="5211248"/>
            <a:ext cx="29945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Example of Pads to be used</a:t>
            </a:r>
          </a:p>
        </p:txBody>
      </p:sp>
    </p:spTree>
    <p:extLst>
      <p:ext uri="{BB962C8B-B14F-4D97-AF65-F5344CB8AC3E}">
        <p14:creationId xmlns:p14="http://schemas.microsoft.com/office/powerpoint/2010/main" val="10427292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A9643C-0F0B-4917-87F3-420FE2F6D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7F87F0B-A8D4-4D95-8292-A81D5F82D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956"/>
            <a:ext cx="12191999" cy="180911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6A118-D42F-E172-E3AC-A3A7B27E9935}"/>
              </a:ext>
            </a:extLst>
          </p:cNvPr>
          <p:cNvSpPr>
            <a:spLocks noGrp="1"/>
          </p:cNvSpPr>
          <p:nvPr>
            <p:ph type="title"/>
          </p:nvPr>
        </p:nvSpPr>
        <p:spPr>
          <a:xfrm>
            <a:off x="442914" y="441324"/>
            <a:ext cx="5426074" cy="1073517"/>
          </a:xfrm>
        </p:spPr>
        <p:txBody>
          <a:bodyPr anchor="b">
            <a:normAutofit/>
          </a:bodyPr>
          <a:lstStyle/>
          <a:p>
            <a:pPr>
              <a:lnSpc>
                <a:spcPct val="90000"/>
              </a:lnSpc>
            </a:pPr>
            <a:r>
              <a:rPr lang="en-US" sz="3700">
                <a:solidFill>
                  <a:schemeClr val="bg2"/>
                </a:solidFill>
                <a:ea typeface="Microsoft Sans Serif"/>
                <a:cs typeface="Microsoft Sans Serif"/>
              </a:rPr>
              <a:t>Saying we had got further into this project:</a:t>
            </a:r>
            <a:endParaRPr lang="en-US" sz="3700">
              <a:solidFill>
                <a:schemeClr val="bg2"/>
              </a:solidFill>
            </a:endParaRPr>
          </a:p>
        </p:txBody>
      </p:sp>
      <p:sp>
        <p:nvSpPr>
          <p:cNvPr id="3" name="Content Placeholder 2">
            <a:extLst>
              <a:ext uri="{FF2B5EF4-FFF2-40B4-BE49-F238E27FC236}">
                <a16:creationId xmlns:a16="http://schemas.microsoft.com/office/drawing/2014/main" id="{FD04576F-D816-C7F7-E9A6-004B1CEBDE4C}"/>
              </a:ext>
            </a:extLst>
          </p:cNvPr>
          <p:cNvSpPr>
            <a:spLocks noGrp="1"/>
          </p:cNvSpPr>
          <p:nvPr>
            <p:ph idx="1"/>
          </p:nvPr>
        </p:nvSpPr>
        <p:spPr>
          <a:xfrm>
            <a:off x="442914" y="2246049"/>
            <a:ext cx="5437185" cy="3266357"/>
          </a:xfrm>
        </p:spPr>
        <p:txBody>
          <a:bodyPr vert="horz" lIns="0" tIns="0" rIns="0" bIns="0" rtlCol="0">
            <a:normAutofit/>
          </a:bodyPr>
          <a:lstStyle/>
          <a:p>
            <a:pPr marL="359410" indent="-359410">
              <a:lnSpc>
                <a:spcPct val="110000"/>
              </a:lnSpc>
            </a:pPr>
            <a:r>
              <a:rPr lang="en-US">
                <a:solidFill>
                  <a:schemeClr val="tx2"/>
                </a:solidFill>
                <a:ea typeface="Microsoft Sans Serif"/>
                <a:cs typeface="Microsoft Sans Serif"/>
              </a:rPr>
              <a:t>Would have liked to purchase and put parts onto the vehicle</a:t>
            </a:r>
          </a:p>
          <a:p>
            <a:pPr marL="359410" indent="-359410">
              <a:lnSpc>
                <a:spcPct val="110000"/>
              </a:lnSpc>
            </a:pPr>
            <a:r>
              <a:rPr lang="en-US">
                <a:solidFill>
                  <a:schemeClr val="tx2"/>
                </a:solidFill>
                <a:ea typeface="Microsoft Sans Serif"/>
                <a:cs typeface="Microsoft Sans Serif"/>
              </a:rPr>
              <a:t>Taken the car to a track day and test the Brake and Tyre Temp sensors to review data</a:t>
            </a:r>
          </a:p>
          <a:p>
            <a:pPr marL="359410" indent="-359410">
              <a:lnSpc>
                <a:spcPct val="110000"/>
              </a:lnSpc>
            </a:pPr>
            <a:r>
              <a:rPr lang="en-US">
                <a:solidFill>
                  <a:schemeClr val="tx2"/>
                </a:solidFill>
                <a:ea typeface="Microsoft Sans Serif"/>
                <a:cs typeface="Microsoft Sans Serif"/>
              </a:rPr>
              <a:t>Upon reviewing data, it would be interesting to 'fine-tune' the braking setup to achieve the best performance from the brakes</a:t>
            </a:r>
          </a:p>
          <a:p>
            <a:pPr marL="0" indent="0">
              <a:lnSpc>
                <a:spcPct val="110000"/>
              </a:lnSpc>
              <a:buNone/>
            </a:pPr>
            <a:endParaRPr lang="en-US">
              <a:solidFill>
                <a:schemeClr val="tx2"/>
              </a:solidFill>
            </a:endParaRPr>
          </a:p>
        </p:txBody>
      </p:sp>
      <p:pic>
        <p:nvPicPr>
          <p:cNvPr id="4" name="Picture 3" descr="750 Motor Club Car Championships @ Brands Hatch April 2024">
            <a:extLst>
              <a:ext uri="{FF2B5EF4-FFF2-40B4-BE49-F238E27FC236}">
                <a16:creationId xmlns:a16="http://schemas.microsoft.com/office/drawing/2014/main" id="{BAB49228-35D7-AFC9-7106-2C1DE7F3DFDE}"/>
              </a:ext>
            </a:extLst>
          </p:cNvPr>
          <p:cNvPicPr>
            <a:picLocks noChangeAspect="1"/>
          </p:cNvPicPr>
          <p:nvPr/>
        </p:nvPicPr>
        <p:blipFill rotWithShape="1">
          <a:blip r:embed="rId2"/>
          <a:srcRect l="18400" r="26086"/>
          <a:stretch/>
        </p:blipFill>
        <p:spPr>
          <a:xfrm>
            <a:off x="6311900" y="6"/>
            <a:ext cx="5880100" cy="5569806"/>
          </a:xfrm>
          <a:custGeom>
            <a:avLst/>
            <a:gdLst/>
            <a:ahLst/>
            <a:cxnLst/>
            <a:rect l="l" t="t" r="r" b="b"/>
            <a:pathLst>
              <a:path w="5880100" h="5957994">
                <a:moveTo>
                  <a:pt x="0" y="0"/>
                </a:moveTo>
                <a:lnTo>
                  <a:pt x="5880100" y="0"/>
                </a:lnTo>
                <a:lnTo>
                  <a:pt x="5880100" y="5957994"/>
                </a:lnTo>
                <a:lnTo>
                  <a:pt x="0" y="5957994"/>
                </a:lnTo>
                <a:close/>
              </a:path>
            </a:pathLst>
          </a:custGeom>
        </p:spPr>
      </p:pic>
      <p:sp>
        <p:nvSpPr>
          <p:cNvPr id="13" name="Rectangle 12">
            <a:extLst>
              <a:ext uri="{FF2B5EF4-FFF2-40B4-BE49-F238E27FC236}">
                <a16:creationId xmlns:a16="http://schemas.microsoft.com/office/drawing/2014/main" id="{3F48E4C5-8C10-4F16-A8A9-2D0CA5FF4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5957997"/>
            <a:ext cx="12191999" cy="90000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2DE1B176-45A8-43D4-BC6C-0F26FEC02C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958000"/>
            <a:ext cx="12193200" cy="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30C2558-406C-4EB6-B2BE-FACAAE7BCC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0" y="-1"/>
            <a:ext cx="0" cy="59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41886B7-DF08-C9AB-C674-94D93201522E}"/>
              </a:ext>
            </a:extLst>
          </p:cNvPr>
          <p:cNvSpPr txBox="1"/>
          <p:nvPr/>
        </p:nvSpPr>
        <p:spPr>
          <a:xfrm>
            <a:off x="6358501" y="5619592"/>
            <a:ext cx="577515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ea typeface="+mn-lt"/>
                <a:cs typeface="+mn-lt"/>
              </a:rPr>
              <a:t>www.brandshatch.co.uk/2024/april/750-motor-club-car-championships</a:t>
            </a:r>
            <a:endParaRPr lang="en-US" sz="1600"/>
          </a:p>
        </p:txBody>
      </p:sp>
    </p:spTree>
    <p:extLst>
      <p:ext uri="{BB962C8B-B14F-4D97-AF65-F5344CB8AC3E}">
        <p14:creationId xmlns:p14="http://schemas.microsoft.com/office/powerpoint/2010/main" val="2298914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384FA-A314-44A7-A8D0-A5B072C06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207D4E-9AD2-486E-974F-2A1243D8B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3119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4FA19-192D-4C3A-AFC0-D89B07470BFE}"/>
              </a:ext>
            </a:extLst>
          </p:cNvPr>
          <p:cNvSpPr>
            <a:spLocks noGrp="1"/>
          </p:cNvSpPr>
          <p:nvPr>
            <p:ph type="title"/>
          </p:nvPr>
        </p:nvSpPr>
        <p:spPr>
          <a:xfrm>
            <a:off x="1343026" y="324001"/>
            <a:ext cx="4525960" cy="6092674"/>
          </a:xfrm>
        </p:spPr>
        <p:txBody>
          <a:bodyPr anchor="t">
            <a:normAutofit/>
          </a:bodyPr>
          <a:lstStyle/>
          <a:p>
            <a:r>
              <a:rPr lang="en-US">
                <a:solidFill>
                  <a:schemeClr val="bg2"/>
                </a:solidFill>
                <a:ea typeface="Microsoft Sans Serif"/>
                <a:cs typeface="Microsoft Sans Serif"/>
              </a:rPr>
              <a:t>Conclusion</a:t>
            </a:r>
            <a:endParaRPr lang="en-US">
              <a:solidFill>
                <a:schemeClr val="bg2"/>
              </a:solidFill>
            </a:endParaRPr>
          </a:p>
        </p:txBody>
      </p:sp>
      <p:cxnSp>
        <p:nvCxnSpPr>
          <p:cNvPr id="13" name="Straight Connector 12">
            <a:extLst>
              <a:ext uri="{FF2B5EF4-FFF2-40B4-BE49-F238E27FC236}">
                <a16:creationId xmlns:a16="http://schemas.microsoft.com/office/drawing/2014/main" id="{C803B7D9-A8DC-4B4E-B297-FDE3A3622B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0000"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3076B2E-01EF-48D3-8414-1FB359F8F7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1901" y="0"/>
            <a:ext cx="0" cy="6858000"/>
          </a:xfrm>
          <a:prstGeom prst="line">
            <a:avLst/>
          </a:prstGeom>
          <a:ln w="9525">
            <a:solidFill>
              <a:schemeClr val="bg2"/>
            </a:solidFill>
          </a:ln>
        </p:spPr>
        <p:style>
          <a:lnRef idx="1">
            <a:schemeClr val="accent1"/>
          </a:lnRef>
          <a:fillRef idx="0">
            <a:schemeClr val="accent1"/>
          </a:fillRef>
          <a:effectRef idx="0">
            <a:schemeClr val="accent1"/>
          </a:effectRef>
          <a:fontRef idx="minor">
            <a:schemeClr val="tx1"/>
          </a:fontRef>
        </p:style>
      </p:cxnSp>
      <p:pic>
        <p:nvPicPr>
          <p:cNvPr id="8" name="Picture 7" descr="MSV Tickets - 750 Motor Club Car Races - Donington Park">
            <a:extLst>
              <a:ext uri="{FF2B5EF4-FFF2-40B4-BE49-F238E27FC236}">
                <a16:creationId xmlns:a16="http://schemas.microsoft.com/office/drawing/2014/main" id="{FFAD6995-DF3D-412C-DCA4-AE70607734A1}"/>
              </a:ext>
            </a:extLst>
          </p:cNvPr>
          <p:cNvPicPr>
            <a:picLocks noChangeAspect="1"/>
          </p:cNvPicPr>
          <p:nvPr/>
        </p:nvPicPr>
        <p:blipFill rotWithShape="1">
          <a:blip r:embed="rId2"/>
          <a:srcRect l="9804" t="251" r="16006" b="-879"/>
          <a:stretch/>
        </p:blipFill>
        <p:spPr>
          <a:xfrm>
            <a:off x="6310045" y="0"/>
            <a:ext cx="5881501" cy="3439938"/>
          </a:xfrm>
          <a:prstGeom prst="rect">
            <a:avLst/>
          </a:prstGeom>
        </p:spPr>
      </p:pic>
      <p:sp>
        <p:nvSpPr>
          <p:cNvPr id="5" name="TextBox 4">
            <a:extLst>
              <a:ext uri="{FF2B5EF4-FFF2-40B4-BE49-F238E27FC236}">
                <a16:creationId xmlns:a16="http://schemas.microsoft.com/office/drawing/2014/main" id="{26B60263-49A2-683B-D6D5-C1F46B3BCBF0}"/>
              </a:ext>
            </a:extLst>
          </p:cNvPr>
          <p:cNvSpPr txBox="1"/>
          <p:nvPr/>
        </p:nvSpPr>
        <p:spPr>
          <a:xfrm>
            <a:off x="6264232" y="3166752"/>
            <a:ext cx="22167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Donington Park, (2021).</a:t>
            </a:r>
            <a:endParaRPr lang="en-US" sz="1200"/>
          </a:p>
        </p:txBody>
      </p:sp>
      <p:sp>
        <p:nvSpPr>
          <p:cNvPr id="4" name="TextBox 3">
            <a:extLst>
              <a:ext uri="{FF2B5EF4-FFF2-40B4-BE49-F238E27FC236}">
                <a16:creationId xmlns:a16="http://schemas.microsoft.com/office/drawing/2014/main" id="{C6DCEE34-793C-A300-E35B-ABC35FE65C75}"/>
              </a:ext>
            </a:extLst>
          </p:cNvPr>
          <p:cNvSpPr txBox="1"/>
          <p:nvPr/>
        </p:nvSpPr>
        <p:spPr>
          <a:xfrm>
            <a:off x="6419850" y="3676650"/>
            <a:ext cx="559117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Overall, we have experienced what the motorsport industry is like and the unexpected problems that can affect progression.</a:t>
            </a:r>
          </a:p>
          <a:p>
            <a:endParaRPr lang="en-US"/>
          </a:p>
          <a:p>
            <a:r>
              <a:rPr lang="en-US"/>
              <a:t>Theoretical work has been completed and is a perfect starting point for the next group to build upon. </a:t>
            </a:r>
          </a:p>
          <a:p>
            <a:endParaRPr lang="en-US"/>
          </a:p>
          <a:p>
            <a:r>
              <a:rPr lang="en-US"/>
              <a:t>Thank you for Listening.</a:t>
            </a:r>
          </a:p>
          <a:p>
            <a:r>
              <a:rPr lang="en-US"/>
              <a:t>Any Questions?</a:t>
            </a:r>
          </a:p>
        </p:txBody>
      </p:sp>
    </p:spTree>
    <p:extLst>
      <p:ext uri="{BB962C8B-B14F-4D97-AF65-F5344CB8AC3E}">
        <p14:creationId xmlns:p14="http://schemas.microsoft.com/office/powerpoint/2010/main" val="3970069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9A99-BDFC-503A-68F8-9DD6BB9B571B}"/>
              </a:ext>
            </a:extLst>
          </p:cNvPr>
          <p:cNvSpPr>
            <a:spLocks noGrp="1"/>
          </p:cNvSpPr>
          <p:nvPr>
            <p:ph type="title"/>
          </p:nvPr>
        </p:nvSpPr>
        <p:spPr/>
        <p:txBody>
          <a:bodyPr/>
          <a:lstStyle/>
          <a:p>
            <a:r>
              <a:rPr lang="en-GB">
                <a:ea typeface="Microsoft Sans Serif"/>
                <a:cs typeface="Microsoft Sans Serif"/>
              </a:rPr>
              <a:t>References</a:t>
            </a:r>
            <a:endParaRPr lang="en-GB"/>
          </a:p>
        </p:txBody>
      </p:sp>
      <p:sp>
        <p:nvSpPr>
          <p:cNvPr id="3" name="Content Placeholder 2">
            <a:extLst>
              <a:ext uri="{FF2B5EF4-FFF2-40B4-BE49-F238E27FC236}">
                <a16:creationId xmlns:a16="http://schemas.microsoft.com/office/drawing/2014/main" id="{EADB455E-F521-B66B-A201-8D524CA0BDFD}"/>
              </a:ext>
            </a:extLst>
          </p:cNvPr>
          <p:cNvSpPr>
            <a:spLocks noGrp="1"/>
          </p:cNvSpPr>
          <p:nvPr>
            <p:ph idx="1"/>
          </p:nvPr>
        </p:nvSpPr>
        <p:spPr>
          <a:xfrm>
            <a:off x="1344615" y="1232893"/>
            <a:ext cx="10719192" cy="5366392"/>
          </a:xfrm>
        </p:spPr>
        <p:txBody>
          <a:bodyPr vert="horz" lIns="0" tIns="0" rIns="0" bIns="0" rtlCol="0" anchor="t">
            <a:noAutofit/>
          </a:bodyPr>
          <a:lstStyle/>
          <a:p>
            <a:pPr marL="0" indent="0">
              <a:buNone/>
            </a:pPr>
            <a:r>
              <a:rPr lang="en-GB" sz="1400" err="1">
                <a:solidFill>
                  <a:schemeClr val="tx2"/>
                </a:solidFill>
                <a:ea typeface="Microsoft Sans Serif"/>
                <a:cs typeface="Microsoft Sans Serif"/>
              </a:rPr>
              <a:t>Donington</a:t>
            </a:r>
            <a:r>
              <a:rPr lang="en-GB" sz="1400">
                <a:solidFill>
                  <a:schemeClr val="tx2"/>
                </a:solidFill>
                <a:ea typeface="Microsoft Sans Serif"/>
                <a:cs typeface="Microsoft Sans Serif"/>
              </a:rPr>
              <a:t> Park. (2021). MSV Tickets - 750 Formula. [Online]. Available at: MSV Tickets - 750 Motor Club Car Races - </a:t>
            </a:r>
            <a:r>
              <a:rPr lang="en-GB" sz="1400" err="1">
                <a:solidFill>
                  <a:schemeClr val="tx2"/>
                </a:solidFill>
                <a:ea typeface="Microsoft Sans Serif"/>
                <a:cs typeface="Microsoft Sans Serif"/>
              </a:rPr>
              <a:t>Donington</a:t>
            </a:r>
            <a:r>
              <a:rPr lang="en-GB" sz="1400">
                <a:solidFill>
                  <a:schemeClr val="tx2"/>
                </a:solidFill>
                <a:ea typeface="Microsoft Sans Serif"/>
                <a:cs typeface="Microsoft Sans Serif"/>
              </a:rPr>
              <a:t> Park. [Accessed 6 December 2023].</a:t>
            </a:r>
          </a:p>
          <a:p>
            <a:pPr marL="0" indent="0">
              <a:buNone/>
            </a:pPr>
            <a:r>
              <a:rPr lang="en-GB" sz="1400" err="1">
                <a:solidFill>
                  <a:schemeClr val="tx2"/>
                </a:solidFill>
                <a:ea typeface="Microsoft Sans Serif"/>
                <a:cs typeface="Microsoft Sans Serif"/>
              </a:rPr>
              <a:t>Elsey,J</a:t>
            </a:r>
            <a:r>
              <a:rPr lang="en-GB" sz="1400">
                <a:solidFill>
                  <a:schemeClr val="tx2"/>
                </a:solidFill>
                <a:ea typeface="Microsoft Sans Serif"/>
                <a:cs typeface="Microsoft Sans Serif"/>
              </a:rPr>
              <a:t>. (2022). 2022 - 750 Formula (Silverstone International). [Online]. Available at: </a:t>
            </a:r>
            <a:r>
              <a:rPr lang="en-GB" sz="1400">
                <a:solidFill>
                  <a:schemeClr val="tx2"/>
                </a:solidFill>
                <a:ea typeface="Microsoft Sans Serif"/>
                <a:cs typeface="Microsoft Sans Serif"/>
                <a:hlinkClick r:id="rId2">
                  <a:extLst>
                    <a:ext uri="{A12FA001-AC4F-418D-AE19-62706E023703}">
                      <ahyp:hlinkClr xmlns:ahyp="http://schemas.microsoft.com/office/drawing/2018/hyperlinkcolor" val="tx"/>
                    </a:ext>
                  </a:extLst>
                </a:hlinkClick>
              </a:rPr>
              <a:t>https://www.750mc.co.uk/formulae/750-formula/gallery/photos,2022-750-formula-silverstone-international-jon-elsey_1371.htm</a:t>
            </a:r>
            <a:r>
              <a:rPr lang="en-GB" sz="1400">
                <a:solidFill>
                  <a:schemeClr val="tx2"/>
                </a:solidFill>
                <a:ea typeface="Microsoft Sans Serif"/>
                <a:cs typeface="Microsoft Sans Serif"/>
              </a:rPr>
              <a:t>. [Accessed 11 December 2023].</a:t>
            </a:r>
            <a:endParaRPr lang="en-GB">
              <a:solidFill>
                <a:schemeClr val="tx2"/>
              </a:solidFill>
              <a:ea typeface="Microsoft Sans Serif"/>
              <a:cs typeface="Microsoft Sans Serif"/>
            </a:endParaRPr>
          </a:p>
          <a:p>
            <a:pPr marL="0" indent="0">
              <a:buNone/>
            </a:pPr>
            <a:r>
              <a:rPr lang="en-GB" sz="1400">
                <a:solidFill>
                  <a:schemeClr val="tx2"/>
                </a:solidFill>
                <a:ea typeface="+mn-lt"/>
                <a:cs typeface="+mn-lt"/>
              </a:rPr>
              <a:t>Huff, R, (1916), Factors of Safety, Transactions (Society of Automobile Engineers), [online] Volume 11, Available at: </a:t>
            </a:r>
            <a:r>
              <a:rPr lang="en-GB" sz="1400">
                <a:solidFill>
                  <a:schemeClr val="tx2"/>
                </a:solidFill>
                <a:ea typeface="+mn-lt"/>
                <a:cs typeface="+mn-lt"/>
                <a:hlinkClick r:id="rId3">
                  <a:extLst>
                    <a:ext uri="{A12FA001-AC4F-418D-AE19-62706E023703}">
                      <ahyp:hlinkClr xmlns:ahyp="http://schemas.microsoft.com/office/drawing/2018/hyperlinkcolor" val="tx"/>
                    </a:ext>
                  </a:extLst>
                </a:hlinkClick>
              </a:rPr>
              <a:t>https://www.jstor.org/stable/44579826?seq=3</a:t>
            </a:r>
            <a:r>
              <a:rPr lang="en-GB" sz="1400">
                <a:solidFill>
                  <a:schemeClr val="tx2"/>
                </a:solidFill>
                <a:ea typeface="+mn-lt"/>
                <a:cs typeface="+mn-lt"/>
              </a:rPr>
              <a:t>, [Accessed 16/03/2024]. </a:t>
            </a:r>
            <a:endParaRPr lang="en-GB">
              <a:solidFill>
                <a:schemeClr val="tx2"/>
              </a:solidFill>
            </a:endParaRPr>
          </a:p>
          <a:p>
            <a:pPr marL="0" indent="0">
              <a:buNone/>
            </a:pPr>
            <a:r>
              <a:rPr lang="en-GB" sz="1400">
                <a:solidFill>
                  <a:schemeClr val="tx2"/>
                </a:solidFill>
                <a:ea typeface="+mn-lt"/>
                <a:cs typeface="+mn-lt"/>
              </a:rPr>
              <a:t>Performance Composites, (2009). Mechanical Properties of Carbon Fibre Composite Materials, Fibre / Epoxy resin (120°C Cure), [online] Available at: </a:t>
            </a:r>
            <a:r>
              <a:rPr lang="en-GB" sz="1400">
                <a:solidFill>
                  <a:schemeClr val="tx2"/>
                </a:solidFill>
                <a:ea typeface="+mn-lt"/>
                <a:cs typeface="+mn-lt"/>
                <a:hlinkClick r:id="rId4">
                  <a:extLst>
                    <a:ext uri="{A12FA001-AC4F-418D-AE19-62706E023703}">
                      <ahyp:hlinkClr xmlns:ahyp="http://schemas.microsoft.com/office/drawing/2018/hyperlinkcolor" val="tx"/>
                    </a:ext>
                  </a:extLst>
                </a:hlinkClick>
              </a:rPr>
              <a:t>https://www.performance-composites.com/carbonfibre/mechanicalproperties_2.asp</a:t>
            </a:r>
            <a:r>
              <a:rPr lang="en-GB" sz="1400">
                <a:solidFill>
                  <a:schemeClr val="tx2"/>
                </a:solidFill>
                <a:ea typeface="+mn-lt"/>
                <a:cs typeface="+mn-lt"/>
              </a:rPr>
              <a:t>, [Accessed 09/03/2024].</a:t>
            </a:r>
            <a:endParaRPr lang="en-GB">
              <a:solidFill>
                <a:schemeClr val="tx2"/>
              </a:solidFill>
            </a:endParaRPr>
          </a:p>
          <a:p>
            <a:pPr marL="0" indent="0">
              <a:buNone/>
            </a:pPr>
            <a:r>
              <a:rPr lang="en-GB" sz="1400">
                <a:solidFill>
                  <a:schemeClr val="tx2"/>
                </a:solidFill>
                <a:ea typeface="+mn-lt"/>
                <a:cs typeface="+mn-lt"/>
              </a:rPr>
              <a:t>Engineers Edge, (2024), Shear Modulus of Rigidity Table of Engineering Materials, [online], Available at: </a:t>
            </a:r>
            <a:r>
              <a:rPr lang="en-GB" sz="1400">
                <a:solidFill>
                  <a:schemeClr val="tx2"/>
                </a:solidFill>
                <a:ea typeface="+mn-lt"/>
                <a:cs typeface="+mn-lt"/>
                <a:hlinkClick r:id="rId5">
                  <a:extLst>
                    <a:ext uri="{A12FA001-AC4F-418D-AE19-62706E023703}">
                      <ahyp:hlinkClr xmlns:ahyp="http://schemas.microsoft.com/office/drawing/2018/hyperlinkcolor" val="tx"/>
                    </a:ext>
                  </a:extLst>
                </a:hlinkClick>
              </a:rPr>
              <a:t>https://www.engineersedge.com/materials/shear_modulus_of_rigidity_13122.htm</a:t>
            </a:r>
            <a:r>
              <a:rPr lang="en-GB" sz="1400">
                <a:solidFill>
                  <a:schemeClr val="tx2"/>
                </a:solidFill>
                <a:ea typeface="+mn-lt"/>
                <a:cs typeface="+mn-lt"/>
              </a:rPr>
              <a:t>. [Accessed 09/03/2024].</a:t>
            </a:r>
            <a:endParaRPr lang="en-GB">
              <a:solidFill>
                <a:schemeClr val="tx2"/>
              </a:solidFill>
            </a:endParaRPr>
          </a:p>
          <a:p>
            <a:pPr marL="0" indent="0">
              <a:buNone/>
            </a:pPr>
            <a:r>
              <a:rPr lang="en-GB" sz="1400">
                <a:solidFill>
                  <a:schemeClr val="tx2"/>
                </a:solidFill>
                <a:ea typeface="+mn-lt"/>
                <a:cs typeface="+mn-lt"/>
              </a:rPr>
              <a:t>ASM Aerospace Specification Metals Inc, (n.d.) AISI 4340 Steel, </a:t>
            </a:r>
            <a:r>
              <a:rPr lang="en-GB" sz="1400" err="1">
                <a:solidFill>
                  <a:schemeClr val="tx2"/>
                </a:solidFill>
                <a:ea typeface="+mn-lt"/>
                <a:cs typeface="+mn-lt"/>
              </a:rPr>
              <a:t>Matweb</a:t>
            </a:r>
            <a:r>
              <a:rPr lang="en-GB" sz="1400">
                <a:solidFill>
                  <a:schemeClr val="tx2"/>
                </a:solidFill>
                <a:ea typeface="+mn-lt"/>
                <a:cs typeface="+mn-lt"/>
              </a:rPr>
              <a:t>, [online], Available at: </a:t>
            </a:r>
            <a:r>
              <a:rPr lang="en-GB" sz="1400">
                <a:solidFill>
                  <a:schemeClr val="tx2"/>
                </a:solidFill>
                <a:ea typeface="+mn-lt"/>
                <a:cs typeface="+mn-lt"/>
                <a:hlinkClick r:id="rId6">
                  <a:extLst>
                    <a:ext uri="{A12FA001-AC4F-418D-AE19-62706E023703}">
                      <ahyp:hlinkClr xmlns:ahyp="http://schemas.microsoft.com/office/drawing/2018/hyperlinkcolor" val="tx"/>
                    </a:ext>
                  </a:extLst>
                </a:hlinkClick>
              </a:rPr>
              <a:t>https://asm.matweb.com/search/SpecificMaterial.asp?bassnum=m434ae</a:t>
            </a:r>
            <a:r>
              <a:rPr lang="en-GB" sz="1400">
                <a:solidFill>
                  <a:schemeClr val="tx2"/>
                </a:solidFill>
                <a:ea typeface="+mn-lt"/>
                <a:cs typeface="+mn-lt"/>
              </a:rPr>
              <a:t>. [Accessed 12/03/24].</a:t>
            </a:r>
            <a:endParaRPr lang="en-GB">
              <a:solidFill>
                <a:schemeClr val="tx2"/>
              </a:solidFill>
            </a:endParaRPr>
          </a:p>
          <a:p>
            <a:pPr marL="0" indent="0">
              <a:buNone/>
            </a:pPr>
            <a:r>
              <a:rPr lang="en-GB" sz="1400" i="1">
                <a:solidFill>
                  <a:schemeClr val="tx2"/>
                </a:solidFill>
                <a:ea typeface="+mn-lt"/>
                <a:cs typeface="+mn-lt"/>
              </a:rPr>
              <a:t>Here’s how Lewis Hamilton brakes: Braking style and </a:t>
            </a:r>
            <a:r>
              <a:rPr lang="en-GB" sz="1400" i="1" err="1">
                <a:solidFill>
                  <a:schemeClr val="tx2"/>
                </a:solidFill>
                <a:ea typeface="+mn-lt"/>
                <a:cs typeface="+mn-lt"/>
              </a:rPr>
              <a:t>brembo</a:t>
            </a:r>
            <a:r>
              <a:rPr lang="en-GB" sz="1400" i="1">
                <a:solidFill>
                  <a:schemeClr val="tx2"/>
                </a:solidFill>
                <a:ea typeface="+mn-lt"/>
                <a:cs typeface="+mn-lt"/>
              </a:rPr>
              <a:t> </a:t>
            </a:r>
            <a:r>
              <a:rPr lang="en-GB" sz="1400" i="1" err="1">
                <a:solidFill>
                  <a:schemeClr val="tx2"/>
                </a:solidFill>
                <a:ea typeface="+mn-lt"/>
                <a:cs typeface="+mn-lt"/>
              </a:rPr>
              <a:t>calipers</a:t>
            </a:r>
            <a:r>
              <a:rPr lang="en-GB" sz="1400">
                <a:solidFill>
                  <a:schemeClr val="tx2"/>
                </a:solidFill>
                <a:ea typeface="+mn-lt"/>
                <a:cs typeface="+mn-lt"/>
              </a:rPr>
              <a:t> (no date) </a:t>
            </a:r>
            <a:r>
              <a:rPr lang="en-GB" sz="1400" i="1">
                <a:solidFill>
                  <a:schemeClr val="tx2"/>
                </a:solidFill>
                <a:ea typeface="+mn-lt"/>
                <a:cs typeface="+mn-lt"/>
              </a:rPr>
              <a:t>Brembo</a:t>
            </a:r>
            <a:r>
              <a:rPr lang="en-GB" sz="1400">
                <a:solidFill>
                  <a:schemeClr val="tx2"/>
                </a:solidFill>
                <a:ea typeface="+mn-lt"/>
                <a:cs typeface="+mn-lt"/>
              </a:rPr>
              <a:t>. Available at: </a:t>
            </a:r>
            <a:r>
              <a:rPr lang="en-GB" sz="1400">
                <a:solidFill>
                  <a:schemeClr val="tx2"/>
                </a:solidFill>
                <a:ea typeface="+mn-lt"/>
                <a:cs typeface="+mn-lt"/>
                <a:hlinkClick r:id="rId7">
                  <a:extLst>
                    <a:ext uri="{A12FA001-AC4F-418D-AE19-62706E023703}">
                      <ahyp:hlinkClr xmlns:ahyp="http://schemas.microsoft.com/office/drawing/2018/hyperlinkcolor" val="tx"/>
                    </a:ext>
                  </a:extLst>
                </a:hlinkClick>
              </a:rPr>
              <a:t>https://www.brembo.com/en/company/news/how-lewis-hamilton-brakes</a:t>
            </a:r>
            <a:r>
              <a:rPr lang="en-GB" sz="1400">
                <a:solidFill>
                  <a:schemeClr val="tx2"/>
                </a:solidFill>
                <a:ea typeface="+mn-lt"/>
                <a:cs typeface="+mn-lt"/>
              </a:rPr>
              <a:t> </a:t>
            </a:r>
            <a:r>
              <a:rPr lang="en-GB" sz="1400">
                <a:solidFill>
                  <a:schemeClr val="tx2"/>
                </a:solidFill>
                <a:ea typeface="Microsoft Sans Serif"/>
                <a:cs typeface="Microsoft Sans Serif"/>
              </a:rPr>
              <a:t>(Accessed: 15 March 2024). </a:t>
            </a:r>
          </a:p>
          <a:p>
            <a:pPr marL="359410" indent="-359410">
              <a:buNone/>
            </a:pPr>
            <a:r>
              <a:rPr lang="en-GB" sz="1400" i="1">
                <a:solidFill>
                  <a:schemeClr val="tx2"/>
                </a:solidFill>
                <a:ea typeface="+mn-lt"/>
                <a:cs typeface="+mn-lt"/>
              </a:rPr>
              <a:t>Home</a:t>
            </a:r>
            <a:r>
              <a:rPr lang="en-GB" sz="1400">
                <a:solidFill>
                  <a:schemeClr val="tx2"/>
                </a:solidFill>
                <a:ea typeface="+mn-lt"/>
                <a:cs typeface="+mn-lt"/>
              </a:rPr>
              <a:t> (no date) </a:t>
            </a:r>
            <a:r>
              <a:rPr lang="en-GB" sz="1400" i="1">
                <a:solidFill>
                  <a:schemeClr val="tx2"/>
                </a:solidFill>
                <a:ea typeface="+mn-lt"/>
                <a:cs typeface="+mn-lt"/>
              </a:rPr>
              <a:t>HATTECH</a:t>
            </a:r>
            <a:r>
              <a:rPr lang="en-GB" sz="1400">
                <a:solidFill>
                  <a:schemeClr val="tx2"/>
                </a:solidFill>
                <a:ea typeface="+mn-lt"/>
                <a:cs typeface="+mn-lt"/>
              </a:rPr>
              <a:t>. Available at: </a:t>
            </a:r>
            <a:r>
              <a:rPr lang="en-GB" sz="1400">
                <a:solidFill>
                  <a:schemeClr val="tx2"/>
                </a:solidFill>
                <a:ea typeface="+mn-lt"/>
                <a:cs typeface="+mn-lt"/>
                <a:hlinkClick r:id="rId8">
                  <a:extLst>
                    <a:ext uri="{A12FA001-AC4F-418D-AE19-62706E023703}">
                      <ahyp:hlinkClr xmlns:ahyp="http://schemas.microsoft.com/office/drawing/2018/hyperlinkcolor" val="tx"/>
                    </a:ext>
                  </a:extLst>
                </a:hlinkClick>
              </a:rPr>
              <a:t>https://www.hattech.co.nz/</a:t>
            </a:r>
            <a:r>
              <a:rPr lang="en-GB" sz="1400">
                <a:solidFill>
                  <a:schemeClr val="tx2"/>
                </a:solidFill>
                <a:ea typeface="+mn-lt"/>
                <a:cs typeface="+mn-lt"/>
              </a:rPr>
              <a:t> (Accessed: 15 March 2024). </a:t>
            </a:r>
            <a:endParaRPr lang="en-GB">
              <a:solidFill>
                <a:schemeClr val="tx2"/>
              </a:solidFill>
            </a:endParaRPr>
          </a:p>
          <a:p>
            <a:pPr marL="359410" indent="-359410">
              <a:buNone/>
            </a:pPr>
            <a:r>
              <a:rPr lang="en-GB" sz="1400" err="1">
                <a:solidFill>
                  <a:schemeClr val="tx2"/>
                </a:solidFill>
                <a:ea typeface="Microsoft Sans Serif"/>
                <a:cs typeface="Microsoft Sans Serif"/>
              </a:rPr>
              <a:t>Şenol.H</a:t>
            </a:r>
            <a:r>
              <a:rPr lang="en-GB" sz="1400">
                <a:solidFill>
                  <a:schemeClr val="tx2"/>
                </a:solidFill>
                <a:ea typeface="Microsoft Sans Serif"/>
                <a:cs typeface="Microsoft Sans Serif"/>
              </a:rPr>
              <a:t>, </a:t>
            </a:r>
            <a:r>
              <a:rPr lang="en-GB" sz="1400" err="1">
                <a:solidFill>
                  <a:schemeClr val="tx2"/>
                </a:solidFill>
                <a:ea typeface="Microsoft Sans Serif"/>
                <a:cs typeface="Microsoft Sans Serif"/>
              </a:rPr>
              <a:t>Lesinger.F</a:t>
            </a:r>
            <a:r>
              <a:rPr lang="en-GB" sz="1400">
                <a:solidFill>
                  <a:schemeClr val="tx2"/>
                </a:solidFill>
                <a:ea typeface="Microsoft Sans Serif"/>
                <a:cs typeface="Microsoft Sans Serif"/>
              </a:rPr>
              <a:t>, </a:t>
            </a:r>
            <a:r>
              <a:rPr lang="en-GB" sz="1400" err="1">
                <a:solidFill>
                  <a:schemeClr val="tx2"/>
                </a:solidFill>
                <a:ea typeface="Microsoft Sans Serif"/>
                <a:cs typeface="Microsoft Sans Serif"/>
              </a:rPr>
              <a:t>Göker.S</a:t>
            </a:r>
            <a:r>
              <a:rPr lang="en-GB" sz="1400">
                <a:solidFill>
                  <a:schemeClr val="tx2"/>
                </a:solidFill>
                <a:ea typeface="Microsoft Sans Serif"/>
                <a:cs typeface="Microsoft Sans Serif"/>
              </a:rPr>
              <a:t>, (2018), Leadership, London, </a:t>
            </a:r>
            <a:r>
              <a:rPr lang="en-GB" sz="1400" err="1">
                <a:solidFill>
                  <a:schemeClr val="tx2"/>
                </a:solidFill>
                <a:ea typeface="Microsoft Sans Serif"/>
                <a:cs typeface="Microsoft Sans Serif"/>
              </a:rPr>
              <a:t>IntechOpen</a:t>
            </a:r>
            <a:r>
              <a:rPr lang="en-GB" sz="1400">
                <a:solidFill>
                  <a:schemeClr val="tx2"/>
                </a:solidFill>
                <a:ea typeface="Microsoft Sans Serif"/>
                <a:cs typeface="Microsoft Sans Serif"/>
              </a:rPr>
              <a:t>. </a:t>
            </a:r>
            <a:endParaRPr lang="en-GB" sz="1400">
              <a:solidFill>
                <a:schemeClr val="tx2"/>
              </a:solidFill>
            </a:endParaRPr>
          </a:p>
          <a:p>
            <a:pPr marL="359410" indent="-359410">
              <a:buNone/>
            </a:pPr>
            <a:endParaRPr lang="en-GB" sz="1400">
              <a:solidFill>
                <a:schemeClr val="tx2"/>
              </a:solidFill>
            </a:endParaRPr>
          </a:p>
          <a:p>
            <a:pPr marL="0" indent="0">
              <a:buNone/>
            </a:pPr>
            <a:endParaRPr lang="en-GB" sz="1400">
              <a:solidFill>
                <a:srgbClr val="24393F">
                  <a:alpha val="77000"/>
                </a:srgbClr>
              </a:solidFill>
            </a:endParaRPr>
          </a:p>
          <a:p>
            <a:pPr marL="0" indent="0">
              <a:buNone/>
            </a:pPr>
            <a:endParaRPr lang="en-GB" sz="1400">
              <a:solidFill>
                <a:srgbClr val="24393F">
                  <a:alpha val="77000"/>
                </a:srgbClr>
              </a:solidFill>
            </a:endParaRPr>
          </a:p>
          <a:p>
            <a:pPr marL="0" indent="0">
              <a:buNone/>
            </a:pPr>
            <a:endParaRPr lang="en-GB" sz="1600">
              <a:solidFill>
                <a:srgbClr val="24393F">
                  <a:alpha val="77000"/>
                </a:srgbClr>
              </a:solidFill>
            </a:endParaRPr>
          </a:p>
          <a:p>
            <a:pPr marL="0" indent="0">
              <a:buNone/>
            </a:pPr>
            <a:endParaRPr lang="en-GB">
              <a:solidFill>
                <a:srgbClr val="24393F">
                  <a:alpha val="77000"/>
                </a:srgbClr>
              </a:solidFill>
            </a:endParaRPr>
          </a:p>
        </p:txBody>
      </p:sp>
    </p:spTree>
    <p:extLst>
      <p:ext uri="{BB962C8B-B14F-4D97-AF65-F5344CB8AC3E}">
        <p14:creationId xmlns:p14="http://schemas.microsoft.com/office/powerpoint/2010/main" val="3071645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4139C-3F35-7A59-CD53-48B821D49F5D}"/>
              </a:ext>
            </a:extLst>
          </p:cNvPr>
          <p:cNvSpPr>
            <a:spLocks noGrp="1"/>
          </p:cNvSpPr>
          <p:nvPr>
            <p:ph type="title"/>
          </p:nvPr>
        </p:nvSpPr>
        <p:spPr>
          <a:xfrm>
            <a:off x="1343025" y="328839"/>
            <a:ext cx="10406063" cy="852457"/>
          </a:xfrm>
        </p:spPr>
        <p:txBody>
          <a:bodyPr/>
          <a:lstStyle/>
          <a:p>
            <a:r>
              <a:rPr lang="en-US">
                <a:ea typeface="Microsoft Sans Serif"/>
                <a:cs typeface="Microsoft Sans Serif"/>
              </a:rPr>
              <a:t>References</a:t>
            </a:r>
            <a:endParaRPr lang="en-US"/>
          </a:p>
        </p:txBody>
      </p:sp>
      <p:sp>
        <p:nvSpPr>
          <p:cNvPr id="3" name="Content Placeholder 2">
            <a:extLst>
              <a:ext uri="{FF2B5EF4-FFF2-40B4-BE49-F238E27FC236}">
                <a16:creationId xmlns:a16="http://schemas.microsoft.com/office/drawing/2014/main" id="{5B3B620F-3B84-9345-5060-28D1EAD02F3A}"/>
              </a:ext>
            </a:extLst>
          </p:cNvPr>
          <p:cNvSpPr>
            <a:spLocks noGrp="1"/>
          </p:cNvSpPr>
          <p:nvPr>
            <p:ph idx="1"/>
          </p:nvPr>
        </p:nvSpPr>
        <p:spPr>
          <a:xfrm>
            <a:off x="1343025" y="1174967"/>
            <a:ext cx="10662252" cy="5517933"/>
          </a:xfrm>
        </p:spPr>
        <p:txBody>
          <a:bodyPr vert="horz" lIns="0" tIns="0" rIns="0" bIns="0" rtlCol="0" anchor="t">
            <a:noAutofit/>
          </a:bodyPr>
          <a:lstStyle/>
          <a:p>
            <a:pPr marL="0" indent="0">
              <a:buNone/>
            </a:pPr>
            <a:r>
              <a:rPr lang="en-US" sz="1400" err="1">
                <a:solidFill>
                  <a:schemeClr val="tx2"/>
                </a:solidFill>
                <a:ea typeface="+mn-lt"/>
                <a:cs typeface="+mn-lt"/>
              </a:rPr>
              <a:t>Anderson.M</a:t>
            </a:r>
            <a:r>
              <a:rPr lang="en-US" sz="1400">
                <a:solidFill>
                  <a:schemeClr val="tx2"/>
                </a:solidFill>
                <a:ea typeface="+mn-lt"/>
                <a:cs typeface="+mn-lt"/>
              </a:rPr>
              <a:t>, (2012), The Leadership Book, Indianapolis, Pearson Education Limited.</a:t>
            </a:r>
            <a:endParaRPr lang="en-US">
              <a:solidFill>
                <a:schemeClr val="tx2"/>
              </a:solidFill>
            </a:endParaRPr>
          </a:p>
          <a:p>
            <a:pPr marL="0" indent="0">
              <a:buNone/>
            </a:pPr>
            <a:r>
              <a:rPr lang="en-US" sz="1400">
                <a:solidFill>
                  <a:schemeClr val="tx2"/>
                </a:solidFill>
                <a:ea typeface="+mn-lt"/>
                <a:cs typeface="+mn-lt"/>
              </a:rPr>
              <a:t>Ahsan Feroz, A. Harshit, Chawla, D. and Kumar, R. (2022). To study and analyze the design of drive shafts for automobiles using composite material through empirical review on literature. Materials Today, Volume 56, </a:t>
            </a:r>
            <a:r>
              <a:rPr lang="en-US" sz="1400">
                <a:solidFill>
                  <a:schemeClr val="tx2"/>
                </a:solidFill>
                <a:ea typeface="+mn-lt"/>
                <a:cs typeface="+mn-lt"/>
                <a:hlinkClick r:id="rId2">
                  <a:extLst>
                    <a:ext uri="{A12FA001-AC4F-418D-AE19-62706E023703}">
                      <ahyp:hlinkClr xmlns:ahyp="http://schemas.microsoft.com/office/drawing/2018/hyperlinkcolor" val="tx"/>
                    </a:ext>
                  </a:extLst>
                </a:hlinkClick>
              </a:rPr>
              <a:t>https://www.sciencedirect.com/science/article/abs/pii/S2214785322003352#:~:text=An%20Automobile%20drive%20shaft%20is,steels%20for%20drive%20shafts%20manufacturing</a:t>
            </a:r>
            <a:r>
              <a:rPr lang="en-US" sz="1400">
                <a:solidFill>
                  <a:schemeClr val="tx2"/>
                </a:solidFill>
                <a:ea typeface="+mn-lt"/>
                <a:cs typeface="+mn-lt"/>
              </a:rPr>
              <a:t>, [Accessed 09/03/2024].</a:t>
            </a:r>
            <a:endParaRPr lang="en-US">
              <a:solidFill>
                <a:schemeClr val="tx2"/>
              </a:solidFill>
            </a:endParaRPr>
          </a:p>
          <a:p>
            <a:pPr marL="0" indent="0">
              <a:buNone/>
            </a:pPr>
            <a:r>
              <a:rPr lang="en-US" sz="1400">
                <a:solidFill>
                  <a:schemeClr val="tx2"/>
                </a:solidFill>
                <a:ea typeface="+mn-lt"/>
                <a:cs typeface="+mn-lt"/>
              </a:rPr>
              <a:t>Minus, M. Kumar, S. (2005), The Processing, Properties, and Structure of Carbon Fibers, Published February 2005, Available at: </a:t>
            </a:r>
            <a:r>
              <a:rPr lang="en-US" sz="1400">
                <a:solidFill>
                  <a:schemeClr val="tx2"/>
                </a:solidFill>
                <a:ea typeface="+mn-lt"/>
                <a:cs typeface="+mn-lt"/>
                <a:hlinkClick r:id="rId3">
                  <a:extLst>
                    <a:ext uri="{A12FA001-AC4F-418D-AE19-62706E023703}">
                      <ahyp:hlinkClr xmlns:ahyp="http://schemas.microsoft.com/office/drawing/2018/hyperlinkcolor" val="tx"/>
                    </a:ext>
                  </a:extLst>
                </a:hlinkClick>
              </a:rPr>
              <a:t>https://link.springer.com/content/pdf/10.1007/s11837-005-0217-8.pdf</a:t>
            </a:r>
            <a:r>
              <a:rPr lang="en-US" sz="1400">
                <a:solidFill>
                  <a:schemeClr val="tx2"/>
                </a:solidFill>
                <a:ea typeface="+mn-lt"/>
                <a:cs typeface="+mn-lt"/>
              </a:rPr>
              <a:t>. [Accessed 09/03/2024].</a:t>
            </a:r>
            <a:endParaRPr lang="en-US">
              <a:solidFill>
                <a:schemeClr val="tx2"/>
              </a:solidFill>
            </a:endParaRPr>
          </a:p>
          <a:p>
            <a:pPr marL="0" indent="0">
              <a:buNone/>
            </a:pPr>
            <a:r>
              <a:rPr lang="en-US" sz="1400" err="1">
                <a:solidFill>
                  <a:schemeClr val="tx2"/>
                </a:solidFill>
                <a:ea typeface="+mn-lt"/>
                <a:cs typeface="+mn-lt"/>
              </a:rPr>
              <a:t>Matweb</a:t>
            </a:r>
            <a:r>
              <a:rPr lang="en-US" sz="1400">
                <a:solidFill>
                  <a:schemeClr val="tx2"/>
                </a:solidFill>
                <a:ea typeface="+mn-lt"/>
                <a:cs typeface="+mn-lt"/>
              </a:rPr>
              <a:t>, Overview of materials for Epoxy/Carbon Fiber Composite, [online], Available at: </a:t>
            </a:r>
            <a:r>
              <a:rPr lang="en-US" sz="1400">
                <a:solidFill>
                  <a:schemeClr val="tx2"/>
                </a:solidFill>
                <a:ea typeface="+mn-lt"/>
                <a:cs typeface="+mn-lt"/>
                <a:hlinkClick r:id="rId4">
                  <a:extLst>
                    <a:ext uri="{A12FA001-AC4F-418D-AE19-62706E023703}">
                      <ahyp:hlinkClr xmlns:ahyp="http://schemas.microsoft.com/office/drawing/2018/hyperlinkcolor" val="tx"/>
                    </a:ext>
                  </a:extLst>
                </a:hlinkClick>
              </a:rPr>
              <a:t>https://www.matweb.com/search/datasheet_print.aspx?matguid=39e40851fc164b6c9bda29d798bf3726</a:t>
            </a:r>
            <a:r>
              <a:rPr lang="en-US" sz="1400">
                <a:solidFill>
                  <a:schemeClr val="tx2"/>
                </a:solidFill>
                <a:ea typeface="+mn-lt"/>
                <a:cs typeface="+mn-lt"/>
              </a:rPr>
              <a:t>. [Accessed 09/03/2024].</a:t>
            </a:r>
            <a:endParaRPr lang="en-US">
              <a:solidFill>
                <a:schemeClr val="tx2"/>
              </a:solidFill>
            </a:endParaRPr>
          </a:p>
          <a:p>
            <a:pPr marL="0" indent="0">
              <a:buNone/>
            </a:pPr>
            <a:r>
              <a:rPr lang="en-US" sz="1400" err="1">
                <a:solidFill>
                  <a:schemeClr val="tx2"/>
                </a:solidFill>
                <a:ea typeface="Microsoft Sans Serif"/>
                <a:cs typeface="Microsoft Sans Serif"/>
              </a:rPr>
              <a:t>Mirdehghan</a:t>
            </a:r>
            <a:r>
              <a:rPr lang="en-US" sz="1400">
                <a:solidFill>
                  <a:schemeClr val="tx2"/>
                </a:solidFill>
                <a:ea typeface="Microsoft Sans Serif"/>
                <a:cs typeface="Microsoft Sans Serif"/>
              </a:rPr>
              <a:t> Abolfazl, S. Collins, M. Ren, G. (2021), Carbon </a:t>
            </a:r>
            <a:r>
              <a:rPr lang="en-US" sz="1400" err="1">
                <a:solidFill>
                  <a:schemeClr val="tx2"/>
                </a:solidFill>
                <a:ea typeface="Microsoft Sans Serif"/>
                <a:cs typeface="Microsoft Sans Serif"/>
              </a:rPr>
              <a:t>Fibre</a:t>
            </a:r>
            <a:r>
              <a:rPr lang="en-US" sz="1400">
                <a:solidFill>
                  <a:schemeClr val="tx2"/>
                </a:solidFill>
                <a:ea typeface="Microsoft Sans Serif"/>
                <a:cs typeface="Microsoft Sans Serif"/>
              </a:rPr>
              <a:t> Properties, Available at: </a:t>
            </a:r>
            <a:r>
              <a:rPr lang="en-US" sz="1400">
                <a:solidFill>
                  <a:schemeClr val="tx2"/>
                </a:solidFill>
                <a:ea typeface="Microsoft Sans Serif"/>
                <a:cs typeface="Microsoft Sans Serif"/>
                <a:hlinkClick r:id="rId5">
                  <a:extLst>
                    <a:ext uri="{A12FA001-AC4F-418D-AE19-62706E023703}">
                      <ahyp:hlinkClr xmlns:ahyp="http://schemas.microsoft.com/office/drawing/2018/hyperlinkcolor" val="tx"/>
                    </a:ext>
                  </a:extLst>
                </a:hlinkClick>
              </a:rPr>
              <a:t>https://www.sciencedirect.com/topics/materials-science/carbon-fiber-properties</a:t>
            </a:r>
            <a:r>
              <a:rPr lang="en-US" sz="1400">
                <a:solidFill>
                  <a:schemeClr val="tx2"/>
                </a:solidFill>
                <a:ea typeface="Microsoft Sans Serif"/>
                <a:cs typeface="Microsoft Sans Serif"/>
              </a:rPr>
              <a:t>, [Accessed 11/03/24].</a:t>
            </a:r>
            <a:endParaRPr lang="en-US">
              <a:solidFill>
                <a:schemeClr val="tx2"/>
              </a:solidFill>
              <a:ea typeface="Microsoft Sans Serif"/>
              <a:cs typeface="Microsoft Sans Serif"/>
            </a:endParaRPr>
          </a:p>
          <a:p>
            <a:pPr marL="0" indent="0">
              <a:buNone/>
            </a:pPr>
            <a:r>
              <a:rPr lang="en-US" sz="1400">
                <a:solidFill>
                  <a:schemeClr val="tx2"/>
                </a:solidFill>
                <a:ea typeface="Microsoft Sans Serif"/>
                <a:cs typeface="Microsoft Sans Serif"/>
              </a:rPr>
              <a:t>Total Materia, (2010), Fatigue of Metals: Part Three, [online], Available at: </a:t>
            </a:r>
            <a:r>
              <a:rPr lang="en-US" sz="1400">
                <a:solidFill>
                  <a:schemeClr val="tx2"/>
                </a:solidFill>
                <a:ea typeface="Microsoft Sans Serif"/>
                <a:cs typeface="Microsoft Sans Serif"/>
                <a:hlinkClick r:id="rId6">
                  <a:extLst>
                    <a:ext uri="{A12FA001-AC4F-418D-AE19-62706E023703}">
                      <ahyp:hlinkClr xmlns:ahyp="http://schemas.microsoft.com/office/drawing/2018/hyperlinkcolor" val="tx"/>
                    </a:ext>
                  </a:extLst>
                </a:hlinkClick>
              </a:rPr>
              <a:t>https://www.totalmateria.com/page.aspx?ID=CheckArticle&amp;site=kts&amp;NM=282</a:t>
            </a:r>
            <a:r>
              <a:rPr lang="en-US" sz="1400">
                <a:solidFill>
                  <a:schemeClr val="tx2"/>
                </a:solidFill>
                <a:ea typeface="Microsoft Sans Serif"/>
                <a:cs typeface="Microsoft Sans Serif"/>
              </a:rPr>
              <a:t>, [Accessed 11/03/24].</a:t>
            </a:r>
            <a:endParaRPr lang="en-US">
              <a:solidFill>
                <a:schemeClr val="tx2"/>
              </a:solidFill>
              <a:ea typeface="Microsoft Sans Serif"/>
              <a:cs typeface="Microsoft Sans Serif"/>
            </a:endParaRPr>
          </a:p>
          <a:p>
            <a:pPr marL="0" indent="0">
              <a:buNone/>
            </a:pPr>
            <a:r>
              <a:rPr lang="en-US" sz="1400" err="1">
                <a:solidFill>
                  <a:schemeClr val="tx2"/>
                </a:solidFill>
                <a:ea typeface="Microsoft Sans Serif"/>
                <a:cs typeface="Microsoft Sans Serif"/>
              </a:rPr>
              <a:t>Roymech</a:t>
            </a:r>
            <a:r>
              <a:rPr lang="en-US" sz="1400">
                <a:solidFill>
                  <a:schemeClr val="tx2"/>
                </a:solidFill>
                <a:ea typeface="Microsoft Sans Serif"/>
                <a:cs typeface="Microsoft Sans Serif"/>
              </a:rPr>
              <a:t>, (2020), Shaft Design Basics, [online], Available at: </a:t>
            </a:r>
            <a:r>
              <a:rPr lang="en-US" sz="1400">
                <a:solidFill>
                  <a:schemeClr val="tx2"/>
                </a:solidFill>
                <a:ea typeface="Microsoft Sans Serif"/>
                <a:cs typeface="Microsoft Sans Serif"/>
                <a:hlinkClick r:id="rId7">
                  <a:extLst>
                    <a:ext uri="{A12FA001-AC4F-418D-AE19-62706E023703}">
                      <ahyp:hlinkClr xmlns:ahyp="http://schemas.microsoft.com/office/drawing/2018/hyperlinkcolor" val="tx"/>
                    </a:ext>
                  </a:extLst>
                </a:hlinkClick>
              </a:rPr>
              <a:t>https://roymech.org/Useful_Tables/Drive/Shaft_design.html</a:t>
            </a:r>
            <a:r>
              <a:rPr lang="en-US" sz="1400">
                <a:solidFill>
                  <a:schemeClr val="tx2"/>
                </a:solidFill>
                <a:ea typeface="Microsoft Sans Serif"/>
                <a:cs typeface="Microsoft Sans Serif"/>
              </a:rPr>
              <a:t>. [Accessed 13/03/2024].</a:t>
            </a:r>
            <a:endParaRPr lang="en-US">
              <a:solidFill>
                <a:schemeClr val="tx2"/>
              </a:solidFill>
              <a:ea typeface="Microsoft Sans Serif"/>
              <a:cs typeface="Microsoft Sans Serif"/>
            </a:endParaRPr>
          </a:p>
          <a:p>
            <a:pPr marL="0" indent="0">
              <a:buNone/>
            </a:pPr>
            <a:r>
              <a:rPr lang="en-US" sz="1400">
                <a:solidFill>
                  <a:schemeClr val="tx2"/>
                </a:solidFill>
                <a:ea typeface="Microsoft Sans Serif"/>
                <a:cs typeface="Microsoft Sans Serif"/>
              </a:rPr>
              <a:t>The Engineering </a:t>
            </a:r>
            <a:r>
              <a:rPr lang="en-US" sz="1400" err="1">
                <a:solidFill>
                  <a:schemeClr val="tx2"/>
                </a:solidFill>
                <a:ea typeface="Microsoft Sans Serif"/>
                <a:cs typeface="Microsoft Sans Serif"/>
              </a:rPr>
              <a:t>ToolBox</a:t>
            </a:r>
            <a:r>
              <a:rPr lang="en-US" sz="1400">
                <a:solidFill>
                  <a:schemeClr val="tx2"/>
                </a:solidFill>
                <a:ea typeface="Microsoft Sans Serif"/>
                <a:cs typeface="Microsoft Sans Serif"/>
              </a:rPr>
              <a:t> (2010). Factors of Safety - FOS. [online] Available at: </a:t>
            </a:r>
            <a:r>
              <a:rPr lang="en-US" sz="1400">
                <a:solidFill>
                  <a:schemeClr val="tx2"/>
                </a:solidFill>
                <a:ea typeface="Microsoft Sans Serif"/>
                <a:cs typeface="Microsoft Sans Serif"/>
                <a:hlinkClick r:id="rId8">
                  <a:extLst>
                    <a:ext uri="{A12FA001-AC4F-418D-AE19-62706E023703}">
                      <ahyp:hlinkClr xmlns:ahyp="http://schemas.microsoft.com/office/drawing/2018/hyperlinkcolor" val="tx"/>
                    </a:ext>
                  </a:extLst>
                </a:hlinkClick>
              </a:rPr>
              <a:t>https://www.engineeringtoolbox.com/factors-safety-fos-d_1624.html</a:t>
            </a:r>
            <a:r>
              <a:rPr lang="en-US" sz="1400">
                <a:solidFill>
                  <a:schemeClr val="tx2"/>
                </a:solidFill>
                <a:ea typeface="Microsoft Sans Serif"/>
                <a:cs typeface="Microsoft Sans Serif"/>
              </a:rPr>
              <a:t>. [Accessed 14/03/2024]. </a:t>
            </a:r>
            <a:endParaRPr lang="en-US">
              <a:solidFill>
                <a:schemeClr val="tx2"/>
              </a:solidFill>
            </a:endParaRPr>
          </a:p>
          <a:p>
            <a:pPr marL="0" indent="0">
              <a:buNone/>
            </a:pPr>
            <a:endParaRPr lang="en-US" sz="1400">
              <a:solidFill>
                <a:schemeClr val="tx2"/>
              </a:solidFill>
            </a:endParaRPr>
          </a:p>
          <a:p>
            <a:pPr marL="0" indent="0">
              <a:buNone/>
            </a:pPr>
            <a:endParaRPr lang="en-US" sz="1400">
              <a:solidFill>
                <a:schemeClr val="tx2"/>
              </a:solidFill>
            </a:endParaRPr>
          </a:p>
          <a:p>
            <a:pPr marL="0" indent="0">
              <a:buNone/>
            </a:pPr>
            <a:endParaRPr lang="en-US" sz="1400">
              <a:solidFill>
                <a:schemeClr val="tx2"/>
              </a:solidFill>
            </a:endParaRPr>
          </a:p>
          <a:p>
            <a:pPr marL="0" indent="0">
              <a:buNone/>
            </a:pPr>
            <a:endParaRPr lang="en-GB" sz="1400">
              <a:solidFill>
                <a:schemeClr val="tx2"/>
              </a:solidFill>
            </a:endParaRPr>
          </a:p>
        </p:txBody>
      </p:sp>
    </p:spTree>
    <p:extLst>
      <p:ext uri="{BB962C8B-B14F-4D97-AF65-F5344CB8AC3E}">
        <p14:creationId xmlns:p14="http://schemas.microsoft.com/office/powerpoint/2010/main" val="15491394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4139C-3F35-7A59-CD53-48B821D49F5D}"/>
              </a:ext>
            </a:extLst>
          </p:cNvPr>
          <p:cNvSpPr>
            <a:spLocks noGrp="1"/>
          </p:cNvSpPr>
          <p:nvPr>
            <p:ph type="title"/>
          </p:nvPr>
        </p:nvSpPr>
        <p:spPr>
          <a:xfrm>
            <a:off x="1343025" y="328839"/>
            <a:ext cx="10406063" cy="852457"/>
          </a:xfrm>
        </p:spPr>
        <p:txBody>
          <a:bodyPr/>
          <a:lstStyle/>
          <a:p>
            <a:r>
              <a:rPr lang="en-US">
                <a:ea typeface="Microsoft Sans Serif"/>
                <a:cs typeface="Microsoft Sans Serif"/>
              </a:rPr>
              <a:t>References</a:t>
            </a:r>
            <a:endParaRPr lang="en-US"/>
          </a:p>
        </p:txBody>
      </p:sp>
      <p:sp>
        <p:nvSpPr>
          <p:cNvPr id="3" name="Content Placeholder 2">
            <a:extLst>
              <a:ext uri="{FF2B5EF4-FFF2-40B4-BE49-F238E27FC236}">
                <a16:creationId xmlns:a16="http://schemas.microsoft.com/office/drawing/2014/main" id="{5B3B620F-3B84-9345-5060-28D1EAD02F3A}"/>
              </a:ext>
            </a:extLst>
          </p:cNvPr>
          <p:cNvSpPr>
            <a:spLocks noGrp="1"/>
          </p:cNvSpPr>
          <p:nvPr>
            <p:ph idx="1"/>
          </p:nvPr>
        </p:nvSpPr>
        <p:spPr>
          <a:xfrm>
            <a:off x="1343025" y="1174967"/>
            <a:ext cx="10662252" cy="5517933"/>
          </a:xfrm>
        </p:spPr>
        <p:txBody>
          <a:bodyPr vert="horz" lIns="0" tIns="0" rIns="0" bIns="0" rtlCol="0" anchor="t">
            <a:noAutofit/>
          </a:bodyPr>
          <a:lstStyle/>
          <a:p>
            <a:pPr marL="0" indent="0">
              <a:buNone/>
            </a:pPr>
            <a:r>
              <a:rPr lang="en-US" sz="1400" dirty="0">
                <a:solidFill>
                  <a:schemeClr val="tx2"/>
                </a:solidFill>
                <a:ea typeface="+mn-lt"/>
                <a:cs typeface="+mn-lt"/>
              </a:rPr>
              <a:t>(No date) </a:t>
            </a:r>
            <a:r>
              <a:rPr lang="en-US" sz="1400" i="1" dirty="0">
                <a:solidFill>
                  <a:schemeClr val="tx2"/>
                </a:solidFill>
                <a:ea typeface="+mn-lt"/>
                <a:cs typeface="+mn-lt"/>
              </a:rPr>
              <a:t>RSL 1 - </a:t>
            </a:r>
            <a:r>
              <a:rPr lang="en-US" sz="1400" i="1" dirty="0" err="1">
                <a:solidFill>
                  <a:schemeClr val="tx2"/>
                </a:solidFill>
                <a:ea typeface="+mn-lt"/>
                <a:cs typeface="+mn-lt"/>
              </a:rPr>
              <a:t>pagid</a:t>
            </a:r>
            <a:r>
              <a:rPr lang="en-US" sz="1400" i="1" dirty="0">
                <a:solidFill>
                  <a:schemeClr val="tx2"/>
                </a:solidFill>
                <a:ea typeface="+mn-lt"/>
                <a:cs typeface="+mn-lt"/>
              </a:rPr>
              <a:t> racing</a:t>
            </a:r>
            <a:r>
              <a:rPr lang="en-US" sz="1400" dirty="0">
                <a:solidFill>
                  <a:schemeClr val="tx2"/>
                </a:solidFill>
                <a:ea typeface="+mn-lt"/>
                <a:cs typeface="+mn-lt"/>
              </a:rPr>
              <a:t>. Available at: </a:t>
            </a:r>
            <a:r>
              <a:rPr lang="en-US" sz="1400" dirty="0">
                <a:solidFill>
                  <a:schemeClr val="tx2"/>
                </a:solidFill>
                <a:ea typeface="+mn-lt"/>
                <a:cs typeface="+mn-lt"/>
                <a:hlinkClick r:id="rId2">
                  <a:extLst>
                    <a:ext uri="{A12FA001-AC4F-418D-AE19-62706E023703}">
                      <ahyp:hlinkClr xmlns:ahyp="http://schemas.microsoft.com/office/drawing/2018/hyperlinkcolor" val="tx"/>
                    </a:ext>
                  </a:extLst>
                </a:hlinkClick>
              </a:rPr>
              <a:t>https://www.pagidracing.com/en/products/racing-brake-pads/product-family-rsl/rsl-1.html</a:t>
            </a:r>
            <a:r>
              <a:rPr lang="en-US" sz="1400" dirty="0">
                <a:solidFill>
                  <a:schemeClr val="tx2"/>
                </a:solidFill>
                <a:ea typeface="+mn-lt"/>
                <a:cs typeface="+mn-lt"/>
              </a:rPr>
              <a:t> (Accessed: 18 March 2024). </a:t>
            </a:r>
            <a:endParaRPr lang="en-US" sz="1400" dirty="0">
              <a:solidFill>
                <a:schemeClr val="tx2"/>
              </a:solidFill>
            </a:endParaRPr>
          </a:p>
          <a:p>
            <a:pPr marL="0" indent="0">
              <a:buNone/>
            </a:pPr>
            <a:r>
              <a:rPr lang="en-US" sz="1400" i="1" dirty="0" err="1">
                <a:solidFill>
                  <a:schemeClr val="tx2"/>
                </a:solidFill>
                <a:ea typeface="+mn-lt"/>
                <a:cs typeface="+mn-lt"/>
              </a:rPr>
              <a:t>Pagid</a:t>
            </a:r>
            <a:r>
              <a:rPr lang="en-US" sz="1400" i="1" dirty="0">
                <a:solidFill>
                  <a:schemeClr val="tx2"/>
                </a:solidFill>
                <a:ea typeface="+mn-lt"/>
                <a:cs typeface="+mn-lt"/>
              </a:rPr>
              <a:t> RSL 1 track front brake pad for mini JCW calipers</a:t>
            </a:r>
            <a:r>
              <a:rPr lang="en-US" sz="1400" dirty="0">
                <a:solidFill>
                  <a:schemeClr val="tx2"/>
                </a:solidFill>
                <a:ea typeface="+mn-lt"/>
                <a:cs typeface="+mn-lt"/>
              </a:rPr>
              <a:t> (no date) </a:t>
            </a:r>
            <a:r>
              <a:rPr lang="en-US" sz="1400" i="1" dirty="0" err="1">
                <a:solidFill>
                  <a:schemeClr val="tx2"/>
                </a:solidFill>
                <a:ea typeface="+mn-lt"/>
                <a:cs typeface="+mn-lt"/>
              </a:rPr>
              <a:t>Lohen</a:t>
            </a:r>
            <a:r>
              <a:rPr lang="en-US" sz="1400" i="1" dirty="0">
                <a:solidFill>
                  <a:schemeClr val="tx2"/>
                </a:solidFill>
                <a:ea typeface="+mn-lt"/>
                <a:cs typeface="+mn-lt"/>
              </a:rPr>
              <a:t> MINI</a:t>
            </a:r>
            <a:r>
              <a:rPr lang="en-US" sz="1400" dirty="0">
                <a:solidFill>
                  <a:schemeClr val="tx2"/>
                </a:solidFill>
                <a:ea typeface="+mn-lt"/>
                <a:cs typeface="+mn-lt"/>
              </a:rPr>
              <a:t>. Available at: </a:t>
            </a:r>
            <a:r>
              <a:rPr lang="en-US" sz="1400" dirty="0">
                <a:solidFill>
                  <a:schemeClr val="tx2"/>
                </a:solidFill>
                <a:ea typeface="+mn-lt"/>
                <a:cs typeface="+mn-lt"/>
                <a:hlinkClick r:id="rId3">
                  <a:extLst>
                    <a:ext uri="{A12FA001-AC4F-418D-AE19-62706E023703}">
                      <ahyp:hlinkClr xmlns:ahyp="http://schemas.microsoft.com/office/drawing/2018/hyperlinkcolor" val="tx"/>
                    </a:ext>
                  </a:extLst>
                </a:hlinkClick>
              </a:rPr>
              <a:t>https://www.lohen.co.uk/pagid-rsl-1-track-brake-pad-for-mini-jcw-calipers</a:t>
            </a:r>
            <a:r>
              <a:rPr lang="en-US" sz="1400" dirty="0">
                <a:solidFill>
                  <a:schemeClr val="tx2"/>
                </a:solidFill>
                <a:ea typeface="+mn-lt"/>
                <a:cs typeface="+mn-lt"/>
              </a:rPr>
              <a:t> (Accessed: 18 March 2024). </a:t>
            </a:r>
            <a:endParaRPr lang="en-US" dirty="0">
              <a:solidFill>
                <a:schemeClr val="tx2"/>
              </a:solidFill>
            </a:endParaRPr>
          </a:p>
          <a:p>
            <a:pPr marL="0" indent="0">
              <a:buNone/>
            </a:pPr>
            <a:r>
              <a:rPr lang="en-US" sz="1400" i="1" dirty="0" err="1">
                <a:solidFill>
                  <a:schemeClr val="tx2"/>
                </a:solidFill>
                <a:ea typeface="+mn-lt"/>
                <a:cs typeface="+mn-lt"/>
              </a:rPr>
              <a:t>Pagid</a:t>
            </a:r>
            <a:r>
              <a:rPr lang="en-US" sz="1400" i="1" dirty="0">
                <a:solidFill>
                  <a:schemeClr val="tx2"/>
                </a:solidFill>
                <a:ea typeface="+mn-lt"/>
                <a:cs typeface="+mn-lt"/>
              </a:rPr>
              <a:t> RSL1 racing brake pads (18mm) - F87 M2 comp/CS racing (rear), Brembo F40 Caliper</a:t>
            </a:r>
            <a:r>
              <a:rPr lang="en-US" sz="1400" dirty="0">
                <a:solidFill>
                  <a:schemeClr val="tx2"/>
                </a:solidFill>
                <a:ea typeface="+mn-lt"/>
                <a:cs typeface="+mn-lt"/>
              </a:rPr>
              <a:t> (no date) </a:t>
            </a:r>
            <a:r>
              <a:rPr lang="en-US" sz="1400" i="1" dirty="0" err="1">
                <a:solidFill>
                  <a:schemeClr val="tx2"/>
                </a:solidFill>
                <a:ea typeface="+mn-lt"/>
                <a:cs typeface="+mn-lt"/>
              </a:rPr>
              <a:t>bimmerworld</a:t>
            </a:r>
            <a:r>
              <a:rPr lang="en-US" sz="1400" dirty="0">
                <a:solidFill>
                  <a:schemeClr val="tx2"/>
                </a:solidFill>
                <a:ea typeface="+mn-lt"/>
                <a:cs typeface="+mn-lt"/>
              </a:rPr>
              <a:t>. Available at: </a:t>
            </a:r>
            <a:r>
              <a:rPr lang="en-US" sz="1400" dirty="0">
                <a:solidFill>
                  <a:schemeClr val="tx2"/>
                </a:solidFill>
                <a:ea typeface="+mn-lt"/>
                <a:cs typeface="+mn-lt"/>
                <a:hlinkClick r:id="rId4">
                  <a:extLst>
                    <a:ext uri="{A12FA001-AC4F-418D-AE19-62706E023703}">
                      <ahyp:hlinkClr xmlns:ahyp="http://schemas.microsoft.com/office/drawing/2018/hyperlinkcolor" val="tx"/>
                    </a:ext>
                  </a:extLst>
                </a:hlinkClick>
              </a:rPr>
              <a:t>https://www.bimmerworld.com/Brakes/Brake-Pads/Pagid-1287-RSL1-Front-Racing-Brake-Pads-F87-F40.html</a:t>
            </a:r>
            <a:r>
              <a:rPr lang="en-US" sz="1400" dirty="0">
                <a:solidFill>
                  <a:schemeClr val="tx2"/>
                </a:solidFill>
                <a:ea typeface="+mn-lt"/>
                <a:cs typeface="+mn-lt"/>
              </a:rPr>
              <a:t> (Accessed: 18 March 2024). </a:t>
            </a:r>
            <a:endParaRPr lang="en-US" sz="1400" dirty="0">
              <a:solidFill>
                <a:schemeClr val="tx2"/>
              </a:solidFill>
            </a:endParaRPr>
          </a:p>
          <a:p>
            <a:pPr marL="0" indent="0">
              <a:buNone/>
            </a:pPr>
            <a:r>
              <a:rPr lang="en-US" sz="1400" i="1" dirty="0">
                <a:solidFill>
                  <a:schemeClr val="tx2"/>
                </a:solidFill>
                <a:ea typeface="+mn-lt"/>
                <a:cs typeface="+mn-lt"/>
              </a:rPr>
              <a:t>750 motor club car championships</a:t>
            </a:r>
            <a:r>
              <a:rPr lang="en-US" sz="1400" dirty="0">
                <a:solidFill>
                  <a:schemeClr val="tx2"/>
                </a:solidFill>
                <a:ea typeface="+mn-lt"/>
                <a:cs typeface="+mn-lt"/>
              </a:rPr>
              <a:t> (no date) </a:t>
            </a:r>
            <a:r>
              <a:rPr lang="en-US" sz="1400" i="1" dirty="0">
                <a:solidFill>
                  <a:schemeClr val="tx2"/>
                </a:solidFill>
                <a:ea typeface="+mn-lt"/>
                <a:cs typeface="+mn-lt"/>
              </a:rPr>
              <a:t>Brands Hatch</a:t>
            </a:r>
            <a:r>
              <a:rPr lang="en-US" sz="1400" dirty="0">
                <a:solidFill>
                  <a:schemeClr val="tx2"/>
                </a:solidFill>
                <a:ea typeface="+mn-lt"/>
                <a:cs typeface="+mn-lt"/>
              </a:rPr>
              <a:t>. Available at: </a:t>
            </a:r>
            <a:r>
              <a:rPr lang="en-US" sz="1400" dirty="0">
                <a:solidFill>
                  <a:schemeClr val="tx2"/>
                </a:solidFill>
                <a:ea typeface="+mn-lt"/>
                <a:cs typeface="+mn-lt"/>
                <a:hlinkClick r:id="rId5">
                  <a:extLst>
                    <a:ext uri="{A12FA001-AC4F-418D-AE19-62706E023703}">
                      <ahyp:hlinkClr xmlns:ahyp="http://schemas.microsoft.com/office/drawing/2018/hyperlinkcolor" val="tx"/>
                    </a:ext>
                  </a:extLst>
                </a:hlinkClick>
              </a:rPr>
              <a:t>https://www.brandshatch.co.uk/2024/april/750-motor-club-car-championships</a:t>
            </a:r>
            <a:r>
              <a:rPr lang="en-US" sz="1400" dirty="0">
                <a:solidFill>
                  <a:schemeClr val="tx2"/>
                </a:solidFill>
                <a:ea typeface="+mn-lt"/>
                <a:cs typeface="+mn-lt"/>
              </a:rPr>
              <a:t> (Accessed: 18 March 2024). </a:t>
            </a:r>
          </a:p>
          <a:p>
            <a:pPr marL="0" indent="0">
              <a:buNone/>
            </a:pPr>
            <a:r>
              <a:rPr lang="en-US" sz="1400" dirty="0">
                <a:solidFill>
                  <a:schemeClr val="tx2"/>
                </a:solidFill>
              </a:rPr>
              <a:t>EMRAX. (2022). EMRAX 268 Technical Data. [Online]. Available at: https://emrax.com/e-motors/emrax-268/. [Accessed 11 December 2023].</a:t>
            </a:r>
          </a:p>
          <a:p>
            <a:pPr marL="359410" indent="-359410"/>
            <a:endParaRPr lang="en-US" sz="1400" dirty="0">
              <a:solidFill>
                <a:schemeClr val="tx2"/>
              </a:solidFill>
            </a:endParaRPr>
          </a:p>
          <a:p>
            <a:pPr marL="359410" indent="-359410"/>
            <a:endParaRPr lang="en-US" sz="1400" dirty="0">
              <a:solidFill>
                <a:schemeClr val="tx2"/>
              </a:solidFill>
            </a:endParaRPr>
          </a:p>
          <a:p>
            <a:pPr marL="359410" indent="-359410"/>
            <a:endParaRPr lang="en-US" sz="1400" dirty="0">
              <a:solidFill>
                <a:schemeClr val="tx2"/>
              </a:solidFill>
            </a:endParaRPr>
          </a:p>
          <a:p>
            <a:pPr marL="285750" indent="-285750"/>
            <a:endParaRPr lang="en-US" sz="1400" dirty="0">
              <a:solidFill>
                <a:schemeClr val="tx2"/>
              </a:solidFill>
            </a:endParaRPr>
          </a:p>
          <a:p>
            <a:pPr marL="0" indent="0">
              <a:buNone/>
            </a:pPr>
            <a:endParaRPr lang="en-US" sz="1400" dirty="0">
              <a:solidFill>
                <a:schemeClr val="tx2"/>
              </a:solidFill>
            </a:endParaRPr>
          </a:p>
          <a:p>
            <a:pPr marL="0" indent="0">
              <a:buNone/>
            </a:pPr>
            <a:endParaRPr lang="en-US" sz="1400" dirty="0">
              <a:solidFill>
                <a:schemeClr val="tx2"/>
              </a:solidFill>
            </a:endParaRPr>
          </a:p>
          <a:p>
            <a:pPr marL="0" indent="0">
              <a:buNone/>
            </a:pPr>
            <a:endParaRPr lang="en-US" sz="1400" dirty="0">
              <a:solidFill>
                <a:schemeClr val="tx2"/>
              </a:solidFill>
            </a:endParaRPr>
          </a:p>
          <a:p>
            <a:pPr marL="0" indent="0">
              <a:buNone/>
            </a:pPr>
            <a:endParaRPr lang="en-GB" sz="1400" dirty="0">
              <a:solidFill>
                <a:schemeClr val="tx2"/>
              </a:solidFill>
            </a:endParaRPr>
          </a:p>
        </p:txBody>
      </p:sp>
    </p:spTree>
    <p:extLst>
      <p:ext uri="{BB962C8B-B14F-4D97-AF65-F5344CB8AC3E}">
        <p14:creationId xmlns:p14="http://schemas.microsoft.com/office/powerpoint/2010/main" val="32843264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CE42F-76BB-2946-5E1D-C76C2BF9C62F}"/>
              </a:ext>
            </a:extLst>
          </p:cNvPr>
          <p:cNvSpPr>
            <a:spLocks noGrp="1"/>
          </p:cNvSpPr>
          <p:nvPr>
            <p:ph type="title"/>
          </p:nvPr>
        </p:nvSpPr>
        <p:spPr/>
        <p:txBody>
          <a:bodyPr/>
          <a:lstStyle/>
          <a:p>
            <a:r>
              <a:rPr lang="en-US">
                <a:ea typeface="Microsoft Sans Serif"/>
                <a:cs typeface="Microsoft Sans Serif"/>
              </a:rPr>
              <a:t>Appendix</a:t>
            </a:r>
            <a:endParaRPr lang="en-US"/>
          </a:p>
        </p:txBody>
      </p:sp>
      <p:pic>
        <p:nvPicPr>
          <p:cNvPr id="4" name="Picture 3">
            <a:extLst>
              <a:ext uri="{FF2B5EF4-FFF2-40B4-BE49-F238E27FC236}">
                <a16:creationId xmlns:a16="http://schemas.microsoft.com/office/drawing/2014/main" id="{EDD563C3-A08A-C359-679D-955E12336BB1}"/>
              </a:ext>
            </a:extLst>
          </p:cNvPr>
          <p:cNvPicPr>
            <a:picLocks noChangeAspect="1"/>
          </p:cNvPicPr>
          <p:nvPr/>
        </p:nvPicPr>
        <p:blipFill>
          <a:blip r:embed="rId2"/>
          <a:stretch>
            <a:fillRect/>
          </a:stretch>
        </p:blipFill>
        <p:spPr>
          <a:xfrm>
            <a:off x="1343025" y="1271588"/>
            <a:ext cx="4181475" cy="2943225"/>
          </a:xfrm>
          <a:prstGeom prst="rect">
            <a:avLst/>
          </a:prstGeom>
        </p:spPr>
      </p:pic>
      <p:sp>
        <p:nvSpPr>
          <p:cNvPr id="5" name="TextBox 4">
            <a:extLst>
              <a:ext uri="{FF2B5EF4-FFF2-40B4-BE49-F238E27FC236}">
                <a16:creationId xmlns:a16="http://schemas.microsoft.com/office/drawing/2014/main" id="{16E16D7B-D131-853A-6C33-F060E9C8347A}"/>
              </a:ext>
            </a:extLst>
          </p:cNvPr>
          <p:cNvSpPr txBox="1"/>
          <p:nvPr/>
        </p:nvSpPr>
        <p:spPr>
          <a:xfrm>
            <a:off x="1269955" y="4219575"/>
            <a:ext cx="3982102"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chemeClr val="tx2"/>
                </a:solidFill>
                <a:ea typeface="+mn-lt"/>
                <a:cs typeface="+mn-lt"/>
              </a:rPr>
              <a:t>Figure 1 - Factor of Safety of Multiple Steel Driveshafts (</a:t>
            </a:r>
            <a:r>
              <a:rPr lang="en-US" sz="1700" err="1">
                <a:solidFill>
                  <a:schemeClr val="tx2"/>
                </a:solidFill>
                <a:ea typeface="+mn-lt"/>
                <a:cs typeface="+mn-lt"/>
              </a:rPr>
              <a:t>Huff.R</a:t>
            </a:r>
            <a:r>
              <a:rPr lang="en-US" sz="1700">
                <a:solidFill>
                  <a:schemeClr val="tx2"/>
                </a:solidFill>
                <a:ea typeface="+mn-lt"/>
                <a:cs typeface="+mn-lt"/>
              </a:rPr>
              <a:t>, 1916)</a:t>
            </a:r>
            <a:endParaRPr lang="en-GB" sz="1700">
              <a:solidFill>
                <a:schemeClr val="tx2"/>
              </a:solidFill>
            </a:endParaRPr>
          </a:p>
        </p:txBody>
      </p:sp>
      <p:sp>
        <p:nvSpPr>
          <p:cNvPr id="6" name="Rectangle 5">
            <a:extLst>
              <a:ext uri="{FF2B5EF4-FFF2-40B4-BE49-F238E27FC236}">
                <a16:creationId xmlns:a16="http://schemas.microsoft.com/office/drawing/2014/main" id="{DDFB17C5-51AD-D062-0BC8-359FF85C3460}"/>
              </a:ext>
            </a:extLst>
          </p:cNvPr>
          <p:cNvSpPr/>
          <p:nvPr/>
        </p:nvSpPr>
        <p:spPr>
          <a:xfrm>
            <a:off x="4675862" y="3960574"/>
            <a:ext cx="765131" cy="18006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8135668"/>
      </p:ext>
    </p:extLst>
  </p:cSld>
  <p:clrMapOvr>
    <a:masterClrMapping/>
  </p:clrMapOvr>
</p:sld>
</file>

<file path=ppt/theme/theme1.xml><?xml version="1.0" encoding="utf-8"?>
<a:theme xmlns:a="http://schemas.openxmlformats.org/drawingml/2006/main" name="Lines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NH Grotesk">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nesVTI" id="{6E3869FE-86F4-49DA-A8B9-3320C89167F7}" vid="{3A76BC48-4881-4AE8-821D-8B9CC9A080F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6" ma:contentTypeDescription="Create a new document." ma:contentTypeScope="" ma:versionID="786ecb1ef5b14bbc1aec63bda148eec5">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8b025943b14437537e79865d1545026f"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4:SharedWithUsers" minOccurs="0"/>
                <xsd:element ref="ns4:SharedWithDetails" minOccurs="0"/>
                <xsd:element ref="ns4:SharingHintHash" minOccurs="0"/>
                <xsd:element ref="ns3:MediaServiceSearchProperties" minOccurs="0"/>
                <xsd:element ref="ns3:MediaServiceLocation" minOccurs="0"/>
                <xsd:element ref="ns3:_activity" minOccurs="0"/>
                <xsd:element ref="ns3:MediaServiceObjectDetectorVersions"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Location" ma:index="19" nillable="true" ma:displayName="Location" ma:indexed="true" ma:internalName="MediaServiceLocation" ma:readOnly="true">
      <xsd:simpleType>
        <xsd:restriction base="dms:Text"/>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9D31907-4C4B-40C8-9C76-EF196D5A050A}">
  <ds:schemaRefs>
    <ds:schemaRef ds:uri="http://schemas.microsoft.com/sharepoint/v3/contenttype/forms"/>
  </ds:schemaRefs>
</ds:datastoreItem>
</file>

<file path=customXml/itemProps2.xml><?xml version="1.0" encoding="utf-8"?>
<ds:datastoreItem xmlns:ds="http://schemas.openxmlformats.org/officeDocument/2006/customXml" ds:itemID="{CBCAA435-89BF-4305-BA7B-03399208335E}">
  <ds:schemaRefs>
    <ds:schemaRef ds:uri="http://purl.org/dc/dcmitype/"/>
    <ds:schemaRef ds:uri="http://schemas.microsoft.com/office/2006/metadata/properties"/>
    <ds:schemaRef ds:uri="http://purl.org/dc/elements/1.1/"/>
    <ds:schemaRef ds:uri="http://purl.org/dc/terms/"/>
    <ds:schemaRef ds:uri="0cb976d4-72d8-43fd-a100-21d54766e958"/>
    <ds:schemaRef ds:uri="http://schemas.openxmlformats.org/package/2006/metadata/core-properties"/>
    <ds:schemaRef ds:uri="http://schemas.microsoft.com/office/2006/documentManagement/types"/>
    <ds:schemaRef ds:uri="http://schemas.microsoft.com/office/infopath/2007/PartnerControls"/>
    <ds:schemaRef ds:uri="da3f2772-8f1e-4acb-bd98-3a0ee892f48a"/>
    <ds:schemaRef ds:uri="http://www.w3.org/XML/1998/namespace"/>
  </ds:schemaRefs>
</ds:datastoreItem>
</file>

<file path=customXml/itemProps3.xml><?xml version="1.0" encoding="utf-8"?>
<ds:datastoreItem xmlns:ds="http://schemas.openxmlformats.org/officeDocument/2006/customXml" ds:itemID="{37CA7424-0B8F-4D11-8AB8-D2D2BD71A5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2253</Words>
  <Application>Microsoft Office PowerPoint</Application>
  <PresentationFormat>Widescreen</PresentationFormat>
  <Paragraphs>207</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Microsoft Sans Serif</vt:lpstr>
      <vt:lpstr>Neue Haas Grotesk Text Pro</vt:lpstr>
      <vt:lpstr>Wingdings</vt:lpstr>
      <vt:lpstr>Wingdings 2</vt:lpstr>
      <vt:lpstr>LinesVTI</vt:lpstr>
      <vt:lpstr>Electric Powered Formula 750</vt:lpstr>
      <vt:lpstr>Overview</vt:lpstr>
      <vt:lpstr>Gantt Chart</vt:lpstr>
      <vt:lpstr>Project Management – Oliver Moss</vt:lpstr>
      <vt:lpstr>Driveshafts – Oliver Moss</vt:lpstr>
      <vt:lpstr>Driveshafts – Oliver Moss</vt:lpstr>
      <vt:lpstr>Battery Housing Design - Freddie Watkins</vt:lpstr>
      <vt:lpstr>Motor Mount Design – Freddie Watkins</vt:lpstr>
      <vt:lpstr>Final SolidWorks Model – Freddie Watkins</vt:lpstr>
      <vt:lpstr>Summary – Ryan Calderon</vt:lpstr>
      <vt:lpstr>Rear Drive Assembly – Ryan Calderon</vt:lpstr>
      <vt:lpstr>Rear Drive Assembly</vt:lpstr>
      <vt:lpstr>Rear Drive Assembly – Ryan Calderon</vt:lpstr>
      <vt:lpstr>Pulleys and Drive Belts – Ryan Calderon </vt:lpstr>
      <vt:lpstr>To Be Completed – Ryan Calderon</vt:lpstr>
      <vt:lpstr>William Hare – Cooling System</vt:lpstr>
      <vt:lpstr>PowerPoint Presentation</vt:lpstr>
      <vt:lpstr>Packaging of Radiator</vt:lpstr>
      <vt:lpstr>Nick Davey – Braking Management System </vt:lpstr>
      <vt:lpstr>Brake Temperature Sensors</vt:lpstr>
      <vt:lpstr>Brake Pad Compounds</vt:lpstr>
      <vt:lpstr>Saying we had got further into this project:</vt:lpstr>
      <vt:lpstr>Conclusion</vt:lpstr>
      <vt:lpstr>References</vt:lpstr>
      <vt:lpstr>References</vt:lpstr>
      <vt:lpstr>References</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Electric Powered Formula 750</dc:title>
  <dc:creator>Oliver Moss (2204624)</dc:creator>
  <cp:lastModifiedBy>Oliver Moss (2204624)</cp:lastModifiedBy>
  <cp:revision>2</cp:revision>
  <dcterms:created xsi:type="dcterms:W3CDTF">2023-11-06T12:36:55Z</dcterms:created>
  <dcterms:modified xsi:type="dcterms:W3CDTF">2024-03-18T21:34:34Z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y fmtid="{D5CDD505-2E9C-101B-9397-08002B2CF9AE}" pid="3" name="MediaServiceImageTags">
    <vt:lpwstr/>
  </property>
</Properties>
</file>