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2"/>
  </p:notesMasterIdLst>
  <p:sldIdLst>
    <p:sldId id="256" r:id="rId2"/>
    <p:sldId id="257" r:id="rId3"/>
    <p:sldId id="268" r:id="rId4"/>
    <p:sldId id="266" r:id="rId5"/>
    <p:sldId id="267" r:id="rId6"/>
    <p:sldId id="258" r:id="rId7"/>
    <p:sldId id="259" r:id="rId8"/>
    <p:sldId id="263" r:id="rId9"/>
    <p:sldId id="264" r:id="rId10"/>
    <p:sldId id="265" r:id="rId11"/>
    <p:sldId id="260" r:id="rId12"/>
    <p:sldId id="261" r:id="rId13"/>
    <p:sldId id="262" r:id="rId14"/>
    <p:sldId id="269" r:id="rId15"/>
    <p:sldId id="270" r:id="rId16"/>
    <p:sldId id="271" r:id="rId17"/>
    <p:sldId id="273" r:id="rId18"/>
    <p:sldId id="272"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22EE42-EDC4-47CA-AB1D-0A4ACE2E3A09}" v="7" dt="2025-07-31T16:51:04.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A83D4-ABF1-49F2-A5B1-7595CC912558}" type="datetimeFigureOut">
              <a:rPr lang="en-GB" smtClean="0"/>
              <a:t>31/07/2025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4515DC-AADC-451E-9223-268A6D355510}" type="slidenum">
              <a:rPr lang="en-GB" smtClean="0"/>
              <a:t>‹#›</a:t>
            </a:fld>
            <a:endParaRPr lang="en-GB"/>
          </a:p>
        </p:txBody>
      </p:sp>
    </p:spTree>
    <p:extLst>
      <p:ext uri="{BB962C8B-B14F-4D97-AF65-F5344CB8AC3E}">
        <p14:creationId xmlns:p14="http://schemas.microsoft.com/office/powerpoint/2010/main" val="848049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students with a copy of the portfolio document and run through its contents.</a:t>
            </a:r>
          </a:p>
        </p:txBody>
      </p:sp>
      <p:sp>
        <p:nvSpPr>
          <p:cNvPr id="4" name="Slide Number Placeholder 3"/>
          <p:cNvSpPr>
            <a:spLocks noGrp="1"/>
          </p:cNvSpPr>
          <p:nvPr>
            <p:ph type="sldNum" sz="quarter" idx="5"/>
          </p:nvPr>
        </p:nvSpPr>
        <p:spPr/>
        <p:txBody>
          <a:bodyPr/>
          <a:lstStyle/>
          <a:p>
            <a:fld id="{1D4515DC-AADC-451E-9223-268A6D355510}" type="slidenum">
              <a:rPr lang="en-GB" smtClean="0"/>
              <a:t>14</a:t>
            </a:fld>
            <a:endParaRPr lang="en-GB"/>
          </a:p>
        </p:txBody>
      </p:sp>
    </p:spTree>
    <p:extLst>
      <p:ext uri="{BB962C8B-B14F-4D97-AF65-F5344CB8AC3E}">
        <p14:creationId xmlns:p14="http://schemas.microsoft.com/office/powerpoint/2010/main" val="1796045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7/31/2025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493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53481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2315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95533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51064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2912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07502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6345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44980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7/31/2025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32302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7/31/2025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93594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7/31/2025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8438804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libguides.hull.ac.uk/reflectivewriting/kolb"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nursinganswers.net/reflective-guides/rolfe-reflective-cycle.php"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u2LFLu91Unk"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8C6A7D-3CB5-363D-040F-4773CD9898FA}"/>
              </a:ext>
            </a:extLst>
          </p:cNvPr>
          <p:cNvSpPr>
            <a:spLocks noGrp="1"/>
          </p:cNvSpPr>
          <p:nvPr>
            <p:ph type="ctrTitle"/>
          </p:nvPr>
        </p:nvSpPr>
        <p:spPr>
          <a:xfrm>
            <a:off x="4703402" y="1841412"/>
            <a:ext cx="6406559" cy="2688020"/>
          </a:xfrm>
        </p:spPr>
        <p:txBody>
          <a:bodyPr>
            <a:normAutofit/>
          </a:bodyPr>
          <a:lstStyle/>
          <a:p>
            <a:pPr algn="l"/>
            <a:r>
              <a:rPr lang="en-GB" sz="5400" dirty="0">
                <a:solidFill>
                  <a:schemeClr val="bg1"/>
                </a:solidFill>
              </a:rPr>
              <a:t>Assessment 2</a:t>
            </a:r>
          </a:p>
        </p:txBody>
      </p:sp>
      <p:sp>
        <p:nvSpPr>
          <p:cNvPr id="3" name="Subtitle 2">
            <a:extLst>
              <a:ext uri="{FF2B5EF4-FFF2-40B4-BE49-F238E27FC236}">
                <a16:creationId xmlns:a16="http://schemas.microsoft.com/office/drawing/2014/main" id="{54B3939D-9D11-318E-5B63-F41D14A65973}"/>
              </a:ext>
            </a:extLst>
          </p:cNvPr>
          <p:cNvSpPr>
            <a:spLocks noGrp="1"/>
          </p:cNvSpPr>
          <p:nvPr>
            <p:ph type="subTitle" idx="1"/>
          </p:nvPr>
        </p:nvSpPr>
        <p:spPr>
          <a:xfrm>
            <a:off x="4703402" y="5206246"/>
            <a:ext cx="6433990" cy="1024128"/>
          </a:xfrm>
        </p:spPr>
        <p:txBody>
          <a:bodyPr>
            <a:normAutofit/>
          </a:bodyPr>
          <a:lstStyle/>
          <a:p>
            <a:pPr algn="l"/>
            <a:r>
              <a:rPr lang="en-GB" dirty="0">
                <a:solidFill>
                  <a:schemeClr val="tx1"/>
                </a:solidFill>
              </a:rPr>
              <a:t>Brief</a:t>
            </a:r>
          </a:p>
        </p:txBody>
      </p:sp>
      <p:pic>
        <p:nvPicPr>
          <p:cNvPr id="4" name="Picture 3" descr="Jigsaw puzzles in plastic figures">
            <a:extLst>
              <a:ext uri="{FF2B5EF4-FFF2-40B4-BE49-F238E27FC236}">
                <a16:creationId xmlns:a16="http://schemas.microsoft.com/office/drawing/2014/main" id="{CC46E70B-5E9E-0906-0ED4-DA555032567D}"/>
              </a:ext>
            </a:extLst>
          </p:cNvPr>
          <p:cNvPicPr>
            <a:picLocks noChangeAspect="1"/>
          </p:cNvPicPr>
          <p:nvPr/>
        </p:nvPicPr>
        <p:blipFill>
          <a:blip r:embed="rId2"/>
          <a:srcRect l="14982" r="10818" b="3"/>
          <a:stretch>
            <a:fillRect/>
          </a:stretch>
        </p:blipFill>
        <p:spPr>
          <a:xfrm>
            <a:off x="20" y="1225106"/>
            <a:ext cx="4059915" cy="3788958"/>
          </a:xfrm>
          <a:prstGeom prst="rect">
            <a:avLst/>
          </a:prstGeom>
        </p:spPr>
      </p:pic>
    </p:spTree>
    <p:extLst>
      <p:ext uri="{BB962C8B-B14F-4D97-AF65-F5344CB8AC3E}">
        <p14:creationId xmlns:p14="http://schemas.microsoft.com/office/powerpoint/2010/main" val="418888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old framed mirror with a white background&#10;&#10;AI-generated content may be incorrect.">
            <a:extLst>
              <a:ext uri="{FF2B5EF4-FFF2-40B4-BE49-F238E27FC236}">
                <a16:creationId xmlns:a16="http://schemas.microsoft.com/office/drawing/2014/main" id="{DDBA1018-FCC7-0E26-AEF4-1287D5BAB79F}"/>
              </a:ext>
            </a:extLst>
          </p:cNvPr>
          <p:cNvPicPr>
            <a:picLocks noChangeAspect="1"/>
          </p:cNvPicPr>
          <p:nvPr/>
        </p:nvPicPr>
        <p:blipFill>
          <a:blip r:embed="rId2"/>
          <a:srcRect t="3054" r="-2" b="3807"/>
          <a:stretch>
            <a:fillRect/>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91911441-8250-109F-C1F6-7FED0A52F30C}"/>
              </a:ext>
            </a:extLst>
          </p:cNvPr>
          <p:cNvSpPr>
            <a:spLocks noGrp="1"/>
          </p:cNvSpPr>
          <p:nvPr>
            <p:ph idx="1"/>
          </p:nvPr>
        </p:nvSpPr>
        <p:spPr>
          <a:xfrm>
            <a:off x="5300810" y="2587625"/>
            <a:ext cx="5927577" cy="3594100"/>
          </a:xfrm>
        </p:spPr>
        <p:txBody>
          <a:bodyPr anchor="t">
            <a:normAutofit/>
          </a:bodyPr>
          <a:lstStyle/>
          <a:p>
            <a:r>
              <a:rPr lang="en-GB" dirty="0"/>
              <a:t>In assessment 1 you explained why you chose this volunteering opportunity.</a:t>
            </a:r>
          </a:p>
          <a:p>
            <a:r>
              <a:rPr lang="en-GB" dirty="0"/>
              <a:t>Assessment 2 requires you to reflect on you experience and explain whether or not you achieved your aims and objectives from assessment 1.</a:t>
            </a:r>
          </a:p>
        </p:txBody>
      </p:sp>
    </p:spTree>
    <p:extLst>
      <p:ext uri="{BB962C8B-B14F-4D97-AF65-F5344CB8AC3E}">
        <p14:creationId xmlns:p14="http://schemas.microsoft.com/office/powerpoint/2010/main" val="1903012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231EE-4BAA-9271-106D-0649654F0BB9}"/>
              </a:ext>
            </a:extLst>
          </p:cNvPr>
          <p:cNvSpPr>
            <a:spLocks noGrp="1"/>
          </p:cNvSpPr>
          <p:nvPr>
            <p:ph type="title"/>
          </p:nvPr>
        </p:nvSpPr>
        <p:spPr>
          <a:xfrm>
            <a:off x="960438" y="317499"/>
            <a:ext cx="4500737" cy="2095501"/>
          </a:xfrm>
        </p:spPr>
        <p:txBody>
          <a:bodyPr>
            <a:normAutofit/>
          </a:bodyPr>
          <a:lstStyle/>
          <a:p>
            <a:r>
              <a:rPr lang="en-GB" sz="5600">
                <a:solidFill>
                  <a:schemeClr val="tx1"/>
                </a:solidFill>
              </a:rPr>
              <a:t>A Reflective Practitioner</a:t>
            </a:r>
          </a:p>
        </p:txBody>
      </p:sp>
      <p:sp>
        <p:nvSpPr>
          <p:cNvPr id="3" name="Content Placeholder 2">
            <a:extLst>
              <a:ext uri="{FF2B5EF4-FFF2-40B4-BE49-F238E27FC236}">
                <a16:creationId xmlns:a16="http://schemas.microsoft.com/office/drawing/2014/main" id="{933F1682-6AA2-2A8D-6B61-7D1F61C1EF9C}"/>
              </a:ext>
            </a:extLst>
          </p:cNvPr>
          <p:cNvSpPr>
            <a:spLocks noGrp="1"/>
          </p:cNvSpPr>
          <p:nvPr>
            <p:ph idx="1"/>
          </p:nvPr>
        </p:nvSpPr>
        <p:spPr>
          <a:xfrm>
            <a:off x="960438" y="2587625"/>
            <a:ext cx="4500737" cy="3594100"/>
          </a:xfrm>
        </p:spPr>
        <p:txBody>
          <a:bodyPr anchor="t">
            <a:normAutofit/>
          </a:bodyPr>
          <a:lstStyle/>
          <a:p>
            <a:r>
              <a:rPr lang="en-GB" dirty="0"/>
              <a:t>In order to undertake this assessment, you are going to become….</a:t>
            </a:r>
          </a:p>
          <a:p>
            <a:endParaRPr lang="en-GB" dirty="0"/>
          </a:p>
          <a:p>
            <a:r>
              <a:rPr lang="en-GB" dirty="0"/>
              <a:t>A reflective practitioner!</a:t>
            </a:r>
          </a:p>
        </p:txBody>
      </p:sp>
      <p:pic>
        <p:nvPicPr>
          <p:cNvPr id="5" name="Picture 4">
            <a:extLst>
              <a:ext uri="{FF2B5EF4-FFF2-40B4-BE49-F238E27FC236}">
                <a16:creationId xmlns:a16="http://schemas.microsoft.com/office/drawing/2014/main" id="{25375DCA-090D-1024-8ADD-E4765408AAAA}"/>
              </a:ext>
            </a:extLst>
          </p:cNvPr>
          <p:cNvPicPr>
            <a:picLocks noChangeAspect="1"/>
          </p:cNvPicPr>
          <p:nvPr/>
        </p:nvPicPr>
        <p:blipFill>
          <a:blip r:embed="rId2"/>
          <a:srcRect l="12172" r="16920" b="-2"/>
          <a:stretch>
            <a:fillRect/>
          </a:stretch>
        </p:blipFill>
        <p:spPr>
          <a:xfrm>
            <a:off x="6094474" y="10"/>
            <a:ext cx="6097526" cy="6857990"/>
          </a:xfrm>
          <a:prstGeom prst="rect">
            <a:avLst/>
          </a:prstGeom>
        </p:spPr>
      </p:pic>
    </p:spTree>
    <p:extLst>
      <p:ext uri="{BB962C8B-B14F-4D97-AF65-F5344CB8AC3E}">
        <p14:creationId xmlns:p14="http://schemas.microsoft.com/office/powerpoint/2010/main" val="5869043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9D4E-CCC7-B9EA-BAE9-66EBBDC313DA}"/>
              </a:ext>
            </a:extLst>
          </p:cNvPr>
          <p:cNvSpPr>
            <a:spLocks noGrp="1"/>
          </p:cNvSpPr>
          <p:nvPr>
            <p:ph type="title"/>
          </p:nvPr>
        </p:nvSpPr>
        <p:spPr/>
        <p:txBody>
          <a:bodyPr>
            <a:normAutofit fontScale="90000"/>
          </a:bodyPr>
          <a:lstStyle/>
          <a:p>
            <a:r>
              <a:rPr lang="en-GB" dirty="0"/>
              <a:t>What is reflective practice? </a:t>
            </a:r>
            <a:br>
              <a:rPr lang="en-GB" dirty="0"/>
            </a:br>
            <a:endParaRPr lang="en-GB" dirty="0"/>
          </a:p>
        </p:txBody>
      </p:sp>
      <p:sp>
        <p:nvSpPr>
          <p:cNvPr id="3" name="Content Placeholder 2">
            <a:extLst>
              <a:ext uri="{FF2B5EF4-FFF2-40B4-BE49-F238E27FC236}">
                <a16:creationId xmlns:a16="http://schemas.microsoft.com/office/drawing/2014/main" id="{887155C3-5AD2-66B0-6568-45A7F69A7DC0}"/>
              </a:ext>
            </a:extLst>
          </p:cNvPr>
          <p:cNvSpPr>
            <a:spLocks noGrp="1"/>
          </p:cNvSpPr>
          <p:nvPr>
            <p:ph idx="1"/>
          </p:nvPr>
        </p:nvSpPr>
        <p:spPr/>
        <p:txBody>
          <a:bodyPr>
            <a:normAutofit fontScale="77500" lnSpcReduction="20000"/>
          </a:bodyPr>
          <a:lstStyle/>
          <a:p>
            <a:r>
              <a:rPr lang="en-GB" dirty="0"/>
              <a:t>“Reflective practice is the ability to reflect on your actions and improve the way you work. It is considered a key skill in practice-based professional learning. In order to get the most from reflective practice the practitioner must be willing to continuously assess their own practice and performance in consideration of any new learning. The difference between reflective practice and reflection is that reflective practice is recorded or captured, while reflection is a cognitive or ‘in the head’ activity. No matter the method you choose to document your reflections, if you do it on a regular basis you will be able to make deeper and more instructive connections between your learning experiences, assumptions and perceptions.”</a:t>
            </a:r>
          </a:p>
          <a:p>
            <a:endParaRPr lang="en-GB" dirty="0"/>
          </a:p>
          <a:p>
            <a:r>
              <a:rPr lang="en-GB" dirty="0"/>
              <a:t>(College of Policing, 2020)</a:t>
            </a:r>
          </a:p>
        </p:txBody>
      </p:sp>
    </p:spTree>
    <p:extLst>
      <p:ext uri="{BB962C8B-B14F-4D97-AF65-F5344CB8AC3E}">
        <p14:creationId xmlns:p14="http://schemas.microsoft.com/office/powerpoint/2010/main" val="3066173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52102-2F24-49E4-5FB4-FF6D94C9DF99}"/>
              </a:ext>
            </a:extLst>
          </p:cNvPr>
          <p:cNvSpPr>
            <a:spLocks noGrp="1"/>
          </p:cNvSpPr>
          <p:nvPr>
            <p:ph type="title"/>
          </p:nvPr>
        </p:nvSpPr>
        <p:spPr/>
        <p:txBody>
          <a:bodyPr>
            <a:normAutofit fontScale="90000"/>
          </a:bodyPr>
          <a:lstStyle/>
          <a:p>
            <a:r>
              <a:rPr lang="en-GB" dirty="0"/>
              <a:t>How will reflective practice benefit me?</a:t>
            </a:r>
          </a:p>
        </p:txBody>
      </p:sp>
      <p:sp>
        <p:nvSpPr>
          <p:cNvPr id="3" name="Content Placeholder 2">
            <a:extLst>
              <a:ext uri="{FF2B5EF4-FFF2-40B4-BE49-F238E27FC236}">
                <a16:creationId xmlns:a16="http://schemas.microsoft.com/office/drawing/2014/main" id="{9DD4AFC9-764D-5518-08B1-41FBA9284DB8}"/>
              </a:ext>
            </a:extLst>
          </p:cNvPr>
          <p:cNvSpPr>
            <a:spLocks noGrp="1"/>
          </p:cNvSpPr>
          <p:nvPr>
            <p:ph idx="1"/>
          </p:nvPr>
        </p:nvSpPr>
        <p:spPr/>
        <p:txBody>
          <a:bodyPr>
            <a:normAutofit lnSpcReduction="10000"/>
          </a:bodyPr>
          <a:lstStyle/>
          <a:p>
            <a:r>
              <a:rPr lang="en-GB" dirty="0"/>
              <a:t>Undertaking reflective practice on a regular basis can increase your self-awareness and emotional intelligence as well improving your decision-making abilities. It could also help you to form more effective working relationships and to better cope with stress. Reflective practice extracts value from experiences, enabling a greater appreciation and awareness of development needs. It enhances personal and professional effectiveness and is therefore of benefit to you, your force and the public we serve.”</a:t>
            </a:r>
          </a:p>
          <a:p>
            <a:r>
              <a:rPr lang="en-GB" dirty="0"/>
              <a:t>(College of Policing, 2020)</a:t>
            </a:r>
          </a:p>
        </p:txBody>
      </p:sp>
    </p:spTree>
    <p:extLst>
      <p:ext uri="{BB962C8B-B14F-4D97-AF65-F5344CB8AC3E}">
        <p14:creationId xmlns:p14="http://schemas.microsoft.com/office/powerpoint/2010/main" val="374078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A86E3-02FC-F5EC-74DA-535C9C298C4B}"/>
              </a:ext>
            </a:extLst>
          </p:cNvPr>
          <p:cNvSpPr>
            <a:spLocks noGrp="1"/>
          </p:cNvSpPr>
          <p:nvPr>
            <p:ph type="title"/>
          </p:nvPr>
        </p:nvSpPr>
        <p:spPr/>
        <p:txBody>
          <a:bodyPr/>
          <a:lstStyle/>
          <a:p>
            <a:r>
              <a:rPr lang="en-GB" dirty="0"/>
              <a:t>Tools to assist you</a:t>
            </a:r>
          </a:p>
        </p:txBody>
      </p:sp>
      <p:sp>
        <p:nvSpPr>
          <p:cNvPr id="3" name="Content Placeholder 2">
            <a:extLst>
              <a:ext uri="{FF2B5EF4-FFF2-40B4-BE49-F238E27FC236}">
                <a16:creationId xmlns:a16="http://schemas.microsoft.com/office/drawing/2014/main" id="{067AEA10-C71E-8CCA-3374-B23C2386B4BC}"/>
              </a:ext>
            </a:extLst>
          </p:cNvPr>
          <p:cNvSpPr>
            <a:spLocks noGrp="1"/>
          </p:cNvSpPr>
          <p:nvPr>
            <p:ph idx="1"/>
          </p:nvPr>
        </p:nvSpPr>
        <p:spPr/>
        <p:txBody>
          <a:bodyPr>
            <a:normAutofit fontScale="77500" lnSpcReduction="20000"/>
          </a:bodyPr>
          <a:lstStyle/>
          <a:p>
            <a:r>
              <a:rPr lang="en-GB" dirty="0"/>
              <a:t>Reflection may be something that you have undertaken before, but if not and it is new to you there a few tools that you may find useful.</a:t>
            </a:r>
          </a:p>
          <a:p>
            <a:r>
              <a:rPr lang="en-GB" dirty="0"/>
              <a:t>Keeping a reflective diary – remember to remove any identifying features.</a:t>
            </a:r>
          </a:p>
          <a:p>
            <a:r>
              <a:rPr lang="en-GB" dirty="0"/>
              <a:t>Be honest with yourself – but avoid being overly critical</a:t>
            </a:r>
          </a:p>
          <a:p>
            <a:r>
              <a:rPr lang="en-GB" dirty="0"/>
              <a:t>Be balanced – look at both positive experiences and developmental opportunities</a:t>
            </a:r>
          </a:p>
          <a:p>
            <a:r>
              <a:rPr lang="en-GB" dirty="0"/>
              <a:t>Do not write your reflections when your mood is low or high as this will skew the outcome and tone of your delivery, try to protect your time to reflect and write and do so when it feels right for you to commit pen to paper.</a:t>
            </a:r>
          </a:p>
          <a:p>
            <a:r>
              <a:rPr lang="en-GB" dirty="0"/>
              <a:t>Seek feedback from appropriate sources and remember it is a gift!</a:t>
            </a:r>
          </a:p>
        </p:txBody>
      </p:sp>
    </p:spTree>
    <p:extLst>
      <p:ext uri="{BB962C8B-B14F-4D97-AF65-F5344CB8AC3E}">
        <p14:creationId xmlns:p14="http://schemas.microsoft.com/office/powerpoint/2010/main" val="945571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4D86E-513A-E796-DA93-ACD788C0C26B}"/>
              </a:ext>
            </a:extLst>
          </p:cNvPr>
          <p:cNvSpPr>
            <a:spLocks noGrp="1"/>
          </p:cNvSpPr>
          <p:nvPr>
            <p:ph type="title"/>
          </p:nvPr>
        </p:nvSpPr>
        <p:spPr/>
        <p:txBody>
          <a:bodyPr/>
          <a:lstStyle/>
          <a:p>
            <a:r>
              <a:rPr lang="en-GB" dirty="0"/>
              <a:t>You may wish to Consider</a:t>
            </a:r>
          </a:p>
        </p:txBody>
      </p:sp>
      <p:sp>
        <p:nvSpPr>
          <p:cNvPr id="3" name="Content Placeholder 2">
            <a:extLst>
              <a:ext uri="{FF2B5EF4-FFF2-40B4-BE49-F238E27FC236}">
                <a16:creationId xmlns:a16="http://schemas.microsoft.com/office/drawing/2014/main" id="{B8BE4844-5074-B8B2-2A61-3D6F9A5CCC53}"/>
              </a:ext>
            </a:extLst>
          </p:cNvPr>
          <p:cNvSpPr>
            <a:spLocks noGrp="1"/>
          </p:cNvSpPr>
          <p:nvPr>
            <p:ph idx="1"/>
          </p:nvPr>
        </p:nvSpPr>
        <p:spPr/>
        <p:txBody>
          <a:bodyPr/>
          <a:lstStyle/>
          <a:p>
            <a:r>
              <a:rPr lang="en-GB" dirty="0"/>
              <a:t>Reflective models such as:</a:t>
            </a:r>
          </a:p>
          <a:p>
            <a:r>
              <a:rPr lang="en-GB" dirty="0"/>
              <a:t>Kolb</a:t>
            </a:r>
          </a:p>
          <a:p>
            <a:r>
              <a:rPr lang="en-GB" dirty="0"/>
              <a:t>Rolfe</a:t>
            </a:r>
          </a:p>
          <a:p>
            <a:r>
              <a:rPr lang="en-GB" dirty="0"/>
              <a:t>Gibbs</a:t>
            </a:r>
          </a:p>
          <a:p>
            <a:endParaRPr lang="en-GB" dirty="0"/>
          </a:p>
          <a:p>
            <a:endParaRPr lang="en-GB" dirty="0"/>
          </a:p>
        </p:txBody>
      </p:sp>
    </p:spTree>
    <p:extLst>
      <p:ext uri="{BB962C8B-B14F-4D97-AF65-F5344CB8AC3E}">
        <p14:creationId xmlns:p14="http://schemas.microsoft.com/office/powerpoint/2010/main" val="3067189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0344-6084-AEC3-4D47-60D2EEE5C81B}"/>
              </a:ext>
            </a:extLst>
          </p:cNvPr>
          <p:cNvSpPr>
            <a:spLocks noGrp="1"/>
          </p:cNvSpPr>
          <p:nvPr>
            <p:ph type="title"/>
          </p:nvPr>
        </p:nvSpPr>
        <p:spPr/>
        <p:txBody>
          <a:bodyPr/>
          <a:lstStyle/>
          <a:p>
            <a:r>
              <a:rPr lang="en-GB" dirty="0"/>
              <a:t>Kolb’s reflective cycle</a:t>
            </a:r>
          </a:p>
        </p:txBody>
      </p:sp>
      <p:pic>
        <p:nvPicPr>
          <p:cNvPr id="5" name="Content Placeholder 4">
            <a:extLst>
              <a:ext uri="{FF2B5EF4-FFF2-40B4-BE49-F238E27FC236}">
                <a16:creationId xmlns:a16="http://schemas.microsoft.com/office/drawing/2014/main" id="{B2E2F7B3-4863-D856-A7EC-4BFA456F9A07}"/>
              </a:ext>
            </a:extLst>
          </p:cNvPr>
          <p:cNvPicPr>
            <a:picLocks noGrp="1" noChangeAspect="1"/>
          </p:cNvPicPr>
          <p:nvPr>
            <p:ph idx="1"/>
          </p:nvPr>
        </p:nvPicPr>
        <p:blipFill>
          <a:blip r:embed="rId2"/>
          <a:stretch>
            <a:fillRect/>
          </a:stretch>
        </p:blipFill>
        <p:spPr>
          <a:xfrm>
            <a:off x="3896104" y="2587625"/>
            <a:ext cx="4396618" cy="3594100"/>
          </a:xfrm>
        </p:spPr>
      </p:pic>
      <p:sp>
        <p:nvSpPr>
          <p:cNvPr id="7" name="TextBox 6">
            <a:extLst>
              <a:ext uri="{FF2B5EF4-FFF2-40B4-BE49-F238E27FC236}">
                <a16:creationId xmlns:a16="http://schemas.microsoft.com/office/drawing/2014/main" id="{5A6E7D4E-8345-7718-648A-C0DEC42965B3}"/>
              </a:ext>
            </a:extLst>
          </p:cNvPr>
          <p:cNvSpPr txBox="1"/>
          <p:nvPr/>
        </p:nvSpPr>
        <p:spPr>
          <a:xfrm flipH="1">
            <a:off x="9145785" y="4536995"/>
            <a:ext cx="2540132" cy="400110"/>
          </a:xfrm>
          <a:prstGeom prst="rect">
            <a:avLst/>
          </a:prstGeom>
          <a:noFill/>
        </p:spPr>
        <p:txBody>
          <a:bodyPr wrap="square">
            <a:spAutoFit/>
          </a:bodyPr>
          <a:lstStyle/>
          <a:p>
            <a:r>
              <a:rPr lang="en-GB" sz="1000" dirty="0">
                <a:hlinkClick r:id="rId3"/>
              </a:rPr>
              <a:t>Kolb - Reflective writing - Library at University of Hull</a:t>
            </a:r>
            <a:endParaRPr lang="en-GB" sz="1000" dirty="0"/>
          </a:p>
        </p:txBody>
      </p:sp>
    </p:spTree>
    <p:extLst>
      <p:ext uri="{BB962C8B-B14F-4D97-AF65-F5344CB8AC3E}">
        <p14:creationId xmlns:p14="http://schemas.microsoft.com/office/powerpoint/2010/main" val="915931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3E2AE-A6BD-316D-AB6A-8CCF4B56EEDA}"/>
              </a:ext>
            </a:extLst>
          </p:cNvPr>
          <p:cNvSpPr>
            <a:spLocks noGrp="1"/>
          </p:cNvSpPr>
          <p:nvPr>
            <p:ph type="title"/>
          </p:nvPr>
        </p:nvSpPr>
        <p:spPr/>
        <p:txBody>
          <a:bodyPr/>
          <a:lstStyle/>
          <a:p>
            <a:r>
              <a:rPr lang="en-GB" dirty="0"/>
              <a:t>Rolfe’s reflective cycle</a:t>
            </a:r>
          </a:p>
        </p:txBody>
      </p:sp>
      <p:pic>
        <p:nvPicPr>
          <p:cNvPr id="5" name="Content Placeholder 4">
            <a:extLst>
              <a:ext uri="{FF2B5EF4-FFF2-40B4-BE49-F238E27FC236}">
                <a16:creationId xmlns:a16="http://schemas.microsoft.com/office/drawing/2014/main" id="{C14BF8DA-5197-7A6B-E3E6-9DEF90834B79}"/>
              </a:ext>
            </a:extLst>
          </p:cNvPr>
          <p:cNvPicPr>
            <a:picLocks noGrp="1" noChangeAspect="1"/>
          </p:cNvPicPr>
          <p:nvPr>
            <p:ph idx="1"/>
          </p:nvPr>
        </p:nvPicPr>
        <p:blipFill>
          <a:blip r:embed="rId2"/>
          <a:stretch>
            <a:fillRect/>
          </a:stretch>
        </p:blipFill>
        <p:spPr>
          <a:xfrm>
            <a:off x="3723643" y="2587625"/>
            <a:ext cx="4741540" cy="3594100"/>
          </a:xfrm>
        </p:spPr>
      </p:pic>
      <p:sp>
        <p:nvSpPr>
          <p:cNvPr id="7" name="TextBox 6">
            <a:extLst>
              <a:ext uri="{FF2B5EF4-FFF2-40B4-BE49-F238E27FC236}">
                <a16:creationId xmlns:a16="http://schemas.microsoft.com/office/drawing/2014/main" id="{D74EF7A7-61A6-FA48-3EED-01E5E0A1102C}"/>
              </a:ext>
            </a:extLst>
          </p:cNvPr>
          <p:cNvSpPr txBox="1"/>
          <p:nvPr/>
        </p:nvSpPr>
        <p:spPr>
          <a:xfrm>
            <a:off x="8982974" y="4259995"/>
            <a:ext cx="2605177" cy="400110"/>
          </a:xfrm>
          <a:prstGeom prst="rect">
            <a:avLst/>
          </a:prstGeom>
          <a:noFill/>
        </p:spPr>
        <p:txBody>
          <a:bodyPr wrap="square">
            <a:spAutoFit/>
          </a:bodyPr>
          <a:lstStyle/>
          <a:p>
            <a:r>
              <a:rPr lang="en-GB" sz="1000" dirty="0">
                <a:hlinkClick r:id="rId3"/>
              </a:rPr>
              <a:t>Rolfe's Reflective Model | NursingAnswers.net</a:t>
            </a:r>
            <a:endParaRPr lang="en-GB" sz="1000" dirty="0"/>
          </a:p>
        </p:txBody>
      </p:sp>
    </p:spTree>
    <p:extLst>
      <p:ext uri="{BB962C8B-B14F-4D97-AF65-F5344CB8AC3E}">
        <p14:creationId xmlns:p14="http://schemas.microsoft.com/office/powerpoint/2010/main" val="2447335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ED9C1-2928-F95E-9601-EA5F07783681}"/>
              </a:ext>
            </a:extLst>
          </p:cNvPr>
          <p:cNvSpPr>
            <a:spLocks noGrp="1"/>
          </p:cNvSpPr>
          <p:nvPr>
            <p:ph type="title"/>
          </p:nvPr>
        </p:nvSpPr>
        <p:spPr/>
        <p:txBody>
          <a:bodyPr/>
          <a:lstStyle/>
          <a:p>
            <a:r>
              <a:rPr lang="en-GB" dirty="0"/>
              <a:t>Gibbs reflective cycle</a:t>
            </a:r>
          </a:p>
        </p:txBody>
      </p:sp>
      <p:pic>
        <p:nvPicPr>
          <p:cNvPr id="5" name="Content Placeholder 4">
            <a:extLst>
              <a:ext uri="{FF2B5EF4-FFF2-40B4-BE49-F238E27FC236}">
                <a16:creationId xmlns:a16="http://schemas.microsoft.com/office/drawing/2014/main" id="{25AF7CE0-FA60-F5CE-0BDA-CB3280D91F8B}"/>
              </a:ext>
            </a:extLst>
          </p:cNvPr>
          <p:cNvPicPr>
            <a:picLocks noGrp="1" noChangeAspect="1"/>
          </p:cNvPicPr>
          <p:nvPr>
            <p:ph idx="1"/>
          </p:nvPr>
        </p:nvPicPr>
        <p:blipFill>
          <a:blip r:embed="rId2"/>
          <a:stretch>
            <a:fillRect/>
          </a:stretch>
        </p:blipFill>
        <p:spPr>
          <a:xfrm>
            <a:off x="3486151" y="2228850"/>
            <a:ext cx="5757862" cy="4629149"/>
          </a:xfrm>
        </p:spPr>
      </p:pic>
      <p:sp>
        <p:nvSpPr>
          <p:cNvPr id="7" name="TextBox 6">
            <a:extLst>
              <a:ext uri="{FF2B5EF4-FFF2-40B4-BE49-F238E27FC236}">
                <a16:creationId xmlns:a16="http://schemas.microsoft.com/office/drawing/2014/main" id="{A831E81D-B34E-EFDF-B23E-4C9322800F0A}"/>
              </a:ext>
            </a:extLst>
          </p:cNvPr>
          <p:cNvSpPr txBox="1"/>
          <p:nvPr/>
        </p:nvSpPr>
        <p:spPr>
          <a:xfrm rot="10800000" flipV="1">
            <a:off x="9385539" y="4013775"/>
            <a:ext cx="2656936" cy="400110"/>
          </a:xfrm>
          <a:prstGeom prst="rect">
            <a:avLst/>
          </a:prstGeom>
          <a:noFill/>
        </p:spPr>
        <p:txBody>
          <a:bodyPr wrap="square">
            <a:spAutoFit/>
          </a:bodyPr>
          <a:lstStyle/>
          <a:p>
            <a:r>
              <a:rPr lang="en-GB" sz="1000" dirty="0">
                <a:hlinkClick r:id="rId3"/>
              </a:rPr>
              <a:t>Gibbs' Reflective Cycle | Reflection Toolkit | Reflection Toolkit</a:t>
            </a:r>
            <a:endParaRPr lang="en-GB" sz="1000" dirty="0"/>
          </a:p>
        </p:txBody>
      </p:sp>
    </p:spTree>
    <p:extLst>
      <p:ext uri="{BB962C8B-B14F-4D97-AF65-F5344CB8AC3E}">
        <p14:creationId xmlns:p14="http://schemas.microsoft.com/office/powerpoint/2010/main" val="2061277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DB872-5DD8-386E-511C-AECDF6DFEDA0}"/>
              </a:ext>
            </a:extLst>
          </p:cNvPr>
          <p:cNvSpPr>
            <a:spLocks noGrp="1"/>
          </p:cNvSpPr>
          <p:nvPr>
            <p:ph type="title"/>
          </p:nvPr>
        </p:nvSpPr>
        <p:spPr/>
        <p:txBody>
          <a:bodyPr>
            <a:normAutofit fontScale="90000"/>
          </a:bodyPr>
          <a:lstStyle/>
          <a:p>
            <a:r>
              <a:rPr lang="en-GB" dirty="0"/>
              <a:t>Set yourself some Questions!</a:t>
            </a:r>
          </a:p>
        </p:txBody>
      </p:sp>
      <p:sp>
        <p:nvSpPr>
          <p:cNvPr id="3" name="Content Placeholder 2">
            <a:extLst>
              <a:ext uri="{FF2B5EF4-FFF2-40B4-BE49-F238E27FC236}">
                <a16:creationId xmlns:a16="http://schemas.microsoft.com/office/drawing/2014/main" id="{ADCB6AA8-D2F8-32F3-B483-E8F2924EDC04}"/>
              </a:ext>
            </a:extLst>
          </p:cNvPr>
          <p:cNvSpPr>
            <a:spLocks noGrp="1"/>
          </p:cNvSpPr>
          <p:nvPr>
            <p:ph idx="1"/>
          </p:nvPr>
        </p:nvSpPr>
        <p:spPr/>
        <p:txBody>
          <a:bodyPr>
            <a:normAutofit/>
          </a:bodyPr>
          <a:lstStyle/>
          <a:p>
            <a:r>
              <a:rPr lang="en-GB" dirty="0"/>
              <a:t>These will not only help you to consider the event but to prob deeper into what happened with that event focusing on the learning that may be obtained from it. </a:t>
            </a:r>
          </a:p>
        </p:txBody>
      </p:sp>
    </p:spTree>
    <p:extLst>
      <p:ext uri="{BB962C8B-B14F-4D97-AF65-F5344CB8AC3E}">
        <p14:creationId xmlns:p14="http://schemas.microsoft.com/office/powerpoint/2010/main" val="121842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322CC-7F74-8A2D-AA16-FD7F7304E981}"/>
              </a:ext>
            </a:extLst>
          </p:cNvPr>
          <p:cNvSpPr>
            <a:spLocks noGrp="1"/>
          </p:cNvSpPr>
          <p:nvPr>
            <p:ph type="title"/>
          </p:nvPr>
        </p:nvSpPr>
        <p:spPr/>
        <p:txBody>
          <a:bodyPr/>
          <a:lstStyle/>
          <a:p>
            <a:r>
              <a:rPr lang="en-GB" dirty="0"/>
              <a:t>Q’s</a:t>
            </a:r>
          </a:p>
        </p:txBody>
      </p:sp>
      <p:sp>
        <p:nvSpPr>
          <p:cNvPr id="3" name="Content Placeholder 2">
            <a:extLst>
              <a:ext uri="{FF2B5EF4-FFF2-40B4-BE49-F238E27FC236}">
                <a16:creationId xmlns:a16="http://schemas.microsoft.com/office/drawing/2014/main" id="{279B188A-5EB8-09A3-D469-687D2123F268}"/>
              </a:ext>
            </a:extLst>
          </p:cNvPr>
          <p:cNvSpPr>
            <a:spLocks noGrp="1"/>
          </p:cNvSpPr>
          <p:nvPr>
            <p:ph idx="1"/>
          </p:nvPr>
        </p:nvSpPr>
        <p:spPr>
          <a:xfrm>
            <a:off x="960120" y="2248619"/>
            <a:ext cx="10268712" cy="3932725"/>
          </a:xfrm>
        </p:spPr>
        <p:txBody>
          <a:bodyPr>
            <a:normAutofit/>
          </a:bodyPr>
          <a:lstStyle/>
          <a:p>
            <a:r>
              <a:rPr lang="en-GB" dirty="0"/>
              <a:t>What was the experience?</a:t>
            </a:r>
          </a:p>
          <a:p>
            <a:r>
              <a:rPr lang="en-GB" dirty="0"/>
              <a:t>What was my role within it?</a:t>
            </a:r>
          </a:p>
          <a:p>
            <a:r>
              <a:rPr lang="en-GB" dirty="0"/>
              <a:t>How did I feel both physically and mentally at the time or afterwards?</a:t>
            </a:r>
          </a:p>
          <a:p>
            <a:r>
              <a:rPr lang="en-GB" dirty="0"/>
              <a:t>Did I deal with it appropriately?</a:t>
            </a:r>
          </a:p>
          <a:p>
            <a:r>
              <a:rPr lang="en-GB" dirty="0"/>
              <a:t>Was I professional?</a:t>
            </a:r>
          </a:p>
          <a:p>
            <a:r>
              <a:rPr lang="en-GB" dirty="0"/>
              <a:t>Did I have the skills and experience to deal with the matter?</a:t>
            </a:r>
          </a:p>
        </p:txBody>
      </p:sp>
    </p:spTree>
    <p:extLst>
      <p:ext uri="{BB962C8B-B14F-4D97-AF65-F5344CB8AC3E}">
        <p14:creationId xmlns:p14="http://schemas.microsoft.com/office/powerpoint/2010/main" val="2730029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4970-B910-6B63-31AA-BD593FC3A325}"/>
              </a:ext>
            </a:extLst>
          </p:cNvPr>
          <p:cNvSpPr>
            <a:spLocks noGrp="1"/>
          </p:cNvSpPr>
          <p:nvPr>
            <p:ph type="title"/>
          </p:nvPr>
        </p:nvSpPr>
        <p:spPr/>
        <p:txBody>
          <a:bodyPr/>
          <a:lstStyle/>
          <a:p>
            <a:r>
              <a:rPr lang="en-GB" dirty="0"/>
              <a:t>Q’s</a:t>
            </a:r>
          </a:p>
        </p:txBody>
      </p:sp>
      <p:sp>
        <p:nvSpPr>
          <p:cNvPr id="3" name="Content Placeholder 2">
            <a:extLst>
              <a:ext uri="{FF2B5EF4-FFF2-40B4-BE49-F238E27FC236}">
                <a16:creationId xmlns:a16="http://schemas.microsoft.com/office/drawing/2014/main" id="{6B7D495B-71B1-C187-61F9-89E63BD4BFEA}"/>
              </a:ext>
            </a:extLst>
          </p:cNvPr>
          <p:cNvSpPr>
            <a:spLocks noGrp="1"/>
          </p:cNvSpPr>
          <p:nvPr>
            <p:ph idx="1"/>
          </p:nvPr>
        </p:nvSpPr>
        <p:spPr/>
        <p:txBody>
          <a:bodyPr>
            <a:normAutofit fontScale="55000" lnSpcReduction="20000"/>
          </a:bodyPr>
          <a:lstStyle/>
          <a:p>
            <a:r>
              <a:rPr lang="en-GB" dirty="0"/>
              <a:t>Could I have explored alternative ways of dealing with the matter?</a:t>
            </a:r>
          </a:p>
          <a:p>
            <a:r>
              <a:rPr lang="en-GB" dirty="0"/>
              <a:t>If not, why?</a:t>
            </a:r>
          </a:p>
          <a:p>
            <a:r>
              <a:rPr lang="en-GB" dirty="0"/>
              <a:t>If so, what were the alternatives and likely outcomes, did I consider then at the time and disregard, if so why?</a:t>
            </a:r>
          </a:p>
          <a:p>
            <a:r>
              <a:rPr lang="en-GB" dirty="0"/>
              <a:t>Has this experience changed me, have my opinions or beliefs changed?</a:t>
            </a:r>
          </a:p>
          <a:p>
            <a:r>
              <a:rPr lang="en-GB" dirty="0"/>
              <a:t>Can I identify best practice in myself?</a:t>
            </a:r>
          </a:p>
          <a:p>
            <a:r>
              <a:rPr lang="en-GB" dirty="0"/>
              <a:t>What went well?</a:t>
            </a:r>
          </a:p>
          <a:p>
            <a:r>
              <a:rPr lang="en-GB" dirty="0"/>
              <a:t>What went less well?</a:t>
            </a:r>
          </a:p>
          <a:p>
            <a:r>
              <a:rPr lang="en-GB" dirty="0"/>
              <a:t>Evaluate</a:t>
            </a:r>
          </a:p>
          <a:p>
            <a:r>
              <a:rPr lang="en-GB" dirty="0"/>
              <a:t>Identify how can I build upon my skills and engagement</a:t>
            </a:r>
          </a:p>
          <a:p>
            <a:r>
              <a:rPr lang="en-GB" dirty="0"/>
              <a:t>What’s next?</a:t>
            </a:r>
          </a:p>
          <a:p>
            <a:endParaRPr lang="en-GB" dirty="0"/>
          </a:p>
        </p:txBody>
      </p:sp>
    </p:spTree>
    <p:extLst>
      <p:ext uri="{BB962C8B-B14F-4D97-AF65-F5344CB8AC3E}">
        <p14:creationId xmlns:p14="http://schemas.microsoft.com/office/powerpoint/2010/main" val="715586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59061-A10B-961A-7339-386980DAD2EC}"/>
              </a:ext>
            </a:extLst>
          </p:cNvPr>
          <p:cNvSpPr>
            <a:spLocks noGrp="1"/>
          </p:cNvSpPr>
          <p:nvPr>
            <p:ph type="title"/>
          </p:nvPr>
        </p:nvSpPr>
        <p:spPr/>
        <p:txBody>
          <a:bodyPr>
            <a:normAutofit fontScale="90000"/>
          </a:bodyPr>
          <a:lstStyle/>
          <a:p>
            <a:r>
              <a:rPr lang="en-GB" dirty="0"/>
              <a:t>Familiarise yourself with the Assessment</a:t>
            </a:r>
          </a:p>
        </p:txBody>
      </p:sp>
      <p:sp>
        <p:nvSpPr>
          <p:cNvPr id="3" name="Content Placeholder 2">
            <a:extLst>
              <a:ext uri="{FF2B5EF4-FFF2-40B4-BE49-F238E27FC236}">
                <a16:creationId xmlns:a16="http://schemas.microsoft.com/office/drawing/2014/main" id="{A486FBFE-F99E-CC1A-F50A-BA33D625496D}"/>
              </a:ext>
            </a:extLst>
          </p:cNvPr>
          <p:cNvSpPr>
            <a:spLocks noGrp="1"/>
          </p:cNvSpPr>
          <p:nvPr>
            <p:ph idx="1"/>
          </p:nvPr>
        </p:nvSpPr>
        <p:spPr/>
        <p:txBody>
          <a:bodyPr/>
          <a:lstStyle/>
          <a:p>
            <a:r>
              <a:rPr lang="en-GB" dirty="0"/>
              <a:t>Complete a minimum of 80 hours volunteering and complete the 2000-word reflective portfolio (see hand out).</a:t>
            </a:r>
          </a:p>
          <a:p>
            <a:endParaRPr lang="en-GB" dirty="0"/>
          </a:p>
          <a:p>
            <a:endParaRPr lang="en-GB" dirty="0"/>
          </a:p>
        </p:txBody>
      </p:sp>
      <p:pic>
        <p:nvPicPr>
          <p:cNvPr id="6" name="Picture 5">
            <a:extLst>
              <a:ext uri="{FF2B5EF4-FFF2-40B4-BE49-F238E27FC236}">
                <a16:creationId xmlns:a16="http://schemas.microsoft.com/office/drawing/2014/main" id="{8C8CBF44-7FCD-8838-64AB-0A9C22D094EA}"/>
              </a:ext>
            </a:extLst>
          </p:cNvPr>
          <p:cNvPicPr>
            <a:picLocks noChangeAspect="1"/>
          </p:cNvPicPr>
          <p:nvPr/>
        </p:nvPicPr>
        <p:blipFill>
          <a:blip r:embed="rId3"/>
          <a:stretch>
            <a:fillRect/>
          </a:stretch>
        </p:blipFill>
        <p:spPr>
          <a:xfrm>
            <a:off x="8365146" y="4321968"/>
            <a:ext cx="2236178" cy="2218217"/>
          </a:xfrm>
          <a:prstGeom prst="rect">
            <a:avLst/>
          </a:prstGeom>
        </p:spPr>
      </p:pic>
    </p:spTree>
    <p:extLst>
      <p:ext uri="{BB962C8B-B14F-4D97-AF65-F5344CB8AC3E}">
        <p14:creationId xmlns:p14="http://schemas.microsoft.com/office/powerpoint/2010/main" val="134652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7C0B-7F20-ADDA-0DEC-63FFCB511855}"/>
              </a:ext>
            </a:extLst>
          </p:cNvPr>
          <p:cNvSpPr>
            <a:spLocks noGrp="1"/>
          </p:cNvSpPr>
          <p:nvPr>
            <p:ph type="title"/>
          </p:nvPr>
        </p:nvSpPr>
        <p:spPr/>
        <p:txBody>
          <a:bodyPr/>
          <a:lstStyle/>
          <a:p>
            <a:r>
              <a:rPr lang="en-GB"/>
              <a:t>Code of ethics</a:t>
            </a:r>
            <a:endParaRPr lang="en-GB" dirty="0"/>
          </a:p>
        </p:txBody>
      </p:sp>
      <p:sp>
        <p:nvSpPr>
          <p:cNvPr id="3" name="Content Placeholder 2">
            <a:extLst>
              <a:ext uri="{FF2B5EF4-FFF2-40B4-BE49-F238E27FC236}">
                <a16:creationId xmlns:a16="http://schemas.microsoft.com/office/drawing/2014/main" id="{682C5108-EC3E-EBFE-FAA0-FB2B29F18668}"/>
              </a:ext>
            </a:extLst>
          </p:cNvPr>
          <p:cNvSpPr>
            <a:spLocks noGrp="1"/>
          </p:cNvSpPr>
          <p:nvPr>
            <p:ph idx="1"/>
          </p:nvPr>
        </p:nvSpPr>
        <p:spPr/>
        <p:txBody>
          <a:bodyPr/>
          <a:lstStyle/>
          <a:p>
            <a:r>
              <a:rPr lang="en-GB" dirty="0"/>
              <a:t>Within your portfolio you need to demonstrate competencies in respect of the College of Policing Code of Ethics, ensure that you are familiar with these.</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05AFA0EF-C58D-BD4C-0D50-0AFD7D8C1F3F}"/>
              </a:ext>
            </a:extLst>
          </p:cNvPr>
          <p:cNvPicPr>
            <a:picLocks noChangeAspect="1"/>
          </p:cNvPicPr>
          <p:nvPr/>
        </p:nvPicPr>
        <p:blipFill>
          <a:blip r:embed="rId2"/>
          <a:stretch>
            <a:fillRect/>
          </a:stretch>
        </p:blipFill>
        <p:spPr>
          <a:xfrm>
            <a:off x="0" y="4762"/>
            <a:ext cx="12192000" cy="6848475"/>
          </a:xfrm>
          <a:prstGeom prst="rect">
            <a:avLst/>
          </a:prstGeom>
        </p:spPr>
      </p:pic>
      <p:sp>
        <p:nvSpPr>
          <p:cNvPr id="7" name="TextBox 6">
            <a:extLst>
              <a:ext uri="{FF2B5EF4-FFF2-40B4-BE49-F238E27FC236}">
                <a16:creationId xmlns:a16="http://schemas.microsoft.com/office/drawing/2014/main" id="{03E46644-0851-80B0-992D-545989EFD54A}"/>
              </a:ext>
            </a:extLst>
          </p:cNvPr>
          <p:cNvSpPr txBox="1"/>
          <p:nvPr/>
        </p:nvSpPr>
        <p:spPr>
          <a:xfrm rot="10800000" flipV="1">
            <a:off x="7596995" y="5791572"/>
            <a:ext cx="2622429" cy="830997"/>
          </a:xfrm>
          <a:prstGeom prst="rect">
            <a:avLst/>
          </a:prstGeom>
          <a:noFill/>
        </p:spPr>
        <p:txBody>
          <a:bodyPr wrap="square">
            <a:spAutoFit/>
          </a:bodyPr>
          <a:lstStyle/>
          <a:p>
            <a:r>
              <a:rPr lang="en-GB" sz="1600" dirty="0">
                <a:hlinkClick r:id="rId3"/>
              </a:rPr>
              <a:t>Code of Ethics ethical policing principles | College of Policing</a:t>
            </a:r>
            <a:endParaRPr lang="en-GB" sz="1600" dirty="0"/>
          </a:p>
        </p:txBody>
      </p:sp>
    </p:spTree>
    <p:extLst>
      <p:ext uri="{BB962C8B-B14F-4D97-AF65-F5344CB8AC3E}">
        <p14:creationId xmlns:p14="http://schemas.microsoft.com/office/powerpoint/2010/main" val="2703638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B931-B366-5824-BED7-5DA737217143}"/>
              </a:ext>
            </a:extLst>
          </p:cNvPr>
          <p:cNvSpPr>
            <a:spLocks noGrp="1"/>
          </p:cNvSpPr>
          <p:nvPr>
            <p:ph type="title"/>
          </p:nvPr>
        </p:nvSpPr>
        <p:spPr/>
        <p:txBody>
          <a:bodyPr/>
          <a:lstStyle/>
          <a:p>
            <a:r>
              <a:rPr lang="en-GB" dirty="0"/>
              <a:t>Pictures and Images</a:t>
            </a:r>
          </a:p>
        </p:txBody>
      </p:sp>
      <p:sp>
        <p:nvSpPr>
          <p:cNvPr id="3" name="Content Placeholder 2">
            <a:extLst>
              <a:ext uri="{FF2B5EF4-FFF2-40B4-BE49-F238E27FC236}">
                <a16:creationId xmlns:a16="http://schemas.microsoft.com/office/drawing/2014/main" id="{44582211-054D-7720-1794-BC0CBE6E48AE}"/>
              </a:ext>
            </a:extLst>
          </p:cNvPr>
          <p:cNvSpPr>
            <a:spLocks noGrp="1"/>
          </p:cNvSpPr>
          <p:nvPr>
            <p:ph idx="1"/>
          </p:nvPr>
        </p:nvSpPr>
        <p:spPr/>
        <p:txBody>
          <a:bodyPr/>
          <a:lstStyle/>
          <a:p>
            <a:r>
              <a:rPr lang="en-GB" dirty="0"/>
              <a:t>Should you wish to do so, please feel free to include pictures, images, news reports etc, but do ensure that all are appropriately cited and referenced using Harvard referencing.</a:t>
            </a:r>
          </a:p>
          <a:p>
            <a:r>
              <a:rPr lang="en-GB" dirty="0"/>
              <a:t>Please ensure that all are sanitised unless they are published within the public domain and remove all names, locations etc and that they are suitable.</a:t>
            </a:r>
          </a:p>
        </p:txBody>
      </p:sp>
      <p:pic>
        <p:nvPicPr>
          <p:cNvPr id="5" name="Picture 4">
            <a:extLst>
              <a:ext uri="{FF2B5EF4-FFF2-40B4-BE49-F238E27FC236}">
                <a16:creationId xmlns:a16="http://schemas.microsoft.com/office/drawing/2014/main" id="{7BCBEB5A-9BD3-A3AF-0539-6E7B22B27BE6}"/>
              </a:ext>
            </a:extLst>
          </p:cNvPr>
          <p:cNvPicPr>
            <a:picLocks noChangeAspect="1"/>
          </p:cNvPicPr>
          <p:nvPr/>
        </p:nvPicPr>
        <p:blipFill>
          <a:blip r:embed="rId2"/>
          <a:stretch>
            <a:fillRect/>
          </a:stretch>
        </p:blipFill>
        <p:spPr>
          <a:xfrm>
            <a:off x="8941401" y="5507832"/>
            <a:ext cx="2753109" cy="1150144"/>
          </a:xfrm>
          <a:prstGeom prst="rect">
            <a:avLst/>
          </a:prstGeom>
        </p:spPr>
      </p:pic>
    </p:spTree>
    <p:extLst>
      <p:ext uri="{BB962C8B-B14F-4D97-AF65-F5344CB8AC3E}">
        <p14:creationId xmlns:p14="http://schemas.microsoft.com/office/powerpoint/2010/main" val="1618604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03471-0D2F-322B-0C16-33368E1890FE}"/>
              </a:ext>
            </a:extLst>
          </p:cNvPr>
          <p:cNvSpPr>
            <a:spLocks noGrp="1"/>
          </p:cNvSpPr>
          <p:nvPr>
            <p:ph type="title"/>
          </p:nvPr>
        </p:nvSpPr>
        <p:spPr/>
        <p:txBody>
          <a:bodyPr>
            <a:normAutofit fontScale="90000"/>
          </a:bodyPr>
          <a:lstStyle/>
          <a:p>
            <a:r>
              <a:rPr lang="en-GB" dirty="0"/>
              <a:t>When should I start this assignment?</a:t>
            </a:r>
          </a:p>
        </p:txBody>
      </p:sp>
      <p:sp>
        <p:nvSpPr>
          <p:cNvPr id="3" name="Content Placeholder 2">
            <a:extLst>
              <a:ext uri="{FF2B5EF4-FFF2-40B4-BE49-F238E27FC236}">
                <a16:creationId xmlns:a16="http://schemas.microsoft.com/office/drawing/2014/main" id="{76D79341-B577-F192-5948-12DEA388F46E}"/>
              </a:ext>
            </a:extLst>
          </p:cNvPr>
          <p:cNvSpPr>
            <a:spLocks noGrp="1"/>
          </p:cNvSpPr>
          <p:nvPr>
            <p:ph idx="1"/>
          </p:nvPr>
        </p:nvSpPr>
        <p:spPr/>
        <p:txBody>
          <a:bodyPr/>
          <a:lstStyle/>
          <a:p>
            <a:r>
              <a:rPr lang="en-GB" dirty="0"/>
              <a:t>As soon as you finish reading the power point slides.</a:t>
            </a:r>
          </a:p>
          <a:p>
            <a:endParaRPr lang="en-GB" dirty="0"/>
          </a:p>
          <a:p>
            <a:r>
              <a:rPr lang="en-GB" dirty="0"/>
              <a:t>The sooner you start, the easier this will be for you.  It is a learning process, to prepare you for your future study and career pathways and each element of the journey is part of your experience and reflective process.</a:t>
            </a:r>
          </a:p>
        </p:txBody>
      </p:sp>
    </p:spTree>
    <p:extLst>
      <p:ext uri="{BB962C8B-B14F-4D97-AF65-F5344CB8AC3E}">
        <p14:creationId xmlns:p14="http://schemas.microsoft.com/office/powerpoint/2010/main" val="2499598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33A9A-DE9F-7984-BB41-086EA833DEAC}"/>
              </a:ext>
            </a:extLst>
          </p:cNvPr>
          <p:cNvSpPr>
            <a:spLocks noGrp="1"/>
          </p:cNvSpPr>
          <p:nvPr>
            <p:ph type="title"/>
          </p:nvPr>
        </p:nvSpPr>
        <p:spPr/>
        <p:txBody>
          <a:bodyPr/>
          <a:lstStyle/>
          <a:p>
            <a:r>
              <a:rPr lang="en-GB" dirty="0"/>
              <a:t>What if I get stuck?</a:t>
            </a:r>
          </a:p>
        </p:txBody>
      </p:sp>
      <p:sp>
        <p:nvSpPr>
          <p:cNvPr id="3" name="Content Placeholder 2">
            <a:extLst>
              <a:ext uri="{FF2B5EF4-FFF2-40B4-BE49-F238E27FC236}">
                <a16:creationId xmlns:a16="http://schemas.microsoft.com/office/drawing/2014/main" id="{7978A53D-502F-5E30-5D48-628FE977D548}"/>
              </a:ext>
            </a:extLst>
          </p:cNvPr>
          <p:cNvSpPr>
            <a:spLocks noGrp="1"/>
          </p:cNvSpPr>
          <p:nvPr>
            <p:ph idx="1"/>
          </p:nvPr>
        </p:nvSpPr>
        <p:spPr/>
        <p:txBody>
          <a:bodyPr/>
          <a:lstStyle/>
          <a:p>
            <a:r>
              <a:rPr lang="en-GB" dirty="0"/>
              <a:t>Even if you are not “stuck” I would recommend that you take advantage of the weekly drop in which is with me online between 0900hrs and 1100hrs each Friday and do keep the communication channels open!</a:t>
            </a:r>
          </a:p>
        </p:txBody>
      </p:sp>
    </p:spTree>
    <p:extLst>
      <p:ext uri="{BB962C8B-B14F-4D97-AF65-F5344CB8AC3E}">
        <p14:creationId xmlns:p14="http://schemas.microsoft.com/office/powerpoint/2010/main" val="522533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0C1CC-4185-BE6C-3908-54A520C07A60}"/>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E2FDB697-F13C-C914-76B1-2857EA5463E7}"/>
              </a:ext>
            </a:extLst>
          </p:cNvPr>
          <p:cNvSpPr>
            <a:spLocks noGrp="1"/>
          </p:cNvSpPr>
          <p:nvPr>
            <p:ph idx="1"/>
          </p:nvPr>
        </p:nvSpPr>
        <p:spPr/>
        <p:txBody>
          <a:bodyPr/>
          <a:lstStyle/>
          <a:p>
            <a:r>
              <a:rPr lang="en-GB" dirty="0"/>
              <a:t>You have the ability to do this.</a:t>
            </a:r>
          </a:p>
          <a:p>
            <a:endParaRPr lang="en-GB" dirty="0"/>
          </a:p>
          <a:p>
            <a:r>
              <a:rPr lang="en-GB" dirty="0"/>
              <a:t>Enjoy!</a:t>
            </a:r>
          </a:p>
        </p:txBody>
      </p:sp>
    </p:spTree>
    <p:extLst>
      <p:ext uri="{BB962C8B-B14F-4D97-AF65-F5344CB8AC3E}">
        <p14:creationId xmlns:p14="http://schemas.microsoft.com/office/powerpoint/2010/main" val="4072474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4D392-5B74-96C1-BD83-83254D7F2FE6}"/>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5DFD3CF5-2A33-DC34-FDF2-97304857EC74}"/>
              </a:ext>
            </a:extLst>
          </p:cNvPr>
          <p:cNvSpPr>
            <a:spLocks noGrp="1"/>
          </p:cNvSpPr>
          <p:nvPr>
            <p:ph idx="1"/>
          </p:nvPr>
        </p:nvSpPr>
        <p:spPr/>
        <p:txBody>
          <a:bodyPr>
            <a:normAutofit/>
          </a:bodyPr>
          <a:lstStyle/>
          <a:p>
            <a:r>
              <a:rPr lang="en-GB" sz="3600" dirty="0"/>
              <a:t>Any questions?</a:t>
            </a:r>
          </a:p>
        </p:txBody>
      </p:sp>
    </p:spTree>
    <p:extLst>
      <p:ext uri="{BB962C8B-B14F-4D97-AF65-F5344CB8AC3E}">
        <p14:creationId xmlns:p14="http://schemas.microsoft.com/office/powerpoint/2010/main" val="73994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907</Words>
  <Application>Microsoft Office PowerPoint</Application>
  <PresentationFormat>Widescreen</PresentationFormat>
  <Paragraphs>76</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Franklin Gothic Demi Cond</vt:lpstr>
      <vt:lpstr>Franklin Gothic Medium</vt:lpstr>
      <vt:lpstr>Wingdings</vt:lpstr>
      <vt:lpstr>JuxtaposeVTI</vt:lpstr>
      <vt:lpstr>Assessment 2</vt:lpstr>
      <vt:lpstr>PowerPoint Presentation</vt:lpstr>
      <vt:lpstr>A Reflective Practitioner</vt:lpstr>
      <vt:lpstr>What is reflective practice?  </vt:lpstr>
      <vt:lpstr>How will reflective practice benefit me?</vt:lpstr>
      <vt:lpstr>Tools to assist you</vt:lpstr>
      <vt:lpstr>You may wish to Consider</vt:lpstr>
      <vt:lpstr>Kolb’s reflective cycle</vt:lpstr>
      <vt:lpstr>Rolfe’s reflective cycle</vt:lpstr>
      <vt:lpstr>Gibbs reflective cycle</vt:lpstr>
      <vt:lpstr>Set yourself some Questions!</vt:lpstr>
      <vt:lpstr>Q’s</vt:lpstr>
      <vt:lpstr>Q’s</vt:lpstr>
      <vt:lpstr>Familiarise yourself with the Assessment</vt:lpstr>
      <vt:lpstr>Code of ethics</vt:lpstr>
      <vt:lpstr>Pictures and Images</vt:lpstr>
      <vt:lpstr>When should I start this assignment?</vt:lpstr>
      <vt:lpstr>What if I get stuck?</vt:lpstr>
      <vt:lpstr>Remember…</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2025-07-31T15:45:36Z</dcterms:created>
  <dcterms:modified xsi:type="dcterms:W3CDTF">2025-07-31T17:28:06Z</dcterms:modified>
</cp:coreProperties>
</file>