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27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8" r:id="rId6"/>
    <p:sldId id="260" r:id="rId7"/>
    <p:sldId id="261" r:id="rId8"/>
    <p:sldId id="262" r:id="rId9"/>
    <p:sldId id="263" r:id="rId10"/>
    <p:sldId id="269" r:id="rId11"/>
    <p:sldId id="264" r:id="rId12"/>
    <p:sldId id="270" r:id="rId13"/>
    <p:sldId id="265" r:id="rId14"/>
    <p:sldId id="266" r:id="rId15"/>
    <p:sldId id="267" r:id="rId16"/>
    <p:sldId id="271" r:id="rId17"/>
  </p:sldIdLst>
  <p:sldSz cx="12192000" cy="6858000"/>
  <p:notesSz cx="6858000" cy="12192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F00B33-FA11-F4A4-615B-876957479931}" v="9" dt="2026-10-12T12:49:46.4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75457" autoAdjust="0"/>
  </p:normalViewPr>
  <p:slideViewPr>
    <p:cSldViewPr snapToGrid="0" snapToObjects="1">
      <p:cViewPr varScale="1">
        <p:scale>
          <a:sx n="62" d="100"/>
          <a:sy n="62" d="100"/>
        </p:scale>
        <p:origin x="145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mreena Jabeen (2318965)" userId="S::2318965@student.uwtsd.ac.uk::1df01490-5690-4387-8c8a-fa15cb964f51" providerId="AD" clId="Web-{B500F8F5-9179-45D8-732B-806306117A5C}"/>
    <pc:docChg chg="modSld">
      <pc:chgData name="Somreena Jabeen (2318965)" userId="S::2318965@student.uwtsd.ac.uk::1df01490-5690-4387-8c8a-fa15cb964f51" providerId="AD" clId="Web-{B500F8F5-9179-45D8-732B-806306117A5C}" dt="2026-10-09T17:43:30.375" v="110" actId="20577"/>
      <pc:docMkLst>
        <pc:docMk/>
      </pc:docMkLst>
      <pc:sldChg chg="modSp">
        <pc:chgData name="Somreena Jabeen (2318965)" userId="S::2318965@student.uwtsd.ac.uk::1df01490-5690-4387-8c8a-fa15cb964f51" providerId="AD" clId="Web-{B500F8F5-9179-45D8-732B-806306117A5C}" dt="2026-10-09T17:43:30.375" v="110" actId="20577"/>
        <pc:sldMkLst>
          <pc:docMk/>
          <pc:sldMk cId="0" sldId="256"/>
        </pc:sldMkLst>
        <pc:spChg chg="mod">
          <ac:chgData name="Somreena Jabeen (2318965)" userId="S::2318965@student.uwtsd.ac.uk::1df01490-5690-4387-8c8a-fa15cb964f51" providerId="AD" clId="Web-{B500F8F5-9179-45D8-732B-806306117A5C}" dt="2026-10-09T17:43:30.375" v="110" actId="20577"/>
          <ac:spMkLst>
            <pc:docMk/>
            <pc:sldMk cId="0" sldId="256"/>
            <ac:spMk id="8" creationId="{00000000-0000-0000-0000-000000000000}"/>
          </ac:spMkLst>
        </pc:spChg>
      </pc:sldChg>
    </pc:docChg>
  </pc:docChgLst>
  <pc:docChgLst>
    <pc:chgData name="Somreena Jabeen (2318965)" userId="S::2318965@student.uwtsd.ac.uk::1df01490-5690-4387-8c8a-fa15cb964f51" providerId="AD" clId="Web-{6DF00B33-FA11-F4A4-615B-876957479931}"/>
    <pc:docChg chg="modSld">
      <pc:chgData name="Somreena Jabeen (2318965)" userId="S::2318965@student.uwtsd.ac.uk::1df01490-5690-4387-8c8a-fa15cb964f51" providerId="AD" clId="Web-{6DF00B33-FA11-F4A4-615B-876957479931}" dt="2026-10-12T12:55:14.710" v="3472"/>
      <pc:docMkLst>
        <pc:docMk/>
      </pc:docMkLst>
      <pc:sldChg chg="modNotes">
        <pc:chgData name="Somreena Jabeen (2318965)" userId="S::2318965@student.uwtsd.ac.uk::1df01490-5690-4387-8c8a-fa15cb964f51" providerId="AD" clId="Web-{6DF00B33-FA11-F4A4-615B-876957479931}" dt="2026-10-12T12:41:49.732" v="97"/>
        <pc:sldMkLst>
          <pc:docMk/>
          <pc:sldMk cId="0" sldId="256"/>
        </pc:sldMkLst>
      </pc:sldChg>
      <pc:sldChg chg="modNotes">
        <pc:chgData name="Somreena Jabeen (2318965)" userId="S::2318965@student.uwtsd.ac.uk::1df01490-5690-4387-8c8a-fa15cb964f51" providerId="AD" clId="Web-{6DF00B33-FA11-F4A4-615B-876957479931}" dt="2026-10-12T12:42:41.468" v="382"/>
        <pc:sldMkLst>
          <pc:docMk/>
          <pc:sldMk cId="0" sldId="257"/>
        </pc:sldMkLst>
      </pc:sldChg>
      <pc:sldChg chg="modNotes">
        <pc:chgData name="Somreena Jabeen (2318965)" userId="S::2318965@student.uwtsd.ac.uk::1df01490-5690-4387-8c8a-fa15cb964f51" providerId="AD" clId="Web-{6DF00B33-FA11-F4A4-615B-876957479931}" dt="2026-10-12T12:43:56.080" v="643"/>
        <pc:sldMkLst>
          <pc:docMk/>
          <pc:sldMk cId="0" sldId="258"/>
        </pc:sldMkLst>
      </pc:sldChg>
      <pc:sldChg chg="modNotes">
        <pc:chgData name="Somreena Jabeen (2318965)" userId="S::2318965@student.uwtsd.ac.uk::1df01490-5690-4387-8c8a-fa15cb964f51" providerId="AD" clId="Web-{6DF00B33-FA11-F4A4-615B-876957479931}" dt="2026-10-12T12:44:43.738" v="954"/>
        <pc:sldMkLst>
          <pc:docMk/>
          <pc:sldMk cId="0" sldId="259"/>
        </pc:sldMkLst>
      </pc:sldChg>
      <pc:sldChg chg="modNotes">
        <pc:chgData name="Somreena Jabeen (2318965)" userId="S::2318965@student.uwtsd.ac.uk::1df01490-5690-4387-8c8a-fa15cb964f51" providerId="AD" clId="Web-{6DF00B33-FA11-F4A4-615B-876957479931}" dt="2026-10-12T12:46:08.865" v="1470"/>
        <pc:sldMkLst>
          <pc:docMk/>
          <pc:sldMk cId="0" sldId="260"/>
        </pc:sldMkLst>
      </pc:sldChg>
      <pc:sldChg chg="modNotes">
        <pc:chgData name="Somreena Jabeen (2318965)" userId="S::2318965@student.uwtsd.ac.uk::1df01490-5690-4387-8c8a-fa15cb964f51" providerId="AD" clId="Web-{6DF00B33-FA11-F4A4-615B-876957479931}" dt="2026-10-12T12:47:02.945" v="1818"/>
        <pc:sldMkLst>
          <pc:docMk/>
          <pc:sldMk cId="0" sldId="261"/>
        </pc:sldMkLst>
      </pc:sldChg>
      <pc:sldChg chg="modNotes">
        <pc:chgData name="Somreena Jabeen (2318965)" userId="S::2318965@student.uwtsd.ac.uk::1df01490-5690-4387-8c8a-fa15cb964f51" providerId="AD" clId="Web-{6DF00B33-FA11-F4A4-615B-876957479931}" dt="2026-10-12T12:49:43.606" v="2178"/>
        <pc:sldMkLst>
          <pc:docMk/>
          <pc:sldMk cId="0" sldId="262"/>
        </pc:sldMkLst>
      </pc:sldChg>
      <pc:sldChg chg="modSp modNotes">
        <pc:chgData name="Somreena Jabeen (2318965)" userId="S::2318965@student.uwtsd.ac.uk::1df01490-5690-4387-8c8a-fa15cb964f51" providerId="AD" clId="Web-{6DF00B33-FA11-F4A4-615B-876957479931}" dt="2026-10-12T12:50:45.061" v="2479"/>
        <pc:sldMkLst>
          <pc:docMk/>
          <pc:sldMk cId="0" sldId="263"/>
        </pc:sldMkLst>
        <pc:spChg chg="mod">
          <ac:chgData name="Somreena Jabeen (2318965)" userId="S::2318965@student.uwtsd.ac.uk::1df01490-5690-4387-8c8a-fa15cb964f51" providerId="AD" clId="Web-{6DF00B33-FA11-F4A4-615B-876957479931}" dt="2026-10-12T12:49:02.089" v="2153" actId="1076"/>
          <ac:spMkLst>
            <pc:docMk/>
            <pc:sldMk cId="0" sldId="263"/>
            <ac:spMk id="5" creationId="{00000000-0000-0000-0000-000000000000}"/>
          </ac:spMkLst>
        </pc:spChg>
        <pc:spChg chg="mod">
          <ac:chgData name="Somreena Jabeen (2318965)" userId="S::2318965@student.uwtsd.ac.uk::1df01490-5690-4387-8c8a-fa15cb964f51" providerId="AD" clId="Web-{6DF00B33-FA11-F4A4-615B-876957479931}" dt="2026-10-12T12:49:46.497" v="2179" actId="1076"/>
          <ac:spMkLst>
            <pc:docMk/>
            <pc:sldMk cId="0" sldId="263"/>
            <ac:spMk id="17" creationId="{00000000-0000-0000-0000-000000000000}"/>
          </ac:spMkLst>
        </pc:spChg>
        <pc:spChg chg="mod">
          <ac:chgData name="Somreena Jabeen (2318965)" userId="S::2318965@student.uwtsd.ac.uk::1df01490-5690-4387-8c8a-fa15cb964f51" providerId="AD" clId="Web-{6DF00B33-FA11-F4A4-615B-876957479931}" dt="2026-10-12T12:49:27.324" v="2156" actId="1076"/>
          <ac:spMkLst>
            <pc:docMk/>
            <pc:sldMk cId="0" sldId="263"/>
            <ac:spMk id="18" creationId="{00000000-0000-0000-0000-000000000000}"/>
          </ac:spMkLst>
        </pc:spChg>
      </pc:sldChg>
      <pc:sldChg chg="modNotes">
        <pc:chgData name="Somreena Jabeen (2318965)" userId="S::2318965@student.uwtsd.ac.uk::1df01490-5690-4387-8c8a-fa15cb964f51" providerId="AD" clId="Web-{6DF00B33-FA11-F4A4-615B-876957479931}" dt="2026-10-12T12:52:46.221" v="2899"/>
        <pc:sldMkLst>
          <pc:docMk/>
          <pc:sldMk cId="0" sldId="264"/>
        </pc:sldMkLst>
      </pc:sldChg>
      <pc:sldChg chg="modNotes">
        <pc:chgData name="Somreena Jabeen (2318965)" userId="S::2318965@student.uwtsd.ac.uk::1df01490-5690-4387-8c8a-fa15cb964f51" providerId="AD" clId="Web-{6DF00B33-FA11-F4A4-615B-876957479931}" dt="2026-10-12T12:54:36.771" v="3307"/>
        <pc:sldMkLst>
          <pc:docMk/>
          <pc:sldMk cId="0" sldId="265"/>
        </pc:sldMkLst>
      </pc:sldChg>
      <pc:sldChg chg="modNotes">
        <pc:chgData name="Somreena Jabeen (2318965)" userId="S::2318965@student.uwtsd.ac.uk::1df01490-5690-4387-8c8a-fa15cb964f51" providerId="AD" clId="Web-{6DF00B33-FA11-F4A4-615B-876957479931}" dt="2026-10-12T12:55:14.710" v="3472"/>
        <pc:sldMkLst>
          <pc:docMk/>
          <pc:sldMk cId="0" sldId="266"/>
        </pc:sldMkLst>
      </pc:sldChg>
      <pc:sldChg chg="modNotes">
        <pc:chgData name="Somreena Jabeen (2318965)" userId="S::2318965@student.uwtsd.ac.uk::1df01490-5690-4387-8c8a-fa15cb964f51" providerId="AD" clId="Web-{6DF00B33-FA11-F4A4-615B-876957479931}" dt="2026-10-12T12:45:18.286" v="1174"/>
        <pc:sldMkLst>
          <pc:docMk/>
          <pc:sldMk cId="0" sldId="268"/>
        </pc:sldMkLst>
      </pc:sldChg>
      <pc:sldChg chg="modNotes">
        <pc:chgData name="Somreena Jabeen (2318965)" userId="S::2318965@student.uwtsd.ac.uk::1df01490-5690-4387-8c8a-fa15cb964f51" providerId="AD" clId="Web-{6DF00B33-FA11-F4A4-615B-876957479931}" dt="2026-10-12T12:51:50.579" v="2674"/>
        <pc:sldMkLst>
          <pc:docMk/>
          <pc:sldMk cId="0" sldId="269"/>
        </pc:sldMkLst>
      </pc:sldChg>
      <pc:sldChg chg="modNotes">
        <pc:chgData name="Somreena Jabeen (2318965)" userId="S::2318965@student.uwtsd.ac.uk::1df01490-5690-4387-8c8a-fa15cb964f51" providerId="AD" clId="Web-{6DF00B33-FA11-F4A4-615B-876957479931}" dt="2026-10-12T12:53:40.441" v="3052"/>
        <pc:sldMkLst>
          <pc:docMk/>
          <pc:sldMk cId="0" sldId="270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1"/>
  <c:style val="2"/>
  <c:chart>
    <c:autoTitleDeleted val="1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Maternal deaths per 100,000 live births</c:v>
                </c:pt>
              </c:strCache>
            </c:strRef>
          </c:tx>
          <c:invertIfNegative val="1"/>
          <c:dPt>
            <c:idx val="0"/>
            <c:invertIfNegative val="1"/>
            <c:bubble3D val="0"/>
            <c:spPr>
              <a:solidFill>
                <a:srgbClr val="50808E"/>
              </a:solidFill>
            </c:spPr>
            <c:extLst>
              <c:ext xmlns:c16="http://schemas.microsoft.com/office/drawing/2014/chart" uri="{C3380CC4-5D6E-409C-BE32-E72D297353CC}">
                <c16:uniqueId val="{00000001-D080-4539-B20C-DF3164CDF9D5}"/>
              </c:ext>
            </c:extLst>
          </c:dPt>
          <c:dPt>
            <c:idx val="1"/>
            <c:invertIfNegative val="1"/>
            <c:bubble3D val="0"/>
            <c:spPr>
              <a:solidFill>
                <a:srgbClr val="C97B4A"/>
              </a:solidFill>
            </c:spPr>
            <c:extLst>
              <c:ext xmlns:c16="http://schemas.microsoft.com/office/drawing/2014/chart" uri="{C3380CC4-5D6E-409C-BE32-E72D297353CC}">
                <c16:uniqueId val="{00000003-D080-4539-B20C-DF3164CDF9D5}"/>
              </c:ext>
            </c:extLst>
          </c:dPt>
          <c:dPt>
            <c:idx val="2"/>
            <c:invertIfNegative val="1"/>
            <c:bubble3D val="0"/>
            <c:spPr>
              <a:solidFill>
                <a:srgbClr val="69A297"/>
              </a:solidFill>
            </c:spPr>
            <c:extLst>
              <c:ext xmlns:c16="http://schemas.microsoft.com/office/drawing/2014/chart" uri="{C3380CC4-5D6E-409C-BE32-E72D297353CC}">
                <c16:uniqueId val="{00000005-D080-4539-B20C-DF3164CDF9D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>
                    <a:solidFill>
                      <a:srgbClr val="27363A"/>
                    </a:solidFill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2015</c:v>
                </c:pt>
                <c:pt idx="1">
                  <c:v>2023</c:v>
                </c:pt>
                <c:pt idx="2">
                  <c:v>2030 target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228</c:v>
                </c:pt>
                <c:pt idx="1">
                  <c:v>197</c:v>
                </c:pt>
                <c:pt idx="2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080-4539-B20C-DF3164CDF9D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60"/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rgbClr val="27363A"/>
                </a:solidFill>
              </a:defRPr>
            </a:pPr>
            <a:endParaRPr lang="en-US"/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>
          <c:orientation val="minMax"/>
          <c:max val="270"/>
          <c:min val="0"/>
        </c:scaling>
        <c:delete val="1"/>
        <c:axPos val="l"/>
        <c:numFmt formatCode="General" sourceLinked="1"/>
        <c:majorTickMark val="out"/>
        <c:minorTickMark val="none"/>
        <c:tickLblPos val="nextTo"/>
        <c:crossAx val="-2068027336"/>
        <c:crosses val="autoZero"/>
        <c:crossBetween val="between"/>
      </c:valAx>
    </c:plotArea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1"/>
  <c:style val="2"/>
  <c:chart>
    <c:autoTitleDeleted val="1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 overweight or obese</c:v>
                </c:pt>
              </c:strCache>
            </c:strRef>
          </c:tx>
          <c:invertIfNegative val="1"/>
          <c:dPt>
            <c:idx val="0"/>
            <c:invertIfNegative val="1"/>
            <c:bubble3D val="0"/>
            <c:spPr>
              <a:solidFill>
                <a:srgbClr val="69A297"/>
              </a:solidFill>
            </c:spPr>
            <c:extLst>
              <c:ext xmlns:c16="http://schemas.microsoft.com/office/drawing/2014/chart" uri="{C3380CC4-5D6E-409C-BE32-E72D297353CC}">
                <c16:uniqueId val="{00000001-1190-4A37-80F5-FB4D3D09DEA5}"/>
              </c:ext>
            </c:extLst>
          </c:dPt>
          <c:dPt>
            <c:idx val="1"/>
            <c:invertIfNegative val="1"/>
            <c:bubble3D val="0"/>
            <c:spPr>
              <a:solidFill>
                <a:srgbClr val="C97B4A"/>
              </a:solidFill>
            </c:spPr>
            <c:extLst>
              <c:ext xmlns:c16="http://schemas.microsoft.com/office/drawing/2014/chart" uri="{C3380CC4-5D6E-409C-BE32-E72D297353CC}">
                <c16:uniqueId val="{00000003-1190-4A37-80F5-FB4D3D09DEA5}"/>
              </c:ext>
            </c:extLst>
          </c:dPt>
          <c:dLbls>
            <c:numFmt formatCode="0.0&quot;%&quot;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rgbClr val="27363A"/>
                    </a:solidFill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Start of
primary</c:v>
                </c:pt>
                <c:pt idx="1">
                  <c:v>End of
primary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22.1</c:v>
                </c:pt>
                <c:pt idx="1">
                  <c:v>35.799999999999997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190-4A37-80F5-FB4D3D09DEA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55"/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000">
                <a:solidFill>
                  <a:srgbClr val="27363A"/>
                </a:solidFill>
              </a:defRPr>
            </a:pPr>
            <a:endParaRPr lang="en-US"/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>
          <c:orientation val="minMax"/>
          <c:max val="42"/>
          <c:min val="0"/>
        </c:scaling>
        <c:delete val="1"/>
        <c:axPos val="l"/>
        <c:numFmt formatCode="General" sourceLinked="1"/>
        <c:majorTickMark val="out"/>
        <c:minorTickMark val="none"/>
        <c:tickLblPos val="nextTo"/>
        <c:crossAx val="-2068027336"/>
        <c:crosses val="autoZero"/>
        <c:crossBetween val="between"/>
      </c:valAx>
    </c:plotArea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0881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Calibri"/>
              <a:cs typeface="Calibri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>
              <a:solidFill>
                <a:schemeClr val="tx1"/>
              </a:solidFill>
              <a:effectLst/>
              <a:latin typeface="+mn-lt"/>
              <a:ea typeface="Calibri"/>
              <a:cs typeface="Calibri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 panose="020F0502020204030204"/>
              <a:cs typeface="Calibri" panose="020F0502020204030204"/>
            </a:endParaRPr>
          </a:p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DEC014E-32E8-BC91-190E-85B3C74C9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8" y="964075"/>
            <a:ext cx="4654297" cy="373989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00" y="4822842"/>
            <a:ext cx="4206240" cy="138074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B2603722-CE80-C718-39E9-BB79F1F68C3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884C280F-E753-FE97-A722-F86168AC97B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41248" y="964074"/>
            <a:ext cx="5403280" cy="5258929"/>
          </a:xfrm>
          <a:custGeom>
            <a:avLst/>
            <a:gdLst>
              <a:gd name="connsiteX0" fmla="*/ 2701640 w 5403280"/>
              <a:gd name="connsiteY0" fmla="*/ 0 h 5258929"/>
              <a:gd name="connsiteX1" fmla="*/ 5403280 w 5403280"/>
              <a:gd name="connsiteY1" fmla="*/ 2701640 h 5258929"/>
              <a:gd name="connsiteX2" fmla="*/ 5403280 w 5403280"/>
              <a:gd name="connsiteY2" fmla="*/ 5258929 h 5258929"/>
              <a:gd name="connsiteX3" fmla="*/ 0 w 5403280"/>
              <a:gd name="connsiteY3" fmla="*/ 5258929 h 5258929"/>
              <a:gd name="connsiteX4" fmla="*/ 0 w 5403280"/>
              <a:gd name="connsiteY4" fmla="*/ 2701640 h 5258929"/>
              <a:gd name="connsiteX5" fmla="*/ 2701640 w 5403280"/>
              <a:gd name="connsiteY5" fmla="*/ 0 h 5258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3280" h="5258929">
                <a:moveTo>
                  <a:pt x="2701640" y="0"/>
                </a:moveTo>
                <a:cubicBezTo>
                  <a:pt x="4193715" y="0"/>
                  <a:pt x="5403280" y="1209565"/>
                  <a:pt x="5403280" y="2701640"/>
                </a:cubicBezTo>
                <a:lnTo>
                  <a:pt x="5403280" y="5258929"/>
                </a:lnTo>
                <a:lnTo>
                  <a:pt x="0" y="5258929"/>
                </a:lnTo>
                <a:lnTo>
                  <a:pt x="0" y="2701640"/>
                </a:lnTo>
                <a:cubicBezTo>
                  <a:pt x="0" y="1209565"/>
                  <a:pt x="1209565" y="0"/>
                  <a:pt x="2701640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6350"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117A08-C834-F239-A3DF-2D1295F0AE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7FA43F5B-065E-43CE-B3FD-98C48A6F94D7}" type="datetime1">
              <a:rPr lang="en-US" smtClean="0"/>
              <a:t>10/12/2026</a:t>
            </a:fld>
            <a:endParaRPr lang="en-US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7E80C6A5-61FE-078D-49D9-31BD1294014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06001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FE6C4595-90D4-94E6-CEBA-82807457D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658679"/>
            <a:ext cx="10780776" cy="4925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59666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5218032"/>
            <a:ext cx="10972800" cy="786384"/>
          </a:xfrm>
        </p:spPr>
        <p:txBody>
          <a:bodyPr anchor="b">
            <a:normAutofit/>
          </a:bodyPr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5972629"/>
            <a:ext cx="10972800" cy="480373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4986425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88BD73-E6AB-68A9-F41B-313E0C44777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-396119" y="5787191"/>
            <a:ext cx="1503444" cy="365125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AA6162-61A3-2C41-311C-F407FC4B4DA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FA43F5B-065E-43CE-B3FD-98C48A6F94D7}" type="datetime1">
              <a:rPr lang="en-US" smtClean="0"/>
              <a:t>10/12/2026</a:t>
            </a:fld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DABF624-39B6-C7A2-98E7-26593626B4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" y="498994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6B102F-64E7-9387-1F8F-DB4AC825773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DE90F28-AFBB-4AB2-AA79-6D3F72ED131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419178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CE84C31D-CC85-27E5-FD9F-627C926D5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78608"/>
            <a:ext cx="7879335" cy="3592629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10B934F-7AD0-6CA4-BC4D-9CC30854B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" y="1714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FF6486-38AE-54F6-E2F3-8B944C3F1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41BD916-71AE-106E-105D-01655950FC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987800" y="368300"/>
            <a:ext cx="7375525" cy="1014413"/>
          </a:xfrm>
        </p:spPr>
        <p:txBody>
          <a:bodyPr anchor="ctr">
            <a:normAutofit/>
          </a:bodyPr>
          <a:lstStyle>
            <a:lvl1pPr algn="r"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D0054-227E-4953-9BB1-7141F9024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42E0F1-15E9-E241-9959-A6D46B69E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352552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5842852-3CDE-22AD-D5F0-AAF8279A0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9536"/>
            <a:ext cx="9546336" cy="3675885"/>
          </a:xfrm>
        </p:spPr>
        <p:txBody>
          <a:bodyPr anchor="t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EE2A7A0-B9EE-41A8-8016-28E5803F20B2}" type="datetime1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4D523C5-E38D-F0DE-48C0-B6B8404B6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" y="5143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0983757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C4EF7E11-76D4-64FA-465B-165405450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947" y="1296083"/>
            <a:ext cx="4353325" cy="4265835"/>
          </a:xfrm>
          <a:custGeom>
            <a:avLst/>
            <a:gdLst>
              <a:gd name="connsiteX0" fmla="*/ 2176663 w 4353325"/>
              <a:gd name="connsiteY0" fmla="*/ 0 h 4265835"/>
              <a:gd name="connsiteX1" fmla="*/ 4353325 w 4353325"/>
              <a:gd name="connsiteY1" fmla="*/ 2176662 h 4265835"/>
              <a:gd name="connsiteX2" fmla="*/ 4353325 w 4353325"/>
              <a:gd name="connsiteY2" fmla="*/ 2712923 h 4265835"/>
              <a:gd name="connsiteX3" fmla="*/ 4353325 w 4353325"/>
              <a:gd name="connsiteY3" fmla="*/ 3733873 h 4265835"/>
              <a:gd name="connsiteX4" fmla="*/ 4353325 w 4353325"/>
              <a:gd name="connsiteY4" fmla="*/ 4265835 h 4265835"/>
              <a:gd name="connsiteX5" fmla="*/ 0 w 4353325"/>
              <a:gd name="connsiteY5" fmla="*/ 4265835 h 4265835"/>
              <a:gd name="connsiteX6" fmla="*/ 0 w 4353325"/>
              <a:gd name="connsiteY6" fmla="*/ 3733873 h 4265835"/>
              <a:gd name="connsiteX7" fmla="*/ 0 w 4353325"/>
              <a:gd name="connsiteY7" fmla="*/ 2712923 h 4265835"/>
              <a:gd name="connsiteX8" fmla="*/ 0 w 4353325"/>
              <a:gd name="connsiteY8" fmla="*/ 2176662 h 4265835"/>
              <a:gd name="connsiteX9" fmla="*/ 2176663 w 4353325"/>
              <a:gd name="connsiteY9" fmla="*/ 0 h 4265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353325" h="4265835">
                <a:moveTo>
                  <a:pt x="2176663" y="0"/>
                </a:moveTo>
                <a:cubicBezTo>
                  <a:pt x="3378800" y="0"/>
                  <a:pt x="4353325" y="974525"/>
                  <a:pt x="4353325" y="2176662"/>
                </a:cubicBezTo>
                <a:lnTo>
                  <a:pt x="4353325" y="2712923"/>
                </a:lnTo>
                <a:lnTo>
                  <a:pt x="4353325" y="3733873"/>
                </a:lnTo>
                <a:lnTo>
                  <a:pt x="4353325" y="4265835"/>
                </a:lnTo>
                <a:lnTo>
                  <a:pt x="0" y="4265835"/>
                </a:lnTo>
                <a:lnTo>
                  <a:pt x="0" y="3733873"/>
                </a:lnTo>
                <a:lnTo>
                  <a:pt x="0" y="2712923"/>
                </a:lnTo>
                <a:lnTo>
                  <a:pt x="0" y="2176662"/>
                </a:lnTo>
                <a:cubicBezTo>
                  <a:pt x="0" y="974525"/>
                  <a:pt x="974525" y="0"/>
                  <a:pt x="2176663" y="0"/>
                </a:cubicBezTo>
                <a:close/>
              </a:path>
            </a:pathLst>
          </a:custGeom>
          <a:ln w="6350">
            <a:solidFill>
              <a:schemeClr val="tx1"/>
            </a:solidFill>
          </a:ln>
        </p:spPr>
        <p:txBody>
          <a:bodyPr wrap="square" lIns="182880" tIns="914400" rIns="182880" anchor="ctr" anchorCtr="0">
            <a:no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535056" y="1296083"/>
            <a:ext cx="4325112" cy="4265835"/>
          </a:xfrm>
        </p:spPr>
        <p:txBody>
          <a:bodyPr anchor="b" anchorCtr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53D6F41-6645-4089-A6BB-7B692A44A4CC}" type="datetime1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96483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05B5E-C545-4763-BA47-4C2C0FCA5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0704" y="4608576"/>
            <a:ext cx="4169664" cy="1609344"/>
          </a:xfrm>
        </p:spPr>
        <p:txBody>
          <a:bodyPr anchor="t" anchorCtr="0">
            <a:noAutofit/>
          </a:bodyPr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D23AA-8F22-4B09-8FAA-CD16E5D66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E5AAB3D-814D-597A-6ADE-F522A8116DCD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1257301" y="1097280"/>
            <a:ext cx="3776470" cy="3168100"/>
          </a:xfrm>
          <a:custGeom>
            <a:avLst/>
            <a:gdLst>
              <a:gd name="connsiteX0" fmla="*/ 1888235 w 3776470"/>
              <a:gd name="connsiteY0" fmla="*/ 0 h 3168100"/>
              <a:gd name="connsiteX1" fmla="*/ 3776470 w 3776470"/>
              <a:gd name="connsiteY1" fmla="*/ 1888235 h 3168100"/>
              <a:gd name="connsiteX2" fmla="*/ 3776470 w 3776470"/>
              <a:gd name="connsiteY2" fmla="*/ 3168100 h 3168100"/>
              <a:gd name="connsiteX3" fmla="*/ 0 w 3776470"/>
              <a:gd name="connsiteY3" fmla="*/ 3168100 h 3168100"/>
              <a:gd name="connsiteX4" fmla="*/ 0 w 3776470"/>
              <a:gd name="connsiteY4" fmla="*/ 1888235 h 3168100"/>
              <a:gd name="connsiteX5" fmla="*/ 1888235 w 3776470"/>
              <a:gd name="connsiteY5" fmla="*/ 0 h 316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76470" h="3168100">
                <a:moveTo>
                  <a:pt x="1888235" y="0"/>
                </a:moveTo>
                <a:cubicBezTo>
                  <a:pt x="2931078" y="0"/>
                  <a:pt x="3776470" y="845392"/>
                  <a:pt x="3776470" y="1888235"/>
                </a:cubicBezTo>
                <a:lnTo>
                  <a:pt x="3776470" y="3168100"/>
                </a:lnTo>
                <a:lnTo>
                  <a:pt x="0" y="3168100"/>
                </a:lnTo>
                <a:lnTo>
                  <a:pt x="0" y="1888235"/>
                </a:lnTo>
                <a:cubicBezTo>
                  <a:pt x="0" y="845392"/>
                  <a:pt x="845392" y="0"/>
                  <a:pt x="1888235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6350">
            <a:solidFill>
              <a:schemeClr val="tx1"/>
            </a:solidFill>
          </a:ln>
        </p:spPr>
        <p:txBody>
          <a:bodyPr wrap="square">
            <a:noAutofit/>
          </a:bodyPr>
          <a:lstStyle>
            <a:lvl1pPr marL="0" indent="0">
              <a:buFont typeface="Arial" panose="020B0604020202020204" pitchFamily="34" charset="0"/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263F8-8E34-4910-BF7A-F1C5A99689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1464" y="841248"/>
            <a:ext cx="4215384" cy="5330952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  <a:lvl2pPr algn="ctr">
              <a:defRPr>
                <a:solidFill>
                  <a:schemeClr val="tx1"/>
                </a:solidFill>
              </a:defRPr>
            </a:lvl2pPr>
            <a:lvl3pPr algn="ctr">
              <a:defRPr>
                <a:solidFill>
                  <a:schemeClr val="tx1"/>
                </a:solidFill>
              </a:defRPr>
            </a:lvl3pPr>
            <a:lvl4pPr algn="ctr">
              <a:defRPr>
                <a:solidFill>
                  <a:schemeClr val="tx1"/>
                </a:solidFill>
              </a:defRPr>
            </a:lvl4pPr>
            <a:lvl5pPr algn="ct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6E74E5-D20D-4AB7-8D98-F336CE0EC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E8A028-A0C8-45E7-915E-B83FF59C9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CD2C868-CE73-A5B1-1389-62A23B14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297086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428486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4" y="2615184"/>
            <a:ext cx="3813048" cy="3557016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841248"/>
            <a:ext cx="4956175" cy="3556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F4378AB-83E7-8777-F6CD-8F19BA4FE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5016203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606515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841248"/>
            <a:ext cx="2999232" cy="5184648"/>
          </a:xfrm>
        </p:spPr>
        <p:txBody>
          <a:bodyPr anchor="t" anchorCtr="0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66926" y="841248"/>
            <a:ext cx="6260154" cy="518464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8293A07-68F2-BD10-B738-E87F3F3D8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418221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121002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1152" y="990511"/>
            <a:ext cx="2565593" cy="1858941"/>
          </a:xfrm>
        </p:spPr>
        <p:txBody>
          <a:bodyPr anchor="b"/>
          <a:lstStyle>
            <a:lvl1pPr>
              <a:def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CA946DA-5AE8-39E2-3ADD-B8F06308C1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8326323" cy="6858000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32271" y="3011335"/>
            <a:ext cx="2559977" cy="265625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4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8BD5A515-9970-0784-7927-52F94C270B4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5400000">
            <a:off x="10292564" y="1592958"/>
            <a:ext cx="2973522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8523CCEC-6BB2-B704-95E2-87FED823C5BD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FA43F5B-065E-43CE-B3FD-98C48A6F94D7}" type="datetime1">
              <a:rPr lang="en-US" smtClean="0"/>
              <a:pPr/>
              <a:t>10/12/2026</a:t>
            </a:fld>
            <a:endParaRPr lang="en-US"/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1208465C-8C77-73BF-D18F-D01907BAC86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512296" y="6356350"/>
            <a:ext cx="5746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0E2A219-E459-07B3-1ED3-CBF7D239BE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32057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764433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0" y="548640"/>
            <a:ext cx="6093225" cy="114300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793885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03520" y="1828800"/>
            <a:ext cx="6071616" cy="44897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F483F68-3490-71E7-A7DA-DA46BC48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797154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345FA4-0621-D8F1-73D0-046B7F4D7713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4C51678-E871-8AD4-08DA-BF7B7013A35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10292565" y="1592957"/>
            <a:ext cx="297352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CD01CE4-E064-7D2F-7D3A-9DA85E2777F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08674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48640"/>
            <a:ext cx="6135624" cy="114300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828800"/>
            <a:ext cx="6135624" cy="44897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400544" y="0"/>
            <a:ext cx="4791456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BC07157-DE89-FE2F-0547-2E4055913A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382022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A0C5A-6673-53CC-030B-67BA133D9741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2521688-F793-E4F2-732B-EEE6F58B758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DBE29E-7417-B57C-BA94-1DBC14BE461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78620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20040"/>
            <a:ext cx="6858000" cy="932688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380744"/>
            <a:ext cx="6858000" cy="498348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91732" y="0"/>
            <a:ext cx="4100267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C626C00-7A36-46A2-880D-F484910B34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077761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FF6D8B-36A2-DF79-CDB9-885694DCA71D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A2396A-E38F-CC9C-7303-71F99D08208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B0E4B-031C-4F2A-1993-D824DD71F7D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526727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83413"/>
            <a:ext cx="4361688" cy="1262639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979461"/>
            <a:ext cx="4360863" cy="432926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745480" y="0"/>
            <a:ext cx="6446520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481977D-48BC-F135-96F9-1655E4BEE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732126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EA981C2C-E0DD-29A7-8209-50D66488152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7FA43F5B-065E-43CE-B3FD-98C48A6F94D7}" type="datetime1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205369F-8CCB-402F-9055-2BF12262B54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33591F2-4BD3-37D0-B00E-B2CD5F47A36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627101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20040"/>
            <a:ext cx="4572000" cy="932688"/>
          </a:xfrm>
        </p:spPr>
        <p:txBody>
          <a:bodyPr anchor="b"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380744"/>
            <a:ext cx="4572000" cy="498348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917720" y="0"/>
            <a:ext cx="6274279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18BEB48-A052-9364-6EF6-F698004CA5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911724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417D8113-ECE6-D6F5-9CA4-C96A535F4799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7FA43F5B-065E-43CE-B3FD-98C48A6F94D7}" type="datetime1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29A0137-F97A-8194-464D-3B7D4814A8A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3FE5686-63A9-B1A1-5734-F96A96514650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60816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012268"/>
            <a:ext cx="3739896" cy="1390330"/>
          </a:xfrm>
        </p:spPr>
        <p:txBody>
          <a:bodyPr anchor="t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4635132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485E715F-A05B-F2BC-ABF4-447E9B58E0C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-499001" y="5684309"/>
            <a:ext cx="170920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846320" y="5012267"/>
            <a:ext cx="6400800" cy="139033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</a:defRPr>
            </a:lvl1pPr>
            <a:lvl2pPr marL="2286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2pPr>
            <a:lvl3pPr marL="4572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3pPr>
            <a:lvl4pPr marL="685800" indent="0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</a:defRPr>
            </a:lvl4pPr>
            <a:lvl5pPr marL="914400" indent="0">
              <a:buFont typeface="Arial" panose="020B0604020202020204" pitchFamily="34" charset="0"/>
              <a:buNone/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173959" y="5435073"/>
            <a:ext cx="1210734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A2B6090-1D21-5610-7943-4C4F96A6C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0" y="463823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4534145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4882896"/>
            <a:ext cx="3657603" cy="1453896"/>
          </a:xfrm>
        </p:spPr>
        <p:txBody>
          <a:bodyPr anchor="t">
            <a:norm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838F5DE0-1AA8-5320-EBEC-7B2EEF39963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1520" y="548642"/>
            <a:ext cx="3490175" cy="4041647"/>
          </a:xfrm>
          <a:custGeom>
            <a:avLst/>
            <a:gdLst>
              <a:gd name="connsiteX0" fmla="*/ 1745088 w 3490175"/>
              <a:gd name="connsiteY0" fmla="*/ 0 h 4041647"/>
              <a:gd name="connsiteX1" fmla="*/ 3490175 w 3490175"/>
              <a:gd name="connsiteY1" fmla="*/ 1745088 h 4041647"/>
              <a:gd name="connsiteX2" fmla="*/ 3490175 w 3490175"/>
              <a:gd name="connsiteY2" fmla="*/ 3141232 h 4041647"/>
              <a:gd name="connsiteX3" fmla="*/ 3490175 w 3490175"/>
              <a:gd name="connsiteY3" fmla="*/ 3490175 h 4041647"/>
              <a:gd name="connsiteX4" fmla="*/ 3490175 w 3490175"/>
              <a:gd name="connsiteY4" fmla="*/ 4041647 h 4041647"/>
              <a:gd name="connsiteX5" fmla="*/ 0 w 3490175"/>
              <a:gd name="connsiteY5" fmla="*/ 4041647 h 4041647"/>
              <a:gd name="connsiteX6" fmla="*/ 0 w 3490175"/>
              <a:gd name="connsiteY6" fmla="*/ 3490175 h 4041647"/>
              <a:gd name="connsiteX7" fmla="*/ 0 w 3490175"/>
              <a:gd name="connsiteY7" fmla="*/ 3141232 h 4041647"/>
              <a:gd name="connsiteX8" fmla="*/ 0 w 3490175"/>
              <a:gd name="connsiteY8" fmla="*/ 1745088 h 4041647"/>
              <a:gd name="connsiteX9" fmla="*/ 1745088 w 3490175"/>
              <a:gd name="connsiteY9" fmla="*/ 0 h 4041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90175" h="4041647">
                <a:moveTo>
                  <a:pt x="1745088" y="0"/>
                </a:moveTo>
                <a:cubicBezTo>
                  <a:pt x="2708873" y="0"/>
                  <a:pt x="3490175" y="781302"/>
                  <a:pt x="3490175" y="1745088"/>
                </a:cubicBezTo>
                <a:lnTo>
                  <a:pt x="3490175" y="3141232"/>
                </a:lnTo>
                <a:lnTo>
                  <a:pt x="3490175" y="3490175"/>
                </a:lnTo>
                <a:lnTo>
                  <a:pt x="3490175" y="4041647"/>
                </a:lnTo>
                <a:lnTo>
                  <a:pt x="0" y="4041647"/>
                </a:lnTo>
                <a:lnTo>
                  <a:pt x="0" y="3490175"/>
                </a:lnTo>
                <a:lnTo>
                  <a:pt x="0" y="3141232"/>
                </a:lnTo>
                <a:lnTo>
                  <a:pt x="0" y="1745088"/>
                </a:lnTo>
                <a:cubicBezTo>
                  <a:pt x="0" y="781302"/>
                  <a:pt x="781302" y="0"/>
                  <a:pt x="1745088" y="0"/>
                </a:cubicBezTo>
                <a:close/>
              </a:path>
            </a:pathLst>
          </a:custGeom>
          <a:blipFill dpi="0" rotWithShape="1">
            <a:blip r:embed="rId2">
              <a:alphaModFix amt="81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">
            <a:solidFill>
              <a:schemeClr val="tx1"/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37760" y="549275"/>
            <a:ext cx="6561138" cy="57594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19C3A72-7CAE-129F-7490-B687280EF1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646117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0465184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164" y="559341"/>
            <a:ext cx="1075567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3C89FBB9-2C05-A4C1-ECB4-D6A5C4219E4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Date Placeholder 4">
            <a:extLst>
              <a:ext uri="{FF2B5EF4-FFF2-40B4-BE49-F238E27FC236}">
                <a16:creationId xmlns:a16="http://schemas.microsoft.com/office/drawing/2014/main" id="{BBB07A11-50DE-6BC0-0514-6E2C14A47985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 flipH="1">
            <a:off x="-997746" y="4594946"/>
            <a:ext cx="2706690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03ED5F49-F9F7-05A9-62AC-C9C8DF2EADE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88569" y="6264201"/>
            <a:ext cx="5746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1200" y="1713652"/>
            <a:ext cx="4387012" cy="46129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6F64025-FA05-CC42-8294-F944BC95DD0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658927" y="1713653"/>
            <a:ext cx="6533071" cy="5144347"/>
          </a:xfrm>
          <a:custGeom>
            <a:avLst/>
            <a:gdLst>
              <a:gd name="connsiteX0" fmla="*/ 0 w 6460672"/>
              <a:gd name="connsiteY0" fmla="*/ 0 h 5029200"/>
              <a:gd name="connsiteX1" fmla="*/ 6460672 w 6460672"/>
              <a:gd name="connsiteY1" fmla="*/ 0 h 5029200"/>
              <a:gd name="connsiteX2" fmla="*/ 6460672 w 6460672"/>
              <a:gd name="connsiteY2" fmla="*/ 5029200 h 5029200"/>
              <a:gd name="connsiteX3" fmla="*/ 0 w 6460672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60672" h="5029200">
                <a:moveTo>
                  <a:pt x="0" y="0"/>
                </a:moveTo>
                <a:lnTo>
                  <a:pt x="6460672" y="0"/>
                </a:lnTo>
                <a:lnTo>
                  <a:pt x="6460672" y="5029200"/>
                </a:lnTo>
                <a:lnTo>
                  <a:pt x="0" y="5029200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Font typeface="Arial" panose="020B0604020202020204" pitchFamily="34" charset="0"/>
              <a:buNone/>
              <a:defRPr lang="en-US" dirty="0"/>
            </a:lvl1pPr>
          </a:lstStyle>
          <a:p>
            <a:pPr marL="285750" lvl="0" indent="-285750"/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28502247"/>
      </p:ext>
    </p:extLst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B7BBF55A-D91F-143D-FBB6-73995F00E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7400" y="4937761"/>
            <a:ext cx="6987537" cy="1353312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spcBef>
                <a:spcPts val="1000"/>
              </a:spcBef>
              <a:defRPr sz="2800" cap="none" baseline="0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72A4B4E-0B2F-F1BB-322A-713D1FB5F2FE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057400" y="549021"/>
            <a:ext cx="9455150" cy="4333875"/>
          </a:xfrm>
        </p:spPr>
        <p:txBody>
          <a:bodyPr anchor="b">
            <a:normAutofit/>
          </a:bodyPr>
          <a:lstStyle>
            <a:lvl1pPr>
              <a:defRPr sz="23200"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5AD3D17-73C9-402C-91E7-BA73E6829C50}" type="datetime1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546D47F-2AE5-2705-911C-52BBD6B7D8EA}"/>
              </a:ext>
            </a:extLst>
          </p:cNvPr>
          <p:cNvCxnSpPr>
            <a:cxnSpLocks/>
          </p:cNvCxnSpPr>
          <p:nvPr/>
        </p:nvCxnSpPr>
        <p:spPr>
          <a:xfrm flipV="1">
            <a:off x="137160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1030353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-1228126"/>
            <a:ext cx="10652760" cy="1133856"/>
          </a:xfrm>
        </p:spPr>
        <p:txBody>
          <a:bodyPr/>
          <a:lstStyle>
            <a:lvl1pPr>
              <a:defRPr cap="none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AA4897F-B66E-DAD4-F56C-6152B417CC5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624138" y="2268748"/>
            <a:ext cx="6943724" cy="3954255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1pPr>
            <a:lvl2pPr marL="2286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2pPr>
            <a:lvl3pPr marL="4572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3pPr>
            <a:lvl4pPr marL="6858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4pPr>
            <a:lvl5pPr marL="9144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reeform: Shape 15">
            <a:extLst>
              <a:ext uri="{FF2B5EF4-FFF2-40B4-BE49-F238E27FC236}">
                <a16:creationId xmlns:a16="http://schemas.microsoft.com/office/drawing/2014/main" id="{8EFA7EFC-C6F9-B1D5-025F-824C1CE9A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3057205" y="-1430380"/>
            <a:ext cx="6077590" cy="10510705"/>
          </a:xfrm>
          <a:custGeom>
            <a:avLst/>
            <a:gdLst>
              <a:gd name="connsiteX0" fmla="*/ 5325805 w 5325805"/>
              <a:gd name="connsiteY0" fmla="*/ 2714782 h 5429563"/>
              <a:gd name="connsiteX1" fmla="*/ 2611024 w 5325805"/>
              <a:gd name="connsiteY1" fmla="*/ 5429563 h 5429563"/>
              <a:gd name="connsiteX2" fmla="*/ 1942188 w 5325805"/>
              <a:gd name="connsiteY2" fmla="*/ 5429563 h 5429563"/>
              <a:gd name="connsiteX3" fmla="*/ 668836 w 5325805"/>
              <a:gd name="connsiteY3" fmla="*/ 5429563 h 5429563"/>
              <a:gd name="connsiteX4" fmla="*/ 0 w 5325805"/>
              <a:gd name="connsiteY4" fmla="*/ 5429563 h 5429563"/>
              <a:gd name="connsiteX5" fmla="*/ 0 w 5325805"/>
              <a:gd name="connsiteY5" fmla="*/ 0 h 5429563"/>
              <a:gd name="connsiteX6" fmla="*/ 668836 w 5325805"/>
              <a:gd name="connsiteY6" fmla="*/ 0 h 5429563"/>
              <a:gd name="connsiteX7" fmla="*/ 1942188 w 5325805"/>
              <a:gd name="connsiteY7" fmla="*/ 0 h 5429563"/>
              <a:gd name="connsiteX8" fmla="*/ 2611024 w 5325805"/>
              <a:gd name="connsiteY8" fmla="*/ 0 h 5429563"/>
              <a:gd name="connsiteX9" fmla="*/ 5325805 w 5325805"/>
              <a:gd name="connsiteY9" fmla="*/ 2714782 h 5429563"/>
              <a:gd name="connsiteX0" fmla="*/ 668836 w 5325805"/>
              <a:gd name="connsiteY0" fmla="*/ 5429563 h 5476799"/>
              <a:gd name="connsiteX1" fmla="*/ 0 w 5325805"/>
              <a:gd name="connsiteY1" fmla="*/ 5429563 h 5476799"/>
              <a:gd name="connsiteX2" fmla="*/ 0 w 5325805"/>
              <a:gd name="connsiteY2" fmla="*/ 0 h 5476799"/>
              <a:gd name="connsiteX3" fmla="*/ 668836 w 5325805"/>
              <a:gd name="connsiteY3" fmla="*/ 0 h 5476799"/>
              <a:gd name="connsiteX4" fmla="*/ 1942188 w 5325805"/>
              <a:gd name="connsiteY4" fmla="*/ 0 h 5476799"/>
              <a:gd name="connsiteX5" fmla="*/ 2611024 w 5325805"/>
              <a:gd name="connsiteY5" fmla="*/ 0 h 5476799"/>
              <a:gd name="connsiteX6" fmla="*/ 5325805 w 5325805"/>
              <a:gd name="connsiteY6" fmla="*/ 2714782 h 5476799"/>
              <a:gd name="connsiteX7" fmla="*/ 2611024 w 5325805"/>
              <a:gd name="connsiteY7" fmla="*/ 5429563 h 5476799"/>
              <a:gd name="connsiteX8" fmla="*/ 1942188 w 5325805"/>
              <a:gd name="connsiteY8" fmla="*/ 5429563 h 5476799"/>
              <a:gd name="connsiteX9" fmla="*/ 716072 w 5325805"/>
              <a:gd name="connsiteY9" fmla="*/ 5476799 h 5476799"/>
              <a:gd name="connsiteX0" fmla="*/ 668836 w 5325805"/>
              <a:gd name="connsiteY0" fmla="*/ 5429563 h 5429563"/>
              <a:gd name="connsiteX1" fmla="*/ 0 w 5325805"/>
              <a:gd name="connsiteY1" fmla="*/ 5429563 h 5429563"/>
              <a:gd name="connsiteX2" fmla="*/ 0 w 5325805"/>
              <a:gd name="connsiteY2" fmla="*/ 0 h 5429563"/>
              <a:gd name="connsiteX3" fmla="*/ 668836 w 5325805"/>
              <a:gd name="connsiteY3" fmla="*/ 0 h 5429563"/>
              <a:gd name="connsiteX4" fmla="*/ 1942188 w 5325805"/>
              <a:gd name="connsiteY4" fmla="*/ 0 h 5429563"/>
              <a:gd name="connsiteX5" fmla="*/ 2611024 w 5325805"/>
              <a:gd name="connsiteY5" fmla="*/ 0 h 5429563"/>
              <a:gd name="connsiteX6" fmla="*/ 5325805 w 5325805"/>
              <a:gd name="connsiteY6" fmla="*/ 2714782 h 5429563"/>
              <a:gd name="connsiteX7" fmla="*/ 2611024 w 5325805"/>
              <a:gd name="connsiteY7" fmla="*/ 5429563 h 5429563"/>
              <a:gd name="connsiteX8" fmla="*/ 1942188 w 5325805"/>
              <a:gd name="connsiteY8" fmla="*/ 5429563 h 5429563"/>
              <a:gd name="connsiteX0" fmla="*/ 0 w 5325805"/>
              <a:gd name="connsiteY0" fmla="*/ 5429563 h 5429563"/>
              <a:gd name="connsiteX1" fmla="*/ 0 w 5325805"/>
              <a:gd name="connsiteY1" fmla="*/ 0 h 5429563"/>
              <a:gd name="connsiteX2" fmla="*/ 668836 w 5325805"/>
              <a:gd name="connsiteY2" fmla="*/ 0 h 5429563"/>
              <a:gd name="connsiteX3" fmla="*/ 1942188 w 5325805"/>
              <a:gd name="connsiteY3" fmla="*/ 0 h 5429563"/>
              <a:gd name="connsiteX4" fmla="*/ 2611024 w 5325805"/>
              <a:gd name="connsiteY4" fmla="*/ 0 h 5429563"/>
              <a:gd name="connsiteX5" fmla="*/ 5325805 w 5325805"/>
              <a:gd name="connsiteY5" fmla="*/ 2714782 h 5429563"/>
              <a:gd name="connsiteX6" fmla="*/ 2611024 w 5325805"/>
              <a:gd name="connsiteY6" fmla="*/ 5429563 h 5429563"/>
              <a:gd name="connsiteX7" fmla="*/ 1942188 w 5325805"/>
              <a:gd name="connsiteY7" fmla="*/ 5429563 h 5429563"/>
              <a:gd name="connsiteX0" fmla="*/ 0 w 5325805"/>
              <a:gd name="connsiteY0" fmla="*/ 0 h 5429563"/>
              <a:gd name="connsiteX1" fmla="*/ 668836 w 5325805"/>
              <a:gd name="connsiteY1" fmla="*/ 0 h 5429563"/>
              <a:gd name="connsiteX2" fmla="*/ 1942188 w 5325805"/>
              <a:gd name="connsiteY2" fmla="*/ 0 h 5429563"/>
              <a:gd name="connsiteX3" fmla="*/ 2611024 w 5325805"/>
              <a:gd name="connsiteY3" fmla="*/ 0 h 5429563"/>
              <a:gd name="connsiteX4" fmla="*/ 5325805 w 5325805"/>
              <a:gd name="connsiteY4" fmla="*/ 2714782 h 5429563"/>
              <a:gd name="connsiteX5" fmla="*/ 2611024 w 5325805"/>
              <a:gd name="connsiteY5" fmla="*/ 5429563 h 5429563"/>
              <a:gd name="connsiteX6" fmla="*/ 1942188 w 5325805"/>
              <a:gd name="connsiteY6" fmla="*/ 5429563 h 5429563"/>
              <a:gd name="connsiteX0" fmla="*/ 0 w 4656969"/>
              <a:gd name="connsiteY0" fmla="*/ 0 h 5429563"/>
              <a:gd name="connsiteX1" fmla="*/ 1273352 w 4656969"/>
              <a:gd name="connsiteY1" fmla="*/ 0 h 5429563"/>
              <a:gd name="connsiteX2" fmla="*/ 1942188 w 4656969"/>
              <a:gd name="connsiteY2" fmla="*/ 0 h 5429563"/>
              <a:gd name="connsiteX3" fmla="*/ 4656969 w 4656969"/>
              <a:gd name="connsiteY3" fmla="*/ 2714782 h 5429563"/>
              <a:gd name="connsiteX4" fmla="*/ 1942188 w 4656969"/>
              <a:gd name="connsiteY4" fmla="*/ 5429563 h 5429563"/>
              <a:gd name="connsiteX5" fmla="*/ 1273352 w 4656969"/>
              <a:gd name="connsiteY5" fmla="*/ 5429563 h 5429563"/>
              <a:gd name="connsiteX0" fmla="*/ 0 w 3383617"/>
              <a:gd name="connsiteY0" fmla="*/ 0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0 w 3383617"/>
              <a:gd name="connsiteY0" fmla="*/ 0 h 5429563"/>
              <a:gd name="connsiteX1" fmla="*/ 248198 w 3383617"/>
              <a:gd name="connsiteY1" fmla="*/ 41 h 5429563"/>
              <a:gd name="connsiteX2" fmla="*/ 668836 w 3383617"/>
              <a:gd name="connsiteY2" fmla="*/ 0 h 5429563"/>
              <a:gd name="connsiteX3" fmla="*/ 3383617 w 3383617"/>
              <a:gd name="connsiteY3" fmla="*/ 2714782 h 5429563"/>
              <a:gd name="connsiteX4" fmla="*/ 668836 w 3383617"/>
              <a:gd name="connsiteY4" fmla="*/ 5429563 h 5429563"/>
              <a:gd name="connsiteX5" fmla="*/ 0 w 3383617"/>
              <a:gd name="connsiteY5" fmla="*/ 5429563 h 5429563"/>
              <a:gd name="connsiteX0" fmla="*/ 248198 w 3383617"/>
              <a:gd name="connsiteY0" fmla="*/ 41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4110 w 3139529"/>
              <a:gd name="connsiteY0" fmla="*/ 41 h 5429563"/>
              <a:gd name="connsiteX1" fmla="*/ 424748 w 3139529"/>
              <a:gd name="connsiteY1" fmla="*/ 0 h 5429563"/>
              <a:gd name="connsiteX2" fmla="*/ 3139529 w 3139529"/>
              <a:gd name="connsiteY2" fmla="*/ 2714782 h 5429563"/>
              <a:gd name="connsiteX3" fmla="*/ 424748 w 3139529"/>
              <a:gd name="connsiteY3" fmla="*/ 5429563 h 5429563"/>
              <a:gd name="connsiteX4" fmla="*/ 0 w 3139529"/>
              <a:gd name="connsiteY4" fmla="*/ 5429563 h 542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9529" h="5429563">
                <a:moveTo>
                  <a:pt x="4110" y="41"/>
                </a:moveTo>
                <a:lnTo>
                  <a:pt x="424748" y="0"/>
                </a:lnTo>
                <a:cubicBezTo>
                  <a:pt x="1924080" y="0"/>
                  <a:pt x="3139529" y="1215450"/>
                  <a:pt x="3139529" y="2714782"/>
                </a:cubicBezTo>
                <a:cubicBezTo>
                  <a:pt x="3139529" y="4214114"/>
                  <a:pt x="1924080" y="5429563"/>
                  <a:pt x="424748" y="5429563"/>
                </a:cubicBezTo>
                <a:lnTo>
                  <a:pt x="0" y="5429563"/>
                </a:lnTo>
              </a:path>
            </a:pathLst>
          </a:cu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136749"/>
      </p:ext>
    </p:extLst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16D87B9B-22A3-322E-B7E8-223255AD09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40168" y="5669280"/>
            <a:ext cx="6311664" cy="466344"/>
          </a:xfrm>
        </p:spPr>
        <p:txBody>
          <a:bodyPr anchor="ctr">
            <a:normAutofit/>
          </a:bodyPr>
          <a:lstStyle>
            <a:lvl1pPr algn="ctr">
              <a:lnSpc>
                <a:spcPct val="110000"/>
              </a:lnSpc>
              <a:spcBef>
                <a:spcPts val="1000"/>
              </a:spcBef>
              <a:defRPr sz="1800" cap="all" baseline="0"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6A9BC83F-8FE5-5223-2B3A-6E122D33630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597135" y="1744578"/>
            <a:ext cx="6997730" cy="3507906"/>
          </a:xfr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000" cap="all" baseline="0">
                <a:latin typeface="+mn-lt"/>
              </a:defRPr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9" name="Freeform: Shape 15">
            <a:extLst>
              <a:ext uri="{FF2B5EF4-FFF2-40B4-BE49-F238E27FC236}">
                <a16:creationId xmlns:a16="http://schemas.microsoft.com/office/drawing/2014/main" id="{9F353A57-FA3C-A68C-4908-E774A52CB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2811380" y="-1681974"/>
            <a:ext cx="6569242" cy="10510705"/>
          </a:xfrm>
          <a:custGeom>
            <a:avLst/>
            <a:gdLst>
              <a:gd name="connsiteX0" fmla="*/ 5325805 w 5325805"/>
              <a:gd name="connsiteY0" fmla="*/ 2714782 h 5429563"/>
              <a:gd name="connsiteX1" fmla="*/ 2611024 w 5325805"/>
              <a:gd name="connsiteY1" fmla="*/ 5429563 h 5429563"/>
              <a:gd name="connsiteX2" fmla="*/ 1942188 w 5325805"/>
              <a:gd name="connsiteY2" fmla="*/ 5429563 h 5429563"/>
              <a:gd name="connsiteX3" fmla="*/ 668836 w 5325805"/>
              <a:gd name="connsiteY3" fmla="*/ 5429563 h 5429563"/>
              <a:gd name="connsiteX4" fmla="*/ 0 w 5325805"/>
              <a:gd name="connsiteY4" fmla="*/ 5429563 h 5429563"/>
              <a:gd name="connsiteX5" fmla="*/ 0 w 5325805"/>
              <a:gd name="connsiteY5" fmla="*/ 0 h 5429563"/>
              <a:gd name="connsiteX6" fmla="*/ 668836 w 5325805"/>
              <a:gd name="connsiteY6" fmla="*/ 0 h 5429563"/>
              <a:gd name="connsiteX7" fmla="*/ 1942188 w 5325805"/>
              <a:gd name="connsiteY7" fmla="*/ 0 h 5429563"/>
              <a:gd name="connsiteX8" fmla="*/ 2611024 w 5325805"/>
              <a:gd name="connsiteY8" fmla="*/ 0 h 5429563"/>
              <a:gd name="connsiteX9" fmla="*/ 5325805 w 5325805"/>
              <a:gd name="connsiteY9" fmla="*/ 2714782 h 5429563"/>
              <a:gd name="connsiteX0" fmla="*/ 668836 w 5325805"/>
              <a:gd name="connsiteY0" fmla="*/ 5429563 h 5476799"/>
              <a:gd name="connsiteX1" fmla="*/ 0 w 5325805"/>
              <a:gd name="connsiteY1" fmla="*/ 5429563 h 5476799"/>
              <a:gd name="connsiteX2" fmla="*/ 0 w 5325805"/>
              <a:gd name="connsiteY2" fmla="*/ 0 h 5476799"/>
              <a:gd name="connsiteX3" fmla="*/ 668836 w 5325805"/>
              <a:gd name="connsiteY3" fmla="*/ 0 h 5476799"/>
              <a:gd name="connsiteX4" fmla="*/ 1942188 w 5325805"/>
              <a:gd name="connsiteY4" fmla="*/ 0 h 5476799"/>
              <a:gd name="connsiteX5" fmla="*/ 2611024 w 5325805"/>
              <a:gd name="connsiteY5" fmla="*/ 0 h 5476799"/>
              <a:gd name="connsiteX6" fmla="*/ 5325805 w 5325805"/>
              <a:gd name="connsiteY6" fmla="*/ 2714782 h 5476799"/>
              <a:gd name="connsiteX7" fmla="*/ 2611024 w 5325805"/>
              <a:gd name="connsiteY7" fmla="*/ 5429563 h 5476799"/>
              <a:gd name="connsiteX8" fmla="*/ 1942188 w 5325805"/>
              <a:gd name="connsiteY8" fmla="*/ 5429563 h 5476799"/>
              <a:gd name="connsiteX9" fmla="*/ 716072 w 5325805"/>
              <a:gd name="connsiteY9" fmla="*/ 5476799 h 5476799"/>
              <a:gd name="connsiteX0" fmla="*/ 668836 w 5325805"/>
              <a:gd name="connsiteY0" fmla="*/ 5429563 h 5429563"/>
              <a:gd name="connsiteX1" fmla="*/ 0 w 5325805"/>
              <a:gd name="connsiteY1" fmla="*/ 5429563 h 5429563"/>
              <a:gd name="connsiteX2" fmla="*/ 0 w 5325805"/>
              <a:gd name="connsiteY2" fmla="*/ 0 h 5429563"/>
              <a:gd name="connsiteX3" fmla="*/ 668836 w 5325805"/>
              <a:gd name="connsiteY3" fmla="*/ 0 h 5429563"/>
              <a:gd name="connsiteX4" fmla="*/ 1942188 w 5325805"/>
              <a:gd name="connsiteY4" fmla="*/ 0 h 5429563"/>
              <a:gd name="connsiteX5" fmla="*/ 2611024 w 5325805"/>
              <a:gd name="connsiteY5" fmla="*/ 0 h 5429563"/>
              <a:gd name="connsiteX6" fmla="*/ 5325805 w 5325805"/>
              <a:gd name="connsiteY6" fmla="*/ 2714782 h 5429563"/>
              <a:gd name="connsiteX7" fmla="*/ 2611024 w 5325805"/>
              <a:gd name="connsiteY7" fmla="*/ 5429563 h 5429563"/>
              <a:gd name="connsiteX8" fmla="*/ 1942188 w 5325805"/>
              <a:gd name="connsiteY8" fmla="*/ 5429563 h 5429563"/>
              <a:gd name="connsiteX0" fmla="*/ 0 w 5325805"/>
              <a:gd name="connsiteY0" fmla="*/ 5429563 h 5429563"/>
              <a:gd name="connsiteX1" fmla="*/ 0 w 5325805"/>
              <a:gd name="connsiteY1" fmla="*/ 0 h 5429563"/>
              <a:gd name="connsiteX2" fmla="*/ 668836 w 5325805"/>
              <a:gd name="connsiteY2" fmla="*/ 0 h 5429563"/>
              <a:gd name="connsiteX3" fmla="*/ 1942188 w 5325805"/>
              <a:gd name="connsiteY3" fmla="*/ 0 h 5429563"/>
              <a:gd name="connsiteX4" fmla="*/ 2611024 w 5325805"/>
              <a:gd name="connsiteY4" fmla="*/ 0 h 5429563"/>
              <a:gd name="connsiteX5" fmla="*/ 5325805 w 5325805"/>
              <a:gd name="connsiteY5" fmla="*/ 2714782 h 5429563"/>
              <a:gd name="connsiteX6" fmla="*/ 2611024 w 5325805"/>
              <a:gd name="connsiteY6" fmla="*/ 5429563 h 5429563"/>
              <a:gd name="connsiteX7" fmla="*/ 1942188 w 5325805"/>
              <a:gd name="connsiteY7" fmla="*/ 5429563 h 5429563"/>
              <a:gd name="connsiteX0" fmla="*/ 0 w 5325805"/>
              <a:gd name="connsiteY0" fmla="*/ 0 h 5429563"/>
              <a:gd name="connsiteX1" fmla="*/ 668836 w 5325805"/>
              <a:gd name="connsiteY1" fmla="*/ 0 h 5429563"/>
              <a:gd name="connsiteX2" fmla="*/ 1942188 w 5325805"/>
              <a:gd name="connsiteY2" fmla="*/ 0 h 5429563"/>
              <a:gd name="connsiteX3" fmla="*/ 2611024 w 5325805"/>
              <a:gd name="connsiteY3" fmla="*/ 0 h 5429563"/>
              <a:gd name="connsiteX4" fmla="*/ 5325805 w 5325805"/>
              <a:gd name="connsiteY4" fmla="*/ 2714782 h 5429563"/>
              <a:gd name="connsiteX5" fmla="*/ 2611024 w 5325805"/>
              <a:gd name="connsiteY5" fmla="*/ 5429563 h 5429563"/>
              <a:gd name="connsiteX6" fmla="*/ 1942188 w 5325805"/>
              <a:gd name="connsiteY6" fmla="*/ 5429563 h 5429563"/>
              <a:gd name="connsiteX0" fmla="*/ 0 w 4656969"/>
              <a:gd name="connsiteY0" fmla="*/ 0 h 5429563"/>
              <a:gd name="connsiteX1" fmla="*/ 1273352 w 4656969"/>
              <a:gd name="connsiteY1" fmla="*/ 0 h 5429563"/>
              <a:gd name="connsiteX2" fmla="*/ 1942188 w 4656969"/>
              <a:gd name="connsiteY2" fmla="*/ 0 h 5429563"/>
              <a:gd name="connsiteX3" fmla="*/ 4656969 w 4656969"/>
              <a:gd name="connsiteY3" fmla="*/ 2714782 h 5429563"/>
              <a:gd name="connsiteX4" fmla="*/ 1942188 w 4656969"/>
              <a:gd name="connsiteY4" fmla="*/ 5429563 h 5429563"/>
              <a:gd name="connsiteX5" fmla="*/ 1273352 w 4656969"/>
              <a:gd name="connsiteY5" fmla="*/ 5429563 h 5429563"/>
              <a:gd name="connsiteX0" fmla="*/ 0 w 3383617"/>
              <a:gd name="connsiteY0" fmla="*/ 0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0 w 3383617"/>
              <a:gd name="connsiteY0" fmla="*/ 0 h 5429563"/>
              <a:gd name="connsiteX1" fmla="*/ 248198 w 3383617"/>
              <a:gd name="connsiteY1" fmla="*/ 41 h 5429563"/>
              <a:gd name="connsiteX2" fmla="*/ 668836 w 3383617"/>
              <a:gd name="connsiteY2" fmla="*/ 0 h 5429563"/>
              <a:gd name="connsiteX3" fmla="*/ 3383617 w 3383617"/>
              <a:gd name="connsiteY3" fmla="*/ 2714782 h 5429563"/>
              <a:gd name="connsiteX4" fmla="*/ 668836 w 3383617"/>
              <a:gd name="connsiteY4" fmla="*/ 5429563 h 5429563"/>
              <a:gd name="connsiteX5" fmla="*/ 0 w 3383617"/>
              <a:gd name="connsiteY5" fmla="*/ 5429563 h 5429563"/>
              <a:gd name="connsiteX0" fmla="*/ 248198 w 3383617"/>
              <a:gd name="connsiteY0" fmla="*/ 41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4110 w 3139529"/>
              <a:gd name="connsiteY0" fmla="*/ 41 h 5429563"/>
              <a:gd name="connsiteX1" fmla="*/ 424748 w 3139529"/>
              <a:gd name="connsiteY1" fmla="*/ 0 h 5429563"/>
              <a:gd name="connsiteX2" fmla="*/ 3139529 w 3139529"/>
              <a:gd name="connsiteY2" fmla="*/ 2714782 h 5429563"/>
              <a:gd name="connsiteX3" fmla="*/ 424748 w 3139529"/>
              <a:gd name="connsiteY3" fmla="*/ 5429563 h 5429563"/>
              <a:gd name="connsiteX4" fmla="*/ 0 w 3139529"/>
              <a:gd name="connsiteY4" fmla="*/ 5429563 h 542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9529" h="5429563">
                <a:moveTo>
                  <a:pt x="4110" y="41"/>
                </a:moveTo>
                <a:lnTo>
                  <a:pt x="424748" y="0"/>
                </a:lnTo>
                <a:cubicBezTo>
                  <a:pt x="1924080" y="0"/>
                  <a:pt x="3139529" y="1215450"/>
                  <a:pt x="3139529" y="2714782"/>
                </a:cubicBezTo>
                <a:cubicBezTo>
                  <a:pt x="3139529" y="4214114"/>
                  <a:pt x="1924080" y="5429563"/>
                  <a:pt x="424748" y="5429563"/>
                </a:cubicBezTo>
                <a:lnTo>
                  <a:pt x="0" y="5429563"/>
                </a:lnTo>
              </a:path>
            </a:pathLst>
          </a:cu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D63035D-22A0-4334-A9AE-2457016C8B47}" type="datetime1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846579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72FE6B-A4D8-8ED7-89D7-5E7F2C5B8F5F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31838" y="2103438"/>
            <a:ext cx="5181600" cy="4351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686405AE-ED31-677D-86D8-01EAD583735E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84947" y="2103121"/>
            <a:ext cx="5181600" cy="4351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992964"/>
      </p:ext>
    </p:extLst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85A6F3D-6630-C2E0-DC0A-6D2C0AACF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9C38DBB1-A1FA-A460-88C8-B05F1570CA97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31838" y="2743200"/>
            <a:ext cx="5157187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09360" y="2103120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82D763CC-A010-6A2B-FEF3-388EAC8417D7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309361" y="2743200"/>
            <a:ext cx="5183188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765655"/>
      </p:ext>
    </p:extLst>
  </p:cSld>
  <p:clrMapOvr>
    <a:masterClrMapping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0796BC8-E1B7-E6D6-E86F-4A5CAECDF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65278"/>
      </p:ext>
    </p:extLst>
  </p:cSld>
  <p:clrMapOvr>
    <a:masterClrMapping/>
  </p:clrMapOvr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328547"/>
      </p:ext>
    </p:extLst>
  </p:cSld>
  <p:clrMapOvr>
    <a:masterClrMapping/>
  </p:clrMapOvr>
  <p:hf sldNum="0"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57200"/>
            <a:ext cx="7342307" cy="1133856"/>
          </a:xfrm>
          <a:noFill/>
        </p:spPr>
        <p:txBody>
          <a:bodyPr anchor="b"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2624328"/>
            <a:ext cx="10424160" cy="3200400"/>
          </a:xfrm>
          <a:noFill/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269348"/>
      </p:ext>
    </p:extLst>
  </p:cSld>
  <p:clrMapOvr>
    <a:masterClrMapping/>
  </p:clrMapOvr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6">
            <a:extLst>
              <a:ext uri="{FF2B5EF4-FFF2-40B4-BE49-F238E27FC236}">
                <a16:creationId xmlns:a16="http://schemas.microsoft.com/office/drawing/2014/main" id="{CE8CC034-C652-239B-0064-9B0543AC2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 lang="en-US" dirty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D051F68D-E2E5-C625-0273-281CE6D4939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31520" y="2301836"/>
            <a:ext cx="10741150" cy="3921165"/>
          </a:xfrm>
          <a:noFill/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154353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1347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476A66-BE83-43F9-A28B-02DF7879A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4990"/>
            <a:ext cx="10515600" cy="11168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ACB382-EE11-430D-941A-DB76EEB7F2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 flipH="1">
            <a:off x="-1131161" y="1592957"/>
            <a:ext cx="29735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D76E94-F276-4F0F-8DD9-B1F8A3198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61469"/>
            <a:ext cx="10515600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D964E-3A2E-4DB9-B96A-EDE144A47B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25981" y="4687095"/>
            <a:ext cx="270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000">
                <a:solidFill>
                  <a:schemeClr val="tx1"/>
                </a:solidFill>
              </a:defRPr>
            </a:lvl1pPr>
          </a:lstStyle>
          <a:p>
            <a:fld id="{0477BA7E-A066-4235-9312-389D7667C16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562FE-ACD1-43F2-A3DE-5B11E10B7E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2296" y="6356350"/>
            <a:ext cx="5746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>
              <a:defRPr sz="1000">
                <a:solidFill>
                  <a:schemeClr val="tx1"/>
                </a:solidFill>
              </a:defRPr>
            </a:lvl1pPr>
          </a:lstStyle>
          <a:p>
            <a:fld id="{76A55103-C302-496E-AAB9-F659C75780A5}" type="slidenum">
              <a:rPr lang="en-GB" smtClean="0"/>
              <a:t>‹#›</a:t>
            </a:fld>
            <a:endParaRPr lang="en-GB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EB34A3B-1FD5-48FF-9982-1E64C864C01D}"/>
              </a:ext>
            </a:extLst>
          </p:cNvPr>
          <p:cNvCxnSpPr>
            <a:cxnSpLocks/>
          </p:cNvCxnSpPr>
          <p:nvPr/>
        </p:nvCxnSpPr>
        <p:spPr>
          <a:xfrm flipH="1">
            <a:off x="4" y="1824111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2777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829" r:id="rId2"/>
    <p:sldLayoutId id="2147483830" r:id="rId3"/>
    <p:sldLayoutId id="2147483831" r:id="rId4"/>
    <p:sldLayoutId id="2147483832" r:id="rId5"/>
    <p:sldLayoutId id="2147483833" r:id="rId6"/>
    <p:sldLayoutId id="2147483834" r:id="rId7"/>
    <p:sldLayoutId id="2147483835" r:id="rId8"/>
    <p:sldLayoutId id="2147483836" r:id="rId9"/>
    <p:sldLayoutId id="2147483837" r:id="rId10"/>
    <p:sldLayoutId id="2147483838" r:id="rId11"/>
    <p:sldLayoutId id="2147483839" r:id="rId12"/>
    <p:sldLayoutId id="2147483840" r:id="rId13"/>
    <p:sldLayoutId id="2147483841" r:id="rId14"/>
    <p:sldLayoutId id="2147483842" r:id="rId15"/>
    <p:sldLayoutId id="2147483843" r:id="rId16"/>
    <p:sldLayoutId id="2147483844" r:id="rId17"/>
    <p:sldLayoutId id="2147483845" r:id="rId18"/>
    <p:sldLayoutId id="2147483846" r:id="rId19"/>
    <p:sldLayoutId id="2147483847" r:id="rId20"/>
    <p:sldLayoutId id="2147483848" r:id="rId21"/>
    <p:sldLayoutId id="2147483849" r:id="rId22"/>
    <p:sldLayoutId id="2147483850" r:id="rId23"/>
    <p:sldLayoutId id="2147483851" r:id="rId24"/>
    <p:sldLayoutId id="2147483852" r:id="rId25"/>
    <p:sldLayoutId id="2147483853" r:id="rId26"/>
    <p:sldLayoutId id="2147483854" r:id="rId27"/>
    <p:sldLayoutId id="2147483855" r:id="rId2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SzPct val="80000"/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6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4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28">
          <p15:clr>
            <a:srgbClr val="F26B43"/>
          </p15:clr>
        </p15:guide>
        <p15:guide id="2" pos="528">
          <p15:clr>
            <a:srgbClr val="F26B43"/>
          </p15:clr>
        </p15:guide>
        <p15:guide id="3" orient="horz" pos="3792">
          <p15:clr>
            <a:srgbClr val="F26B43"/>
          </p15:clr>
        </p15:guide>
        <p15:guide id="4" pos="7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5080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5"/>
          <p:cNvSpPr txBox="1"/>
          <p:nvPr/>
        </p:nvSpPr>
        <p:spPr>
          <a:xfrm>
            <a:off x="162838" y="475989"/>
            <a:ext cx="11874674" cy="6137754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>
              <a:lnSpc>
                <a:spcPct val="200000"/>
              </a:lnSpc>
            </a:pPr>
            <a:endParaRPr lang="en-US" sz="2800" dirty="0">
              <a:solidFill>
                <a:srgbClr val="3A3A3A"/>
              </a:solidFill>
              <a:latin typeface="Arial"/>
              <a:ea typeface="Arial" pitchFamily="34" charset="-122"/>
              <a:cs typeface="Arial" pitchFamily="34" charset="-120"/>
            </a:endParaRPr>
          </a:p>
          <a:p>
            <a:r>
              <a:rPr lang="en-US" sz="2800" dirty="0">
                <a:solidFill>
                  <a:srgbClr val="3A3A3A"/>
                </a:solidFill>
                <a:latin typeface="Arial"/>
                <a:ea typeface="Arial" pitchFamily="34" charset="-122"/>
                <a:cs typeface="Arial"/>
              </a:rPr>
              <a:t>Module Name:BMHP6030 </a:t>
            </a:r>
            <a:r>
              <a:rPr lang="en-US" sz="2800" dirty="0"/>
              <a:t>Health, Wellbeing and Sustainable </a:t>
            </a:r>
            <a:r>
              <a:rPr lang="en-US" sz="2800"/>
              <a:t>Development  </a:t>
            </a:r>
            <a:endParaRPr lang="en-US" sz="2800">
              <a:solidFill>
                <a:srgbClr val="000000"/>
              </a:solidFill>
              <a:latin typeface="Goudy Old Style"/>
              <a:ea typeface="Arial" pitchFamily="34" charset="-122"/>
              <a:cs typeface="Arial" pitchFamily="34" charset="-120"/>
            </a:endParaRPr>
          </a:p>
          <a:p>
            <a:pPr>
              <a:lnSpc>
                <a:spcPct val="200000"/>
              </a:lnSpc>
            </a:pPr>
            <a:r>
              <a:rPr lang="en-US" sz="2800" dirty="0">
                <a:solidFill>
                  <a:srgbClr val="3A3A3A"/>
                </a:solidFill>
                <a:latin typeface="Arial"/>
                <a:cs typeface="Arial"/>
              </a:rPr>
              <a:t>Student :</a:t>
            </a:r>
            <a:r>
              <a:rPr lang="en-US" sz="2800" dirty="0" err="1">
                <a:solidFill>
                  <a:srgbClr val="3A3A3A"/>
                </a:solidFill>
                <a:latin typeface="Arial"/>
                <a:cs typeface="Arial"/>
              </a:rPr>
              <a:t>Somreena</a:t>
            </a:r>
            <a:r>
              <a:rPr lang="en-US" sz="2800" dirty="0">
                <a:solidFill>
                  <a:srgbClr val="3A3A3A"/>
                </a:solidFill>
                <a:latin typeface="Arial"/>
                <a:cs typeface="Arial"/>
              </a:rPr>
              <a:t> Jabeen 2318965</a:t>
            </a:r>
            <a:endParaRPr lang="en-US" sz="2800" dirty="0">
              <a:solidFill>
                <a:srgbClr val="3A3A3A"/>
              </a:solidFill>
              <a:latin typeface="Arial" pitchFamily="34" charset="0"/>
              <a:cs typeface="Arial" pitchFamily="34" charset="-120"/>
            </a:endParaRPr>
          </a:p>
          <a:p>
            <a:pPr>
              <a:lnSpc>
                <a:spcPct val="200000"/>
              </a:lnSpc>
            </a:pPr>
            <a:r>
              <a:rPr lang="en-US" sz="2800">
                <a:solidFill>
                  <a:srgbClr val="3A3A3A"/>
                </a:solidFill>
                <a:latin typeface="Arial"/>
                <a:cs typeface="Arial"/>
              </a:rPr>
              <a:t>Lecturer :Parese Ahmed</a:t>
            </a:r>
          </a:p>
          <a:p>
            <a:pPr>
              <a:lnSpc>
                <a:spcPct val="200000"/>
              </a:lnSpc>
            </a:pPr>
            <a:endParaRPr lang="en-US" sz="2800" dirty="0">
              <a:solidFill>
                <a:srgbClr val="3A3A3A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384048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kern="0" spc="200" dirty="0">
                <a:solidFill>
                  <a:srgbClr val="69A2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</a:t>
            </a:r>
            <a:endParaRPr lang="en-US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658368"/>
            <a:ext cx="107899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736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Why This Matters</a:t>
            </a: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548640" y="1892808"/>
            <a:ext cx="5943600" cy="3951938"/>
          </a:xfrm>
          <a:prstGeom prst="roundRect">
            <a:avLst>
              <a:gd name="adj" fmla="val 2162"/>
            </a:avLst>
          </a:prstGeom>
          <a:solidFill>
            <a:srgbClr val="F2F6F5"/>
          </a:solidFill>
          <a:ln/>
        </p:spPr>
      </p:sp>
      <p:sp>
        <p:nvSpPr>
          <p:cNvPr id="5" name="Shape 3"/>
          <p:cNvSpPr/>
          <p:nvPr/>
        </p:nvSpPr>
        <p:spPr>
          <a:xfrm>
            <a:off x="822960" y="2048256"/>
            <a:ext cx="109728" cy="109728"/>
          </a:xfrm>
          <a:prstGeom prst="ellipse">
            <a:avLst/>
          </a:prstGeom>
          <a:solidFill>
            <a:srgbClr val="69A297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1051560" y="1892808"/>
            <a:ext cx="525780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Health, wellbeing and sustainability are now treated as one connected agenda across UK policy, not three separate issues</a:t>
            </a:r>
            <a:endParaRPr lang="en-US" dirty="0"/>
          </a:p>
        </p:txBody>
      </p:sp>
      <p:sp>
        <p:nvSpPr>
          <p:cNvPr id="7" name="Shape 5"/>
          <p:cNvSpPr/>
          <p:nvPr/>
        </p:nvSpPr>
        <p:spPr>
          <a:xfrm>
            <a:off x="822960" y="3072384"/>
            <a:ext cx="109728" cy="109728"/>
          </a:xfrm>
          <a:prstGeom prst="ellipse">
            <a:avLst/>
          </a:prstGeom>
          <a:solidFill>
            <a:srgbClr val="69A297"/>
          </a:solidFill>
          <a:ln/>
        </p:spPr>
      </p:sp>
      <p:sp>
        <p:nvSpPr>
          <p:cNvPr id="8" name="Text 6"/>
          <p:cNvSpPr txBox="1"/>
          <p:nvPr/>
        </p:nvSpPr>
        <p:spPr>
          <a:xfrm>
            <a:off x="1051560" y="2916936"/>
            <a:ext cx="525780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Services are increasingly judged on whether they improve outcomes today without compromising outcomes tomorrow</a:t>
            </a:r>
            <a:endParaRPr lang="en-US" dirty="0"/>
          </a:p>
        </p:txBody>
      </p:sp>
      <p:sp>
        <p:nvSpPr>
          <p:cNvPr id="9" name="Shape 7"/>
          <p:cNvSpPr/>
          <p:nvPr/>
        </p:nvSpPr>
        <p:spPr>
          <a:xfrm>
            <a:off x="822960" y="4096512"/>
            <a:ext cx="109728" cy="109728"/>
          </a:xfrm>
          <a:prstGeom prst="ellipse">
            <a:avLst/>
          </a:prstGeom>
          <a:solidFill>
            <a:srgbClr val="69A297"/>
          </a:solidFill>
          <a:ln/>
        </p:spPr>
      </p:sp>
      <p:sp>
        <p:nvSpPr>
          <p:cNvPr id="10" name="Text 8"/>
          <p:cNvSpPr txBox="1"/>
          <p:nvPr/>
        </p:nvSpPr>
        <p:spPr>
          <a:xfrm>
            <a:off x="1051560" y="3941064"/>
            <a:ext cx="525780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Almost every UN Sustainable Development Goal connects back to health, not only Goal 3 (Weeks, Weinstein and Lavista, 2023)</a:t>
            </a:r>
            <a:endParaRPr lang="en-US" dirty="0"/>
          </a:p>
        </p:txBody>
      </p:sp>
      <p:sp>
        <p:nvSpPr>
          <p:cNvPr id="11" name="Shape 9"/>
          <p:cNvSpPr/>
          <p:nvPr/>
        </p:nvSpPr>
        <p:spPr>
          <a:xfrm>
            <a:off x="6858000" y="3291840"/>
            <a:ext cx="4800600" cy="0"/>
          </a:xfrm>
          <a:prstGeom prst="line">
            <a:avLst/>
          </a:prstGeom>
          <a:noFill/>
          <a:ln w="25400">
            <a:solidFill>
              <a:srgbClr val="84B59F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6757416" y="3191256"/>
            <a:ext cx="201168" cy="201168"/>
          </a:xfrm>
          <a:prstGeom prst="ellipse">
            <a:avLst/>
          </a:prstGeom>
          <a:solidFill>
            <a:srgbClr val="C97B4A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6263640" y="3474720"/>
            <a:ext cx="11887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Concepts</a:t>
            </a:r>
            <a:endParaRPr lang="en-US" dirty="0"/>
          </a:p>
        </p:txBody>
      </p:sp>
      <p:sp>
        <p:nvSpPr>
          <p:cNvPr id="14" name="Shape 12"/>
          <p:cNvSpPr/>
          <p:nvPr/>
        </p:nvSpPr>
        <p:spPr>
          <a:xfrm>
            <a:off x="7717536" y="3191256"/>
            <a:ext cx="201168" cy="201168"/>
          </a:xfrm>
          <a:prstGeom prst="ellipse">
            <a:avLst/>
          </a:prstGeom>
          <a:solidFill>
            <a:srgbClr val="69A297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7223760" y="3474720"/>
            <a:ext cx="11887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Theory</a:t>
            </a:r>
            <a:endParaRPr lang="en-US" dirty="0"/>
          </a:p>
        </p:txBody>
      </p:sp>
      <p:sp>
        <p:nvSpPr>
          <p:cNvPr id="16" name="Shape 14"/>
          <p:cNvSpPr/>
          <p:nvPr/>
        </p:nvSpPr>
        <p:spPr>
          <a:xfrm>
            <a:off x="8677656" y="3191256"/>
            <a:ext cx="201168" cy="201168"/>
          </a:xfrm>
          <a:prstGeom prst="ellipse">
            <a:avLst/>
          </a:prstGeom>
          <a:solidFill>
            <a:srgbClr val="69A297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7" name="Text 15"/>
          <p:cNvSpPr txBox="1"/>
          <p:nvPr/>
        </p:nvSpPr>
        <p:spPr>
          <a:xfrm>
            <a:off x="8183880" y="3474720"/>
            <a:ext cx="11887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Policy</a:t>
            </a:r>
            <a:endParaRPr lang="en-US" dirty="0"/>
          </a:p>
        </p:txBody>
      </p:sp>
      <p:sp>
        <p:nvSpPr>
          <p:cNvPr id="18" name="Shape 16"/>
          <p:cNvSpPr/>
          <p:nvPr/>
        </p:nvSpPr>
        <p:spPr>
          <a:xfrm>
            <a:off x="9637776" y="3191256"/>
            <a:ext cx="201168" cy="201168"/>
          </a:xfrm>
          <a:prstGeom prst="ellipse">
            <a:avLst/>
          </a:prstGeom>
          <a:solidFill>
            <a:srgbClr val="69A297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9144000" y="3474720"/>
            <a:ext cx="11887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</a:t>
            </a:r>
            <a:endParaRPr lang="en-US" dirty="0"/>
          </a:p>
        </p:txBody>
      </p:sp>
      <p:sp>
        <p:nvSpPr>
          <p:cNvPr id="20" name="Shape 18"/>
          <p:cNvSpPr/>
          <p:nvPr/>
        </p:nvSpPr>
        <p:spPr>
          <a:xfrm>
            <a:off x="10597896" y="3191256"/>
            <a:ext cx="201168" cy="201168"/>
          </a:xfrm>
          <a:prstGeom prst="ellipse">
            <a:avLst/>
          </a:prstGeom>
          <a:solidFill>
            <a:srgbClr val="69A297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21" name="Text 19"/>
          <p:cNvSpPr txBox="1"/>
          <p:nvPr/>
        </p:nvSpPr>
        <p:spPr>
          <a:xfrm>
            <a:off x="10104120" y="3474720"/>
            <a:ext cx="11887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Equity</a:t>
            </a:r>
            <a:endParaRPr lang="en-US" dirty="0"/>
          </a:p>
        </p:txBody>
      </p:sp>
      <p:sp>
        <p:nvSpPr>
          <p:cNvPr id="22" name="Shape 20"/>
          <p:cNvSpPr/>
          <p:nvPr/>
        </p:nvSpPr>
        <p:spPr>
          <a:xfrm>
            <a:off x="11558016" y="3191256"/>
            <a:ext cx="201168" cy="201168"/>
          </a:xfrm>
          <a:prstGeom prst="ellipse">
            <a:avLst/>
          </a:prstGeom>
          <a:solidFill>
            <a:srgbClr val="69A297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23" name="Text 21"/>
          <p:cNvSpPr txBox="1"/>
          <p:nvPr/>
        </p:nvSpPr>
        <p:spPr>
          <a:xfrm>
            <a:off x="11064240" y="3474720"/>
            <a:ext cx="1188720" cy="548640"/>
          </a:xfrm>
          <a:prstGeom prst="rect">
            <a:avLst/>
          </a:prstGeom>
          <a:noFill/>
          <a:ln/>
        </p:spPr>
        <p:txBody>
          <a:bodyPr wrap="square" lIns="0" rIns="0" rtlCol="0" anchor="ctr"/>
          <a:lstStyle/>
          <a:p>
            <a:pPr marL="0" indent="0" algn="ctr">
              <a:buNone/>
            </a:pPr>
            <a:r>
              <a:rPr lang="en-US" sz="15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Recommend</a:t>
            </a:r>
            <a:endParaRPr lang="en-US" dirty="0"/>
          </a:p>
        </p:txBody>
      </p:sp>
      <p:sp>
        <p:nvSpPr>
          <p:cNvPr id="24" name="Text 22"/>
          <p:cNvSpPr txBox="1"/>
          <p:nvPr/>
        </p:nvSpPr>
        <p:spPr>
          <a:xfrm>
            <a:off x="6858000" y="2286000"/>
            <a:ext cx="4754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Roadmap for today's talk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 txBox="1"/>
          <p:nvPr/>
        </p:nvSpPr>
        <p:spPr>
          <a:xfrm>
            <a:off x="548640" y="-246888"/>
            <a:ext cx="10789920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736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Defining Health and Wellbeing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1490471"/>
            <a:ext cx="5394960" cy="5157463"/>
          </a:xfrm>
          <a:prstGeom prst="roundRect">
            <a:avLst>
              <a:gd name="adj" fmla="val 1758"/>
            </a:avLst>
          </a:prstGeom>
          <a:solidFill>
            <a:srgbClr val="F2F6F5"/>
          </a:solidFill>
          <a:ln/>
        </p:spPr>
      </p:sp>
      <p:sp>
        <p:nvSpPr>
          <p:cNvPr id="7" name="Text 4"/>
          <p:cNvSpPr txBox="1"/>
          <p:nvPr/>
        </p:nvSpPr>
        <p:spPr>
          <a:xfrm>
            <a:off x="868680" y="1536192"/>
            <a:ext cx="4663440" cy="4297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Health</a:t>
            </a:r>
            <a:endParaRPr lang="en-US" sz="2000" dirty="0"/>
          </a:p>
        </p:txBody>
      </p:sp>
      <p:sp>
        <p:nvSpPr>
          <p:cNvPr id="8" name="Shape 5"/>
          <p:cNvSpPr/>
          <p:nvPr/>
        </p:nvSpPr>
        <p:spPr>
          <a:xfrm>
            <a:off x="868680" y="3054096"/>
            <a:ext cx="91440" cy="91440"/>
          </a:xfrm>
          <a:prstGeom prst="ellipse">
            <a:avLst/>
          </a:prstGeom>
          <a:solidFill>
            <a:srgbClr val="C97B4A"/>
          </a:solidFill>
          <a:ln/>
        </p:spPr>
      </p:sp>
      <p:sp>
        <p:nvSpPr>
          <p:cNvPr id="9" name="Text 6"/>
          <p:cNvSpPr txBox="1"/>
          <p:nvPr/>
        </p:nvSpPr>
        <p:spPr>
          <a:xfrm>
            <a:off x="1078992" y="2898648"/>
            <a:ext cx="457200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20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More than the absence of disease or infirmity</a:t>
            </a:r>
            <a:endParaRPr lang="en-US" sz="2000" dirty="0"/>
          </a:p>
        </p:txBody>
      </p:sp>
      <p:sp>
        <p:nvSpPr>
          <p:cNvPr id="10" name="Shape 7"/>
          <p:cNvSpPr/>
          <p:nvPr/>
        </p:nvSpPr>
        <p:spPr>
          <a:xfrm>
            <a:off x="868680" y="3968496"/>
            <a:ext cx="91440" cy="91440"/>
          </a:xfrm>
          <a:prstGeom prst="ellipse">
            <a:avLst/>
          </a:prstGeom>
          <a:solidFill>
            <a:srgbClr val="C97B4A"/>
          </a:solidFill>
          <a:ln/>
        </p:spPr>
      </p:sp>
      <p:sp>
        <p:nvSpPr>
          <p:cNvPr id="11" name="Text 8"/>
          <p:cNvSpPr txBox="1"/>
          <p:nvPr/>
        </p:nvSpPr>
        <p:spPr>
          <a:xfrm>
            <a:off x="1078992" y="3813048"/>
            <a:ext cx="457200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20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Physical, mental and social dimensions, grounded in the WHO constitution (Corbin et al., 2021)</a:t>
            </a:r>
            <a:endParaRPr lang="en-US" sz="2000" dirty="0"/>
          </a:p>
        </p:txBody>
      </p:sp>
      <p:sp>
        <p:nvSpPr>
          <p:cNvPr id="12" name="Shape 9"/>
          <p:cNvSpPr/>
          <p:nvPr/>
        </p:nvSpPr>
        <p:spPr>
          <a:xfrm>
            <a:off x="868680" y="4882896"/>
            <a:ext cx="91440" cy="91440"/>
          </a:xfrm>
          <a:prstGeom prst="ellipse">
            <a:avLst/>
          </a:prstGeom>
          <a:solidFill>
            <a:srgbClr val="C97B4A"/>
          </a:solidFill>
          <a:ln/>
        </p:spPr>
      </p:sp>
      <p:sp>
        <p:nvSpPr>
          <p:cNvPr id="13" name="Text 10"/>
          <p:cNvSpPr txBox="1"/>
          <p:nvPr/>
        </p:nvSpPr>
        <p:spPr>
          <a:xfrm>
            <a:off x="1078992" y="4727448"/>
            <a:ext cx="457200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20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Shaped by social determinants  housing, income, environment</a:t>
            </a:r>
            <a:endParaRPr lang="en-US" sz="2000" dirty="0"/>
          </a:p>
        </p:txBody>
      </p:sp>
      <p:sp>
        <p:nvSpPr>
          <p:cNvPr id="14" name="Shape 11"/>
          <p:cNvSpPr/>
          <p:nvPr/>
        </p:nvSpPr>
        <p:spPr>
          <a:xfrm>
            <a:off x="6263640" y="1691640"/>
            <a:ext cx="5394960" cy="4160520"/>
          </a:xfrm>
          <a:prstGeom prst="roundRect">
            <a:avLst>
              <a:gd name="adj" fmla="val 1758"/>
            </a:avLst>
          </a:prstGeom>
          <a:solidFill>
            <a:srgbClr val="F2F6F5"/>
          </a:solidFill>
          <a:ln/>
        </p:spPr>
      </p:sp>
      <p:sp>
        <p:nvSpPr>
          <p:cNvPr id="17" name="Text 13"/>
          <p:cNvSpPr txBox="1"/>
          <p:nvPr/>
        </p:nvSpPr>
        <p:spPr>
          <a:xfrm>
            <a:off x="7589520" y="2057400"/>
            <a:ext cx="3657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Wellbeing</a:t>
            </a:r>
            <a:endParaRPr lang="en-US" sz="2000" dirty="0"/>
          </a:p>
        </p:txBody>
      </p:sp>
      <p:sp>
        <p:nvSpPr>
          <p:cNvPr id="18" name="Shape 14"/>
          <p:cNvSpPr/>
          <p:nvPr/>
        </p:nvSpPr>
        <p:spPr>
          <a:xfrm>
            <a:off x="6583680" y="3054096"/>
            <a:ext cx="91440" cy="91440"/>
          </a:xfrm>
          <a:prstGeom prst="ellipse">
            <a:avLst/>
          </a:prstGeom>
          <a:solidFill>
            <a:srgbClr val="C97B4A"/>
          </a:solidFill>
          <a:ln/>
        </p:spPr>
      </p:sp>
      <p:sp>
        <p:nvSpPr>
          <p:cNvPr id="19" name="Text 15"/>
          <p:cNvSpPr txBox="1"/>
          <p:nvPr/>
        </p:nvSpPr>
        <p:spPr>
          <a:xfrm>
            <a:off x="6793992" y="2898648"/>
            <a:ext cx="457200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20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holistic state — physical, mental, emotional and social</a:t>
            </a:r>
            <a:endParaRPr lang="en-US" sz="2000" dirty="0"/>
          </a:p>
        </p:txBody>
      </p:sp>
      <p:sp>
        <p:nvSpPr>
          <p:cNvPr id="20" name="Shape 16"/>
          <p:cNvSpPr/>
          <p:nvPr/>
        </p:nvSpPr>
        <p:spPr>
          <a:xfrm>
            <a:off x="6583680" y="3968496"/>
            <a:ext cx="91440" cy="91440"/>
          </a:xfrm>
          <a:prstGeom prst="ellipse">
            <a:avLst/>
          </a:prstGeom>
          <a:solidFill>
            <a:srgbClr val="C97B4A"/>
          </a:solidFill>
          <a:ln/>
        </p:spPr>
      </p:sp>
      <p:sp>
        <p:nvSpPr>
          <p:cNvPr id="21" name="Text 17"/>
          <p:cNvSpPr txBox="1"/>
          <p:nvPr/>
        </p:nvSpPr>
        <p:spPr>
          <a:xfrm>
            <a:off x="6793992" y="3813048"/>
            <a:ext cx="457200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20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Both subjective (how people feel) and objective (living standards, health status)</a:t>
            </a:r>
            <a:endParaRPr lang="en-US" sz="2000" dirty="0"/>
          </a:p>
        </p:txBody>
      </p:sp>
      <p:sp>
        <p:nvSpPr>
          <p:cNvPr id="22" name="Shape 18"/>
          <p:cNvSpPr/>
          <p:nvPr/>
        </p:nvSpPr>
        <p:spPr>
          <a:xfrm>
            <a:off x="6583680" y="4882896"/>
            <a:ext cx="91440" cy="91440"/>
          </a:xfrm>
          <a:prstGeom prst="ellipse">
            <a:avLst/>
          </a:prstGeom>
          <a:solidFill>
            <a:srgbClr val="C97B4A"/>
          </a:solidFill>
          <a:ln/>
        </p:spPr>
      </p:sp>
      <p:sp>
        <p:nvSpPr>
          <p:cNvPr id="23" name="Text 19"/>
          <p:cNvSpPr txBox="1"/>
          <p:nvPr/>
        </p:nvSpPr>
        <p:spPr>
          <a:xfrm>
            <a:off x="6793992" y="4727448"/>
            <a:ext cx="457200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20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Measured in the UK through the ONS4: life satisfaction, worthwhileness, happiness and anxiety (ONS, 2024)</a:t>
            </a:r>
            <a:endParaRPr lang="en-US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 txBox="1"/>
          <p:nvPr/>
        </p:nvSpPr>
        <p:spPr>
          <a:xfrm>
            <a:off x="853440" y="-76346"/>
            <a:ext cx="10789920" cy="18351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736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Sustainable Development and Global Health Goals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1737360"/>
            <a:ext cx="5212080" cy="4114800"/>
          </a:xfrm>
          <a:prstGeom prst="roundRect">
            <a:avLst>
              <a:gd name="adj" fmla="val 1778"/>
            </a:avLst>
          </a:prstGeom>
          <a:solidFill>
            <a:srgbClr val="F2F6F5"/>
          </a:solidFill>
          <a:ln/>
        </p:spPr>
      </p:sp>
      <p:sp>
        <p:nvSpPr>
          <p:cNvPr id="7" name="Text 4"/>
          <p:cNvSpPr txBox="1"/>
          <p:nvPr/>
        </p:nvSpPr>
        <p:spPr>
          <a:xfrm>
            <a:off x="624840" y="1828800"/>
            <a:ext cx="49530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Sustainable Development</a:t>
            </a:r>
            <a:endParaRPr lang="en-US" sz="2000" dirty="0"/>
          </a:p>
        </p:txBody>
      </p:sp>
      <p:sp>
        <p:nvSpPr>
          <p:cNvPr id="8" name="Text 5"/>
          <p:cNvSpPr txBox="1"/>
          <p:nvPr/>
        </p:nvSpPr>
        <p:spPr>
          <a:xfrm>
            <a:off x="868680" y="2926080"/>
            <a:ext cx="45720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Development that meets the needs of the present without compromising the ability of future generations to meet their own needs (WCED, 1987).</a:t>
            </a:r>
            <a:endParaRPr lang="en-US" sz="1600" dirty="0"/>
          </a:p>
        </p:txBody>
      </p:sp>
      <p:sp>
        <p:nvSpPr>
          <p:cNvPr id="9" name="Text 6"/>
          <p:cNvSpPr txBox="1"/>
          <p:nvPr/>
        </p:nvSpPr>
        <p:spPr>
          <a:xfrm>
            <a:off x="868680" y="3977640"/>
            <a:ext cx="4572000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Grown into the UN's 17 Sustainable Development Goals (2015–2030). Goal 3, Good Health and Wellbeing, sits at the </a:t>
            </a:r>
            <a:r>
              <a:rPr lang="en-US" sz="1600" dirty="0" err="1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centre</a:t>
            </a: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but almost every other goal (poverty, water, climate, education) feeds back into health outcomes (Weeks, Weinstein and Lavista, 2023).</a:t>
            </a:r>
            <a:endParaRPr lang="en-US" sz="1600" dirty="0"/>
          </a:p>
        </p:txBody>
      </p:sp>
      <p:sp>
        <p:nvSpPr>
          <p:cNvPr id="10" name="Text 7"/>
          <p:cNvSpPr txBox="1"/>
          <p:nvPr/>
        </p:nvSpPr>
        <p:spPr>
          <a:xfrm>
            <a:off x="6263640" y="1783080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SDG 3 in numbers</a:t>
            </a:r>
            <a:endParaRPr lang="en-US" sz="1600" dirty="0"/>
          </a:p>
        </p:txBody>
      </p:sp>
      <p:sp>
        <p:nvSpPr>
          <p:cNvPr id="11" name="Shape 8"/>
          <p:cNvSpPr/>
          <p:nvPr/>
        </p:nvSpPr>
        <p:spPr>
          <a:xfrm>
            <a:off x="6263640" y="2194560"/>
            <a:ext cx="5394960" cy="1170432"/>
          </a:xfrm>
          <a:prstGeom prst="roundRect">
            <a:avLst>
              <a:gd name="adj" fmla="val 6250"/>
            </a:avLst>
          </a:prstGeom>
          <a:solidFill>
            <a:srgbClr val="50808E"/>
          </a:solidFill>
          <a:ln/>
        </p:spPr>
      </p:sp>
      <p:sp>
        <p:nvSpPr>
          <p:cNvPr id="12" name="Text 9"/>
          <p:cNvSpPr txBox="1"/>
          <p:nvPr/>
        </p:nvSpPr>
        <p:spPr>
          <a:xfrm>
            <a:off x="6492240" y="2286000"/>
            <a:ext cx="210312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1.23m</a:t>
            </a:r>
            <a:endParaRPr lang="en-US" sz="1600" dirty="0"/>
          </a:p>
        </p:txBody>
      </p:sp>
      <p:sp>
        <p:nvSpPr>
          <p:cNvPr id="13" name="Text 10"/>
          <p:cNvSpPr txBox="1"/>
          <p:nvPr/>
        </p:nvSpPr>
        <p:spPr>
          <a:xfrm>
            <a:off x="8549640" y="2304288"/>
            <a:ext cx="30175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E4EFE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Global TB deaths in 2024, down from 1.27m in 2023  progress, but slow (United Nations, 2026)</a:t>
            </a:r>
            <a:endParaRPr lang="en-US" sz="1600" dirty="0"/>
          </a:p>
        </p:txBody>
      </p:sp>
      <p:sp>
        <p:nvSpPr>
          <p:cNvPr id="14" name="Shape 11"/>
          <p:cNvSpPr/>
          <p:nvPr/>
        </p:nvSpPr>
        <p:spPr>
          <a:xfrm>
            <a:off x="6263640" y="3520440"/>
            <a:ext cx="5394960" cy="1170432"/>
          </a:xfrm>
          <a:prstGeom prst="roundRect">
            <a:avLst>
              <a:gd name="adj" fmla="val 6250"/>
            </a:avLst>
          </a:prstGeom>
          <a:solidFill>
            <a:srgbClr val="50808E"/>
          </a:solidFill>
          <a:ln/>
        </p:spPr>
      </p:sp>
      <p:sp>
        <p:nvSpPr>
          <p:cNvPr id="15" name="Text 12"/>
          <p:cNvSpPr txBox="1"/>
          <p:nvPr/>
        </p:nvSpPr>
        <p:spPr>
          <a:xfrm>
            <a:off x="6492240" y="3611880"/>
            <a:ext cx="210312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18m</a:t>
            </a:r>
            <a:endParaRPr lang="en-US" sz="1600" dirty="0"/>
          </a:p>
        </p:txBody>
      </p:sp>
      <p:sp>
        <p:nvSpPr>
          <p:cNvPr id="16" name="Text 13"/>
          <p:cNvSpPr txBox="1"/>
          <p:nvPr/>
        </p:nvSpPr>
        <p:spPr>
          <a:xfrm>
            <a:off x="8549640" y="3630168"/>
            <a:ext cx="30175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E4EFE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People under 70 who died of non-communicable disease in 2021  the 2030 target to cut this by a third is off track (United Nations, 2026)</a:t>
            </a:r>
            <a:endParaRPr lang="en-US" sz="1600" dirty="0"/>
          </a:p>
        </p:txBody>
      </p:sp>
      <p:sp>
        <p:nvSpPr>
          <p:cNvPr id="17" name="Shape 14"/>
          <p:cNvSpPr/>
          <p:nvPr/>
        </p:nvSpPr>
        <p:spPr>
          <a:xfrm>
            <a:off x="6263640" y="4846320"/>
            <a:ext cx="5394960" cy="1170432"/>
          </a:xfrm>
          <a:prstGeom prst="roundRect">
            <a:avLst>
              <a:gd name="adj" fmla="val 6250"/>
            </a:avLst>
          </a:prstGeom>
          <a:solidFill>
            <a:srgbClr val="50808E"/>
          </a:solidFill>
          <a:ln/>
        </p:spPr>
      </p:sp>
      <p:sp>
        <p:nvSpPr>
          <p:cNvPr id="18" name="Text 15"/>
          <p:cNvSpPr txBox="1"/>
          <p:nvPr/>
        </p:nvSpPr>
        <p:spPr>
          <a:xfrm>
            <a:off x="6492240" y="4937760"/>
            <a:ext cx="210312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17</a:t>
            </a:r>
            <a:endParaRPr lang="en-US" sz="1600" dirty="0"/>
          </a:p>
        </p:txBody>
      </p:sp>
      <p:sp>
        <p:nvSpPr>
          <p:cNvPr id="19" name="Text 16"/>
          <p:cNvSpPr txBox="1"/>
          <p:nvPr/>
        </p:nvSpPr>
        <p:spPr>
          <a:xfrm>
            <a:off x="8549640" y="4956048"/>
            <a:ext cx="30175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E4EFE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SDGs that connect back to health in some way  Goal 3 is central, not isolated (Weeks, Weinstein and Lavista, 2023)</a:t>
            </a:r>
            <a:endParaRPr lang="en-US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 txBox="1"/>
          <p:nvPr/>
        </p:nvSpPr>
        <p:spPr>
          <a:xfrm>
            <a:off x="853440" y="-76346"/>
            <a:ext cx="10789920" cy="18351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736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History of the SDGs and SDG 3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1737360"/>
            <a:ext cx="5212080" cy="4114800"/>
          </a:xfrm>
          <a:prstGeom prst="roundRect">
            <a:avLst>
              <a:gd name="adj" fmla="val 1778"/>
            </a:avLst>
          </a:prstGeom>
          <a:solidFill>
            <a:srgbClr val="F2F6F5"/>
          </a:solidFill>
          <a:ln/>
        </p:spPr>
      </p:sp>
      <p:sp>
        <p:nvSpPr>
          <p:cNvPr id="7" name="Text 4"/>
          <p:cNvSpPr txBox="1"/>
          <p:nvPr/>
        </p:nvSpPr>
        <p:spPr>
          <a:xfrm>
            <a:off x="1828800" y="2103120"/>
            <a:ext cx="37490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From MDGs to SDGs</a:t>
            </a:r>
            <a:endParaRPr lang="en-US" sz="1600" dirty="0"/>
          </a:p>
        </p:txBody>
      </p:sp>
      <p:sp>
        <p:nvSpPr>
          <p:cNvPr id="8" name="Text 5"/>
          <p:cNvSpPr txBox="1"/>
          <p:nvPr/>
        </p:nvSpPr>
        <p:spPr>
          <a:xfrm>
            <a:off x="868680" y="2926080"/>
            <a:ext cx="45720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2000–2015: eight Millennium Development Goals, focused mainly on low-income countries. 2015: all 193 UN member states adopt the 2030 Agenda: 17 universal SDGs and 169 targets (United Nations, 2015).</a:t>
            </a:r>
            <a:endParaRPr lang="en-US" sz="1600" dirty="0"/>
          </a:p>
        </p:txBody>
      </p:sp>
      <p:sp>
        <p:nvSpPr>
          <p:cNvPr id="9" name="Text 6"/>
          <p:cNvSpPr txBox="1"/>
          <p:nvPr/>
        </p:nvSpPr>
        <p:spPr>
          <a:xfrm>
            <a:off x="868680" y="3977640"/>
            <a:ext cx="4572000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SDG 3 has 13 targets, including 3.4 on non-communicable disease. Success: global under-5 mortality fell 16% between 2015 and 2023. Challenge: maternal mortality is far off track (United Nations, 2025).</a:t>
            </a:r>
            <a:endParaRPr lang="en-US" sz="1600" dirty="0"/>
          </a:p>
        </p:txBody>
      </p:sp>
      <p:sp>
        <p:nvSpPr>
          <p:cNvPr id="10" name="Text 7"/>
          <p:cNvSpPr txBox="1"/>
          <p:nvPr/>
        </p:nvSpPr>
        <p:spPr>
          <a:xfrm>
            <a:off x="6263640" y="1783080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SDG 3: progress against target</a:t>
            </a:r>
            <a:endParaRPr lang="en-US" sz="1600" dirty="0"/>
          </a:p>
        </p:txBody>
      </p:sp>
      <p:sp>
        <p:nvSpPr>
          <p:cNvPr id="17" name="Shape 14"/>
          <p:cNvSpPr/>
          <p:nvPr/>
        </p:nvSpPr>
        <p:spPr>
          <a:xfrm>
            <a:off x="6263640" y="4846320"/>
            <a:ext cx="5394960" cy="1170432"/>
          </a:xfrm>
          <a:prstGeom prst="roundRect">
            <a:avLst>
              <a:gd name="adj" fmla="val 6250"/>
            </a:avLst>
          </a:prstGeom>
          <a:solidFill>
            <a:srgbClr val="50808E"/>
          </a:solidFill>
          <a:ln/>
        </p:spPr>
      </p:sp>
      <p:sp>
        <p:nvSpPr>
          <p:cNvPr id="18" name="Text 15"/>
          <p:cNvSpPr txBox="1"/>
          <p:nvPr/>
        </p:nvSpPr>
        <p:spPr>
          <a:xfrm>
            <a:off x="6492240" y="4937760"/>
            <a:ext cx="210312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4.6m</a:t>
            </a:r>
            <a:endParaRPr lang="en-US" sz="1600" dirty="0"/>
          </a:p>
        </p:txBody>
      </p:sp>
      <p:sp>
        <p:nvSpPr>
          <p:cNvPr id="19" name="Text 16"/>
          <p:cNvSpPr txBox="1"/>
          <p:nvPr/>
        </p:nvSpPr>
        <p:spPr>
          <a:xfrm>
            <a:off x="8549640" y="4956048"/>
            <a:ext cx="30175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E4EFE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UK: people with diagnosed diabetes in 2025, a record high; 12m+ adults have diabetes or prediabetes (Diabetes UK, 2025)</a:t>
            </a:r>
            <a:endParaRPr lang="en-US" sz="1600" dirty="0"/>
          </a:p>
        </p:txBody>
      </p:sp>
      <p:graphicFrame>
        <p:nvGraphicFramePr>
          <p:cNvPr id="20" name="Maternal mortality chart"/>
          <p:cNvGraphicFramePr>
            <a:graphicFrameLocks noGrp="1"/>
          </p:cNvGraphicFramePr>
          <p:nvPr/>
        </p:nvGraphicFramePr>
        <p:xfrm>
          <a:off x="6263640" y="2194560"/>
          <a:ext cx="5394960" cy="224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Chart caption"/>
          <p:cNvSpPr txBox="1"/>
          <p:nvPr/>
        </p:nvSpPr>
        <p:spPr>
          <a:xfrm>
            <a:off x="6263640" y="4453128"/>
            <a:ext cx="539496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00" b="0" i="1">
                <a:solidFill>
                  <a:srgbClr val="27363A"/>
                </a:solidFill>
                <a:latin typeface="Calibri"/>
              </a:rPr>
              <a:t>Global maternal deaths per 100,000 live births (United Nations, 2025)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 txBox="1"/>
          <p:nvPr/>
        </p:nvSpPr>
        <p:spPr>
          <a:xfrm>
            <a:off x="548640" y="0"/>
            <a:ext cx="10789920" cy="758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736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Theoretical Lenses for Integration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978408"/>
            <a:ext cx="11064240" cy="2221992"/>
          </a:xfrm>
          <a:prstGeom prst="roundRect">
            <a:avLst>
              <a:gd name="adj" fmla="val 5161"/>
            </a:avLst>
          </a:prstGeom>
          <a:solidFill>
            <a:srgbClr val="F2F6F5"/>
          </a:solidFill>
          <a:ln/>
        </p:spPr>
      </p:sp>
      <p:sp>
        <p:nvSpPr>
          <p:cNvPr id="7" name="Text 4"/>
          <p:cNvSpPr txBox="1"/>
          <p:nvPr/>
        </p:nvSpPr>
        <p:spPr>
          <a:xfrm>
            <a:off x="2011680" y="1892808"/>
            <a:ext cx="283464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Biopsychosocial Model</a:t>
            </a:r>
            <a:endParaRPr lang="en-US" sz="2000" dirty="0"/>
          </a:p>
        </p:txBody>
      </p:sp>
      <p:sp>
        <p:nvSpPr>
          <p:cNvPr id="8" name="Text 5"/>
          <p:cNvSpPr txBox="1"/>
          <p:nvPr/>
        </p:nvSpPr>
        <p:spPr>
          <a:xfrm>
            <a:off x="4937760" y="1892808"/>
            <a:ext cx="644652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Biological, psychological and social factors interact (Engel, 1977) to shape health and illness. Widely used in NHS practice, though Williamson (2022) argues it needs critical, deliberate application rather than becoming a checklist.</a:t>
            </a:r>
            <a:endParaRPr lang="en-US" sz="2000" dirty="0"/>
          </a:p>
        </p:txBody>
      </p:sp>
      <p:sp>
        <p:nvSpPr>
          <p:cNvPr id="9" name="Shape 6"/>
          <p:cNvSpPr/>
          <p:nvPr/>
        </p:nvSpPr>
        <p:spPr>
          <a:xfrm>
            <a:off x="548640" y="3355848"/>
            <a:ext cx="11064240" cy="1417320"/>
          </a:xfrm>
          <a:prstGeom prst="roundRect">
            <a:avLst>
              <a:gd name="adj" fmla="val 5161"/>
            </a:avLst>
          </a:prstGeom>
          <a:solidFill>
            <a:srgbClr val="F2F6F5"/>
          </a:solidFill>
          <a:ln/>
        </p:spPr>
      </p:sp>
      <p:sp>
        <p:nvSpPr>
          <p:cNvPr id="12" name="Text 8"/>
          <p:cNvSpPr txBox="1"/>
          <p:nvPr/>
        </p:nvSpPr>
        <p:spPr>
          <a:xfrm>
            <a:off x="2011680" y="3465576"/>
            <a:ext cx="283464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Ecological Model</a:t>
            </a:r>
            <a:endParaRPr lang="en-US" sz="2000" dirty="0"/>
          </a:p>
        </p:txBody>
      </p:sp>
      <p:sp>
        <p:nvSpPr>
          <p:cNvPr id="13" name="Text 9"/>
          <p:cNvSpPr txBox="1"/>
          <p:nvPr/>
        </p:nvSpPr>
        <p:spPr>
          <a:xfrm>
            <a:off x="4937760" y="3465576"/>
            <a:ext cx="644652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Places the individual within nested systems (Bronfenbrenner, 1979) family, community, services, and the wider physical and policy environment  a useful bridge between everyday care and sustainability.</a:t>
            </a:r>
            <a:endParaRPr lang="en-US" sz="2000" dirty="0"/>
          </a:p>
        </p:txBody>
      </p:sp>
      <p:sp>
        <p:nvSpPr>
          <p:cNvPr id="14" name="Shape 10"/>
          <p:cNvSpPr/>
          <p:nvPr/>
        </p:nvSpPr>
        <p:spPr>
          <a:xfrm>
            <a:off x="548640" y="4928616"/>
            <a:ext cx="11064240" cy="1417320"/>
          </a:xfrm>
          <a:prstGeom prst="roundRect">
            <a:avLst>
              <a:gd name="adj" fmla="val 5161"/>
            </a:avLst>
          </a:prstGeom>
          <a:solidFill>
            <a:srgbClr val="F2F6F5"/>
          </a:solidFill>
          <a:ln/>
        </p:spPr>
      </p:sp>
      <p:sp>
        <p:nvSpPr>
          <p:cNvPr id="17" name="Text 12"/>
          <p:cNvSpPr txBox="1"/>
          <p:nvPr/>
        </p:nvSpPr>
        <p:spPr>
          <a:xfrm>
            <a:off x="2011680" y="5038344"/>
            <a:ext cx="283464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Holistic Model</a:t>
            </a:r>
            <a:endParaRPr lang="en-US" sz="2000" dirty="0"/>
          </a:p>
        </p:txBody>
      </p:sp>
      <p:sp>
        <p:nvSpPr>
          <p:cNvPr id="18" name="Text 13"/>
          <p:cNvSpPr txBox="1"/>
          <p:nvPr/>
        </p:nvSpPr>
        <p:spPr>
          <a:xfrm>
            <a:off x="4937760" y="5038344"/>
            <a:ext cx="644652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Integrates physical, mental, social and spiritual wellbeing, underpinning person-centred, whole-person, sustainable care planning across health and social care.</a:t>
            </a:r>
            <a:endParaRPr lang="en-US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 txBox="1"/>
          <p:nvPr/>
        </p:nvSpPr>
        <p:spPr>
          <a:xfrm>
            <a:off x="548640" y="658368"/>
            <a:ext cx="107899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736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UK Policy and Governance</a:t>
            </a: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548640" y="1737360"/>
            <a:ext cx="457200" cy="45720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" name="Text 3"/>
          <p:cNvSpPr txBox="1"/>
          <p:nvPr/>
        </p:nvSpPr>
        <p:spPr>
          <a:xfrm>
            <a:off x="548640" y="1737360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dirty="0"/>
          </a:p>
        </p:txBody>
      </p:sp>
      <p:sp>
        <p:nvSpPr>
          <p:cNvPr id="6" name="Text 4"/>
          <p:cNvSpPr txBox="1"/>
          <p:nvPr/>
        </p:nvSpPr>
        <p:spPr>
          <a:xfrm>
            <a:off x="1188720" y="1682496"/>
            <a:ext cx="103327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Health in All Policies</a:t>
            </a:r>
            <a:endParaRPr lang="en-US" dirty="0"/>
          </a:p>
        </p:txBody>
      </p:sp>
      <p:sp>
        <p:nvSpPr>
          <p:cNvPr id="7" name="Text 5"/>
          <p:cNvSpPr txBox="1"/>
          <p:nvPr/>
        </p:nvSpPr>
        <p:spPr>
          <a:xfrm>
            <a:off x="1188720" y="2039112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Cross-government responsibility for health, embedded in WHO guidance and shaping joined-up UK thinking across departments.</a:t>
            </a:r>
            <a:endParaRPr lang="en-US" dirty="0"/>
          </a:p>
        </p:txBody>
      </p:sp>
      <p:sp>
        <p:nvSpPr>
          <p:cNvPr id="8" name="Shape 6"/>
          <p:cNvSpPr/>
          <p:nvPr/>
        </p:nvSpPr>
        <p:spPr>
          <a:xfrm>
            <a:off x="548640" y="2907792"/>
            <a:ext cx="457200" cy="45720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9" name="Text 7"/>
          <p:cNvSpPr txBox="1"/>
          <p:nvPr/>
        </p:nvSpPr>
        <p:spPr>
          <a:xfrm>
            <a:off x="548640" y="290779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dirty="0"/>
          </a:p>
        </p:txBody>
      </p:sp>
      <p:sp>
        <p:nvSpPr>
          <p:cNvPr id="10" name="Text 8"/>
          <p:cNvSpPr txBox="1"/>
          <p:nvPr/>
        </p:nvSpPr>
        <p:spPr>
          <a:xfrm>
            <a:off x="1188720" y="2852928"/>
            <a:ext cx="103327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Health and Care Act 2022</a:t>
            </a:r>
            <a:endParaRPr lang="en-US" dirty="0"/>
          </a:p>
        </p:txBody>
      </p:sp>
      <p:sp>
        <p:nvSpPr>
          <p:cNvPr id="11" name="Text 9"/>
          <p:cNvSpPr txBox="1"/>
          <p:nvPr/>
        </p:nvSpPr>
        <p:spPr>
          <a:xfrm>
            <a:off x="1188720" y="3209544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Places a statutory duty on NHS England and Integrated Care Boards to consider reducing inequalities in access to, and outcomes from, healthcare (NHS England, 2023b).</a:t>
            </a:r>
            <a:endParaRPr lang="en-US" dirty="0"/>
          </a:p>
        </p:txBody>
      </p:sp>
      <p:sp>
        <p:nvSpPr>
          <p:cNvPr id="12" name="Shape 10"/>
          <p:cNvSpPr/>
          <p:nvPr/>
        </p:nvSpPr>
        <p:spPr>
          <a:xfrm>
            <a:off x="548640" y="4078224"/>
            <a:ext cx="457200" cy="45720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Text 11"/>
          <p:cNvSpPr txBox="1"/>
          <p:nvPr/>
        </p:nvSpPr>
        <p:spPr>
          <a:xfrm>
            <a:off x="548640" y="4078224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dirty="0"/>
          </a:p>
        </p:txBody>
      </p:sp>
      <p:sp>
        <p:nvSpPr>
          <p:cNvPr id="14" name="Text 12"/>
          <p:cNvSpPr txBox="1"/>
          <p:nvPr/>
        </p:nvSpPr>
        <p:spPr>
          <a:xfrm>
            <a:off x="1188720" y="4023360"/>
            <a:ext cx="103327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Year Health Plan for England (2025)</a:t>
            </a:r>
            <a:endParaRPr lang="en-US" dirty="0"/>
          </a:p>
        </p:txBody>
      </p:sp>
      <p:sp>
        <p:nvSpPr>
          <p:cNvPr id="15" name="Text 13"/>
          <p:cNvSpPr txBox="1"/>
          <p:nvPr/>
        </p:nvSpPr>
        <p:spPr>
          <a:xfrm>
            <a:off x="1188720" y="4379976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Three shifts hospital to community, analogue to digital, sickness to prevention  backed by a £29bn real-terms funding increase, aiming to halve the gap in healthy life expectancy between richest and poorest regions (Department of Health and Social Care, 2025).</a:t>
            </a:r>
            <a:endParaRPr lang="en-US" dirty="0"/>
          </a:p>
        </p:txBody>
      </p:sp>
      <p:sp>
        <p:nvSpPr>
          <p:cNvPr id="16" name="Shape 14"/>
          <p:cNvSpPr/>
          <p:nvPr/>
        </p:nvSpPr>
        <p:spPr>
          <a:xfrm>
            <a:off x="0" y="5294376"/>
            <a:ext cx="12192000" cy="1563624"/>
          </a:xfrm>
          <a:prstGeom prst="roundRect">
            <a:avLst>
              <a:gd name="adj" fmla="val 7619"/>
            </a:avLst>
          </a:prstGeom>
          <a:solidFill>
            <a:srgbClr val="5080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5"/>
          <p:cNvSpPr txBox="1"/>
          <p:nvPr/>
        </p:nvSpPr>
        <p:spPr>
          <a:xfrm>
            <a:off x="777240" y="5394960"/>
            <a:ext cx="106070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BFE0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Critical check:  </a:t>
            </a:r>
            <a:r>
              <a:rPr lang="en-US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King's Fund (2025) supports the plan's direction but warns delivery hinges on workforce and capital investment; The Lancet (2026) similarly describes a gap between aspiration and implementation.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 txBox="1"/>
          <p:nvPr/>
        </p:nvSpPr>
        <p:spPr>
          <a:xfrm>
            <a:off x="548640" y="-112734"/>
            <a:ext cx="10789920" cy="61377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736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Service Delivery in Practice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1752390"/>
            <a:ext cx="2688336" cy="4660935"/>
          </a:xfrm>
          <a:prstGeom prst="roundRect">
            <a:avLst>
              <a:gd name="adj" fmla="val 2721"/>
            </a:avLst>
          </a:prstGeom>
          <a:solidFill>
            <a:srgbClr val="F2F6F5"/>
          </a:solidFill>
          <a:ln/>
        </p:spPr>
      </p:sp>
      <p:sp>
        <p:nvSpPr>
          <p:cNvPr id="7" name="Text 4"/>
          <p:cNvSpPr txBox="1"/>
          <p:nvPr/>
        </p:nvSpPr>
        <p:spPr>
          <a:xfrm>
            <a:off x="713232" y="3154680"/>
            <a:ext cx="2359152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Neighbourhood Health Service</a:t>
            </a:r>
            <a:endParaRPr lang="en-US" sz="2000" dirty="0"/>
          </a:p>
        </p:txBody>
      </p:sp>
      <p:sp>
        <p:nvSpPr>
          <p:cNvPr id="8" name="Text 5"/>
          <p:cNvSpPr txBox="1"/>
          <p:nvPr/>
        </p:nvSpPr>
        <p:spPr>
          <a:xfrm>
            <a:off x="713232" y="3794760"/>
            <a:ext cx="2359152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Community-based, multidisciplinary teams replacing hospital-centric delivery (Department of Health and Social Care, 2025).</a:t>
            </a:r>
            <a:endParaRPr lang="en-US" sz="2000" dirty="0"/>
          </a:p>
        </p:txBody>
      </p:sp>
      <p:sp>
        <p:nvSpPr>
          <p:cNvPr id="9" name="Shape 6"/>
          <p:cNvSpPr/>
          <p:nvPr/>
        </p:nvSpPr>
        <p:spPr>
          <a:xfrm>
            <a:off x="3374136" y="1828799"/>
            <a:ext cx="2721864" cy="4584525"/>
          </a:xfrm>
          <a:prstGeom prst="roundRect">
            <a:avLst>
              <a:gd name="adj" fmla="val 2721"/>
            </a:avLst>
          </a:prstGeom>
          <a:solidFill>
            <a:srgbClr val="F2F6F5"/>
          </a:solidFill>
          <a:ln/>
        </p:spPr>
      </p:sp>
      <p:sp>
        <p:nvSpPr>
          <p:cNvPr id="12" name="Text 8"/>
          <p:cNvSpPr txBox="1"/>
          <p:nvPr/>
        </p:nvSpPr>
        <p:spPr>
          <a:xfrm>
            <a:off x="3538728" y="3154680"/>
            <a:ext cx="2359152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Digital-First Access</a:t>
            </a:r>
            <a:endParaRPr lang="en-US" sz="2000" dirty="0"/>
          </a:p>
        </p:txBody>
      </p:sp>
      <p:sp>
        <p:nvSpPr>
          <p:cNvPr id="13" name="Text 9"/>
          <p:cNvSpPr txBox="1"/>
          <p:nvPr/>
        </p:nvSpPr>
        <p:spPr>
          <a:xfrm>
            <a:off x="3538728" y="3794760"/>
            <a:ext cx="2359152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NHS App is positioned as the 'front door' to care efficient, but only equitable if access is supported (NHS England, 2023b).</a:t>
            </a:r>
            <a:endParaRPr lang="en-US" sz="2000" dirty="0"/>
          </a:p>
        </p:txBody>
      </p:sp>
      <p:sp>
        <p:nvSpPr>
          <p:cNvPr id="14" name="Shape 10"/>
          <p:cNvSpPr/>
          <p:nvPr/>
        </p:nvSpPr>
        <p:spPr>
          <a:xfrm>
            <a:off x="6199632" y="1828800"/>
            <a:ext cx="2825496" cy="4584524"/>
          </a:xfrm>
          <a:prstGeom prst="roundRect">
            <a:avLst>
              <a:gd name="adj" fmla="val 2721"/>
            </a:avLst>
          </a:prstGeom>
          <a:solidFill>
            <a:srgbClr val="F2F6F5"/>
          </a:solidFill>
          <a:ln/>
        </p:spPr>
      </p:sp>
      <p:pic>
        <p:nvPicPr>
          <p:cNvPr id="16" name="Image 2" descr="/home/claude/icons/equit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9830" y="2300630"/>
            <a:ext cx="427939" cy="427939"/>
          </a:xfrm>
          <a:prstGeom prst="rect">
            <a:avLst/>
          </a:prstGeom>
        </p:spPr>
      </p:pic>
      <p:sp>
        <p:nvSpPr>
          <p:cNvPr id="17" name="Text 12"/>
          <p:cNvSpPr txBox="1"/>
          <p:nvPr/>
        </p:nvSpPr>
        <p:spPr>
          <a:xfrm>
            <a:off x="6364224" y="3154680"/>
            <a:ext cx="2359152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Core20PLUS5</a:t>
            </a:r>
            <a:endParaRPr lang="en-US" sz="2000" dirty="0"/>
          </a:p>
        </p:txBody>
      </p:sp>
      <p:sp>
        <p:nvSpPr>
          <p:cNvPr id="18" name="Text 13"/>
          <p:cNvSpPr txBox="1"/>
          <p:nvPr/>
        </p:nvSpPr>
        <p:spPr>
          <a:xfrm>
            <a:off x="6364224" y="3794760"/>
            <a:ext cx="2359152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Targets the most deprived 20% of the population plus five priority clinical areas, embedding equity directly into delivery (NHS England, 2023a).</a:t>
            </a:r>
            <a:endParaRPr lang="en-US" sz="2000" dirty="0"/>
          </a:p>
        </p:txBody>
      </p:sp>
      <p:sp>
        <p:nvSpPr>
          <p:cNvPr id="19" name="Shape 14"/>
          <p:cNvSpPr/>
          <p:nvPr/>
        </p:nvSpPr>
        <p:spPr>
          <a:xfrm>
            <a:off x="9025128" y="1828800"/>
            <a:ext cx="2825496" cy="4584524"/>
          </a:xfrm>
          <a:prstGeom prst="roundRect">
            <a:avLst>
              <a:gd name="adj" fmla="val 2721"/>
            </a:avLst>
          </a:prstGeom>
          <a:solidFill>
            <a:srgbClr val="F2F6F5"/>
          </a:solidFill>
          <a:ln/>
        </p:spPr>
      </p:sp>
      <p:pic>
        <p:nvPicPr>
          <p:cNvPr id="21" name="Image 3" descr="/home/claude/icons/health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5326" y="2300630"/>
            <a:ext cx="427939" cy="427939"/>
          </a:xfrm>
          <a:prstGeom prst="rect">
            <a:avLst/>
          </a:prstGeom>
        </p:spPr>
      </p:pic>
      <p:sp>
        <p:nvSpPr>
          <p:cNvPr id="22" name="Text 16"/>
          <p:cNvSpPr txBox="1"/>
          <p:nvPr/>
        </p:nvSpPr>
        <p:spPr>
          <a:xfrm>
            <a:off x="9189720" y="3154680"/>
            <a:ext cx="2359152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Prevention Programmes</a:t>
            </a:r>
            <a:endParaRPr lang="en-US" sz="2000" dirty="0"/>
          </a:p>
        </p:txBody>
      </p:sp>
      <p:sp>
        <p:nvSpPr>
          <p:cNvPr id="23" name="Text 17"/>
          <p:cNvSpPr txBox="1"/>
          <p:nvPr/>
        </p:nvSpPr>
        <p:spPr>
          <a:xfrm>
            <a:off x="9189720" y="3794760"/>
            <a:ext cx="2359152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Health Check and the NHS Diabetes Prevention Programme sit at the centre of the 'sickness to prevention' shift.</a:t>
            </a:r>
            <a:endParaRPr lang="en-US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 txBox="1"/>
          <p:nvPr/>
        </p:nvSpPr>
        <p:spPr>
          <a:xfrm>
            <a:off x="548640" y="9143"/>
            <a:ext cx="10789920" cy="164778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736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NHS Diabetes Prevention Programme</a:t>
            </a: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349240" cy="7904932"/>
          </a:xfrm>
          <a:prstGeom prst="roundRect">
            <a:avLst>
              <a:gd name="adj" fmla="val 2254"/>
            </a:avLst>
          </a:prstGeom>
          <a:solidFill>
            <a:srgbClr val="F2F6F5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777240" y="1828799"/>
            <a:ext cx="4846320" cy="89069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Programme</a:t>
            </a:r>
            <a:endParaRPr lang="en-US" dirty="0"/>
          </a:p>
        </p:txBody>
      </p:sp>
      <p:sp>
        <p:nvSpPr>
          <p:cNvPr id="6" name="Shape 4"/>
          <p:cNvSpPr/>
          <p:nvPr/>
        </p:nvSpPr>
        <p:spPr>
          <a:xfrm>
            <a:off x="804672" y="2359152"/>
            <a:ext cx="91440" cy="222674"/>
          </a:xfrm>
          <a:prstGeom prst="ellipse">
            <a:avLst/>
          </a:prstGeom>
          <a:solidFill>
            <a:srgbClr val="C97B4A"/>
          </a:solidFill>
          <a:ln/>
        </p:spPr>
      </p:sp>
      <p:sp>
        <p:nvSpPr>
          <p:cNvPr id="7" name="Text 5"/>
          <p:cNvSpPr txBox="1"/>
          <p:nvPr/>
        </p:nvSpPr>
        <p:spPr>
          <a:xfrm>
            <a:off x="1005840" y="2194560"/>
            <a:ext cx="4754880" cy="189273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England-wide behaviour-change programme for adults at high risk of Type 2 diabetes</a:t>
            </a:r>
            <a:endParaRPr lang="en-US" dirty="0"/>
          </a:p>
        </p:txBody>
      </p:sp>
      <p:sp>
        <p:nvSpPr>
          <p:cNvPr id="8" name="Shape 6"/>
          <p:cNvSpPr/>
          <p:nvPr/>
        </p:nvSpPr>
        <p:spPr>
          <a:xfrm>
            <a:off x="804672" y="3200400"/>
            <a:ext cx="91440" cy="222674"/>
          </a:xfrm>
          <a:prstGeom prst="ellipse">
            <a:avLst/>
          </a:prstGeom>
          <a:solidFill>
            <a:srgbClr val="C97B4A"/>
          </a:solidFill>
          <a:ln/>
        </p:spPr>
      </p:sp>
      <p:sp>
        <p:nvSpPr>
          <p:cNvPr id="9" name="Text 7"/>
          <p:cNvSpPr txBox="1"/>
          <p:nvPr/>
        </p:nvSpPr>
        <p:spPr>
          <a:xfrm>
            <a:off x="1005840" y="3035808"/>
            <a:ext cx="4754880" cy="189273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Almost 1 million referrals by March 2022; expanded to 200,000 places a year (Bower et al., 2023)</a:t>
            </a:r>
            <a:endParaRPr lang="en-US" dirty="0"/>
          </a:p>
        </p:txBody>
      </p:sp>
      <p:sp>
        <p:nvSpPr>
          <p:cNvPr id="10" name="Shape 8"/>
          <p:cNvSpPr/>
          <p:nvPr/>
        </p:nvSpPr>
        <p:spPr>
          <a:xfrm>
            <a:off x="804672" y="4041648"/>
            <a:ext cx="91440" cy="222674"/>
          </a:xfrm>
          <a:prstGeom prst="ellipse">
            <a:avLst/>
          </a:prstGeom>
          <a:solidFill>
            <a:srgbClr val="C97B4A"/>
          </a:solidFill>
          <a:ln/>
        </p:spPr>
      </p:sp>
      <p:sp>
        <p:nvSpPr>
          <p:cNvPr id="11" name="Text 9"/>
          <p:cNvSpPr txBox="1"/>
          <p:nvPr/>
        </p:nvSpPr>
        <p:spPr>
          <a:xfrm>
            <a:off x="1005840" y="3877056"/>
            <a:ext cx="4754880" cy="189273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Digital/remote delivery in the pandemic maintained weight-loss outcomes without widening inequalities (Barron et al., 2023)</a:t>
            </a:r>
            <a:endParaRPr lang="en-US" dirty="0"/>
          </a:p>
        </p:txBody>
      </p:sp>
      <p:sp>
        <p:nvSpPr>
          <p:cNvPr id="12" name="Shape 10"/>
          <p:cNvSpPr/>
          <p:nvPr/>
        </p:nvSpPr>
        <p:spPr>
          <a:xfrm>
            <a:off x="6035040" y="1691640"/>
            <a:ext cx="5605272" cy="7904932"/>
          </a:xfrm>
          <a:prstGeom prst="roundRect">
            <a:avLst>
              <a:gd name="adj" fmla="val 2254"/>
            </a:avLst>
          </a:prstGeom>
          <a:solidFill>
            <a:srgbClr val="50808E"/>
          </a:solidFill>
          <a:ln/>
        </p:spPr>
      </p:sp>
      <p:sp>
        <p:nvSpPr>
          <p:cNvPr id="13" name="Text 11"/>
          <p:cNvSpPr txBox="1"/>
          <p:nvPr/>
        </p:nvSpPr>
        <p:spPr>
          <a:xfrm>
            <a:off x="6263640" y="1828799"/>
            <a:ext cx="5120640" cy="89069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Applying the Health Belief Model</a:t>
            </a:r>
            <a:endParaRPr lang="en-US" dirty="0"/>
          </a:p>
        </p:txBody>
      </p:sp>
      <p:sp>
        <p:nvSpPr>
          <p:cNvPr id="14" name="Text 12"/>
          <p:cNvSpPr txBox="1"/>
          <p:nvPr/>
        </p:nvSpPr>
        <p:spPr>
          <a:xfrm>
            <a:off x="6263640" y="2286000"/>
            <a:ext cx="5120640" cy="160325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Susceptibility &amp; severity:  </a:t>
            </a:r>
            <a:r>
              <a:rPr lang="en-US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personal risk score communicates individual diabetes risk</a:t>
            </a:r>
            <a:endParaRPr lang="en-US" dirty="0"/>
          </a:p>
        </p:txBody>
      </p:sp>
      <p:sp>
        <p:nvSpPr>
          <p:cNvPr id="15" name="Text 13"/>
          <p:cNvSpPr txBox="1"/>
          <p:nvPr/>
        </p:nvSpPr>
        <p:spPr>
          <a:xfrm>
            <a:off x="6263640" y="2980944"/>
            <a:ext cx="5120640" cy="160325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Perceived benefits:  </a:t>
            </a:r>
            <a:r>
              <a:rPr lang="en-US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Evidence-based behaviour-change support and coaching</a:t>
            </a:r>
            <a:endParaRPr lang="en-US" dirty="0"/>
          </a:p>
        </p:txBody>
      </p:sp>
      <p:sp>
        <p:nvSpPr>
          <p:cNvPr id="16" name="Text 14"/>
          <p:cNvSpPr txBox="1"/>
          <p:nvPr/>
        </p:nvSpPr>
        <p:spPr>
          <a:xfrm>
            <a:off x="6263640" y="3675888"/>
            <a:ext cx="5120640" cy="160325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Cues to action:  </a:t>
            </a:r>
            <a:r>
              <a:rPr lang="en-US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 referral prompts engagement with the programme</a:t>
            </a:r>
            <a:endParaRPr lang="en-US" dirty="0"/>
          </a:p>
        </p:txBody>
      </p:sp>
      <p:sp>
        <p:nvSpPr>
          <p:cNvPr id="17" name="Text 15"/>
          <p:cNvSpPr txBox="1"/>
          <p:nvPr/>
        </p:nvSpPr>
        <p:spPr>
          <a:xfrm>
            <a:off x="6526399" y="1651280"/>
            <a:ext cx="5120640" cy="160325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Barriers:  </a:t>
            </a:r>
            <a:r>
              <a:rPr lang="en-US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Access, digital confidence and trust still limit uptake</a:t>
            </a:r>
            <a:endParaRPr lang="en-US" dirty="0"/>
          </a:p>
        </p:txBody>
      </p:sp>
      <p:sp>
        <p:nvSpPr>
          <p:cNvPr id="18" name="Shape 16"/>
          <p:cNvSpPr/>
          <p:nvPr/>
        </p:nvSpPr>
        <p:spPr>
          <a:xfrm>
            <a:off x="117764" y="7141400"/>
            <a:ext cx="12074236" cy="1740146"/>
          </a:xfrm>
          <a:prstGeom prst="roundRect">
            <a:avLst>
              <a:gd name="adj" fmla="val 9412"/>
            </a:avLst>
          </a:prstGeom>
          <a:solidFill>
            <a:srgbClr val="84B59F"/>
          </a:solidFill>
          <a:ln/>
        </p:spPr>
      </p:sp>
      <p:sp>
        <p:nvSpPr>
          <p:cNvPr id="19" name="Text 17"/>
          <p:cNvSpPr txBox="1"/>
          <p:nvPr/>
        </p:nvSpPr>
        <p:spPr>
          <a:xfrm>
            <a:off x="777240" y="6943363"/>
            <a:ext cx="10607040" cy="174014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DIPLOMA evaluation (2017–2023):  </a:t>
            </a: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six years of independent evidence found individual-level support more effective than usual care  but equity of access remained a recurring challenge (Bower et al., 2023)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 txBox="1"/>
          <p:nvPr/>
        </p:nvSpPr>
        <p:spPr>
          <a:xfrm>
            <a:off x="548640" y="-192024"/>
            <a:ext cx="107899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736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Social Determinants of Health</a:t>
            </a: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548640" y="638827"/>
            <a:ext cx="5440680" cy="5824603"/>
          </a:xfrm>
          <a:prstGeom prst="roundRect">
            <a:avLst>
              <a:gd name="adj" fmla="val 1739"/>
            </a:avLst>
          </a:prstGeom>
          <a:solidFill>
            <a:srgbClr val="F2F6F5"/>
          </a:solidFill>
          <a:ln/>
        </p:spPr>
      </p:sp>
      <p:sp>
        <p:nvSpPr>
          <p:cNvPr id="7" name="Text 4"/>
          <p:cNvSpPr txBox="1"/>
          <p:nvPr/>
        </p:nvSpPr>
        <p:spPr>
          <a:xfrm>
            <a:off x="1737360" y="1993392"/>
            <a:ext cx="40233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Dahlgren and Whitehead (1991)</a:t>
            </a:r>
            <a:endParaRPr lang="en-US" dirty="0"/>
          </a:p>
        </p:txBody>
      </p:sp>
      <p:sp>
        <p:nvSpPr>
          <p:cNvPr id="8" name="Shape 5"/>
          <p:cNvSpPr/>
          <p:nvPr/>
        </p:nvSpPr>
        <p:spPr>
          <a:xfrm>
            <a:off x="841248" y="2862072"/>
            <a:ext cx="91440" cy="91440"/>
          </a:xfrm>
          <a:prstGeom prst="ellipse">
            <a:avLst/>
          </a:prstGeom>
          <a:solidFill>
            <a:srgbClr val="69A297"/>
          </a:solidFill>
          <a:ln/>
        </p:spPr>
      </p:sp>
      <p:sp>
        <p:nvSpPr>
          <p:cNvPr id="9" name="Text 6"/>
          <p:cNvSpPr txBox="1"/>
          <p:nvPr/>
        </p:nvSpPr>
        <p:spPr>
          <a:xfrm>
            <a:off x="1051560" y="2697480"/>
            <a:ext cx="47091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Social determinants: the conditions in which people are born, grow, live, work and age, shaped by money, power and resources (Marmot et al., 2010)</a:t>
            </a:r>
            <a:endParaRPr lang="en-US" dirty="0"/>
          </a:p>
        </p:txBody>
      </p:sp>
      <p:sp>
        <p:nvSpPr>
          <p:cNvPr id="14" name="Shape 11"/>
          <p:cNvSpPr/>
          <p:nvPr/>
        </p:nvSpPr>
        <p:spPr>
          <a:xfrm>
            <a:off x="6199632" y="638827"/>
            <a:ext cx="5440680" cy="5824603"/>
          </a:xfrm>
          <a:prstGeom prst="roundRect">
            <a:avLst>
              <a:gd name="adj" fmla="val 1739"/>
            </a:avLst>
          </a:prstGeom>
          <a:solidFill>
            <a:srgbClr val="F2F6F5"/>
          </a:solidFill>
          <a:ln/>
        </p:spPr>
      </p:sp>
      <p:sp>
        <p:nvSpPr>
          <p:cNvPr id="17" name="Text 13"/>
          <p:cNvSpPr txBox="1"/>
          <p:nvPr/>
        </p:nvSpPr>
        <p:spPr>
          <a:xfrm>
            <a:off x="7388352" y="1993392"/>
            <a:ext cx="40233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Marmot Reviews</a:t>
            </a:r>
            <a:endParaRPr lang="en-US" dirty="0"/>
          </a:p>
        </p:txBody>
      </p:sp>
      <p:sp>
        <p:nvSpPr>
          <p:cNvPr id="18" name="Shape 14"/>
          <p:cNvSpPr/>
          <p:nvPr/>
        </p:nvSpPr>
        <p:spPr>
          <a:xfrm>
            <a:off x="6492240" y="2862072"/>
            <a:ext cx="91440" cy="91440"/>
          </a:xfrm>
          <a:prstGeom prst="ellipse">
            <a:avLst/>
          </a:prstGeom>
          <a:solidFill>
            <a:srgbClr val="69A297"/>
          </a:solidFill>
          <a:ln/>
        </p:spPr>
      </p:sp>
      <p:sp>
        <p:nvSpPr>
          <p:cNvPr id="19" name="Text 15"/>
          <p:cNvSpPr txBox="1"/>
          <p:nvPr/>
        </p:nvSpPr>
        <p:spPr>
          <a:xfrm>
            <a:off x="6702552" y="2697480"/>
            <a:ext cx="47091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2010: health follows a social gradient; act for everyone, scaled to need (proportionate universalism) (Marmot et al., 2010)</a:t>
            </a:r>
            <a:endParaRPr lang="en-US" dirty="0"/>
          </a:p>
        </p:txBody>
      </p:sp>
      <p:sp>
        <p:nvSpPr>
          <p:cNvPr id="20" name="Shape 16"/>
          <p:cNvSpPr/>
          <p:nvPr/>
        </p:nvSpPr>
        <p:spPr>
          <a:xfrm>
            <a:off x="6492240" y="3913632"/>
            <a:ext cx="91440" cy="91440"/>
          </a:xfrm>
          <a:prstGeom prst="ellipse">
            <a:avLst/>
          </a:prstGeom>
          <a:solidFill>
            <a:srgbClr val="69A297"/>
          </a:solidFill>
          <a:ln/>
        </p:spPr>
      </p:sp>
      <p:sp>
        <p:nvSpPr>
          <p:cNvPr id="21" name="Text 17"/>
          <p:cNvSpPr txBox="1"/>
          <p:nvPr/>
        </p:nvSpPr>
        <p:spPr>
          <a:xfrm>
            <a:off x="6702552" y="3749040"/>
            <a:ext cx="47091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2020: life expectancy improvement stalled after 2010 and fell for women in the most deprived areas (Marmot et al., 2020)</a:t>
            </a:r>
            <a:endParaRPr lang="en-US" dirty="0"/>
          </a:p>
        </p:txBody>
      </p:sp>
      <p:sp>
        <p:nvSpPr>
          <p:cNvPr id="22" name="Shape 18"/>
          <p:cNvSpPr/>
          <p:nvPr/>
        </p:nvSpPr>
        <p:spPr>
          <a:xfrm>
            <a:off x="6492240" y="4965192"/>
            <a:ext cx="91440" cy="91440"/>
          </a:xfrm>
          <a:prstGeom prst="ellipse">
            <a:avLst/>
          </a:prstGeom>
          <a:solidFill>
            <a:srgbClr val="69A297"/>
          </a:solidFill>
          <a:ln/>
        </p:spPr>
      </p:sp>
      <p:sp>
        <p:nvSpPr>
          <p:cNvPr id="23" name="Text 19"/>
          <p:cNvSpPr txBox="1"/>
          <p:nvPr/>
        </p:nvSpPr>
        <p:spPr>
          <a:xfrm>
            <a:off x="6702552" y="4800600"/>
            <a:ext cx="47091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Critical point: the 1991 model predates digital access; Core20PLUS5 applies proportionate universalism, but only if funded (Marmot et al., 2024)</a:t>
            </a:r>
            <a:endParaRPr lang="en-US" dirty="0"/>
          </a:p>
        </p:txBody>
      </p:sp>
      <p:sp>
        <p:nvSpPr>
          <p:cNvPr id="24" name="Rainbow layer 1"/>
          <p:cNvSpPr/>
          <p:nvPr/>
        </p:nvSpPr>
        <p:spPr>
          <a:xfrm>
            <a:off x="982980" y="3977639"/>
            <a:ext cx="4572000" cy="4572000"/>
          </a:xfrm>
          <a:prstGeom prst="blockArc">
            <a:avLst>
              <a:gd name="adj1" fmla="val 10800000"/>
              <a:gd name="adj2" fmla="val 0"/>
              <a:gd name="adj3" fmla="val 8500"/>
            </a:avLst>
          </a:prstGeom>
          <a:solidFill>
            <a:srgbClr val="E4EFEA"/>
          </a:solidFill>
          <a:ln w="1905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ainbow label 1"/>
          <p:cNvSpPr txBox="1"/>
          <p:nvPr/>
        </p:nvSpPr>
        <p:spPr>
          <a:xfrm>
            <a:off x="1988820" y="4005072"/>
            <a:ext cx="2560320" cy="3337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850" b="1" i="0">
                <a:solidFill>
                  <a:srgbClr val="27363A"/>
                </a:solidFill>
                <a:latin typeface="Calibri"/>
              </a:rPr>
              <a:t>Socio-economic, cultural and</a:t>
            </a:r>
          </a:p>
          <a:p>
            <a:pPr algn="ctr"/>
            <a:r>
              <a:rPr sz="850" b="1" i="0">
                <a:solidFill>
                  <a:srgbClr val="27363A"/>
                </a:solidFill>
                <a:latin typeface="Calibri"/>
              </a:rPr>
              <a:t>environmental conditions</a:t>
            </a:r>
          </a:p>
        </p:txBody>
      </p:sp>
      <p:sp>
        <p:nvSpPr>
          <p:cNvPr id="26" name="Rainbow layer 2"/>
          <p:cNvSpPr/>
          <p:nvPr/>
        </p:nvSpPr>
        <p:spPr>
          <a:xfrm>
            <a:off x="1371600" y="4366259"/>
            <a:ext cx="3794760" cy="3794760"/>
          </a:xfrm>
          <a:prstGeom prst="blockArc">
            <a:avLst>
              <a:gd name="adj1" fmla="val 10800000"/>
              <a:gd name="adj2" fmla="val 0"/>
              <a:gd name="adj3" fmla="val 10240"/>
            </a:avLst>
          </a:prstGeom>
          <a:solidFill>
            <a:srgbClr val="84B59F"/>
          </a:solidFill>
          <a:ln w="1905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Rainbow label 2"/>
          <p:cNvSpPr txBox="1"/>
          <p:nvPr/>
        </p:nvSpPr>
        <p:spPr>
          <a:xfrm>
            <a:off x="1988820" y="4393692"/>
            <a:ext cx="2560320" cy="3337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000" b="1" i="0">
                <a:solidFill>
                  <a:srgbClr val="27363A"/>
                </a:solidFill>
                <a:latin typeface="Calibri"/>
              </a:rPr>
              <a:t>Living and working conditions</a:t>
            </a:r>
          </a:p>
        </p:txBody>
      </p:sp>
      <p:sp>
        <p:nvSpPr>
          <p:cNvPr id="28" name="Rainbow layer 3"/>
          <p:cNvSpPr/>
          <p:nvPr/>
        </p:nvSpPr>
        <p:spPr>
          <a:xfrm>
            <a:off x="1760220" y="4754879"/>
            <a:ext cx="3017520" cy="3017520"/>
          </a:xfrm>
          <a:prstGeom prst="blockArc">
            <a:avLst>
              <a:gd name="adj1" fmla="val 10800000"/>
              <a:gd name="adj2" fmla="val 0"/>
              <a:gd name="adj3" fmla="val 12878"/>
            </a:avLst>
          </a:prstGeom>
          <a:solidFill>
            <a:srgbClr val="69A297"/>
          </a:solidFill>
          <a:ln w="1905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ainbow label 3"/>
          <p:cNvSpPr txBox="1"/>
          <p:nvPr/>
        </p:nvSpPr>
        <p:spPr>
          <a:xfrm>
            <a:off x="1988820" y="4782312"/>
            <a:ext cx="2560320" cy="3337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000" b="1" i="0">
                <a:solidFill>
                  <a:srgbClr val="FFFFFF"/>
                </a:solidFill>
                <a:latin typeface="Calibri"/>
              </a:rPr>
              <a:t>Social and community networks</a:t>
            </a:r>
          </a:p>
        </p:txBody>
      </p:sp>
      <p:sp>
        <p:nvSpPr>
          <p:cNvPr id="30" name="Rainbow layer 4"/>
          <p:cNvSpPr/>
          <p:nvPr/>
        </p:nvSpPr>
        <p:spPr>
          <a:xfrm>
            <a:off x="2148840" y="5143500"/>
            <a:ext cx="2240280" cy="2240280"/>
          </a:xfrm>
          <a:prstGeom prst="blockArc">
            <a:avLst>
              <a:gd name="adj1" fmla="val 10800000"/>
              <a:gd name="adj2" fmla="val 0"/>
              <a:gd name="adj3" fmla="val 17346"/>
            </a:avLst>
          </a:prstGeom>
          <a:solidFill>
            <a:srgbClr val="50808E"/>
          </a:solidFill>
          <a:ln w="1905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ainbow label 4"/>
          <p:cNvSpPr txBox="1"/>
          <p:nvPr/>
        </p:nvSpPr>
        <p:spPr>
          <a:xfrm>
            <a:off x="1988820" y="5170932"/>
            <a:ext cx="2560320" cy="3337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000" b="1" i="0">
                <a:solidFill>
                  <a:srgbClr val="FFFFFF"/>
                </a:solidFill>
                <a:latin typeface="Calibri"/>
              </a:rPr>
              <a:t>Individual lifestyle factors</a:t>
            </a:r>
          </a:p>
        </p:txBody>
      </p:sp>
      <p:sp>
        <p:nvSpPr>
          <p:cNvPr id="32" name="Rainbow core"/>
          <p:cNvSpPr/>
          <p:nvPr/>
        </p:nvSpPr>
        <p:spPr>
          <a:xfrm>
            <a:off x="2537460" y="5532120"/>
            <a:ext cx="1463040" cy="1463040"/>
          </a:xfrm>
          <a:prstGeom prst="blockArc">
            <a:avLst>
              <a:gd name="adj1" fmla="val 10800000"/>
              <a:gd name="adj2" fmla="val 0"/>
              <a:gd name="adj3" fmla="val 50000"/>
            </a:avLst>
          </a:prstGeom>
          <a:solidFill>
            <a:srgbClr val="27363A"/>
          </a:solidFill>
          <a:ln w="1905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Rainbow core label"/>
          <p:cNvSpPr txBox="1"/>
          <p:nvPr/>
        </p:nvSpPr>
        <p:spPr>
          <a:xfrm>
            <a:off x="2628900" y="5760720"/>
            <a:ext cx="128016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900" b="1" i="0">
                <a:solidFill>
                  <a:srgbClr val="FFFFFF"/>
                </a:solidFill>
                <a:latin typeface="Calibri"/>
              </a:rPr>
              <a:t>Age, sex and</a:t>
            </a:r>
          </a:p>
          <a:p>
            <a:pPr algn="ctr"/>
            <a:r>
              <a:rPr sz="900" b="1" i="0">
                <a:solidFill>
                  <a:srgbClr val="FFFFFF"/>
                </a:solidFill>
                <a:latin typeface="Calibri"/>
              </a:rPr>
              <a:t>hereditary factors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 txBox="1"/>
          <p:nvPr/>
        </p:nvSpPr>
        <p:spPr>
          <a:xfrm>
            <a:off x="548640" y="-192024"/>
            <a:ext cx="107899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736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Equity and Access: Two Widening Gaps</a:t>
            </a: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548640" y="638827"/>
            <a:ext cx="5440680" cy="5824603"/>
          </a:xfrm>
          <a:prstGeom prst="roundRect">
            <a:avLst>
              <a:gd name="adj" fmla="val 1739"/>
            </a:avLst>
          </a:prstGeom>
          <a:solidFill>
            <a:srgbClr val="F2F6F5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Text 4"/>
          <p:cNvSpPr txBox="1"/>
          <p:nvPr/>
        </p:nvSpPr>
        <p:spPr>
          <a:xfrm>
            <a:off x="1737360" y="1993392"/>
            <a:ext cx="40233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Health Gap</a:t>
            </a:r>
            <a:endParaRPr lang="en-US" dirty="0"/>
          </a:p>
        </p:txBody>
      </p:sp>
      <p:sp>
        <p:nvSpPr>
          <p:cNvPr id="8" name="Shape 5"/>
          <p:cNvSpPr/>
          <p:nvPr/>
        </p:nvSpPr>
        <p:spPr>
          <a:xfrm>
            <a:off x="841248" y="2862072"/>
            <a:ext cx="91440" cy="9144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9" name="Text 6"/>
          <p:cNvSpPr txBox="1"/>
          <p:nvPr/>
        </p:nvSpPr>
        <p:spPr>
          <a:xfrm>
            <a:off x="1051560" y="2697480"/>
            <a:ext cx="47091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Health inequalities have widened since 2010; life expectancy gains have stalled and even declined for the most deprived women (Health Foundation, 2024)</a:t>
            </a:r>
            <a:endParaRPr lang="en-US" dirty="0"/>
          </a:p>
        </p:txBody>
      </p:sp>
      <p:sp>
        <p:nvSpPr>
          <p:cNvPr id="10" name="Shape 7"/>
          <p:cNvSpPr/>
          <p:nvPr/>
        </p:nvSpPr>
        <p:spPr>
          <a:xfrm>
            <a:off x="841248" y="3913632"/>
            <a:ext cx="91440" cy="9144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8"/>
          <p:cNvSpPr txBox="1"/>
          <p:nvPr/>
        </p:nvSpPr>
        <p:spPr>
          <a:xfrm>
            <a:off x="1051560" y="3749040"/>
            <a:ext cx="47091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Life expectancy in deprived North East areas can be up to five years lower than similarly deprived parts of London (Institute of Health Equity, 2024)</a:t>
            </a:r>
            <a:endParaRPr lang="en-US" dirty="0"/>
          </a:p>
        </p:txBody>
      </p:sp>
      <p:sp>
        <p:nvSpPr>
          <p:cNvPr id="12" name="Shape 9"/>
          <p:cNvSpPr/>
          <p:nvPr/>
        </p:nvSpPr>
        <p:spPr>
          <a:xfrm>
            <a:off x="841248" y="4965192"/>
            <a:ext cx="91440" cy="9144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Text 10"/>
          <p:cNvSpPr txBox="1"/>
          <p:nvPr/>
        </p:nvSpPr>
        <p:spPr>
          <a:xfrm>
            <a:off x="1051560" y="4800600"/>
            <a:ext cx="47091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Marmot et al. (2024) call on the UK Government to make health equity a named, funded priority</a:t>
            </a:r>
            <a:endParaRPr lang="en-US" dirty="0"/>
          </a:p>
        </p:txBody>
      </p:sp>
      <p:sp>
        <p:nvSpPr>
          <p:cNvPr id="14" name="Shape 11"/>
          <p:cNvSpPr/>
          <p:nvPr/>
        </p:nvSpPr>
        <p:spPr>
          <a:xfrm>
            <a:off x="6199632" y="638827"/>
            <a:ext cx="5440680" cy="5824603"/>
          </a:xfrm>
          <a:prstGeom prst="roundRect">
            <a:avLst>
              <a:gd name="adj" fmla="val 1739"/>
            </a:avLst>
          </a:prstGeom>
          <a:solidFill>
            <a:srgbClr val="F2F6F5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3"/>
          <p:cNvSpPr txBox="1"/>
          <p:nvPr/>
        </p:nvSpPr>
        <p:spPr>
          <a:xfrm>
            <a:off x="7388352" y="1993392"/>
            <a:ext cx="40233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Digital Gap</a:t>
            </a:r>
            <a:endParaRPr lang="en-US" dirty="0"/>
          </a:p>
        </p:txBody>
      </p:sp>
      <p:sp>
        <p:nvSpPr>
          <p:cNvPr id="18" name="Shape 14"/>
          <p:cNvSpPr/>
          <p:nvPr/>
        </p:nvSpPr>
        <p:spPr>
          <a:xfrm>
            <a:off x="6492240" y="2862072"/>
            <a:ext cx="91440" cy="9144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Text 15"/>
          <p:cNvSpPr txBox="1"/>
          <p:nvPr/>
        </p:nvSpPr>
        <p:spPr>
          <a:xfrm>
            <a:off x="6702552" y="2697480"/>
            <a:ext cx="47091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Around 7% of households have no home internet; roughly 10 million adults lack foundation-level digital skills (NHS England, 2023b)</a:t>
            </a:r>
            <a:endParaRPr lang="en-US" dirty="0"/>
          </a:p>
        </p:txBody>
      </p:sp>
      <p:sp>
        <p:nvSpPr>
          <p:cNvPr id="20" name="Shape 16"/>
          <p:cNvSpPr/>
          <p:nvPr/>
        </p:nvSpPr>
        <p:spPr>
          <a:xfrm>
            <a:off x="6492240" y="3913632"/>
            <a:ext cx="91440" cy="9144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1" name="Text 17"/>
          <p:cNvSpPr txBox="1"/>
          <p:nvPr/>
        </p:nvSpPr>
        <p:spPr>
          <a:xfrm>
            <a:off x="6702552" y="3749040"/>
            <a:ext cx="47091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Nearly a third of people who are offline say the NHS is one of the hardest organisations to interact with (NHS England, 2023b)</a:t>
            </a:r>
            <a:endParaRPr lang="en-US" dirty="0"/>
          </a:p>
        </p:txBody>
      </p:sp>
      <p:sp>
        <p:nvSpPr>
          <p:cNvPr id="22" name="Shape 18"/>
          <p:cNvSpPr/>
          <p:nvPr/>
        </p:nvSpPr>
        <p:spPr>
          <a:xfrm>
            <a:off x="6492240" y="4965192"/>
            <a:ext cx="91440" cy="9144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19"/>
          <p:cNvSpPr txBox="1"/>
          <p:nvPr/>
        </p:nvSpPr>
        <p:spPr>
          <a:xfrm>
            <a:off x="6702552" y="4800600"/>
            <a:ext cx="47091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Good Things Foundation (2024) argues digital inclusion must be resourced, not assumed, as services go digital-first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 txBox="1"/>
          <p:nvPr/>
        </p:nvSpPr>
        <p:spPr>
          <a:xfrm>
            <a:off x="548640" y="-112734"/>
            <a:ext cx="10789920" cy="61377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736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Social Processes, Media and Ideologies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1752390"/>
            <a:ext cx="2688336" cy="4660935"/>
          </a:xfrm>
          <a:prstGeom prst="roundRect">
            <a:avLst>
              <a:gd name="adj" fmla="val 2721"/>
            </a:avLst>
          </a:prstGeom>
          <a:solidFill>
            <a:srgbClr val="F2F6F5"/>
          </a:solidFill>
          <a:ln/>
        </p:spPr>
      </p:sp>
      <p:sp>
        <p:nvSpPr>
          <p:cNvPr id="7" name="Text 4"/>
          <p:cNvSpPr txBox="1"/>
          <p:nvPr/>
        </p:nvSpPr>
        <p:spPr>
          <a:xfrm>
            <a:off x="713232" y="3154680"/>
            <a:ext cx="2359152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Weight Stigma</a:t>
            </a:r>
            <a:endParaRPr lang="en-US" sz="2000" dirty="0"/>
          </a:p>
        </p:txBody>
      </p:sp>
      <p:sp>
        <p:nvSpPr>
          <p:cNvPr id="8" name="Text 5"/>
          <p:cNvSpPr txBox="1"/>
          <p:nvPr/>
        </p:nvSpPr>
        <p:spPr>
          <a:xfrm>
            <a:off x="713232" y="3794760"/>
            <a:ext cx="2359152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social process that discourages people from seeking care and joining prevention programmes (Rubino et al., 2020).</a:t>
            </a:r>
            <a:endParaRPr lang="en-US" sz="2000" dirty="0"/>
          </a:p>
        </p:txBody>
      </p:sp>
      <p:sp>
        <p:nvSpPr>
          <p:cNvPr id="9" name="Shape 6"/>
          <p:cNvSpPr/>
          <p:nvPr/>
        </p:nvSpPr>
        <p:spPr>
          <a:xfrm>
            <a:off x="3374136" y="1828799"/>
            <a:ext cx="2721864" cy="4584525"/>
          </a:xfrm>
          <a:prstGeom prst="roundRect">
            <a:avLst>
              <a:gd name="adj" fmla="val 2721"/>
            </a:avLst>
          </a:prstGeom>
          <a:solidFill>
            <a:srgbClr val="F2F6F5"/>
          </a:solidFill>
          <a:ln/>
        </p:spPr>
      </p:sp>
      <p:sp>
        <p:nvSpPr>
          <p:cNvPr id="12" name="Text 8"/>
          <p:cNvSpPr txBox="1"/>
          <p:nvPr/>
        </p:nvSpPr>
        <p:spPr>
          <a:xfrm>
            <a:off x="3538728" y="3154680"/>
            <a:ext cx="2359152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Food Advertising</a:t>
            </a:r>
            <a:endParaRPr lang="en-US" sz="2000" dirty="0"/>
          </a:p>
        </p:txBody>
      </p:sp>
      <p:sp>
        <p:nvSpPr>
          <p:cNvPr id="14" name="Shape 10"/>
          <p:cNvSpPr/>
          <p:nvPr/>
        </p:nvSpPr>
        <p:spPr>
          <a:xfrm>
            <a:off x="6199632" y="1828800"/>
            <a:ext cx="2825496" cy="4584524"/>
          </a:xfrm>
          <a:prstGeom prst="roundRect">
            <a:avLst>
              <a:gd name="adj" fmla="val 2721"/>
            </a:avLst>
          </a:prstGeom>
          <a:solidFill>
            <a:srgbClr val="F2F6F5"/>
          </a:solidFill>
          <a:ln/>
        </p:spPr>
      </p:sp>
      <p:sp>
        <p:nvSpPr>
          <p:cNvPr id="17" name="Text 12"/>
          <p:cNvSpPr txBox="1"/>
          <p:nvPr/>
        </p:nvSpPr>
        <p:spPr>
          <a:xfrm>
            <a:off x="6364224" y="3154680"/>
            <a:ext cx="2359152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Social Networks</a:t>
            </a:r>
            <a:endParaRPr lang="en-US" sz="2000" dirty="0"/>
          </a:p>
        </p:txBody>
      </p:sp>
      <p:sp>
        <p:nvSpPr>
          <p:cNvPr id="18" name="Text 13"/>
          <p:cNvSpPr txBox="1"/>
          <p:nvPr/>
        </p:nvSpPr>
        <p:spPr>
          <a:xfrm>
            <a:off x="6364224" y="3794760"/>
            <a:ext cx="2359152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Peer groups and trusted community venues raise uptake of programmes like the DPP; low trust limits it.</a:t>
            </a:r>
            <a:endParaRPr lang="en-US" sz="2000" dirty="0"/>
          </a:p>
        </p:txBody>
      </p:sp>
      <p:sp>
        <p:nvSpPr>
          <p:cNvPr id="19" name="Shape 14"/>
          <p:cNvSpPr/>
          <p:nvPr/>
        </p:nvSpPr>
        <p:spPr>
          <a:xfrm>
            <a:off x="9025128" y="1828800"/>
            <a:ext cx="2825496" cy="4584524"/>
          </a:xfrm>
          <a:prstGeom prst="roundRect">
            <a:avLst>
              <a:gd name="adj" fmla="val 2721"/>
            </a:avLst>
          </a:prstGeom>
          <a:solidFill>
            <a:srgbClr val="F2F6F5"/>
          </a:solidFill>
          <a:ln/>
        </p:spPr>
      </p:sp>
      <p:sp>
        <p:nvSpPr>
          <p:cNvPr id="22" name="Text 16"/>
          <p:cNvSpPr txBox="1"/>
          <p:nvPr/>
        </p:nvSpPr>
        <p:spPr>
          <a:xfrm>
            <a:off x="9189720" y="3154680"/>
            <a:ext cx="2359152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Ideologies</a:t>
            </a:r>
            <a:endParaRPr lang="en-US" sz="2000" dirty="0"/>
          </a:p>
        </p:txBody>
      </p:sp>
      <p:sp>
        <p:nvSpPr>
          <p:cNvPr id="23" name="Text 17"/>
          <p:cNvSpPr txBox="1"/>
          <p:nvPr/>
        </p:nvSpPr>
        <p:spPr>
          <a:xfrm>
            <a:off x="9189720" y="3794760"/>
            <a:ext cx="2359152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Individual-responsibility framing favours behaviour change over action on food environments.</a:t>
            </a:r>
            <a:endParaRPr lang="en-US" sz="2000" dirty="0"/>
          </a:p>
        </p:txBody>
      </p:sp>
      <p:graphicFrame>
        <p:nvGraphicFramePr>
          <p:cNvPr id="24" name="Child obesity chart"/>
          <p:cNvGraphicFramePr>
            <a:graphicFrameLocks noGrp="1"/>
          </p:cNvGraphicFramePr>
          <p:nvPr/>
        </p:nvGraphicFramePr>
        <p:xfrm>
          <a:off x="3520440" y="3749039"/>
          <a:ext cx="2432304" cy="18745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5" name="Obesity caption"/>
          <p:cNvSpPr txBox="1"/>
          <p:nvPr/>
        </p:nvSpPr>
        <p:spPr>
          <a:xfrm>
            <a:off x="3520440" y="5623560"/>
            <a:ext cx="2432304" cy="6858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000" b="0" i="1">
                <a:solidFill>
                  <a:srgbClr val="27363A"/>
                </a:solidFill>
                <a:latin typeface="Calibri"/>
              </a:rPr>
              <a:t>Children overweight or obese, England. Junk food ad ban since Jan 2026 (DHSC, 2026)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 txBox="1"/>
          <p:nvPr/>
        </p:nvSpPr>
        <p:spPr>
          <a:xfrm>
            <a:off x="548640" y="0"/>
            <a:ext cx="1078992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736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Recommendations for Equitable, Sustainable Delivery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548640" y="1783080"/>
            <a:ext cx="5440680" cy="1920240"/>
          </a:xfrm>
          <a:prstGeom prst="roundRect">
            <a:avLst>
              <a:gd name="adj" fmla="val 3810"/>
            </a:avLst>
          </a:prstGeom>
          <a:solidFill>
            <a:srgbClr val="F2F6F5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" name="Text 3"/>
          <p:cNvSpPr txBox="1"/>
          <p:nvPr/>
        </p:nvSpPr>
        <p:spPr>
          <a:xfrm>
            <a:off x="777240" y="1920240"/>
            <a:ext cx="10972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84B59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1600" dirty="0"/>
          </a:p>
        </p:txBody>
      </p:sp>
      <p:sp>
        <p:nvSpPr>
          <p:cNvPr id="6" name="Text 4"/>
          <p:cNvSpPr txBox="1"/>
          <p:nvPr/>
        </p:nvSpPr>
        <p:spPr>
          <a:xfrm>
            <a:off x="1783080" y="1947672"/>
            <a:ext cx="397764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Fund Core20PLUS5 and digital-inclusion support together</a:t>
            </a:r>
            <a:endParaRPr lang="en-US" sz="1600" dirty="0"/>
          </a:p>
        </p:txBody>
      </p:sp>
      <p:sp>
        <p:nvSpPr>
          <p:cNvPr id="7" name="Text 5"/>
          <p:cNvSpPr txBox="1"/>
          <p:nvPr/>
        </p:nvSpPr>
        <p:spPr>
          <a:xfrm>
            <a:off x="1783080" y="2651760"/>
            <a:ext cx="3977640" cy="960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Devices, skills training and trusted community venues should be resourced alongside clinical priorities, not separately.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6172200" y="1783080"/>
            <a:ext cx="5440680" cy="1920240"/>
          </a:xfrm>
          <a:prstGeom prst="roundRect">
            <a:avLst>
              <a:gd name="adj" fmla="val 3810"/>
            </a:avLst>
          </a:prstGeom>
          <a:solidFill>
            <a:srgbClr val="F2F6F5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9" name="Text 7"/>
          <p:cNvSpPr txBox="1"/>
          <p:nvPr/>
        </p:nvSpPr>
        <p:spPr>
          <a:xfrm>
            <a:off x="6400800" y="1920240"/>
            <a:ext cx="10972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84B59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1600" dirty="0"/>
          </a:p>
        </p:txBody>
      </p:sp>
      <p:sp>
        <p:nvSpPr>
          <p:cNvPr id="10" name="Text 8"/>
          <p:cNvSpPr txBox="1"/>
          <p:nvPr/>
        </p:nvSpPr>
        <p:spPr>
          <a:xfrm>
            <a:off x="7406640" y="1947672"/>
            <a:ext cx="397764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Track outcomes by deprivation, ethnicity and disability as standard</a:t>
            </a:r>
            <a:endParaRPr lang="en-US" sz="1600" dirty="0"/>
          </a:p>
        </p:txBody>
      </p:sp>
      <p:sp>
        <p:nvSpPr>
          <p:cNvPr id="11" name="Text 9"/>
          <p:cNvSpPr txBox="1"/>
          <p:nvPr/>
        </p:nvSpPr>
        <p:spPr>
          <a:xfrm>
            <a:off x="7406640" y="2651760"/>
            <a:ext cx="3977640" cy="960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Routine disaggregated data, not an audit exception, so gaps are visible early.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548640" y="3886200"/>
            <a:ext cx="5440680" cy="1920240"/>
          </a:xfrm>
          <a:prstGeom prst="roundRect">
            <a:avLst>
              <a:gd name="adj" fmla="val 3810"/>
            </a:avLst>
          </a:prstGeom>
          <a:solidFill>
            <a:srgbClr val="F2F6F5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Text 11"/>
          <p:cNvSpPr txBox="1"/>
          <p:nvPr/>
        </p:nvSpPr>
        <p:spPr>
          <a:xfrm>
            <a:off x="777240" y="4023360"/>
            <a:ext cx="10972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84B59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1600" dirty="0"/>
          </a:p>
        </p:txBody>
      </p:sp>
      <p:sp>
        <p:nvSpPr>
          <p:cNvPr id="14" name="Text 12"/>
          <p:cNvSpPr txBox="1"/>
          <p:nvPr/>
        </p:nvSpPr>
        <p:spPr>
          <a:xfrm>
            <a:off x="1783080" y="4050792"/>
            <a:ext cx="397764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Keep a non-digital route into every digital-first service</a:t>
            </a:r>
            <a:endParaRPr lang="en-US" sz="1600" dirty="0"/>
          </a:p>
        </p:txBody>
      </p:sp>
      <p:sp>
        <p:nvSpPr>
          <p:cNvPr id="15" name="Text 13"/>
          <p:cNvSpPr txBox="1"/>
          <p:nvPr/>
        </p:nvSpPr>
        <p:spPr>
          <a:xfrm>
            <a:off x="1783080" y="4754880"/>
            <a:ext cx="3977640" cy="960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Protects the roughly one in three offline patients identified by NHS England (2023b) from exclusion.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6172200" y="3886200"/>
            <a:ext cx="5440680" cy="1920240"/>
          </a:xfrm>
          <a:prstGeom prst="roundRect">
            <a:avLst>
              <a:gd name="adj" fmla="val 3810"/>
            </a:avLst>
          </a:prstGeom>
          <a:solidFill>
            <a:srgbClr val="F2F6F5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5"/>
          <p:cNvSpPr txBox="1"/>
          <p:nvPr/>
        </p:nvSpPr>
        <p:spPr>
          <a:xfrm>
            <a:off x="6400800" y="4023360"/>
            <a:ext cx="10972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84B59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1600" dirty="0"/>
          </a:p>
        </p:txBody>
      </p:sp>
      <p:sp>
        <p:nvSpPr>
          <p:cNvPr id="18" name="Text 16"/>
          <p:cNvSpPr txBox="1"/>
          <p:nvPr/>
        </p:nvSpPr>
        <p:spPr>
          <a:xfrm>
            <a:off x="7406640" y="4050792"/>
            <a:ext cx="397764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Evaluate prevention programmes for equity of access, not only average effectiveness</a:t>
            </a:r>
            <a:endParaRPr lang="en-US" sz="1600" dirty="0"/>
          </a:p>
        </p:txBody>
      </p:sp>
      <p:sp>
        <p:nvSpPr>
          <p:cNvPr id="19" name="Text 17"/>
          <p:cNvSpPr txBox="1"/>
          <p:nvPr/>
        </p:nvSpPr>
        <p:spPr>
          <a:xfrm>
            <a:off x="7406640" y="4754880"/>
            <a:ext cx="3977640" cy="960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directly on the DIPLOMA evaluation's recurring equity theme (Bower et al., 2023).</a:t>
            </a:r>
            <a:endParaRPr lang="en-US" sz="1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5080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2"/>
          <p:cNvSpPr txBox="1"/>
          <p:nvPr/>
        </p:nvSpPr>
        <p:spPr>
          <a:xfrm>
            <a:off x="609600" y="68580"/>
            <a:ext cx="548640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kern="0" spc="200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</a:t>
            </a:r>
            <a:endParaRPr lang="en-US" sz="2400" dirty="0"/>
          </a:p>
        </p:txBody>
      </p:sp>
      <p:sp>
        <p:nvSpPr>
          <p:cNvPr id="6" name="Text 3"/>
          <p:cNvSpPr txBox="1"/>
          <p:nvPr/>
        </p:nvSpPr>
        <p:spPr>
          <a:xfrm>
            <a:off x="960120" y="977030"/>
            <a:ext cx="8366760" cy="121753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Sustainable Delivery Needs Equity, Not Just Ambition</a:t>
            </a:r>
            <a:endParaRPr lang="en-US" sz="2400" dirty="0"/>
          </a:p>
        </p:txBody>
      </p:sp>
      <p:sp>
        <p:nvSpPr>
          <p:cNvPr id="8" name="Text 5"/>
          <p:cNvSpPr txBox="1"/>
          <p:nvPr/>
        </p:nvSpPr>
        <p:spPr>
          <a:xfrm>
            <a:off x="960120" y="2194560"/>
            <a:ext cx="8595360" cy="146867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Health, wellbeing and sustainable development are now inseparable in UK health and social care policy and practice</a:t>
            </a:r>
            <a:endParaRPr lang="en-US" sz="2400" dirty="0"/>
          </a:p>
        </p:txBody>
      </p:sp>
      <p:sp>
        <p:nvSpPr>
          <p:cNvPr id="10" name="Text 7"/>
          <p:cNvSpPr txBox="1"/>
          <p:nvPr/>
        </p:nvSpPr>
        <p:spPr>
          <a:xfrm>
            <a:off x="960120" y="3428999"/>
            <a:ext cx="8595360" cy="181940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Strong ambition — the 10 Year Health Plan, Core20PLUS5  is matched by real delivery risk around funding, workforce and digital exclusion</a:t>
            </a:r>
            <a:endParaRPr lang="en-US" sz="2400" dirty="0"/>
          </a:p>
        </p:txBody>
      </p:sp>
      <p:sp>
        <p:nvSpPr>
          <p:cNvPr id="12" name="Text 9"/>
          <p:cNvSpPr txBox="1"/>
          <p:nvPr/>
        </p:nvSpPr>
        <p:spPr>
          <a:xfrm>
            <a:off x="960120" y="4897677"/>
            <a:ext cx="8595360" cy="196032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Meeting SDG 3 in the UK depends on equitable, sustainable service design, not technology or funding alone</a:t>
            </a:r>
            <a:endParaRPr lang="en-US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 txBox="1"/>
          <p:nvPr/>
        </p:nvSpPr>
        <p:spPr>
          <a:xfrm>
            <a:off x="548640" y="0"/>
            <a:ext cx="107899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736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References</a:t>
            </a:r>
            <a:endParaRPr lang="en-US" sz="26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444843"/>
            <a:ext cx="5486400" cy="618455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8000"/>
              </a:lnSpc>
              <a:buNone/>
            </a:pPr>
            <a:r>
              <a:rPr lang="en-US" sz="14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Barron, E., Bradley, D., Safazadeh, S., McGough, B., Bakhai, C., Young, B., Khunti, K., Murray, E., Wareham, N., Jebb, S. and Valabhji, J. (2023) 'Effectiveness of digital and remote provision of the Healthier You: NHS Diabetes Prevention Programme during the COVID-19 pandemic', Diabetic Medicine, 40(5), e15028.</a:t>
            </a: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4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Bower, P., Soiland-Reyes, C., Heller, S., Wilson, P., Cotterill, S., French, D. and Sutton, M. (2023) 'Diabetes prevention at scale: narrative review of findings and lessons from the DIPLOMA evaluation of the NHS Diabetes Prevention Programme in England', Diabetic Medicine, 40(11), e15209.</a:t>
            </a: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4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Bronfenbrenner, U. (1979) The Ecology of Human Development: Experiments by Nature and Design. Cambridge, MA: Harvard University Press.</a:t>
            </a: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4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Corbin, J.H., Ben Abdelaziz, F., Sørensen, K., Kökény, M. and Krech, R. (2021) 'Wellbeing as a policy framework for health promotion and sustainable development', Health Promotion International, 36(Supplement_1), pp. i64-i69.</a:t>
            </a: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4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Dahlgren, G. and Whitehead, M. (1991) Policies and Strategies to Promote Social Equity in Health. Stockholm: Institute for Futures Studies.</a:t>
            </a: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4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Department of Health and Social Care (2025) Fit for the Future: 10 Year Health Plan for England. Available at: https://www.gov.uk/government/publications/10-year-health-plan-for-england-fit-for-the-future (Accessed: 9 October 2026).</a:t>
            </a: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4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Department of Health and Social Care (2026) Landmark Junk Food Ad Ban to Protect Kids' Health. Available at: https://www.gov.uk/government/news/landmark-junk-food-ad-ban-to-protect-kids-health (Accessed: 9 October 2026).</a:t>
            </a:r>
            <a:endParaRPr lang="en-US" sz="1400" dirty="0"/>
          </a:p>
        </p:txBody>
      </p:sp>
      <p:sp>
        <p:nvSpPr>
          <p:cNvPr id="5" name="Text 3"/>
          <p:cNvSpPr txBox="1"/>
          <p:nvPr/>
        </p:nvSpPr>
        <p:spPr>
          <a:xfrm>
            <a:off x="6263640" y="444843"/>
            <a:ext cx="5394960" cy="618455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8000"/>
              </a:lnSpc>
              <a:buNone/>
            </a:pPr>
            <a:r>
              <a:rPr lang="en-US" sz="14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Diabetes UK (2025) One in Five Adults Now Live with Diabetes or Prediabetes in the UK. Available at: https://www.diabetes.org.uk/about-us/news-and-views/one-five-adults-now-live-diabetes-or-prediabetes-uk (Accessed: 9 October 2026).</a:t>
            </a: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4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Engel, G.L. (1977) 'The need for a new medical model: a challenge for biomedicine', Science, 196(4286), pp. 129-136.</a:t>
            </a: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4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Good Things Foundation (2024) Mitigating Risks of Digital Exclusion in Health Systems. Sheffield: Good Things Foundation.</a:t>
            </a: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4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Health Foundation (2024) Health Inequalities in 2040: Current and Projected Patterns of Illness by Deprivation in England. London: The Health Foundation.</a:t>
            </a: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4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Institute of Health Equity (2024) England's Widening Health Gap: Local Places Falling Behind. London: Institute of Health Equity.</a:t>
            </a: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4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King's Fund (2025) Truly Fit for the Future? The 10 Year Health Plan Explained. London: The King's Fund.</a:t>
            </a: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endParaRPr lang="en-US" sz="14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4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Marmot, M., Allen, J., Goldblatt, P., Boyce, T., McNeish, D., Grady, M. and Geddes, I. (2010) Fair Society, Healthy Lives: The Marmot Review. Available at: https://www.instituteofhealthequity.org/resources-reports/fair-society-healthy-lives-the-marmot-review (Accessed: 9 October 2026).</a:t>
            </a:r>
            <a:endParaRPr lang="en-US" sz="1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 txBox="1"/>
          <p:nvPr/>
        </p:nvSpPr>
        <p:spPr>
          <a:xfrm>
            <a:off x="548640" y="0"/>
            <a:ext cx="107899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736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References</a:t>
            </a:r>
            <a:endParaRPr lang="en-US" sz="26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320040"/>
            <a:ext cx="5486400" cy="6309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Marmot, M., Allen, J., Boyce, T., Goldblatt, P. and Morrison, J. (2020) Health Equity in England: The Marmot Review 10 Years On. Available at: https://www.instituteofhealthequity.org/resources-reports/marmot-review-10-years-on (Accessed: 9 October 2026).</a:t>
            </a:r>
            <a:endParaRPr lang="en-US" sz="1200" dirty="0"/>
          </a:p>
          <a:p>
            <a:pPr marL="0" indent="0">
              <a:lnSpc>
                <a:spcPct val="108000"/>
              </a:lnSpc>
              <a:buNone/>
            </a:pPr>
            <a:endParaRPr lang="en-US" sz="12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Marmot, M., Allen, J., Goldblatt, P., Herd, E. and Morrison, J. (2024) 'A programme for greater health equity for the next UK Government', The Lancet, 403(10446), pp. 2795-2798.</a:t>
            </a:r>
            <a:endParaRPr lang="en-US" sz="1200" dirty="0"/>
          </a:p>
          <a:p>
            <a:pPr marL="0" indent="0">
              <a:lnSpc>
                <a:spcPct val="108000"/>
              </a:lnSpc>
              <a:buNone/>
            </a:pPr>
            <a:endParaRPr lang="en-US" sz="12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England (2023a) Core20PLUS5 (Adults): An Approach to Reducing Healthcare Inequalities. Available at: https://www.england.nhs.uk/about/equality/equality-hub/national-healthcare-inequalities-improvement-programme/core20plus5/ (Accessed: 9 October 2026).</a:t>
            </a:r>
            <a:endParaRPr lang="en-US" sz="1200" dirty="0"/>
          </a:p>
          <a:p>
            <a:pPr marL="0" indent="0">
              <a:lnSpc>
                <a:spcPct val="108000"/>
              </a:lnSpc>
              <a:buNone/>
            </a:pPr>
            <a:endParaRPr lang="en-US" sz="12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England (2023b) Inclusive Digital Healthcare: A Framework for NHS Action on Digital Inclusion. Available at: https://www.england.nhs.uk/long-read/inclusive-digital-healthcare-a-framework-for-nhs-action-on-digital-inclusion/ (Accessed: 9 October 2026).</a:t>
            </a:r>
            <a:endParaRPr lang="en-US" sz="1200" dirty="0"/>
          </a:p>
          <a:p>
            <a:pPr marL="0" indent="0">
              <a:lnSpc>
                <a:spcPct val="108000"/>
              </a:lnSpc>
              <a:buNone/>
            </a:pPr>
            <a:endParaRPr lang="en-US" sz="12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Office for National Statistics (2024) UK Measures of National Well-being: November 2024. Newport: ONS.</a:t>
            </a:r>
            <a:endParaRPr lang="en-US" sz="1200" dirty="0"/>
          </a:p>
          <a:p>
            <a:pPr marL="0" indent="0">
              <a:lnSpc>
                <a:spcPct val="108000"/>
              </a:lnSpc>
              <a:buNone/>
            </a:pPr>
            <a:endParaRPr lang="en-US" sz="12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Rubino, F., Puhl, R.M., Cummings, D.E. et al. (2020) 'Joint international consensus statement for ending stigma of obesity', Nature Medicine, 26(4), pp. 485-497.</a:t>
            </a:r>
            <a:endParaRPr lang="en-US" sz="1200" dirty="0"/>
          </a:p>
          <a:p>
            <a:pPr marL="0" indent="0">
              <a:lnSpc>
                <a:spcPct val="108000"/>
              </a:lnSpc>
              <a:buNone/>
            </a:pPr>
            <a:endParaRPr lang="en-US" sz="12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Lancet (2026) 'The NHS 10-year plan: between aspiration and implementation', The Lancet [online].</a:t>
            </a:r>
            <a:endParaRPr lang="en-US" sz="1200" dirty="0"/>
          </a:p>
        </p:txBody>
      </p:sp>
      <p:sp>
        <p:nvSpPr>
          <p:cNvPr id="5" name="Text 3"/>
          <p:cNvSpPr txBox="1"/>
          <p:nvPr/>
        </p:nvSpPr>
        <p:spPr>
          <a:xfrm>
            <a:off x="6096000" y="320040"/>
            <a:ext cx="6096000" cy="6309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8000"/>
              </a:lnSpc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UK Health Security Agency (2022) NHS Health Check Programme: A Rapid Review Update. London: UKHSA.</a:t>
            </a:r>
            <a:endParaRPr lang="en-US" sz="1600" dirty="0"/>
          </a:p>
          <a:p>
            <a:pPr marL="0" indent="0">
              <a:lnSpc>
                <a:spcPct val="108000"/>
              </a:lnSpc>
              <a:buNone/>
            </a:pPr>
            <a:endParaRPr lang="en-US" sz="16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United Nations (2015) Transforming Our World: The 2030 Agenda for Sustainable Development (A/RES/70/1). Available at: https://sdgs.un.org/2030agenda (Accessed: 9 October 2026).</a:t>
            </a:r>
            <a:endParaRPr lang="en-US" sz="1600" dirty="0"/>
          </a:p>
          <a:p>
            <a:pPr marL="0" indent="0">
              <a:lnSpc>
                <a:spcPct val="108000"/>
              </a:lnSpc>
              <a:buNone/>
            </a:pPr>
            <a:endParaRPr lang="en-US" sz="16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United Nations (2025) The Sustainable Development Goals Report 2025. Available at: https://unstats.un.org/sdgs/report/2025/ (Accessed: 9 October 2026).</a:t>
            </a:r>
            <a:endParaRPr lang="en-US" sz="1600" dirty="0"/>
          </a:p>
          <a:p>
            <a:pPr marL="0" indent="0">
              <a:lnSpc>
                <a:spcPct val="108000"/>
              </a:lnSpc>
              <a:buNone/>
            </a:pPr>
            <a:endParaRPr lang="en-US" sz="16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United Nations (2026) Goal 3: Good Health and Well-being — The Sustainable Development Goals Report 2026. New York: United Nations.</a:t>
            </a:r>
            <a:endParaRPr lang="en-US" sz="1600" dirty="0"/>
          </a:p>
          <a:p>
            <a:pPr marL="0" indent="0">
              <a:lnSpc>
                <a:spcPct val="108000"/>
              </a:lnSpc>
              <a:buNone/>
            </a:pPr>
            <a:endParaRPr lang="en-US" sz="16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Weeks, W.B., Weinstein, J.N. and Lavista, J.M. (2023) 'All Sustainable Development Goals support good health and well-being', International Journal of Public Health, 68, 1606901.</a:t>
            </a:r>
            <a:endParaRPr lang="en-US" sz="1600" dirty="0"/>
          </a:p>
          <a:p>
            <a:pPr marL="0" indent="0">
              <a:lnSpc>
                <a:spcPct val="108000"/>
              </a:lnSpc>
              <a:buNone/>
            </a:pPr>
            <a:endParaRPr lang="en-US" sz="16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Williamson, S. (2022) 'The biopsychosocial model: not dead, but in need of revival', BJPsych Bulletin, 46(4), pp. 232-234.</a:t>
            </a:r>
            <a:endParaRPr lang="en-US" sz="1600" dirty="0"/>
          </a:p>
          <a:p>
            <a:pPr marL="0" indent="0">
              <a:lnSpc>
                <a:spcPct val="108000"/>
              </a:lnSpc>
              <a:buNone/>
            </a:pPr>
            <a:endParaRPr lang="en-US" sz="16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1600" dirty="0">
                <a:solidFill>
                  <a:srgbClr val="2736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World Commission on Environment and Development (WCED) (1987) Our Common Future. Oxford: Oxford University Press.</a:t>
            </a:r>
            <a:endParaRPr lang="en-US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rchway">
  <a:themeElements>
    <a:clrScheme name="Archway">
      <a:dk1>
        <a:sysClr val="windowText" lastClr="000000"/>
      </a:dk1>
      <a:lt1>
        <a:sysClr val="window" lastClr="FFFFFF"/>
      </a:lt1>
      <a:dk2>
        <a:srgbClr val="424C4E"/>
      </a:dk2>
      <a:lt2>
        <a:srgbClr val="EDE9E7"/>
      </a:lt2>
      <a:accent1>
        <a:srgbClr val="9FA597"/>
      </a:accent1>
      <a:accent2>
        <a:srgbClr val="AEA67E"/>
      </a:accent2>
      <a:accent3>
        <a:srgbClr val="957D71"/>
      </a:accent3>
      <a:accent4>
        <a:srgbClr val="C88769"/>
      </a:accent4>
      <a:accent5>
        <a:srgbClr val="97A4AA"/>
      </a:accent5>
      <a:accent6>
        <a:srgbClr val="9FA4A5"/>
      </a:accent6>
      <a:hlink>
        <a:srgbClr val="8C9484"/>
      </a:hlink>
      <a:folHlink>
        <a:srgbClr val="C17957"/>
      </a:folHlink>
    </a:clrScheme>
    <a:fontScheme name="Archway">
      <a:majorFont>
        <a:latin typeface="Felix Titling"/>
        <a:ea typeface=""/>
        <a:cs typeface=""/>
      </a:majorFont>
      <a:minorFont>
        <a:latin typeface="Goudy Old Sty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way" id="{CCBE687C-D9F1-4254-B066-5079611C2397}" vid="{9D57D580-D4A7-454F-BF49-8DDDB4A8185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Archway</Template>
  <TotalTime>138</TotalTime>
  <Words>5296</Words>
  <Application>Microsoft Office PowerPoint</Application>
  <PresentationFormat>Widescreen</PresentationFormat>
  <Paragraphs>219</Paragraphs>
  <Slides>16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Archway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HP</dc:creator>
  <cp:lastModifiedBy>HP</cp:lastModifiedBy>
  <cp:revision>146</cp:revision>
  <dcterms:created xsi:type="dcterms:W3CDTF">2026-09-14T14:47:07Z</dcterms:created>
  <dcterms:modified xsi:type="dcterms:W3CDTF">2026-10-12T12:55:21Z</dcterms:modified>
</cp:coreProperties>
</file>