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62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097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594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03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689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617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4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9863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8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28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9514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048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091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0335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40167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55040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144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BDCF720-D6F0-4AF1-9754-656866F018A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ACC70-3669-4F2E-B2DE-50C4EEFA64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33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2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2.jpe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2.jpe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history/british/empire_seapower/agricultural_revolution_01.shtml" TargetMode="External"/><Relationship Id="rId2" Type="http://schemas.openxmlformats.org/officeDocument/2006/relationships/hyperlink" Target="https://webs.bcp.org/sites/vcleary/ModernWorldHistoryTextbook/IndustrialRevolution/IRbegin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istorydiscussion.net/history/industrial-revolution/history-of-the-industrial-revolution/1784" TargetMode="External"/><Relationship Id="rId5" Type="http://schemas.openxmlformats.org/officeDocument/2006/relationships/hyperlink" Target="https://www.historic-uk.com/HistoryUK/HistoryofBritain/Timeline-Industrial-Revolution/" TargetMode="External"/><Relationship Id="rId4" Type="http://schemas.openxmlformats.org/officeDocument/2006/relationships/hyperlink" Target="https://www.marxists.org/archive/marx/works/1845/condition-working-class/ch02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5E71FA-50BD-43F8-8C98-04339283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F1AA7F6-A589-4BC8-BC72-2CA6DC90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3F5243F-7E41-439E-8991-C4F246D88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1A6B5F-1CF1-43AD-9E85-94E187210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2F682A59-7E20-407C-A7F8-582295AC6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E4AC24E-0670-406E-822F-AAA6DA20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96BF0-4F26-6AE6-80AE-A76770E969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3290" y="1041401"/>
            <a:ext cx="3079006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 dirty="0">
                <a:solidFill>
                  <a:srgbClr val="00B050"/>
                </a:solidFill>
                <a:latin typeface="Arial Black" panose="020B0A04020102020204" pitchFamily="34" charset="0"/>
              </a:rPr>
              <a:t>What made the Llanelli area distinctly prosperous during the industrial revolution period</a:t>
            </a:r>
            <a:endParaRPr lang="en-GB" sz="21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7485ED-9271-7CCA-5637-2911808C06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99431" y="4679206"/>
            <a:ext cx="3092865" cy="9118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B050"/>
                </a:solidFill>
                <a:latin typeface="Arial Black" panose="020B0A04020102020204" pitchFamily="34" charset="0"/>
              </a:rPr>
              <a:t>By</a:t>
            </a:r>
          </a:p>
          <a:p>
            <a:r>
              <a:rPr lang="en-US" dirty="0">
                <a:solidFill>
                  <a:srgbClr val="00B050"/>
                </a:solidFill>
                <a:latin typeface="Arial Black" panose="020B0A04020102020204" pitchFamily="34" charset="0"/>
              </a:rPr>
              <a:t>Ilie Sbircea </a:t>
            </a:r>
            <a:endParaRPr lang="en-GB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9B1776-F953-4C0F-8E85-E9C66B1EF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everal images of a factory&#10;&#10;AI-generated content may be incorrect.">
            <a:extLst>
              <a:ext uri="{FF2B5EF4-FFF2-40B4-BE49-F238E27FC236}">
                <a16:creationId xmlns:a16="http://schemas.microsoft.com/office/drawing/2014/main" id="{28FFED10-3E00-D150-2CFE-A0C6D1721C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415076"/>
            <a:ext cx="5784083" cy="3849044"/>
          </a:xfrm>
          <a:prstGeom prst="rect">
            <a:avLst/>
          </a:prstGeom>
          <a:ln>
            <a:solidFill>
              <a:srgbClr val="FF0000"/>
            </a:solidFill>
          </a:ln>
          <a:scene3d>
            <a:camera prst="perspectiveRight"/>
            <a:lightRig rig="threePt" dir="t"/>
          </a:scene3d>
          <a:sp3d>
            <a:bevelT w="139700" h="139700" prst="divot"/>
          </a:sp3d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97356D0-D934-42B9-8291-DF34A3AC0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831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1772DAD-446C-4C23-8DD2-9EA339D8B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5006BC8-6B91-450A-86BD-6FB65EACB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E53EB03-ABCD-43FB-80B8-B99EFA91A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6516F06-85E8-499D-83CE-43A050421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EAB8FC2-6D2E-472F-A503-B39212C9E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7CBDA81-DEF0-491E-A62D-73AB24C273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52C257-7F59-B4FF-4D63-3A07265F0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198" y="982132"/>
            <a:ext cx="475262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B050"/>
                </a:solidFill>
                <a:latin typeface="Arial Black" panose="020B0A04020102020204" pitchFamily="34" charset="0"/>
              </a:rPr>
              <a:t>The Industrial Revolution and Steam Power</a:t>
            </a:r>
            <a:endParaRPr lang="en-GB" sz="28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26CFBA2-8375-42B7-BB40-605556C4E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659376"/>
          </a:xfrm>
          <a:prstGeom prst="rect">
            <a:avLst/>
          </a:prstGeom>
          <a:solidFill>
            <a:schemeClr val="bg2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5EE060-D59E-4B9A-8C1E-84440A775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7209" y="1254051"/>
            <a:ext cx="2508652" cy="20945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iagram of a steam engine&#10;&#10;AI-generated content may be incorrect.">
            <a:extLst>
              <a:ext uri="{FF2B5EF4-FFF2-40B4-BE49-F238E27FC236}">
                <a16:creationId xmlns:a16="http://schemas.microsoft.com/office/drawing/2014/main" id="{4A0275D0-EF27-700D-3339-734651177B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28083" y="1455943"/>
            <a:ext cx="2335823" cy="1696499"/>
          </a:xfrm>
          <a:prstGeom prst="rect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A00D986-71F3-4374-9993-6FFB6D186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3147" y="1254050"/>
            <a:ext cx="2021427" cy="15119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E9C41E-FDD8-44C7-BF30-687FB2D82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951" y="2400639"/>
            <a:ext cx="43891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6C451AE5-3856-4CA6-9324-3F475F3A4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7209" y="3509434"/>
            <a:ext cx="2508652" cy="20866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diagram of electrical energy&#10;&#10;AI-generated content may be incorrect.">
            <a:extLst>
              <a:ext uri="{FF2B5EF4-FFF2-40B4-BE49-F238E27FC236}">
                <a16:creationId xmlns:a16="http://schemas.microsoft.com/office/drawing/2014/main" id="{48CAC76E-336C-F232-DD7F-DDFE09A9D0B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93878" y="3760257"/>
            <a:ext cx="2201116" cy="15811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47A7C4C-EEE8-40B0-A8E1-1E249FD3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0024" y="2917369"/>
            <a:ext cx="1996749" cy="26787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ick building with a chimney&#10;&#10;AI-generated content may be incorrect.">
            <a:extLst>
              <a:ext uri="{FF2B5EF4-FFF2-40B4-BE49-F238E27FC236}">
                <a16:creationId xmlns:a16="http://schemas.microsoft.com/office/drawing/2014/main" id="{20642D60-26BD-7BB4-BB5D-E12B72FC38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72560" y="3203553"/>
            <a:ext cx="1722141" cy="21378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483F5EC-4B11-04AC-B4E8-A2F656A2B6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48551" y="2448172"/>
            <a:ext cx="5486424" cy="33189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An overview of the Industrial Revolution</a:t>
            </a:r>
            <a:b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Time period: Late 18th to early 19th centuries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Transition from agrarian to industrialised societies.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Significant advances in technology, manufacturing, and transportation.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Role of Steam Power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Powered steam engines are revolutionising production capacity.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Facilitated the growth of industry, railways, and maritime trade.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Central to industries such as textiles, iron, and coal mining.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Demand for resources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Increased demand for reliable energy sources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for operating machinery and promoting industrial progress.</a:t>
            </a:r>
          </a:p>
        </p:txBody>
      </p:sp>
      <p:pic>
        <p:nvPicPr>
          <p:cNvPr id="3" name="AUDIO-2025-01-25-07-27-38">
            <a:hlinkClick r:id="" action="ppaction://media"/>
            <a:extLst>
              <a:ext uri="{FF2B5EF4-FFF2-40B4-BE49-F238E27FC236}">
                <a16:creationId xmlns:a16="http://schemas.microsoft.com/office/drawing/2014/main" id="{DC4B0461-285D-F825-25DF-760F025638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55500" y="33062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92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B89D38-0854-2D11-461C-25A5DF844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B050"/>
                </a:solidFill>
                <a:latin typeface="Arial Black" panose="020B0A04020102020204" pitchFamily="34" charset="0"/>
              </a:rPr>
              <a:t>Abundant Resources in South Wales</a:t>
            </a:r>
            <a:endParaRPr lang="en-GB" sz="28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66892F74-3B40-A34F-95DC-A6781C311D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240" y="2398853"/>
            <a:ext cx="5290933" cy="34770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South Wales's coal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Creation: Occurred around 300 million years ago during the Carboniferous epoch.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Composition: Mostly carbon, with traces of nitrogen, sulfur, and hydrogen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foundation of steam power, which powers factories and railroads, is significant.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Swansea</a:t>
            </a:r>
            <a:r>
              <a:rPr lang="en-US" altLang="en-US" sz="1200" b="1" dirty="0">
                <a:solidFill>
                  <a:srgbClr val="00B050"/>
                </a:solidFill>
                <a:latin typeface="Arial" panose="020B0604020202020204" pitchFamily="34" charset="0"/>
              </a:rPr>
              <a:t>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copper</a:t>
            </a:r>
            <a:endParaRPr lang="en-US" altLang="en-US" sz="1200" b="1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Function in Industry: Essential for the production of electrical devices and machinery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Valley of Hafod and Lower Swansea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Hafod: Home of important copper smelting facilities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Lower Valley of Swansea: Called "Copperopolis," this area is home to limestone quarries, coal mines, and copper manufacturing.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Geographical Benefits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Swansea Bay Natural Harbor, on Wales's southwest coast, made it easier to ship and trade coal and copper.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928FC-FACA-57E9-39DF-47FE3C7856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520" r="9880"/>
          <a:stretch/>
        </p:blipFill>
        <p:spPr>
          <a:xfrm>
            <a:off x="6093447" y="821175"/>
            <a:ext cx="2584054" cy="2494531"/>
          </a:xfrm>
          <a:prstGeom prst="rect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18A210-6E6E-6C37-9C53-EDE52D69B7D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2420" r="10142" b="3"/>
          <a:stretch/>
        </p:blipFill>
        <p:spPr>
          <a:xfrm>
            <a:off x="8855486" y="821175"/>
            <a:ext cx="2510350" cy="2494531"/>
          </a:xfrm>
          <a:prstGeom prst="rect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E54CE0-7B98-41A2-EDBE-E08C4074142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6832" r="2" b="20180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3" name="AUDIO-2025-01-25-07-27-49">
            <a:hlinkClick r:id="" action="ppaction://media"/>
            <a:extLst>
              <a:ext uri="{FF2B5EF4-FFF2-40B4-BE49-F238E27FC236}">
                <a16:creationId xmlns:a16="http://schemas.microsoft.com/office/drawing/2014/main" id="{E17F027B-1FDE-9695-9638-21ED00FE4B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22406" y="3315706"/>
            <a:ext cx="406400" cy="42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88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1CAE69-2D58-B46C-F938-27A6A65F9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769362"/>
            <a:ext cx="4561069" cy="162949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rgbClr val="00B050"/>
                </a:solidFill>
                <a:latin typeface="Arial Black" panose="020B0A04020102020204" pitchFamily="34" charset="0"/>
              </a:rPr>
              <a:t>Key Players and Milestones in Swansea’s Industrial History</a:t>
            </a:r>
            <a:endParaRPr lang="en-GB" sz="31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819E3D40-AA8A-5428-A5A2-249534A962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40962" y="2398854"/>
            <a:ext cx="6436401" cy="34770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Prominent Industrialists and Entrepreneurs</a:t>
            </a:r>
            <a:endParaRPr lang="en-US" altLang="en-US" sz="1200" b="1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Samuel Homfray and John Josiah Guest were pioneers in the advancement of coal mining and copper smelting processes.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Robert Grainger Ker and William Thomas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Pioneers in smelting technology, improving efficiency and production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Richard Hill and Lewis Llewelyn Dillwyn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Prominent individuals influencing economic and social frameworks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Significant Achievements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Late 18th Century: Inception of coal mining and copper smelting in Swansea. 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1800s: Growth of the tinplate industry and the industrial sector in Lower Swansea Valley.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Mid-19th Century: Implementation of the reverse-flow condenser, enhancing copper production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Late 19th to Early 20th Century: Sustained industrial supremacy and diversification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Geographical Context</a:t>
            </a:r>
          </a:p>
          <a:p>
            <a:pPr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Location: Located on the southern coast of Wales, adjacent to Swansea Bay and Brecon Beacons National Park. Infrastructure: Establishment of railways and canals to enable the transportation of coal, copper and limestone.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8F37C-EFD9-107C-D60B-9AF28B245F8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" b="27040"/>
          <a:stretch/>
        </p:blipFill>
        <p:spPr>
          <a:xfrm>
            <a:off x="6895454" y="784451"/>
            <a:ext cx="1943835" cy="249453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 prst="divot"/>
            <a:contourClr>
              <a:srgbClr val="333333"/>
            </a:contourClr>
          </a:sp3d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3E74C4-C3E3-A509-22B3-874CE38F896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1" b="30552"/>
          <a:stretch/>
        </p:blipFill>
        <p:spPr>
          <a:xfrm>
            <a:off x="9093550" y="821175"/>
            <a:ext cx="2011680" cy="249453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AF5CA8-8610-4363-3B73-E085E3FF719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27881" r="2" b="9253"/>
          <a:stretch/>
        </p:blipFill>
        <p:spPr>
          <a:xfrm>
            <a:off x="7277362" y="3453833"/>
            <a:ext cx="4244078" cy="27325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3" name="AUDIO-2025-01-25-07-27-57">
            <a:hlinkClick r:id="" action="ppaction://media"/>
            <a:extLst>
              <a:ext uri="{FF2B5EF4-FFF2-40B4-BE49-F238E27FC236}">
                <a16:creationId xmlns:a16="http://schemas.microsoft.com/office/drawing/2014/main" id="{89E1929F-FDF0-365A-0D32-EE057A9E11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60270" y="325063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18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B2941-09CB-21FB-994A-A3AC5D149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rgbClr val="00B050"/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991AB-464E-D580-4EEE-A0DC24869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Anon. (2020).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Industrial Revolution begins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https://webs.bcp.org/sites/vcleary/ModernWorldHistoryTextbook/IndustrialRevolution/IRbegins.html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Bbc.co.uk. (2020).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1500 - 1850.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http://www.bbc.co.uk/history/british/empire_seapower/agricultural_revolution_01.shtml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Coleman, D. C. (1992).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Myth, history and the Industrial Revolution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Hambledon.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Engels, F. (1998).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Condition of the working class in England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(Original work published 1845). Retrieved from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https://www.marxists.org/archive/marx/works/1845/condition-working-class/ch02.htm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1700–1914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Alden.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Historic UK. (2020).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Timeline of the Industrial Revolution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https://www.historic-uk.com/HistoryUK/HistoryofBritain/Timeline-Industrial-Revolution/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http://www.historydiscussion.net/history/industrial-revolution/history-of-the-industrial-revolution/1784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0257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58</TotalTime>
  <Words>668</Words>
  <Application>Microsoft Office PowerPoint</Application>
  <PresentationFormat>Widescreen</PresentationFormat>
  <Paragraphs>51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Arial Black</vt:lpstr>
      <vt:lpstr>Garamond</vt:lpstr>
      <vt:lpstr>Organic</vt:lpstr>
      <vt:lpstr>What made the Llanelli area distinctly prosperous during the industrial revolution period</vt:lpstr>
      <vt:lpstr>The Industrial Revolution and Steam Power</vt:lpstr>
      <vt:lpstr>Abundant Resources in South Wales</vt:lpstr>
      <vt:lpstr>Key Players and Milestones in Swansea’s Industrial History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2025-01-18T22:10:55Z</dcterms:created>
  <dcterms:modified xsi:type="dcterms:W3CDTF">2025-01-28T00:30:11Z</dcterms:modified>
</cp:coreProperties>
</file>