
<file path=[Content_Types].xml><?xml version="1.0" encoding="utf-8"?>
<Types xmlns="http://schemas.openxmlformats.org/package/2006/content-types">
  <Override PartName="/ppt/slideMasters/slideMaster3.xml" ContentType="application/vnd.openxmlformats-officedocument.presentationml.slideMaster+xml"/>
  <Override PartName="/ppt/slides/slide29.xml" ContentType="application/vnd.openxmlformats-officedocument.presentationml.slide+xml"/>
  <Override PartName="/ppt/slideLayouts/slideLayout39.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46.xml" ContentType="application/vnd.openxmlformats-officedocument.presentationml.slideLayout+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53.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42.xml" ContentType="application/vnd.openxmlformats-officedocument.presentationml.slideLayout+xml"/>
  <Override PartName="/ppt/slideLayouts/slideLayout60.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theme/theme6.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58.xml" ContentType="application/vnd.openxmlformats-officedocument.presentationml.slideLayout+xml"/>
  <Override PartName="/ppt/notesSlides/notesSlide3.xml" ContentType="application/vnd.openxmlformats-officedocument.presentationml.notesSlide+xml"/>
  <Default Extension="png" ContentType="image/png"/>
  <Override PartName="/ppt/slides/slide26.xml" ContentType="application/vnd.openxmlformats-officedocument.presentationml.slide+xml"/>
  <Override PartName="/ppt/presProps.xml" ContentType="application/vnd.openxmlformats-officedocument.presentationml.presProps+xml"/>
  <Override PartName="/ppt/slideLayouts/slideLayout18.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slideshow.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gif" ContentType="image/gif"/>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Masters/slideMaster5.xml" ContentType="application/vnd.openxmlformats-officedocument.presentationml.slideMaster+xml"/>
  <Override PartName="/ppt/slides/slide8.xml" ContentType="application/vnd.openxmlformats-officedocument.presentationml.slide+xml"/>
  <Override PartName="/ppt/slideLayouts/slideLayout5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51.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28.xml" ContentType="application/vnd.openxmlformats-officedocument.presentationml.slide+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notesSlides/notesSlide1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88" r:id="rId3"/>
    <p:sldMasterId id="2147483701" r:id="rId4"/>
    <p:sldMasterId id="2147483715" r:id="rId5"/>
  </p:sldMasterIdLst>
  <p:notesMasterIdLst>
    <p:notesMasterId r:id="rId42"/>
  </p:notesMasterIdLst>
  <p:sldIdLst>
    <p:sldId id="256" r:id="rId6"/>
    <p:sldId id="257" r:id="rId7"/>
    <p:sldId id="260" r:id="rId8"/>
    <p:sldId id="276" r:id="rId9"/>
    <p:sldId id="277" r:id="rId10"/>
    <p:sldId id="278" r:id="rId11"/>
    <p:sldId id="268" r:id="rId12"/>
    <p:sldId id="273" r:id="rId13"/>
    <p:sldId id="275" r:id="rId14"/>
    <p:sldId id="271" r:id="rId15"/>
    <p:sldId id="279" r:id="rId16"/>
    <p:sldId id="280" r:id="rId17"/>
    <p:sldId id="281" r:id="rId18"/>
    <p:sldId id="261" r:id="rId19"/>
    <p:sldId id="282" r:id="rId20"/>
    <p:sldId id="283" r:id="rId21"/>
    <p:sldId id="274" r:id="rId22"/>
    <p:sldId id="290" r:id="rId23"/>
    <p:sldId id="285" r:id="rId24"/>
    <p:sldId id="288" r:id="rId25"/>
    <p:sldId id="286" r:id="rId26"/>
    <p:sldId id="287" r:id="rId27"/>
    <p:sldId id="259" r:id="rId28"/>
    <p:sldId id="264" r:id="rId29"/>
    <p:sldId id="266" r:id="rId30"/>
    <p:sldId id="267" r:id="rId31"/>
    <p:sldId id="269" r:id="rId32"/>
    <p:sldId id="270" r:id="rId33"/>
    <p:sldId id="258" r:id="rId34"/>
    <p:sldId id="291" r:id="rId35"/>
    <p:sldId id="292" r:id="rId36"/>
    <p:sldId id="284" r:id="rId37"/>
    <p:sldId id="262" r:id="rId38"/>
    <p:sldId id="263" r:id="rId39"/>
    <p:sldId id="293" r:id="rId40"/>
    <p:sldId id="29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12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9D727A-7004-47A6-BE2C-6811570A6CDE}" type="datetimeFigureOut">
              <a:rPr lang="en-US" smtClean="0"/>
              <a:pPr/>
              <a:t>3/26/2013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3F39A2-64C4-4A45-B1C9-9997E24572F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http://en.wikipedia.org/wiki/File:La_Tombe_de_Horemheb_cropped.jpg</a:t>
            </a:r>
            <a:endParaRPr lang="en-US" dirty="0"/>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4</a:t>
            </a:fld>
            <a:endParaRPr 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http://web.ukonline.co.uk/gavin.egypt/wallhgns.htm</a:t>
            </a:r>
          </a:p>
          <a:p>
            <a:r>
              <a:rPr lang="en-US" dirty="0" smtClean="0"/>
              <a:t>http://www.swarthmore.edu/Humanities/pschmid1/essays/Nefertari/third.chamber.html</a:t>
            </a:r>
          </a:p>
          <a:p>
            <a:endParaRPr lang="en-US" dirty="0"/>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5</a:t>
            </a:fld>
            <a:endParaRPr 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6</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Public Archaeology 3(2003). 3-20</a:t>
            </a:r>
          </a:p>
        </p:txBody>
      </p:sp>
      <p:sp>
        <p:nvSpPr>
          <p:cNvPr id="4" name="Slide Number Placeholder 3"/>
          <p:cNvSpPr>
            <a:spLocks noGrp="1"/>
          </p:cNvSpPr>
          <p:nvPr>
            <p:ph type="sldNum" sz="quarter" idx="10"/>
          </p:nvPr>
        </p:nvSpPr>
        <p:spPr/>
        <p:txBody>
          <a:bodyPr/>
          <a:lstStyle/>
          <a:p>
            <a:fld id="{7B3F39A2-64C4-4A45-B1C9-9997E24572FE}"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Museum Anthropology, Vol. 33, Issue 1, pp. 22–32 &amp; 2010 by the American Anthropological Association. </a:t>
            </a:r>
            <a:endParaRPr lang="en-GB"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Moser in: Public Archaeology 3(2003). 3-20</a:t>
            </a:r>
          </a:p>
          <a:p>
            <a:endParaRPr lang="en-GB"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4B6C9C7-4B27-476C-927D-9090669FC3DA}"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http://www.visitmerthyr.co.uk/attractions/cyfarthfa-park-museum/cyfarthfa-castle-museum/the-collection/personalities.aspx</a:t>
            </a:r>
            <a:endParaRPr lang="en-GB"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20</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23</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http://ub-fmserver.uio.no/Acquisition.html</a:t>
            </a:r>
          </a:p>
          <a:p>
            <a:r>
              <a:rPr lang="en-US" dirty="0" smtClean="0"/>
              <a:t>http://discover.odai.yale.edu/ydc/Record/2346236</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24</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25</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http://images.cdn.fotopedia.com/flickr-2674873250-original.jpg  - Shepherd's Hotel, the Hall, Cairo., </a:t>
            </a:r>
            <a:r>
              <a:rPr lang="en-US" dirty="0" err="1" smtClean="0"/>
              <a:t>n.d</a:t>
            </a:r>
            <a:r>
              <a:rPr lang="en-US" dirty="0" smtClean="0"/>
              <a:t>., T. H. McAllister, Manufacturing Optician. 49 Nassau Street. Hooper. Brooklyn Museum Archives (S10|08 General </a:t>
            </a:r>
            <a:r>
              <a:rPr lang="en-US" dirty="0" err="1" smtClean="0"/>
              <a:t>Views_People</a:t>
            </a:r>
            <a:r>
              <a:rPr lang="en-US" dirty="0" smtClean="0"/>
              <a:t>, image 9825). </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26</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http://ub-fmserver.uio.no/Acquisition.html</a:t>
            </a:r>
          </a:p>
          <a:p>
            <a:r>
              <a:rPr lang="en-US" dirty="0" smtClean="0"/>
              <a:t>http://discover.odai.yale.edu/ydc/Record/2346236</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27</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http://discover.odai.yale.edu/ydc/Record/2346236</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28</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http://history.prm.ox.ac.uk/collector_320.html</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29</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http://artworld.uea.ac.uk/images/artworld-objects/amulet-depicting-three-gods-5 (Durham: </a:t>
            </a:r>
            <a:r>
              <a:rPr lang="en-GB" sz="1200" kern="1200" dirty="0" smtClean="0">
                <a:solidFill>
                  <a:schemeClr val="tx1"/>
                </a:solidFill>
                <a:latin typeface="+mn-lt"/>
                <a:ea typeface="+mn-ea"/>
                <a:cs typeface="+mn-cs"/>
              </a:rPr>
              <a:t>Oriental Museum, University of Durham,)</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King </a:t>
            </a:r>
            <a:r>
              <a:rPr lang="en-GB" dirty="0" err="1" smtClean="0"/>
              <a:t>Seti</a:t>
            </a:r>
            <a:r>
              <a:rPr lang="en-GB" dirty="0" smtClean="0"/>
              <a:t> I offering a figure of </a:t>
            </a:r>
            <a:r>
              <a:rPr lang="en-GB" b="1" dirty="0" err="1" smtClean="0"/>
              <a:t>ma'at</a:t>
            </a:r>
            <a:r>
              <a:rPr lang="en-GB" dirty="0" smtClean="0"/>
              <a:t> to Osiris, Isis, and Horus; relief in the temple of King </a:t>
            </a:r>
            <a:r>
              <a:rPr lang="en-GB" dirty="0" err="1" smtClean="0"/>
              <a:t>Seti</a:t>
            </a:r>
            <a:r>
              <a:rPr lang="en-GB" dirty="0" smtClean="0"/>
              <a:t> I, Abydos, early 13th century BC. </a:t>
            </a:r>
          </a:p>
          <a:p>
            <a:endParaRPr lang="en-GB"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30</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http://artworld.uea.ac.uk/images/artworld-objects/amulet-depicting-three-gods-5 (Durham: </a:t>
            </a:r>
            <a:r>
              <a:rPr lang="en-GB" sz="1200" kern="1200" dirty="0" smtClean="0">
                <a:solidFill>
                  <a:schemeClr val="tx1"/>
                </a:solidFill>
                <a:latin typeface="+mn-lt"/>
                <a:ea typeface="+mn-ea"/>
                <a:cs typeface="+mn-cs"/>
              </a:rPr>
              <a:t>Oriental Museum, University of Durham,)</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King </a:t>
            </a:r>
            <a:r>
              <a:rPr lang="en-GB" dirty="0" err="1" smtClean="0"/>
              <a:t>Seti</a:t>
            </a:r>
            <a:r>
              <a:rPr lang="en-GB" dirty="0" smtClean="0"/>
              <a:t> I offering a figure of </a:t>
            </a:r>
            <a:r>
              <a:rPr lang="en-GB" b="1" dirty="0" err="1" smtClean="0"/>
              <a:t>ma'at</a:t>
            </a:r>
            <a:r>
              <a:rPr lang="en-GB" dirty="0" smtClean="0"/>
              <a:t> to Osiris, Isis, and Horus; relief in the temple of King </a:t>
            </a:r>
            <a:r>
              <a:rPr lang="en-GB" dirty="0" err="1" smtClean="0"/>
              <a:t>Seti</a:t>
            </a:r>
            <a:r>
              <a:rPr lang="en-GB" dirty="0" smtClean="0"/>
              <a:t> I, Abydos, early 13th century BC. </a:t>
            </a:r>
            <a:endParaRPr lang="en-GB" smtClean="0"/>
          </a:p>
          <a:p>
            <a:endParaRPr lang="en-GB"/>
          </a:p>
        </p:txBody>
      </p:sp>
      <p:sp>
        <p:nvSpPr>
          <p:cNvPr id="4" name="Slide Number Placeholder 3"/>
          <p:cNvSpPr>
            <a:spLocks noGrp="1"/>
          </p:cNvSpPr>
          <p:nvPr>
            <p:ph type="sldNum" sz="quarter" idx="10"/>
          </p:nvPr>
        </p:nvSpPr>
        <p:spPr/>
        <p:txBody>
          <a:bodyPr/>
          <a:lstStyle/>
          <a:p>
            <a:fld id="{7B3F39A2-64C4-4A45-B1C9-9997E24572FE}" type="slidenum">
              <a:rPr lang="en-US" smtClean="0"/>
              <a:pPr/>
              <a:t>31</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32</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http://history.prm.ox.ac.uk/index.php</a:t>
            </a:r>
            <a:endParaRPr lang="en-US" dirty="0"/>
          </a:p>
        </p:txBody>
      </p:sp>
      <p:sp>
        <p:nvSpPr>
          <p:cNvPr id="4" name="Slide Number Placeholder 3"/>
          <p:cNvSpPr>
            <a:spLocks noGrp="1"/>
          </p:cNvSpPr>
          <p:nvPr>
            <p:ph type="sldNum" sz="quarter" idx="10"/>
          </p:nvPr>
        </p:nvSpPr>
        <p:spPr/>
        <p:txBody>
          <a:bodyPr/>
          <a:lstStyle/>
          <a:p>
            <a:fld id="{7B3F39A2-64C4-4A45-B1C9-9997E24572FE}" type="slidenum">
              <a:rPr lang="en-US" smtClean="0"/>
              <a:pPr/>
              <a:t>33</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34</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35</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B3F39A2-64C4-4A45-B1C9-9997E24572FE}" type="slidenum">
              <a:rPr lang="en-US" smtClean="0"/>
              <a:pPr/>
              <a:t>36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D891E504-6018-4E3F-943C-F55B08530ECE}" type="datetimeFigureOut">
              <a:rPr lang="en-US" smtClean="0"/>
              <a:pPr/>
              <a:t>3/26/2013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5652BA72-63C0-4433-B8E4-502B1BE85CF7}"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923DD2DC-CC3C-4806-A642-68E54D2D92B0}" type="datetimeFigureOut">
              <a:rPr lang="de-DE">
                <a:solidFill>
                  <a:srgbClr val="FFFFFF"/>
                </a:solidFill>
              </a:rPr>
              <a:pPr/>
              <a:t>26.03.2013</a:t>
            </a:fld>
            <a:endParaRPr lang="de-DE">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de-DE">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189E0A24-D6CD-4E8E-BE70-2025584273A9}" type="slidenum">
              <a:rPr lang="de-DE">
                <a:solidFill>
                  <a:srgbClr val="FFFFFF"/>
                </a:solidFill>
              </a:rPr>
              <a:pPr/>
              <a:t>‹#›</a:t>
            </a:fld>
            <a:endParaRPr lang="de-DE">
              <a:solidFill>
                <a:srgbClr val="FFFFFF"/>
              </a:solidFil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26.03.2013</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D891E504-6018-4E3F-943C-F55B08530ECE}" type="datetimeFigureOut">
              <a:rPr lang="en-US" smtClean="0"/>
              <a:pPr/>
              <a:t>3/26/2013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5652BA72-63C0-4433-B8E4-502B1BE85CF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23DD2DC-CC3C-4806-A642-68E54D2D92B0}" type="datetimeFigureOut">
              <a:rPr lang="de-DE">
                <a:solidFill>
                  <a:srgbClr val="FFFFFF"/>
                </a:solidFill>
              </a:rPr>
              <a:pPr/>
              <a:t>26.03.2013</a:t>
            </a:fld>
            <a:endParaRPr lang="de-DE">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de-DE">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189E0A24-D6CD-4E8E-BE70-2025584273A9}" type="slidenum">
              <a:rPr lang="de-DE">
                <a:solidFill>
                  <a:srgbClr val="FFFFFF"/>
                </a:solidFill>
              </a:rPr>
              <a:pPr/>
              <a:t>‹#›</a:t>
            </a:fld>
            <a:endParaRPr lang="de-DE">
              <a:solidFill>
                <a:srgbClr val="FFFFFF"/>
              </a:solidFill>
            </a:endParaRPr>
          </a:p>
        </p:txBody>
      </p:sp>
    </p:spTree>
  </p:cSld>
  <p:clrMap bg1="dk2" tx1="lt1" bg2="dk1"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0.gif"/></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3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4176463"/>
          </a:xfrm>
        </p:spPr>
        <p:txBody>
          <a:bodyPr/>
          <a:lstStyle/>
          <a:p>
            <a:r>
              <a:rPr lang="en-GB" dirty="0" smtClean="0"/>
              <a:t>Isis does not mate Osiris? OR What on earth is Horus doing there? </a:t>
            </a:r>
            <a:br>
              <a:rPr lang="en-GB" dirty="0" smtClean="0"/>
            </a:br>
            <a:r>
              <a:rPr lang="en-GB" dirty="0" smtClean="0"/>
              <a:t/>
            </a:r>
            <a:br>
              <a:rPr lang="en-GB" dirty="0" smtClean="0"/>
            </a:br>
            <a:endParaRPr lang="en-US" sz="3600" dirty="0"/>
          </a:p>
        </p:txBody>
      </p:sp>
      <p:sp>
        <p:nvSpPr>
          <p:cNvPr id="3" name="Subtitle 2"/>
          <p:cNvSpPr>
            <a:spLocks noGrp="1"/>
          </p:cNvSpPr>
          <p:nvPr>
            <p:ph type="subTitle" idx="1"/>
          </p:nvPr>
        </p:nvSpPr>
        <p:spPr>
          <a:xfrm>
            <a:off x="1371600" y="5013176"/>
            <a:ext cx="6400800" cy="1512168"/>
          </a:xfrm>
        </p:spPr>
        <p:txBody>
          <a:bodyPr/>
          <a:lstStyle/>
          <a:p>
            <a:r>
              <a:rPr lang="en-GB" dirty="0" smtClean="0"/>
              <a:t>AHA Research Seminar</a:t>
            </a:r>
          </a:p>
          <a:p>
            <a:r>
              <a:rPr lang="en-GB" dirty="0" smtClean="0"/>
              <a:t>20/03/2013</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Flattened Image.tif"/>
          <p:cNvPicPr>
            <a:picLocks noGrp="1" noChangeAspect="1"/>
          </p:cNvPicPr>
          <p:nvPr>
            <p:ph idx="1"/>
          </p:nvPr>
        </p:nvPicPr>
        <p:blipFill>
          <a:blip r:embed="rId3" cstate="print"/>
          <a:srcRect l="10928" t="6855" r="13911" b="24557"/>
          <a:stretch>
            <a:fillRect/>
          </a:stretch>
        </p:blipFill>
        <p:spPr>
          <a:xfrm>
            <a:off x="467544" y="685710"/>
            <a:ext cx="8200348" cy="4975538"/>
          </a:xfrm>
        </p:spPr>
      </p:pic>
      <p:sp>
        <p:nvSpPr>
          <p:cNvPr id="12" name="TextBox 11"/>
          <p:cNvSpPr txBox="1"/>
          <p:nvPr/>
        </p:nvSpPr>
        <p:spPr>
          <a:xfrm>
            <a:off x="5220072" y="5949280"/>
            <a:ext cx="3744416" cy="523220"/>
          </a:xfrm>
          <a:prstGeom prst="rect">
            <a:avLst/>
          </a:prstGeom>
          <a:noFill/>
        </p:spPr>
        <p:txBody>
          <a:bodyPr wrap="square" rtlCol="0">
            <a:spAutoFit/>
          </a:bodyPr>
          <a:lstStyle/>
          <a:p>
            <a:r>
              <a:rPr lang="en-US" sz="2800" b="1" dirty="0" smtClean="0">
                <a:solidFill>
                  <a:schemeClr val="bg1"/>
                </a:solidFill>
              </a:rPr>
              <a:t>© Stephen Thomas</a:t>
            </a:r>
            <a:endParaRPr lang="en-US" sz="2800" b="1" dirty="0">
              <a:solidFill>
                <a:schemeClr val="bg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Cambrian News 01032012p23.JPG"/>
          <p:cNvPicPr>
            <a:picLocks noGrp="1" noChangeAspect="1"/>
          </p:cNvPicPr>
          <p:nvPr>
            <p:ph idx="1"/>
          </p:nvPr>
        </p:nvPicPr>
        <p:blipFill>
          <a:blip r:embed="rId3" cstate="print"/>
          <a:stretch>
            <a:fillRect/>
          </a:stretch>
        </p:blipFill>
        <p:spPr>
          <a:xfrm>
            <a:off x="1691680" y="476672"/>
            <a:ext cx="5821871" cy="5810250"/>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66728" cy="1143000"/>
          </a:xfrm>
        </p:spPr>
        <p:txBody>
          <a:bodyPr/>
          <a:lstStyle/>
          <a:p>
            <a:r>
              <a:rPr lang="en-GB" dirty="0" smtClean="0"/>
              <a:t>Osiris</a:t>
            </a:r>
            <a:endParaRPr lang="en-US" dirty="0"/>
          </a:p>
        </p:txBody>
      </p:sp>
      <p:pic>
        <p:nvPicPr>
          <p:cNvPr id="4" name="Content Placeholder 3" descr="Osiris Horemhab.jpg"/>
          <p:cNvPicPr>
            <a:picLocks noGrp="1" noChangeAspect="1"/>
          </p:cNvPicPr>
          <p:nvPr>
            <p:ph idx="1"/>
          </p:nvPr>
        </p:nvPicPr>
        <p:blipFill>
          <a:blip r:embed="rId3" cstate="print"/>
          <a:stretch>
            <a:fillRect/>
          </a:stretch>
        </p:blipFill>
        <p:spPr>
          <a:xfrm>
            <a:off x="4211960" y="188640"/>
            <a:ext cx="4677156" cy="6462522"/>
          </a:xfrm>
        </p:spPr>
      </p:pic>
      <p:sp>
        <p:nvSpPr>
          <p:cNvPr id="5" name="TextBox 4"/>
          <p:cNvSpPr txBox="1"/>
          <p:nvPr/>
        </p:nvSpPr>
        <p:spPr>
          <a:xfrm>
            <a:off x="251520" y="1268760"/>
            <a:ext cx="3456384" cy="3970318"/>
          </a:xfrm>
          <a:prstGeom prst="rect">
            <a:avLst/>
          </a:prstGeom>
          <a:noFill/>
        </p:spPr>
        <p:txBody>
          <a:bodyPr wrap="square" rtlCol="0">
            <a:spAutoFit/>
          </a:bodyPr>
          <a:lstStyle/>
          <a:p>
            <a:pPr>
              <a:buFont typeface="Arial" pitchFamily="34" charset="0"/>
              <a:buChar char="•"/>
            </a:pPr>
            <a:r>
              <a:rPr lang="en-GB" sz="2800" dirty="0" smtClean="0">
                <a:solidFill>
                  <a:srgbClr val="FFFFFF"/>
                </a:solidFill>
              </a:rPr>
              <a:t>member of the Great Ennead</a:t>
            </a:r>
          </a:p>
          <a:p>
            <a:pPr>
              <a:buFont typeface="Arial" pitchFamily="34" charset="0"/>
              <a:buChar char="•"/>
            </a:pPr>
            <a:r>
              <a:rPr lang="en-GB" sz="2800" dirty="0" smtClean="0">
                <a:solidFill>
                  <a:srgbClr val="FFFFFF"/>
                </a:solidFill>
              </a:rPr>
              <a:t>god and chief judge of the Underworld </a:t>
            </a:r>
          </a:p>
          <a:p>
            <a:pPr>
              <a:buFont typeface="Arial" pitchFamily="34" charset="0"/>
              <a:buChar char="•"/>
            </a:pPr>
            <a:r>
              <a:rPr lang="en-GB" sz="2800" dirty="0" smtClean="0">
                <a:solidFill>
                  <a:srgbClr val="FFFFFF"/>
                </a:solidFill>
              </a:rPr>
              <a:t>god of resurrection, the Inundation and vegetation</a:t>
            </a:r>
          </a:p>
          <a:p>
            <a:pPr>
              <a:buFont typeface="Arial" pitchFamily="34" charset="0"/>
              <a:buChar char="•"/>
            </a:pPr>
            <a:r>
              <a:rPr lang="en-GB" sz="2800" dirty="0" smtClean="0">
                <a:solidFill>
                  <a:srgbClr val="FFFFFF"/>
                </a:solidFill>
              </a:rPr>
              <a:t>represented as a mummified king</a:t>
            </a:r>
            <a:endParaRPr lang="en-US" dirty="0">
              <a:solidFill>
                <a:srgbClr val="FFFFFF"/>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Isis</a:t>
            </a:r>
            <a:endParaRPr lang="en-US" dirty="0"/>
          </a:p>
        </p:txBody>
      </p:sp>
      <p:pic>
        <p:nvPicPr>
          <p:cNvPr id="6" name="Content Placeholder 5" descr="isis.jpg"/>
          <p:cNvPicPr>
            <a:picLocks noGrp="1" noChangeAspect="1"/>
          </p:cNvPicPr>
          <p:nvPr>
            <p:ph sz="half" idx="1"/>
          </p:nvPr>
        </p:nvPicPr>
        <p:blipFill>
          <a:blip r:embed="rId3" cstate="print"/>
          <a:srcRect l="11451" r="8395"/>
          <a:stretch>
            <a:fillRect/>
          </a:stretch>
        </p:blipFill>
        <p:spPr>
          <a:xfrm>
            <a:off x="251520" y="1340768"/>
            <a:ext cx="4221972" cy="4720590"/>
          </a:xfrm>
        </p:spPr>
      </p:pic>
      <p:pic>
        <p:nvPicPr>
          <p:cNvPr id="7" name="Content Placeholder 6" descr="isis_nofretari.jpg"/>
          <p:cNvPicPr>
            <a:picLocks noGrp="1" noChangeAspect="1"/>
          </p:cNvPicPr>
          <p:nvPr>
            <p:ph sz="half" idx="2"/>
          </p:nvPr>
        </p:nvPicPr>
        <p:blipFill>
          <a:blip r:embed="rId4" cstate="print"/>
          <a:stretch>
            <a:fillRect/>
          </a:stretch>
        </p:blipFill>
        <p:spPr>
          <a:xfrm>
            <a:off x="5148064" y="1412776"/>
            <a:ext cx="3423412" cy="50474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Isis</a:t>
            </a:r>
            <a:endParaRPr lang="en-US" dirty="0"/>
          </a:p>
        </p:txBody>
      </p:sp>
      <p:sp>
        <p:nvSpPr>
          <p:cNvPr id="3" name="Content Placeholder 2"/>
          <p:cNvSpPr>
            <a:spLocks noGrp="1"/>
          </p:cNvSpPr>
          <p:nvPr>
            <p:ph idx="1"/>
          </p:nvPr>
        </p:nvSpPr>
        <p:spPr>
          <a:xfrm>
            <a:off x="251520" y="1700808"/>
            <a:ext cx="8712968" cy="4430117"/>
          </a:xfrm>
        </p:spPr>
        <p:txBody>
          <a:bodyPr/>
          <a:lstStyle/>
          <a:p>
            <a:r>
              <a:rPr lang="en-GB" sz="2800" dirty="0" smtClean="0"/>
              <a:t>one of the great goddesses, most popular member of the Egyptian pantheon: magical powers, devotion to her husband, Osiris, and to their son, Horus</a:t>
            </a:r>
          </a:p>
          <a:p>
            <a:r>
              <a:rPr lang="en-GB" sz="2800" dirty="0" smtClean="0"/>
              <a:t>Isis and sister, </a:t>
            </a:r>
            <a:r>
              <a:rPr lang="en-GB" sz="2800" dirty="0" err="1" smtClean="0"/>
              <a:t>Nephthys</a:t>
            </a:r>
            <a:r>
              <a:rPr lang="en-GB" sz="2800" dirty="0" smtClean="0"/>
              <a:t>, acted as divine mourners of the dead</a:t>
            </a:r>
          </a:p>
          <a:p>
            <a:r>
              <a:rPr lang="en-GB" sz="2800" dirty="0" smtClean="0"/>
              <a:t>together with </a:t>
            </a:r>
            <a:r>
              <a:rPr lang="en-GB" sz="2800" dirty="0" err="1" smtClean="0"/>
              <a:t>Neith</a:t>
            </a:r>
            <a:r>
              <a:rPr lang="en-GB" sz="2800" dirty="0" smtClean="0"/>
              <a:t> and </a:t>
            </a:r>
            <a:r>
              <a:rPr lang="en-GB" sz="2800" dirty="0" err="1" smtClean="0"/>
              <a:t>Selket</a:t>
            </a:r>
            <a:r>
              <a:rPr lang="en-GB" sz="2800" dirty="0" smtClean="0"/>
              <a:t>: protected coffins and </a:t>
            </a:r>
            <a:r>
              <a:rPr lang="en-GB" sz="2800" dirty="0" err="1" smtClean="0"/>
              <a:t>Canopic</a:t>
            </a:r>
            <a:r>
              <a:rPr lang="en-GB" sz="2800" dirty="0" smtClean="0"/>
              <a:t> jars (Isis protecting the jar containing liver)</a:t>
            </a:r>
          </a:p>
          <a:p>
            <a:r>
              <a:rPr lang="en-GB" sz="2800" dirty="0" smtClean="0"/>
              <a:t>Late Period: chief cult centre - Philae, but universally revered </a:t>
            </a:r>
          </a:p>
          <a:p>
            <a:r>
              <a:rPr lang="en-GB" sz="2800" dirty="0" smtClean="0"/>
              <a:t>cult of this divine mother: eventually superseded only by that of the Virgin Mary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2843808" y="1600200"/>
            <a:ext cx="5839817" cy="4492625"/>
          </a:xfrm>
        </p:spPr>
        <p:txBody>
          <a:bodyPr/>
          <a:lstStyle/>
          <a:p>
            <a:endParaRPr lang="en-GB" dirty="0" smtClean="0"/>
          </a:p>
          <a:p>
            <a:r>
              <a:rPr lang="en-GB" sz="5400" dirty="0" smtClean="0"/>
              <a:t>Egyptology</a:t>
            </a:r>
          </a:p>
          <a:p>
            <a:r>
              <a:rPr lang="en-GB" sz="5400" dirty="0" smtClean="0"/>
              <a:t>Memory</a:t>
            </a:r>
          </a:p>
          <a:p>
            <a:r>
              <a:rPr lang="en-GB" sz="5400" dirty="0" smtClean="0"/>
              <a:t>Heritage</a:t>
            </a:r>
          </a:p>
          <a:p>
            <a:r>
              <a:rPr lang="en-GB" sz="5400" dirty="0" smtClean="0"/>
              <a:t>Egyptology</a:t>
            </a:r>
            <a:endParaRPr lang="en-US" sz="5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nodeType="clickEffect">
                                  <p:stCondLst>
                                    <p:cond delay="0"/>
                                  </p:stCondLst>
                                  <p:childTnLst>
                                    <p:animEffect transition="out" filter="blinds(horizontal)">
                                      <p:cBhvr>
                                        <p:cTn id="6" dur="500"/>
                                        <p:tgtEl>
                                          <p:spTgt spid="3">
                                            <p:txEl>
                                              <p:pRg st="1" end="1"/>
                                            </p:txEl>
                                          </p:spTgt>
                                        </p:tgtEl>
                                      </p:cBhvr>
                                    </p:animEffect>
                                    <p:set>
                                      <p:cBhvr>
                                        <p:cTn id="7"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4176463"/>
          </a:xfrm>
        </p:spPr>
        <p:txBody>
          <a:bodyPr/>
          <a:lstStyle/>
          <a:p>
            <a:r>
              <a:rPr lang="en-GB" dirty="0" smtClean="0"/>
              <a:t>Isis does not mate Osiris? OR What on earth is Horus doing there? </a:t>
            </a:r>
            <a:br>
              <a:rPr lang="en-GB" dirty="0" smtClean="0"/>
            </a:br>
            <a:r>
              <a:rPr lang="en-GB" dirty="0" smtClean="0"/>
              <a:t/>
            </a:r>
            <a:br>
              <a:rPr lang="en-GB" dirty="0" smtClean="0"/>
            </a:br>
            <a:r>
              <a:rPr lang="en-GB" sz="3600" dirty="0" smtClean="0"/>
              <a:t>The narrative of objects in the Egyptian collection of Cyfarthfa Castle Museum, Merthyr Tydfil </a:t>
            </a:r>
            <a:endParaRPr lang="en-US" sz="3600" dirty="0"/>
          </a:p>
        </p:txBody>
      </p:sp>
      <p:sp>
        <p:nvSpPr>
          <p:cNvPr id="3" name="Subtitle 2"/>
          <p:cNvSpPr>
            <a:spLocks noGrp="1"/>
          </p:cNvSpPr>
          <p:nvPr>
            <p:ph type="subTitle" idx="1"/>
          </p:nvPr>
        </p:nvSpPr>
        <p:spPr>
          <a:xfrm>
            <a:off x="1371600" y="5013176"/>
            <a:ext cx="6400800" cy="1512168"/>
          </a:xfrm>
        </p:spPr>
        <p:txBody>
          <a:bodyPr/>
          <a:lstStyle/>
          <a:p>
            <a:r>
              <a:rPr lang="en-GB" dirty="0" smtClean="0"/>
              <a:t>AHA Research Seminar</a:t>
            </a:r>
          </a:p>
          <a:p>
            <a:r>
              <a:rPr lang="en-GB" dirty="0" smtClean="0"/>
              <a:t>20/03/2013</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41300"/>
            <a:ext cx="8964488" cy="1459508"/>
          </a:xfrm>
        </p:spPr>
        <p:txBody>
          <a:bodyPr/>
          <a:lstStyle/>
          <a:p>
            <a:r>
              <a:rPr lang="en-GB" sz="3600" dirty="0" smtClean="0"/>
              <a:t>Stephanie Moser: Representing Archaeological Knowledge in Museums (2003)</a:t>
            </a:r>
            <a:endParaRPr lang="en-GB" sz="3600"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683811" y="1828800"/>
            <a:ext cx="7773203" cy="4298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Flattened Image.tif"/>
          <p:cNvPicPr>
            <a:picLocks noGrp="1" noChangeAspect="1"/>
          </p:cNvPicPr>
          <p:nvPr>
            <p:ph idx="1"/>
          </p:nvPr>
        </p:nvPicPr>
        <p:blipFill>
          <a:blip r:embed="rId3" cstate="print"/>
          <a:srcRect l="10928" t="6855" r="13911" b="24557"/>
          <a:stretch>
            <a:fillRect/>
          </a:stretch>
        </p:blipFill>
        <p:spPr>
          <a:xfrm>
            <a:off x="476108" y="1693822"/>
            <a:ext cx="8200348" cy="4975538"/>
          </a:xfrm>
        </p:spPr>
      </p:pic>
      <p:sp>
        <p:nvSpPr>
          <p:cNvPr id="5" name="TextBox 4"/>
          <p:cNvSpPr txBox="1"/>
          <p:nvPr/>
        </p:nvSpPr>
        <p:spPr>
          <a:xfrm>
            <a:off x="611560" y="908720"/>
            <a:ext cx="1800200" cy="584775"/>
          </a:xfrm>
          <a:prstGeom prst="rect">
            <a:avLst/>
          </a:prstGeom>
          <a:solidFill>
            <a:srgbClr val="FFC000"/>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3200" b="1" dirty="0" smtClean="0"/>
              <a:t>Osiris</a:t>
            </a:r>
            <a:endParaRPr lang="en-US" sz="3200" b="1" dirty="0"/>
          </a:p>
        </p:txBody>
      </p:sp>
      <p:sp>
        <p:nvSpPr>
          <p:cNvPr id="10" name="TextBox 9"/>
          <p:cNvSpPr txBox="1"/>
          <p:nvPr/>
        </p:nvSpPr>
        <p:spPr>
          <a:xfrm>
            <a:off x="6948264" y="836712"/>
            <a:ext cx="1296144" cy="584775"/>
          </a:xfrm>
          <a:prstGeom prst="rect">
            <a:avLst/>
          </a:prstGeom>
          <a:solidFill>
            <a:srgbClr val="FFC000"/>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3200" b="1" dirty="0" smtClean="0"/>
              <a:t>Isis</a:t>
            </a:r>
            <a:endParaRPr lang="en-US" sz="3200" b="1" dirty="0"/>
          </a:p>
        </p:txBody>
      </p:sp>
      <p:sp>
        <p:nvSpPr>
          <p:cNvPr id="11" name="TextBox 10"/>
          <p:cNvSpPr txBox="1"/>
          <p:nvPr/>
        </p:nvSpPr>
        <p:spPr>
          <a:xfrm>
            <a:off x="3995936" y="836712"/>
            <a:ext cx="1584176" cy="584775"/>
          </a:xfrm>
          <a:prstGeom prst="rect">
            <a:avLst/>
          </a:prstGeom>
          <a:solidFill>
            <a:srgbClr val="FFC000"/>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3200" b="1" dirty="0" smtClean="0"/>
              <a:t>Horus</a:t>
            </a:r>
            <a:endParaRPr lang="en-US"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41300"/>
            <a:ext cx="8712968" cy="1431925"/>
          </a:xfrm>
        </p:spPr>
        <p:txBody>
          <a:bodyPr/>
          <a:lstStyle/>
          <a:p>
            <a:r>
              <a:rPr lang="en-GB" sz="3200" dirty="0" smtClean="0"/>
              <a:t>Stephanie Moser: the devil is in the detail: Museum: Displays and the Creation of Knowledge (2010)</a:t>
            </a:r>
            <a:endParaRPr lang="en-GB" sz="3200" dirty="0"/>
          </a:p>
        </p:txBody>
      </p:sp>
      <p:sp>
        <p:nvSpPr>
          <p:cNvPr id="5" name="Content Placeholder 4"/>
          <p:cNvSpPr>
            <a:spLocks noGrp="1"/>
          </p:cNvSpPr>
          <p:nvPr>
            <p:ph idx="1"/>
          </p:nvPr>
        </p:nvSpPr>
        <p:spPr>
          <a:xfrm>
            <a:off x="179512" y="1828800"/>
            <a:ext cx="8784976" cy="4298950"/>
          </a:xfrm>
        </p:spPr>
        <p:txBody>
          <a:bodyPr/>
          <a:lstStyle/>
          <a:p>
            <a:r>
              <a:rPr lang="en-GB" sz="2800" dirty="0" smtClean="0"/>
              <a:t>“Although museum studies researchers have long been aware of the power of museum displays </a:t>
            </a:r>
            <a:r>
              <a:rPr lang="en-GB" sz="2800" b="1" dirty="0" smtClean="0">
                <a:solidFill>
                  <a:srgbClr val="FF0000"/>
                </a:solidFill>
              </a:rPr>
              <a:t>to create compelling narratives </a:t>
            </a:r>
            <a:r>
              <a:rPr lang="en-GB" sz="2800" dirty="0" smtClean="0"/>
              <a:t>about the world and its inhabitants, both </a:t>
            </a:r>
            <a:r>
              <a:rPr lang="en-GB" sz="2800" dirty="0" err="1" smtClean="0"/>
              <a:t>nonspecialists</a:t>
            </a:r>
            <a:r>
              <a:rPr lang="en-GB" sz="2800" dirty="0" smtClean="0"/>
              <a:t> and the public still tend to see museums as key instruments in the diffusion of specialist knowledge to lay audiences. Furthermore, while within the field of museum studies there is wide recognition of the important role museums play in communicating ideas, there is a general lack of awareness in other fields about the extent to which exhibitions create knowledge about the subjects they seek to represent.”</a:t>
            </a:r>
            <a:endParaRPr lang="en-GB" sz="2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3" cstate="print"/>
          <a:srcRect l="24782" t="16986" r="21123" b="14975"/>
          <a:stretch>
            <a:fillRect/>
          </a:stretch>
        </p:blipFill>
        <p:spPr bwMode="auto">
          <a:xfrm>
            <a:off x="1043608" y="44624"/>
            <a:ext cx="7070121" cy="666936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Narratives</a:t>
            </a:r>
            <a:endParaRPr lang="en-GB" dirty="0"/>
          </a:p>
        </p:txBody>
      </p:sp>
      <p:sp>
        <p:nvSpPr>
          <p:cNvPr id="5" name="Content Placeholder 4"/>
          <p:cNvSpPr>
            <a:spLocks noGrp="1"/>
          </p:cNvSpPr>
          <p:nvPr>
            <p:ph idx="1"/>
          </p:nvPr>
        </p:nvSpPr>
        <p:spPr/>
        <p:txBody>
          <a:bodyPr/>
          <a:lstStyle/>
          <a:p>
            <a:r>
              <a:rPr lang="en-GB" dirty="0" smtClean="0"/>
              <a:t>Meant the story objects should have told to impart identities on collections</a:t>
            </a:r>
          </a:p>
          <a:p>
            <a:r>
              <a:rPr lang="en-GB" dirty="0" smtClean="0"/>
              <a:t>Exhibitions as eminently interpretative endeavour</a:t>
            </a:r>
          </a:p>
          <a:p>
            <a:pPr lvl="1"/>
            <a:r>
              <a:rPr lang="en-GB" dirty="0" smtClean="0"/>
              <a:t>Homo erectus and Neanderthals as slouched hairy cave men</a:t>
            </a:r>
          </a:p>
          <a:p>
            <a:pPr lvl="1"/>
            <a:r>
              <a:rPr lang="en-GB" dirty="0" smtClean="0"/>
              <a:t>Indigenous people as inferior</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descr="IMG_2379.jpg"/>
          <p:cNvPicPr>
            <a:picLocks noGrp="1" noChangeAspect="1"/>
          </p:cNvPicPr>
          <p:nvPr>
            <p:ph sz="half" idx="1"/>
          </p:nvPr>
        </p:nvPicPr>
        <p:blipFill>
          <a:blip r:embed="rId3" cstate="print"/>
          <a:stretch>
            <a:fillRect/>
          </a:stretch>
        </p:blipFill>
        <p:spPr>
          <a:xfrm>
            <a:off x="179512" y="1988840"/>
            <a:ext cx="6299200" cy="4724400"/>
          </a:xfrm>
        </p:spPr>
      </p:pic>
      <p:pic>
        <p:nvPicPr>
          <p:cNvPr id="7" name="Content Placeholder 3" descr="C:\Users\Nishita\Pictures\An Egypt\triad.JPG"/>
          <p:cNvPicPr>
            <a:picLocks noGrp="1" noChangeAspect="1"/>
          </p:cNvPicPr>
          <p:nvPr>
            <p:ph sz="half" idx="2"/>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976560" y="188640"/>
            <a:ext cx="4059936" cy="3820031"/>
          </a:xfrm>
          <a:prstGeom prst="rect">
            <a:avLst/>
          </a:prstGeom>
          <a:noFill/>
          <a:ln>
            <a:noFill/>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Narratives should</a:t>
            </a:r>
            <a:endParaRPr lang="en-GB" dirty="0"/>
          </a:p>
        </p:txBody>
      </p:sp>
      <p:sp>
        <p:nvSpPr>
          <p:cNvPr id="6" name="Content Placeholder 5"/>
          <p:cNvSpPr>
            <a:spLocks noGrp="1"/>
          </p:cNvSpPr>
          <p:nvPr>
            <p:ph idx="1"/>
          </p:nvPr>
        </p:nvSpPr>
        <p:spPr/>
        <p:txBody>
          <a:bodyPr/>
          <a:lstStyle/>
          <a:p>
            <a:r>
              <a:rPr lang="en-GB" dirty="0" smtClean="0"/>
              <a:t>Be understood as the story of the object</a:t>
            </a:r>
          </a:p>
          <a:p>
            <a:r>
              <a:rPr lang="en-GB" dirty="0" smtClean="0"/>
              <a:t>“Let is speak for itself”</a:t>
            </a:r>
          </a:p>
          <a:p>
            <a:r>
              <a:rPr lang="en-GB" dirty="0" smtClean="0"/>
              <a:t>... And it will tell you its heritage story!</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descr="IMG_2379.jpg"/>
          <p:cNvPicPr>
            <a:picLocks noGrp="1" noChangeAspect="1"/>
          </p:cNvPicPr>
          <p:nvPr>
            <p:ph sz="half" idx="1"/>
          </p:nvPr>
        </p:nvPicPr>
        <p:blipFill>
          <a:blip r:embed="rId3" cstate="print"/>
          <a:stretch>
            <a:fillRect/>
          </a:stretch>
        </p:blipFill>
        <p:spPr>
          <a:xfrm>
            <a:off x="179512" y="1988840"/>
            <a:ext cx="6299200" cy="4724400"/>
          </a:xfrm>
        </p:spPr>
      </p:pic>
      <p:pic>
        <p:nvPicPr>
          <p:cNvPr id="7" name="Content Placeholder 3" descr="C:\Users\Nishita\Pictures\An Egypt\triad.JPG"/>
          <p:cNvPicPr>
            <a:picLocks noGrp="1" noChangeAspect="1"/>
          </p:cNvPicPr>
          <p:nvPr>
            <p:ph sz="half" idx="2"/>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976560" y="188640"/>
            <a:ext cx="4059936" cy="3820031"/>
          </a:xfrm>
          <a:prstGeom prst="rect">
            <a:avLst/>
          </a:prstGeom>
          <a:noFill/>
          <a:ln>
            <a:no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73050"/>
            <a:ext cx="8712968" cy="563662"/>
          </a:xfrm>
        </p:spPr>
        <p:txBody>
          <a:bodyPr/>
          <a:lstStyle/>
          <a:p>
            <a:r>
              <a:rPr lang="en-GB" sz="4000" dirty="0" smtClean="0"/>
              <a:t>Triads: </a:t>
            </a:r>
            <a:r>
              <a:rPr lang="en-GB" sz="2800" dirty="0" smtClean="0"/>
              <a:t>Osiris, Isis, Horus (Louvre)</a:t>
            </a:r>
            <a:endParaRPr lang="en-US" sz="4000" dirty="0"/>
          </a:p>
        </p:txBody>
      </p:sp>
      <p:pic>
        <p:nvPicPr>
          <p:cNvPr id="7" name="Content Placeholder 6" descr="osiris_isis_horus.jpg"/>
          <p:cNvPicPr>
            <a:picLocks noGrp="1" noChangeAspect="1"/>
          </p:cNvPicPr>
          <p:nvPr>
            <p:ph idx="1"/>
          </p:nvPr>
        </p:nvPicPr>
        <p:blipFill>
          <a:blip r:embed="rId3" cstate="print"/>
          <a:stretch>
            <a:fillRect/>
          </a:stretch>
        </p:blipFill>
        <p:spPr>
          <a:xfrm>
            <a:off x="4283968" y="908720"/>
            <a:ext cx="4731676" cy="5853113"/>
          </a:xfrm>
        </p:spPr>
      </p:pic>
      <p:sp>
        <p:nvSpPr>
          <p:cNvPr id="6" name="Text Placeholder 5"/>
          <p:cNvSpPr>
            <a:spLocks noGrp="1"/>
          </p:cNvSpPr>
          <p:nvPr>
            <p:ph type="body" sz="half" idx="2"/>
          </p:nvPr>
        </p:nvSpPr>
        <p:spPr>
          <a:xfrm>
            <a:off x="467544" y="1124744"/>
            <a:ext cx="3456384" cy="5544616"/>
          </a:xfrm>
        </p:spPr>
        <p:txBody>
          <a:bodyPr/>
          <a:lstStyle/>
          <a:p>
            <a:r>
              <a:rPr lang="en-GB" sz="2400" dirty="0" smtClean="0"/>
              <a:t>Divine families!</a:t>
            </a:r>
            <a:endParaRPr lang="en-US" sz="2400" dirty="0" smtClean="0"/>
          </a:p>
          <a:p>
            <a:r>
              <a:rPr lang="en-US" sz="2400" dirty="0" smtClean="0"/>
              <a:t>=grouping gods by 3: triad consists of a god, his spouse and one child</a:t>
            </a:r>
          </a:p>
          <a:p>
            <a:r>
              <a:rPr lang="en-US" sz="2400" dirty="0" smtClean="0"/>
              <a:t>most popular: Osiris, Isis and their son Horus</a:t>
            </a:r>
          </a:p>
          <a:p>
            <a:r>
              <a:rPr lang="en-US" sz="2400" dirty="0" smtClean="0"/>
              <a:t>Theban triad: </a:t>
            </a:r>
            <a:r>
              <a:rPr lang="en-US" sz="2400" dirty="0" err="1" smtClean="0"/>
              <a:t>Amun</a:t>
            </a:r>
            <a:r>
              <a:rPr lang="en-US" sz="2400" dirty="0" smtClean="0"/>
              <a:t>-Re, wife </a:t>
            </a:r>
            <a:r>
              <a:rPr lang="en-US" sz="2400" dirty="0" err="1" smtClean="0"/>
              <a:t>Mut</a:t>
            </a:r>
            <a:r>
              <a:rPr lang="en-US" sz="2400" dirty="0" smtClean="0"/>
              <a:t>, son </a:t>
            </a:r>
            <a:r>
              <a:rPr lang="en-US" sz="2400" dirty="0" err="1" smtClean="0"/>
              <a:t>Khonsu</a:t>
            </a:r>
            <a:endParaRPr lang="en-US" sz="2400" dirty="0" smtClean="0"/>
          </a:p>
          <a:p>
            <a:r>
              <a:rPr lang="en-US" sz="2400" dirty="0" smtClean="0"/>
              <a:t>Memphite triad: Ptah, Sekhmet and </a:t>
            </a:r>
            <a:r>
              <a:rPr lang="en-US" sz="2400" dirty="0" err="1" smtClean="0"/>
              <a:t>Nefertem</a:t>
            </a:r>
            <a:endParaRPr lang="en-US" sz="2400" dirty="0" smtClean="0"/>
          </a:p>
          <a:p>
            <a:endParaRPr lang="en-US" sz="2400" dirty="0" smtClean="0"/>
          </a:p>
          <a:p>
            <a:endParaRPr lang="en-US"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7" name="Content Placeholder 3" descr="C:\Users\Nishita\Pictures\An Egypt\triad.JPG"/>
          <p:cNvPicPr>
            <a:picLocks noGrp="1" noChangeAspect="1"/>
          </p:cNvPicPr>
          <p:nvPr>
            <p:ph sz="half" idx="2"/>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976560" y="188640"/>
            <a:ext cx="4059936" cy="3820031"/>
          </a:xfrm>
          <a:prstGeom prst="rect">
            <a:avLst/>
          </a:prstGeom>
          <a:noFill/>
          <a:ln>
            <a:noFill/>
          </a:ln>
        </p:spPr>
      </p:pic>
      <p:pic>
        <p:nvPicPr>
          <p:cNvPr id="8" name="Content Placeholder 7" descr="Cyfarthfa_Castle_Merthyr_Tydfil.jpg"/>
          <p:cNvPicPr>
            <a:picLocks noGrp="1" noChangeAspect="1"/>
          </p:cNvPicPr>
          <p:nvPr>
            <p:ph sz="half" idx="1"/>
          </p:nvPr>
        </p:nvPicPr>
        <p:blipFill>
          <a:blip r:embed="rId4" cstate="print"/>
          <a:stretch>
            <a:fillRect/>
          </a:stretch>
        </p:blipFill>
        <p:spPr>
          <a:xfrm>
            <a:off x="611560" y="2636912"/>
            <a:ext cx="4037013" cy="3032245"/>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t="10253" r="26036" b="27237"/>
          <a:stretch>
            <a:fillRect/>
          </a:stretch>
        </p:blipFill>
        <p:spPr bwMode="auto">
          <a:xfrm>
            <a:off x="35496" y="692696"/>
            <a:ext cx="9113504" cy="481387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major_southey_300x447_jpg_300x447.jpg"/>
          <p:cNvPicPr>
            <a:picLocks noGrp="1" noChangeAspect="1"/>
          </p:cNvPicPr>
          <p:nvPr>
            <p:ph idx="1"/>
          </p:nvPr>
        </p:nvPicPr>
        <p:blipFill>
          <a:blip r:embed="rId3" cstate="print"/>
          <a:stretch>
            <a:fillRect/>
          </a:stretch>
        </p:blipFill>
        <p:spPr>
          <a:xfrm>
            <a:off x="2483768" y="260648"/>
            <a:ext cx="4086225" cy="6088475"/>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41300"/>
            <a:ext cx="8226425" cy="1531516"/>
          </a:xfrm>
        </p:spPr>
        <p:txBody>
          <a:bodyPr/>
          <a:lstStyle/>
          <a:p>
            <a:r>
              <a:rPr lang="en-GB" dirty="0" smtClean="0"/>
              <a:t>Major Harry Hartley Southey (1871-1917)</a:t>
            </a:r>
            <a:endParaRPr lang="en-GB" dirty="0"/>
          </a:p>
        </p:txBody>
      </p:sp>
      <p:sp>
        <p:nvSpPr>
          <p:cNvPr id="5" name="Content Placeholder 4"/>
          <p:cNvSpPr>
            <a:spLocks noGrp="1"/>
          </p:cNvSpPr>
          <p:nvPr>
            <p:ph idx="1"/>
          </p:nvPr>
        </p:nvSpPr>
        <p:spPr>
          <a:xfrm>
            <a:off x="107504" y="1828800"/>
            <a:ext cx="8928992" cy="4298950"/>
          </a:xfrm>
        </p:spPr>
        <p:txBody>
          <a:bodyPr/>
          <a:lstStyle/>
          <a:p>
            <a:r>
              <a:rPr lang="en-GB" sz="2600" dirty="0" smtClean="0"/>
              <a:t>from a wealthy family who owned the Merthyr Express newspaper: eldest son of Harry Wood Southey, who came to Merthyr Tydfil from Somerset in the 1860s to work on the Merthyr Express newspaper, which publication he eventually owned </a:t>
            </a:r>
          </a:p>
          <a:p>
            <a:r>
              <a:rPr lang="en-GB" sz="2600" dirty="0" smtClean="0"/>
              <a:t>military career: captain of one of Merthyr Tydfil’s ‘Companies of Territorial’s’ + Major 5th Welch Regiment </a:t>
            </a:r>
            <a:r>
              <a:rPr lang="en-GB" sz="2600" dirty="0" smtClean="0">
                <a:sym typeface="Wingdings" pitchFamily="2" charset="2"/>
              </a:rPr>
              <a:t> travelled </a:t>
            </a:r>
            <a:r>
              <a:rPr lang="en-GB" sz="2600" dirty="0" smtClean="0"/>
              <a:t>widely throughout Mediterranean and the Middle East </a:t>
            </a:r>
          </a:p>
          <a:p>
            <a:r>
              <a:rPr lang="en-GB" sz="2600" dirty="0" smtClean="0"/>
              <a:t>particularly interested in Egypt, and on a visit in 1901 was able to buy a quantity of Egyptian antiquities which he later added to when stationed in Egypt during 1916.</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Major Harry Hartley Southey</a:t>
            </a:r>
            <a:endParaRPr lang="en-GB" dirty="0"/>
          </a:p>
        </p:txBody>
      </p:sp>
      <p:sp>
        <p:nvSpPr>
          <p:cNvPr id="5" name="Content Placeholder 4"/>
          <p:cNvSpPr>
            <a:spLocks noGrp="1"/>
          </p:cNvSpPr>
          <p:nvPr>
            <p:ph idx="1"/>
          </p:nvPr>
        </p:nvSpPr>
        <p:spPr>
          <a:xfrm>
            <a:off x="179512" y="1828800"/>
            <a:ext cx="8784976" cy="4298950"/>
          </a:xfrm>
        </p:spPr>
        <p:txBody>
          <a:bodyPr/>
          <a:lstStyle/>
          <a:p>
            <a:r>
              <a:rPr lang="en-GB" sz="2800" dirty="0" smtClean="0"/>
              <a:t>Started to collect Roman, Grecian, Egyptian and Asian Objects</a:t>
            </a:r>
          </a:p>
          <a:p>
            <a:r>
              <a:rPr lang="en-GB" sz="2800" dirty="0" smtClean="0"/>
              <a:t>Cairo: became friendly with a curator of an Egyptian museum who helped him to collect ‘spoils from the tombs’</a:t>
            </a:r>
          </a:p>
          <a:p>
            <a:r>
              <a:rPr lang="en-GB" sz="2800" dirty="0" smtClean="0"/>
              <a:t>packed objects away safely in wooden crates ready to be shipped back to Wales</a:t>
            </a:r>
          </a:p>
          <a:p>
            <a:r>
              <a:rPr lang="en-GB" sz="2800" dirty="0" smtClean="0"/>
              <a:t>Major Southey was killed in action during the Battle of Gaza in the First World War (1917)</a:t>
            </a:r>
          </a:p>
          <a:p>
            <a:r>
              <a:rPr lang="en-GB" sz="2800" dirty="0" smtClean="0"/>
              <a:t>Family donated his collection to </a:t>
            </a:r>
            <a:r>
              <a:rPr lang="en-GB" sz="2800" dirty="0" err="1" smtClean="0"/>
              <a:t>Cyfarthfa</a:t>
            </a:r>
            <a:r>
              <a:rPr lang="en-GB" sz="2800" dirty="0" smtClean="0"/>
              <a:t> Castle Museum after his death</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3" cstate="print"/>
          <a:srcRect l="5945" t="40707" r="47974" b="20826"/>
          <a:stretch>
            <a:fillRect/>
          </a:stretch>
        </p:blipFill>
        <p:spPr bwMode="auto">
          <a:xfrm>
            <a:off x="395536" y="908720"/>
            <a:ext cx="8539658" cy="445540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41300"/>
            <a:ext cx="8784976" cy="1431925"/>
          </a:xfrm>
        </p:spPr>
        <p:txBody>
          <a:bodyPr/>
          <a:lstStyle/>
          <a:p>
            <a:r>
              <a:rPr lang="en-US" dirty="0" smtClean="0"/>
              <a:t>R. H. Blanchard, </a:t>
            </a:r>
            <a:r>
              <a:rPr lang="en-US" dirty="0" err="1" smtClean="0"/>
              <a:t>Schâri</a:t>
            </a:r>
            <a:r>
              <a:rPr lang="en-US" dirty="0" smtClean="0"/>
              <a:t> </a:t>
            </a:r>
            <a:r>
              <a:rPr lang="en-US" dirty="0" err="1" smtClean="0"/>
              <a:t>Kâmil</a:t>
            </a:r>
            <a:r>
              <a:rPr lang="en-US" dirty="0" smtClean="0"/>
              <a:t>, Cairo</a:t>
            </a:r>
            <a:endParaRPr lang="en-US" dirty="0"/>
          </a:p>
        </p:txBody>
      </p:sp>
      <p:sp>
        <p:nvSpPr>
          <p:cNvPr id="5" name="Content Placeholder 4"/>
          <p:cNvSpPr>
            <a:spLocks noGrp="1"/>
          </p:cNvSpPr>
          <p:nvPr>
            <p:ph idx="1"/>
          </p:nvPr>
        </p:nvSpPr>
        <p:spPr>
          <a:xfrm>
            <a:off x="0" y="1828800"/>
            <a:ext cx="9144000" cy="4298950"/>
          </a:xfrm>
        </p:spPr>
        <p:txBody>
          <a:bodyPr/>
          <a:lstStyle/>
          <a:p>
            <a:r>
              <a:rPr lang="en-GB" dirty="0" smtClean="0"/>
              <a:t>American antiquities dealer with store in the famous Shepherd Hotel</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pic>
        <p:nvPicPr>
          <p:cNvPr id="6" name="Content Placeholder 5" descr="6330228919_a4f18aedcc_z.jpg"/>
          <p:cNvPicPr>
            <a:picLocks noGrp="1" noChangeAspect="1"/>
          </p:cNvPicPr>
          <p:nvPr>
            <p:ph idx="1"/>
          </p:nvPr>
        </p:nvPicPr>
        <p:blipFill>
          <a:blip r:embed="rId3" cstate="print"/>
          <a:stretch>
            <a:fillRect/>
          </a:stretch>
        </p:blipFill>
        <p:spPr>
          <a:xfrm>
            <a:off x="179512" y="620688"/>
            <a:ext cx="8719718" cy="5749564"/>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lickr-2674873250-original.jpg"/>
          <p:cNvPicPr>
            <a:picLocks noGrp="1" noChangeAspect="1"/>
          </p:cNvPicPr>
          <p:nvPr>
            <p:ph idx="1"/>
          </p:nvPr>
        </p:nvPicPr>
        <p:blipFill>
          <a:blip r:embed="rId3" cstate="print"/>
          <a:stretch>
            <a:fillRect/>
          </a:stretch>
        </p:blipFill>
        <p:spPr>
          <a:xfrm>
            <a:off x="1115616" y="100081"/>
            <a:ext cx="7028696" cy="6641287"/>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41300"/>
            <a:ext cx="8784976" cy="1431925"/>
          </a:xfrm>
        </p:spPr>
        <p:txBody>
          <a:bodyPr/>
          <a:lstStyle/>
          <a:p>
            <a:r>
              <a:rPr lang="en-US" dirty="0" smtClean="0"/>
              <a:t>R. H. Blanchard, </a:t>
            </a:r>
            <a:r>
              <a:rPr lang="en-US" dirty="0" err="1" smtClean="0"/>
              <a:t>Schâri</a:t>
            </a:r>
            <a:r>
              <a:rPr lang="en-US" dirty="0" smtClean="0"/>
              <a:t> </a:t>
            </a:r>
            <a:r>
              <a:rPr lang="en-US" dirty="0" err="1" smtClean="0"/>
              <a:t>Kâmil</a:t>
            </a:r>
            <a:r>
              <a:rPr lang="en-US" dirty="0" smtClean="0"/>
              <a:t>, Cairo</a:t>
            </a:r>
            <a:endParaRPr lang="en-US" dirty="0"/>
          </a:p>
        </p:txBody>
      </p:sp>
      <p:sp>
        <p:nvSpPr>
          <p:cNvPr id="5" name="Content Placeholder 4"/>
          <p:cNvSpPr>
            <a:spLocks noGrp="1"/>
          </p:cNvSpPr>
          <p:nvPr>
            <p:ph idx="1"/>
          </p:nvPr>
        </p:nvSpPr>
        <p:spPr>
          <a:xfrm>
            <a:off x="0" y="1828800"/>
            <a:ext cx="9144000" cy="4298950"/>
          </a:xfrm>
        </p:spPr>
        <p:txBody>
          <a:bodyPr/>
          <a:lstStyle/>
          <a:p>
            <a:r>
              <a:rPr lang="en-GB" dirty="0" smtClean="0"/>
              <a:t>American antiquities dealer with store in the famous Shepherd Hotel</a:t>
            </a:r>
          </a:p>
          <a:p>
            <a:r>
              <a:rPr lang="en-GB" dirty="0" smtClean="0"/>
              <a:t>Wrote a book in 1909 “Handbook of Egyptian Gods Mummy Amulets” </a:t>
            </a:r>
          </a:p>
          <a:p>
            <a:r>
              <a:rPr lang="en-GB" dirty="0" smtClean="0"/>
              <a:t>Seen as reliable antiquities dealer</a:t>
            </a:r>
          </a:p>
          <a:p>
            <a:r>
              <a:rPr lang="en-GB" dirty="0" smtClean="0"/>
              <a:t>Costumers were:</a:t>
            </a:r>
          </a:p>
          <a:p>
            <a:pPr lvl="1"/>
            <a:r>
              <a:rPr lang="en-GB" dirty="0" smtClean="0"/>
              <a:t>Oslo Papyrus Collection (</a:t>
            </a:r>
            <a:r>
              <a:rPr lang="en-US" dirty="0" smtClean="0"/>
              <a:t>L. Amundsen acquired various collections during his stay in Egypt 1927-1929)</a:t>
            </a:r>
            <a:endParaRPr lang="en-GB" dirty="0" smtClean="0"/>
          </a:p>
          <a:p>
            <a:pPr lvl="1"/>
            <a:r>
              <a:rPr lang="en-GB" dirty="0" smtClean="0"/>
              <a:t>Pitt Rivers Museum (might be donation of buy)</a:t>
            </a:r>
          </a:p>
          <a:p>
            <a:pPr lvl="1"/>
            <a:r>
              <a:rPr lang="en-GB" dirty="0" smtClean="0"/>
              <a:t>Yale Peabody Museum of Natural History</a:t>
            </a:r>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Yale Peabody Museum ANT 264365</a:t>
            </a:r>
            <a:endParaRPr lang="en-US" dirty="0"/>
          </a:p>
        </p:txBody>
      </p:sp>
      <p:pic>
        <p:nvPicPr>
          <p:cNvPr id="6" name="Content Placeholder 5" descr="84240.jpg"/>
          <p:cNvPicPr>
            <a:picLocks noGrp="1" noChangeAspect="1"/>
          </p:cNvPicPr>
          <p:nvPr>
            <p:ph sz="half" idx="1"/>
          </p:nvPr>
        </p:nvPicPr>
        <p:blipFill>
          <a:blip r:embed="rId3" cstate="print"/>
          <a:srcRect l="3048" r="3977"/>
          <a:stretch>
            <a:fillRect/>
          </a:stretch>
        </p:blipFill>
        <p:spPr>
          <a:xfrm>
            <a:off x="179512" y="2261964"/>
            <a:ext cx="4392488" cy="3543300"/>
          </a:xfrm>
        </p:spPr>
      </p:pic>
      <p:sp>
        <p:nvSpPr>
          <p:cNvPr id="8" name="Content Placeholder 7"/>
          <p:cNvSpPr>
            <a:spLocks noGrp="1"/>
          </p:cNvSpPr>
          <p:nvPr>
            <p:ph sz="half" idx="2"/>
          </p:nvPr>
        </p:nvSpPr>
        <p:spPr>
          <a:xfrm>
            <a:off x="4427984" y="1600200"/>
            <a:ext cx="4536503" cy="4492625"/>
          </a:xfrm>
        </p:spPr>
        <p:txBody>
          <a:bodyPr/>
          <a:lstStyle/>
          <a:p>
            <a:r>
              <a:rPr lang="en-US" dirty="0" smtClean="0">
                <a:effectLst/>
              </a:rPr>
              <a:t>Scarab, grey. XIX Dynasty 1200BC. Still attached to collector's board."Blanchard's Egyptian Museum Cairo, Egypt"."Ram headed sphinx guarded by the winged </a:t>
            </a:r>
            <a:r>
              <a:rPr lang="en-US" dirty="0" err="1" smtClean="0">
                <a:effectLst/>
              </a:rPr>
              <a:t>Ureaus</a:t>
            </a:r>
            <a:r>
              <a:rPr lang="en-US" dirty="0" smtClean="0">
                <a:effectLst/>
              </a:rPr>
              <a:t> Serpent." 1.6cm x 1.8cm w/out board; w/board 5cm x 7.5cm. Egypt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3" cstate="print"/>
          <a:srcRect t="19870" r="34952" b="4798"/>
          <a:stretch>
            <a:fillRect/>
          </a:stretch>
        </p:blipFill>
        <p:spPr bwMode="auto">
          <a:xfrm>
            <a:off x="240771" y="355032"/>
            <a:ext cx="8723717" cy="63143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descr="00046ff_0.jpg"/>
          <p:cNvPicPr>
            <a:picLocks noGrp="1" noChangeAspect="1"/>
          </p:cNvPicPr>
          <p:nvPr>
            <p:ph sz="half" idx="1"/>
          </p:nvPr>
        </p:nvPicPr>
        <p:blipFill>
          <a:blip r:embed="rId3" cstate="print"/>
          <a:stretch>
            <a:fillRect/>
          </a:stretch>
        </p:blipFill>
        <p:spPr>
          <a:xfrm>
            <a:off x="179512" y="332656"/>
            <a:ext cx="4536440" cy="5969000"/>
          </a:xfrm>
        </p:spPr>
      </p:pic>
      <p:pic>
        <p:nvPicPr>
          <p:cNvPr id="8" name="Content Placeholder 7" descr="Maat.gif"/>
          <p:cNvPicPr>
            <a:picLocks noGrp="1" noChangeAspect="1"/>
          </p:cNvPicPr>
          <p:nvPr>
            <p:ph sz="half" idx="2"/>
          </p:nvPr>
        </p:nvPicPr>
        <p:blipFill>
          <a:blip r:embed="rId4" cstate="print"/>
          <a:stretch>
            <a:fillRect/>
          </a:stretch>
        </p:blipFill>
        <p:spPr>
          <a:xfrm>
            <a:off x="4168462" y="2996952"/>
            <a:ext cx="4652010" cy="3496056"/>
          </a:xfr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descr="00046ff_0.jpg"/>
          <p:cNvPicPr>
            <a:picLocks noGrp="1" noChangeAspect="1"/>
          </p:cNvPicPr>
          <p:nvPr>
            <p:ph sz="half" idx="1"/>
          </p:nvPr>
        </p:nvPicPr>
        <p:blipFill>
          <a:blip r:embed="rId3" cstate="print"/>
          <a:stretch>
            <a:fillRect/>
          </a:stretch>
        </p:blipFill>
        <p:spPr>
          <a:xfrm>
            <a:off x="107504" y="404664"/>
            <a:ext cx="4536440" cy="5969000"/>
          </a:xfrm>
        </p:spPr>
      </p:pic>
      <p:pic>
        <p:nvPicPr>
          <p:cNvPr id="6" name="Content Placeholder 6" descr="osiris_isis_horus.jpg"/>
          <p:cNvPicPr>
            <a:picLocks noGrp="1" noChangeAspect="1"/>
          </p:cNvPicPr>
          <p:nvPr>
            <p:ph sz="half" idx="2"/>
          </p:nvPr>
        </p:nvPicPr>
        <p:blipFill>
          <a:blip r:embed="rId4" cstate="print"/>
          <a:stretch>
            <a:fillRect/>
          </a:stretch>
        </p:blipFill>
        <p:spPr>
          <a:xfrm>
            <a:off x="4771327" y="764704"/>
            <a:ext cx="4337177" cy="5365115"/>
          </a:xfr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7" name="Content Placeholder 3" descr="C:\Users\Nishita\Pictures\An Egypt\triad.JPG"/>
          <p:cNvPicPr>
            <a:picLocks noGrp="1" noChangeAspect="1"/>
          </p:cNvPicPr>
          <p:nvPr>
            <p:ph sz="half" idx="2"/>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788024" y="1844824"/>
            <a:ext cx="4059936" cy="3820031"/>
          </a:xfrm>
          <a:prstGeom prst="rect">
            <a:avLst/>
          </a:prstGeom>
          <a:noFill/>
          <a:ln>
            <a:noFill/>
          </a:ln>
        </p:spPr>
      </p:pic>
      <p:pic>
        <p:nvPicPr>
          <p:cNvPr id="10" name="Content Placeholder 6" descr="osiris_isis_horus.jpg"/>
          <p:cNvPicPr>
            <a:picLocks noGrp="1" noChangeAspect="1"/>
          </p:cNvPicPr>
          <p:nvPr>
            <p:ph sz="half" idx="1"/>
          </p:nvPr>
        </p:nvPicPr>
        <p:blipFill>
          <a:blip r:embed="rId4" cstate="print"/>
          <a:stretch>
            <a:fillRect/>
          </a:stretch>
        </p:blipFill>
        <p:spPr>
          <a:xfrm>
            <a:off x="659780" y="1600200"/>
            <a:ext cx="3631853" cy="4492625"/>
          </a:xfr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3" cstate="print"/>
          <a:srcRect t="20939" r="1882" b="6757"/>
          <a:stretch>
            <a:fillRect/>
          </a:stretch>
        </p:blipFill>
        <p:spPr bwMode="auto">
          <a:xfrm>
            <a:off x="107504" y="1988840"/>
            <a:ext cx="8852272" cy="407707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200" b="1" dirty="0" smtClean="0"/>
              <a:t>About the 'Relational Museum' project and the methodology of research </a:t>
            </a:r>
            <a:endParaRPr lang="en-US" sz="3200" dirty="0"/>
          </a:p>
        </p:txBody>
      </p:sp>
      <p:sp>
        <p:nvSpPr>
          <p:cNvPr id="5" name="Content Placeholder 4"/>
          <p:cNvSpPr>
            <a:spLocks noGrp="1"/>
          </p:cNvSpPr>
          <p:nvPr>
            <p:ph idx="1"/>
          </p:nvPr>
        </p:nvSpPr>
        <p:spPr>
          <a:xfrm>
            <a:off x="395536" y="1844824"/>
            <a:ext cx="8424936" cy="4298950"/>
          </a:xfrm>
        </p:spPr>
        <p:txBody>
          <a:bodyPr/>
          <a:lstStyle/>
          <a:p>
            <a:r>
              <a:rPr lang="en-US" dirty="0" smtClean="0"/>
              <a:t>different approach:</a:t>
            </a:r>
          </a:p>
          <a:p>
            <a:r>
              <a:rPr lang="en-US" dirty="0" smtClean="0"/>
              <a:t>view museums as trans-cultural artifacts composed of relations between the museum and various kinds of communities</a:t>
            </a:r>
          </a:p>
          <a:p>
            <a:r>
              <a:rPr lang="en-US" dirty="0" smtClean="0"/>
              <a:t>collections represent an unusually rich source for writing the histories of institutions, disciplines, individuals and communities</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Flattened Image.tif"/>
          <p:cNvPicPr>
            <a:picLocks noGrp="1" noChangeAspect="1"/>
          </p:cNvPicPr>
          <p:nvPr>
            <p:ph idx="1"/>
          </p:nvPr>
        </p:nvPicPr>
        <p:blipFill>
          <a:blip r:embed="rId3" cstate="print"/>
          <a:srcRect l="10928" t="6855" r="13911" b="24557"/>
          <a:stretch>
            <a:fillRect/>
          </a:stretch>
        </p:blipFill>
        <p:spPr>
          <a:xfrm>
            <a:off x="467544" y="685710"/>
            <a:ext cx="8200348" cy="4975538"/>
          </a:xfrm>
        </p:spPr>
      </p:pic>
      <p:sp>
        <p:nvSpPr>
          <p:cNvPr id="12" name="TextBox 11"/>
          <p:cNvSpPr txBox="1"/>
          <p:nvPr/>
        </p:nvSpPr>
        <p:spPr>
          <a:xfrm>
            <a:off x="5220072" y="5949280"/>
            <a:ext cx="3744416" cy="523220"/>
          </a:xfrm>
          <a:prstGeom prst="rect">
            <a:avLst/>
          </a:prstGeom>
          <a:noFill/>
        </p:spPr>
        <p:txBody>
          <a:bodyPr wrap="square" rtlCol="0">
            <a:spAutoFit/>
          </a:bodyPr>
          <a:lstStyle/>
          <a:p>
            <a:r>
              <a:rPr lang="en-US" sz="2800" b="1" dirty="0" smtClean="0">
                <a:solidFill>
                  <a:schemeClr val="bg1"/>
                </a:solidFill>
              </a:rPr>
              <a:t>© Stephen Thomas</a:t>
            </a:r>
            <a:endParaRPr lang="en-US" sz="2800" b="1" dirty="0">
              <a:solidFill>
                <a:schemeClr val="bg1"/>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descr="IMG_2379.jpg"/>
          <p:cNvPicPr>
            <a:picLocks noGrp="1" noChangeAspect="1"/>
          </p:cNvPicPr>
          <p:nvPr>
            <p:ph sz="half" idx="1"/>
          </p:nvPr>
        </p:nvPicPr>
        <p:blipFill>
          <a:blip r:embed="rId3" cstate="print"/>
          <a:stretch>
            <a:fillRect/>
          </a:stretch>
        </p:blipFill>
        <p:spPr>
          <a:xfrm>
            <a:off x="179512" y="1988840"/>
            <a:ext cx="6299200" cy="4724400"/>
          </a:xfrm>
        </p:spPr>
      </p:pic>
      <p:pic>
        <p:nvPicPr>
          <p:cNvPr id="7" name="Content Placeholder 3" descr="C:\Users\Nishita\Pictures\An Egypt\triad.JPG"/>
          <p:cNvPicPr>
            <a:picLocks noGrp="1" noChangeAspect="1"/>
          </p:cNvPicPr>
          <p:nvPr>
            <p:ph sz="half" idx="2"/>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976560" y="188640"/>
            <a:ext cx="4059936" cy="3820031"/>
          </a:xfrm>
          <a:prstGeom prst="rect">
            <a:avLst/>
          </a:prstGeom>
          <a:noFill/>
          <a:ln>
            <a:noFill/>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Katharina</Template>
  <TotalTime>31</TotalTime>
  <Words>1021</Words>
  <Application>Microsoft Office PowerPoint</Application>
  <PresentationFormat>On-screen Show (4:3)</PresentationFormat>
  <Paragraphs>122</Paragraphs>
  <Slides>36</Slides>
  <Notes>31</Notes>
  <HiddenSlides>0</HiddenSlides>
  <MMClips>0</MMClips>
  <ScaleCrop>false</ScaleCrop>
  <HeadingPairs>
    <vt:vector size="4" baseType="variant">
      <vt:variant>
        <vt:lpstr>Theme</vt:lpstr>
      </vt:variant>
      <vt:variant>
        <vt:i4>5</vt:i4>
      </vt:variant>
      <vt:variant>
        <vt:lpstr>Slide Titles</vt:lpstr>
      </vt:variant>
      <vt:variant>
        <vt:i4>36</vt:i4>
      </vt:variant>
    </vt:vector>
  </HeadingPairs>
  <TitlesOfParts>
    <vt:vector size="41" baseType="lpstr">
      <vt:lpstr>Katharina</vt:lpstr>
      <vt:lpstr>1_Office Theme</vt:lpstr>
      <vt:lpstr>2_Office Theme</vt:lpstr>
      <vt:lpstr>1_Katharina</vt:lpstr>
      <vt:lpstr>Quadrant</vt:lpstr>
      <vt:lpstr>Isis does not mate Osiris? OR What on earth is Horus doing there?   </vt:lpstr>
      <vt:lpstr>Slide 2</vt:lpstr>
      <vt:lpstr>Slide 3</vt:lpstr>
      <vt:lpstr>Osiris</vt:lpstr>
      <vt:lpstr>Isis</vt:lpstr>
      <vt:lpstr>Isis</vt:lpstr>
      <vt:lpstr>Slide 7</vt:lpstr>
      <vt:lpstr>Isis does not mate Osiris? OR What on earth is Horus doing there?   The narrative of objects in the Egyptian collection of Cyfarthfa Castle Museum, Merthyr Tydfil </vt:lpstr>
      <vt:lpstr>Stephanie Moser: Representing Archaeological Knowledge in Museums (2003)</vt:lpstr>
      <vt:lpstr>Slide 10</vt:lpstr>
      <vt:lpstr>Stephanie Moser: the devil is in the detail: Museum: Displays and the Creation of Knowledge (2010)</vt:lpstr>
      <vt:lpstr>Slide 12</vt:lpstr>
      <vt:lpstr>Narratives</vt:lpstr>
      <vt:lpstr>Slide 14</vt:lpstr>
      <vt:lpstr>Narratives should</vt:lpstr>
      <vt:lpstr>Slide 16</vt:lpstr>
      <vt:lpstr>Triads: Osiris, Isis, Horus (Louvre)</vt:lpstr>
      <vt:lpstr>Slide 18</vt:lpstr>
      <vt:lpstr>Slide 19</vt:lpstr>
      <vt:lpstr>Slide 20</vt:lpstr>
      <vt:lpstr>Major Harry Hartley Southey (1871-1917)</vt:lpstr>
      <vt:lpstr>Major Harry Hartley Southey</vt:lpstr>
      <vt:lpstr>Slide 23</vt:lpstr>
      <vt:lpstr>R. H. Blanchard, Schâri Kâmil, Cairo</vt:lpstr>
      <vt:lpstr>Slide 25</vt:lpstr>
      <vt:lpstr>Slide 26</vt:lpstr>
      <vt:lpstr>R. H. Blanchard, Schâri Kâmil, Cairo</vt:lpstr>
      <vt:lpstr>Yale Peabody Museum ANT 264365</vt:lpstr>
      <vt:lpstr>Slide 29</vt:lpstr>
      <vt:lpstr>Slide 30</vt:lpstr>
      <vt:lpstr>Slide 31</vt:lpstr>
      <vt:lpstr>Slide 32</vt:lpstr>
      <vt:lpstr>Slide 33</vt:lpstr>
      <vt:lpstr>About the 'Relational Museum' project and the methodology of research </vt:lpstr>
      <vt:lpstr>Slide 35</vt:lpstr>
      <vt:lpstr>Slide 36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Isis does not mate Osiris? OR What on earth is Horus doing there?   The narrative of objects in the Egyptian collection of Cyfarthfa Castle Museum, Merthyr Tydfil</dc:title>
  <dc:creator>Katharina</dc:creator>
  <cp:lastModifiedBy>sg087</cp:lastModifiedBy>
  <cp:revision>32</cp:revision>
  <dcterms:created xsi:type="dcterms:W3CDTF">2013-03-19T05:30:53Z</dcterms:created>
  <dcterms:modified xsi:type="dcterms:W3CDTF">2013-03-26T16:12:32Z</dcterms:modified>
</cp:coreProperties>
</file>