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0" r:id="rId1"/>
  </p:sldMasterIdLst>
  <p:notesMasterIdLst>
    <p:notesMasterId r:id="rId49"/>
  </p:notesMasterIdLst>
  <p:sldIdLst>
    <p:sldId id="360" r:id="rId2"/>
    <p:sldId id="326" r:id="rId3"/>
    <p:sldId id="382" r:id="rId4"/>
    <p:sldId id="354" r:id="rId5"/>
    <p:sldId id="371" r:id="rId6"/>
    <p:sldId id="548" r:id="rId7"/>
    <p:sldId id="372" r:id="rId8"/>
    <p:sldId id="388" r:id="rId9"/>
    <p:sldId id="389" r:id="rId10"/>
    <p:sldId id="458" r:id="rId11"/>
    <p:sldId id="532" r:id="rId12"/>
    <p:sldId id="462" r:id="rId13"/>
    <p:sldId id="466" r:id="rId14"/>
    <p:sldId id="467" r:id="rId15"/>
    <p:sldId id="486" r:id="rId16"/>
    <p:sldId id="489" r:id="rId17"/>
    <p:sldId id="511" r:id="rId18"/>
    <p:sldId id="513" r:id="rId19"/>
    <p:sldId id="518" r:id="rId20"/>
    <p:sldId id="519" r:id="rId21"/>
    <p:sldId id="527" r:id="rId22"/>
    <p:sldId id="528" r:id="rId23"/>
    <p:sldId id="529" r:id="rId24"/>
    <p:sldId id="348" r:id="rId25"/>
    <p:sldId id="272" r:id="rId26"/>
    <p:sldId id="275" r:id="rId27"/>
    <p:sldId id="356" r:id="rId28"/>
    <p:sldId id="358" r:id="rId29"/>
    <p:sldId id="362" r:id="rId30"/>
    <p:sldId id="363" r:id="rId31"/>
    <p:sldId id="364" r:id="rId32"/>
    <p:sldId id="365" r:id="rId33"/>
    <p:sldId id="366" r:id="rId34"/>
    <p:sldId id="367" r:id="rId35"/>
    <p:sldId id="368" r:id="rId36"/>
    <p:sldId id="369" r:id="rId37"/>
    <p:sldId id="535" r:id="rId38"/>
    <p:sldId id="536" r:id="rId39"/>
    <p:sldId id="537" r:id="rId40"/>
    <p:sldId id="375" r:id="rId41"/>
    <p:sldId id="378" r:id="rId42"/>
    <p:sldId id="540" r:id="rId43"/>
    <p:sldId id="541" r:id="rId44"/>
    <p:sldId id="409" r:id="rId45"/>
    <p:sldId id="396" r:id="rId46"/>
    <p:sldId id="542" r:id="rId47"/>
    <p:sldId id="547" r:id="rId4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swwcte29" initials="T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65" autoAdjust="0"/>
    <p:restoredTop sz="94576" autoAdjust="0"/>
  </p:normalViewPr>
  <p:slideViewPr>
    <p:cSldViewPr snapToGrid="0" snapToObjects="1">
      <p:cViewPr varScale="1">
        <p:scale>
          <a:sx n="95" d="100"/>
          <a:sy n="95" d="100"/>
        </p:scale>
        <p:origin x="1576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commentAuthors" Target="commentAuthor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08269B-0954-6C48-88FF-1F588EF96178}" type="doc">
      <dgm:prSet loTypeId="urn:microsoft.com/office/officeart/2005/8/layout/cycle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E49E7DD-79B6-C441-99FC-6106A03988DC}">
      <dgm:prSet phldrT="[Text]"/>
      <dgm:spPr/>
      <dgm:t>
        <a:bodyPr/>
        <a:lstStyle/>
        <a:p>
          <a:r>
            <a:rPr lang="en-US" dirty="0"/>
            <a:t>POSTER</a:t>
          </a:r>
        </a:p>
      </dgm:t>
    </dgm:pt>
    <dgm:pt modelId="{9655A7C0-3FCB-0742-91EB-99CCA7BE6B94}" type="parTrans" cxnId="{7AECB669-A954-504C-A912-DB90E5C2E85F}">
      <dgm:prSet/>
      <dgm:spPr/>
      <dgm:t>
        <a:bodyPr/>
        <a:lstStyle/>
        <a:p>
          <a:endParaRPr lang="en-US"/>
        </a:p>
      </dgm:t>
    </dgm:pt>
    <dgm:pt modelId="{BC99FA92-AF76-8F4D-98FF-5CEF4B793074}" type="sibTrans" cxnId="{7AECB669-A954-504C-A912-DB90E5C2E85F}">
      <dgm:prSet/>
      <dgm:spPr/>
      <dgm:t>
        <a:bodyPr/>
        <a:lstStyle/>
        <a:p>
          <a:endParaRPr lang="en-US"/>
        </a:p>
      </dgm:t>
    </dgm:pt>
    <dgm:pt modelId="{96541AC6-47E1-A841-87CD-664A32CD2275}">
      <dgm:prSet phldrT="[Text]"/>
      <dgm:spPr/>
      <dgm:t>
        <a:bodyPr/>
        <a:lstStyle/>
        <a:p>
          <a:r>
            <a:rPr lang="en-US" dirty="0"/>
            <a:t>VIDEO</a:t>
          </a:r>
        </a:p>
      </dgm:t>
    </dgm:pt>
    <dgm:pt modelId="{0845AB19-42BA-2449-A44D-AC941D6376D6}" type="parTrans" cxnId="{D3FC7C27-C839-204B-87ED-06FFED932970}">
      <dgm:prSet/>
      <dgm:spPr/>
      <dgm:t>
        <a:bodyPr/>
        <a:lstStyle/>
        <a:p>
          <a:endParaRPr lang="en-US"/>
        </a:p>
      </dgm:t>
    </dgm:pt>
    <dgm:pt modelId="{873772B8-3E9C-B743-9B84-0E11DC7AF8C2}" type="sibTrans" cxnId="{D3FC7C27-C839-204B-87ED-06FFED932970}">
      <dgm:prSet/>
      <dgm:spPr/>
      <dgm:t>
        <a:bodyPr/>
        <a:lstStyle/>
        <a:p>
          <a:endParaRPr lang="en-US"/>
        </a:p>
      </dgm:t>
    </dgm:pt>
    <dgm:pt modelId="{A3D51C8F-C0DA-5E47-AA9E-BACFCE3EFE41}">
      <dgm:prSet phldrT="[Text]"/>
      <dgm:spPr/>
      <dgm:t>
        <a:bodyPr/>
        <a:lstStyle/>
        <a:p>
          <a:r>
            <a:rPr lang="en-US" dirty="0"/>
            <a:t>BOOK</a:t>
          </a:r>
        </a:p>
      </dgm:t>
    </dgm:pt>
    <dgm:pt modelId="{1005FAF6-000E-B441-A0A1-8CAD702B66E2}" type="parTrans" cxnId="{DC3521C9-3F88-9844-90A3-DB8D930B4E6E}">
      <dgm:prSet/>
      <dgm:spPr/>
      <dgm:t>
        <a:bodyPr/>
        <a:lstStyle/>
        <a:p>
          <a:endParaRPr lang="en-US"/>
        </a:p>
      </dgm:t>
    </dgm:pt>
    <dgm:pt modelId="{5F2A43AF-E565-D447-9F6A-427020F9079D}" type="sibTrans" cxnId="{DC3521C9-3F88-9844-90A3-DB8D930B4E6E}">
      <dgm:prSet/>
      <dgm:spPr/>
      <dgm:t>
        <a:bodyPr/>
        <a:lstStyle/>
        <a:p>
          <a:endParaRPr lang="en-US"/>
        </a:p>
      </dgm:t>
    </dgm:pt>
    <dgm:pt modelId="{AFFDC52D-3D83-0E4D-9BE0-3C838DD7CA9D}">
      <dgm:prSet phldrT="[Text]"/>
      <dgm:spPr/>
      <dgm:t>
        <a:bodyPr/>
        <a:lstStyle/>
        <a:p>
          <a:r>
            <a:rPr lang="en-US" dirty="0"/>
            <a:t>ARTEFACT</a:t>
          </a:r>
        </a:p>
      </dgm:t>
    </dgm:pt>
    <dgm:pt modelId="{4DA6C2AA-51B8-9D48-B694-50C8E13FE7B1}" type="parTrans" cxnId="{52F97966-B835-604F-B2E3-007087247D8C}">
      <dgm:prSet/>
      <dgm:spPr/>
      <dgm:t>
        <a:bodyPr/>
        <a:lstStyle/>
        <a:p>
          <a:endParaRPr lang="en-US"/>
        </a:p>
      </dgm:t>
    </dgm:pt>
    <dgm:pt modelId="{B7CE6F69-0233-AB45-A509-0B4794D8C51A}" type="sibTrans" cxnId="{52F97966-B835-604F-B2E3-007087247D8C}">
      <dgm:prSet/>
      <dgm:spPr/>
      <dgm:t>
        <a:bodyPr/>
        <a:lstStyle/>
        <a:p>
          <a:endParaRPr lang="en-US"/>
        </a:p>
      </dgm:t>
    </dgm:pt>
    <dgm:pt modelId="{FF24DD3B-13B8-8442-AF62-245415BA428D}" type="pres">
      <dgm:prSet presAssocID="{7A08269B-0954-6C48-88FF-1F588EF96178}" presName="cycle" presStyleCnt="0">
        <dgm:presLayoutVars>
          <dgm:dir/>
          <dgm:resizeHandles val="exact"/>
        </dgm:presLayoutVars>
      </dgm:prSet>
      <dgm:spPr/>
    </dgm:pt>
    <dgm:pt modelId="{A2D3F4CA-42FE-114B-BE8B-B6CDCD614114}" type="pres">
      <dgm:prSet presAssocID="{0E49E7DD-79B6-C441-99FC-6106A03988DC}" presName="node" presStyleLbl="node1" presStyleIdx="0" presStyleCnt="4">
        <dgm:presLayoutVars>
          <dgm:bulletEnabled val="1"/>
        </dgm:presLayoutVars>
      </dgm:prSet>
      <dgm:spPr/>
    </dgm:pt>
    <dgm:pt modelId="{492850D1-F411-4742-9521-5982D6816AC7}" type="pres">
      <dgm:prSet presAssocID="{0E49E7DD-79B6-C441-99FC-6106A03988DC}" presName="spNode" presStyleCnt="0"/>
      <dgm:spPr/>
    </dgm:pt>
    <dgm:pt modelId="{690004CD-F7EB-3843-AD91-06A4A3412B48}" type="pres">
      <dgm:prSet presAssocID="{BC99FA92-AF76-8F4D-98FF-5CEF4B793074}" presName="sibTrans" presStyleLbl="sibTrans1D1" presStyleIdx="0" presStyleCnt="4"/>
      <dgm:spPr/>
    </dgm:pt>
    <dgm:pt modelId="{117937E9-D076-5346-910B-1AE3615E5DCD}" type="pres">
      <dgm:prSet presAssocID="{96541AC6-47E1-A841-87CD-664A32CD2275}" presName="node" presStyleLbl="node1" presStyleIdx="1" presStyleCnt="4">
        <dgm:presLayoutVars>
          <dgm:bulletEnabled val="1"/>
        </dgm:presLayoutVars>
      </dgm:prSet>
      <dgm:spPr/>
    </dgm:pt>
    <dgm:pt modelId="{FFE33FA0-88B8-EB45-AE89-C46525083163}" type="pres">
      <dgm:prSet presAssocID="{96541AC6-47E1-A841-87CD-664A32CD2275}" presName="spNode" presStyleCnt="0"/>
      <dgm:spPr/>
    </dgm:pt>
    <dgm:pt modelId="{0C8EAEBA-95DB-E642-8AFE-D47EB165559D}" type="pres">
      <dgm:prSet presAssocID="{873772B8-3E9C-B743-9B84-0E11DC7AF8C2}" presName="sibTrans" presStyleLbl="sibTrans1D1" presStyleIdx="1" presStyleCnt="4"/>
      <dgm:spPr/>
    </dgm:pt>
    <dgm:pt modelId="{80E91509-DA50-DC44-9D79-959F37B65A63}" type="pres">
      <dgm:prSet presAssocID="{A3D51C8F-C0DA-5E47-AA9E-BACFCE3EFE41}" presName="node" presStyleLbl="node1" presStyleIdx="2" presStyleCnt="4">
        <dgm:presLayoutVars>
          <dgm:bulletEnabled val="1"/>
        </dgm:presLayoutVars>
      </dgm:prSet>
      <dgm:spPr/>
    </dgm:pt>
    <dgm:pt modelId="{527E814D-2C59-3543-8894-66BEA44D2048}" type="pres">
      <dgm:prSet presAssocID="{A3D51C8F-C0DA-5E47-AA9E-BACFCE3EFE41}" presName="spNode" presStyleCnt="0"/>
      <dgm:spPr/>
    </dgm:pt>
    <dgm:pt modelId="{82BD7101-1D6E-AC4E-B97E-C6F9EC1D9C1F}" type="pres">
      <dgm:prSet presAssocID="{5F2A43AF-E565-D447-9F6A-427020F9079D}" presName="sibTrans" presStyleLbl="sibTrans1D1" presStyleIdx="2" presStyleCnt="4"/>
      <dgm:spPr/>
    </dgm:pt>
    <dgm:pt modelId="{BB97B044-525D-074E-96E4-6139DD815DEC}" type="pres">
      <dgm:prSet presAssocID="{AFFDC52D-3D83-0E4D-9BE0-3C838DD7CA9D}" presName="node" presStyleLbl="node1" presStyleIdx="3" presStyleCnt="4">
        <dgm:presLayoutVars>
          <dgm:bulletEnabled val="1"/>
        </dgm:presLayoutVars>
      </dgm:prSet>
      <dgm:spPr/>
    </dgm:pt>
    <dgm:pt modelId="{3153A713-9F5A-824D-9EC8-16BAEA681935}" type="pres">
      <dgm:prSet presAssocID="{AFFDC52D-3D83-0E4D-9BE0-3C838DD7CA9D}" presName="spNode" presStyleCnt="0"/>
      <dgm:spPr/>
    </dgm:pt>
    <dgm:pt modelId="{B4692925-063C-BC49-AEE4-8B67CD1BBC6F}" type="pres">
      <dgm:prSet presAssocID="{B7CE6F69-0233-AB45-A509-0B4794D8C51A}" presName="sibTrans" presStyleLbl="sibTrans1D1" presStyleIdx="3" presStyleCnt="4"/>
      <dgm:spPr/>
    </dgm:pt>
  </dgm:ptLst>
  <dgm:cxnLst>
    <dgm:cxn modelId="{D3FC7C27-C839-204B-87ED-06FFED932970}" srcId="{7A08269B-0954-6C48-88FF-1F588EF96178}" destId="{96541AC6-47E1-A841-87CD-664A32CD2275}" srcOrd="1" destOrd="0" parTransId="{0845AB19-42BA-2449-A44D-AC941D6376D6}" sibTransId="{873772B8-3E9C-B743-9B84-0E11DC7AF8C2}"/>
    <dgm:cxn modelId="{08D09129-92A9-274A-A9BD-7B15D44C5BFB}" type="presOf" srcId="{AFFDC52D-3D83-0E4D-9BE0-3C838DD7CA9D}" destId="{BB97B044-525D-074E-96E4-6139DD815DEC}" srcOrd="0" destOrd="0" presId="urn:microsoft.com/office/officeart/2005/8/layout/cycle5"/>
    <dgm:cxn modelId="{7D00B62A-455B-5A4A-A515-A959A17BF67E}" type="presOf" srcId="{873772B8-3E9C-B743-9B84-0E11DC7AF8C2}" destId="{0C8EAEBA-95DB-E642-8AFE-D47EB165559D}" srcOrd="0" destOrd="0" presId="urn:microsoft.com/office/officeart/2005/8/layout/cycle5"/>
    <dgm:cxn modelId="{52F97966-B835-604F-B2E3-007087247D8C}" srcId="{7A08269B-0954-6C48-88FF-1F588EF96178}" destId="{AFFDC52D-3D83-0E4D-9BE0-3C838DD7CA9D}" srcOrd="3" destOrd="0" parTransId="{4DA6C2AA-51B8-9D48-B694-50C8E13FE7B1}" sibTransId="{B7CE6F69-0233-AB45-A509-0B4794D8C51A}"/>
    <dgm:cxn modelId="{7AECB669-A954-504C-A912-DB90E5C2E85F}" srcId="{7A08269B-0954-6C48-88FF-1F588EF96178}" destId="{0E49E7DD-79B6-C441-99FC-6106A03988DC}" srcOrd="0" destOrd="0" parTransId="{9655A7C0-3FCB-0742-91EB-99CCA7BE6B94}" sibTransId="{BC99FA92-AF76-8F4D-98FF-5CEF4B793074}"/>
    <dgm:cxn modelId="{6258B273-AB50-5146-98D1-AE96C2FC4415}" type="presOf" srcId="{7A08269B-0954-6C48-88FF-1F588EF96178}" destId="{FF24DD3B-13B8-8442-AF62-245415BA428D}" srcOrd="0" destOrd="0" presId="urn:microsoft.com/office/officeart/2005/8/layout/cycle5"/>
    <dgm:cxn modelId="{4142A178-D387-0244-BB62-F47C359927F7}" type="presOf" srcId="{96541AC6-47E1-A841-87CD-664A32CD2275}" destId="{117937E9-D076-5346-910B-1AE3615E5DCD}" srcOrd="0" destOrd="0" presId="urn:microsoft.com/office/officeart/2005/8/layout/cycle5"/>
    <dgm:cxn modelId="{871F95AE-8424-2E44-B822-179B721FB1FB}" type="presOf" srcId="{0E49E7DD-79B6-C441-99FC-6106A03988DC}" destId="{A2D3F4CA-42FE-114B-BE8B-B6CDCD614114}" srcOrd="0" destOrd="0" presId="urn:microsoft.com/office/officeart/2005/8/layout/cycle5"/>
    <dgm:cxn modelId="{D877A5B1-7C5A-AD4C-904B-0DD92D044584}" type="presOf" srcId="{A3D51C8F-C0DA-5E47-AA9E-BACFCE3EFE41}" destId="{80E91509-DA50-DC44-9D79-959F37B65A63}" srcOrd="0" destOrd="0" presId="urn:microsoft.com/office/officeart/2005/8/layout/cycle5"/>
    <dgm:cxn modelId="{2692FBB1-FD60-E645-B969-9B78E011CEC0}" type="presOf" srcId="{BC99FA92-AF76-8F4D-98FF-5CEF4B793074}" destId="{690004CD-F7EB-3843-AD91-06A4A3412B48}" srcOrd="0" destOrd="0" presId="urn:microsoft.com/office/officeart/2005/8/layout/cycle5"/>
    <dgm:cxn modelId="{FAD27DB2-7197-7B4C-8A73-59F4D4B4D31D}" type="presOf" srcId="{5F2A43AF-E565-D447-9F6A-427020F9079D}" destId="{82BD7101-1D6E-AC4E-B97E-C6F9EC1D9C1F}" srcOrd="0" destOrd="0" presId="urn:microsoft.com/office/officeart/2005/8/layout/cycle5"/>
    <dgm:cxn modelId="{DC3521C9-3F88-9844-90A3-DB8D930B4E6E}" srcId="{7A08269B-0954-6C48-88FF-1F588EF96178}" destId="{A3D51C8F-C0DA-5E47-AA9E-BACFCE3EFE41}" srcOrd="2" destOrd="0" parTransId="{1005FAF6-000E-B441-A0A1-8CAD702B66E2}" sibTransId="{5F2A43AF-E565-D447-9F6A-427020F9079D}"/>
    <dgm:cxn modelId="{C896C1DF-5180-5F4D-A4C9-ED146DC4FC8D}" type="presOf" srcId="{B7CE6F69-0233-AB45-A509-0B4794D8C51A}" destId="{B4692925-063C-BC49-AEE4-8B67CD1BBC6F}" srcOrd="0" destOrd="0" presId="urn:microsoft.com/office/officeart/2005/8/layout/cycle5"/>
    <dgm:cxn modelId="{C0039BDB-D309-4247-84BC-F0DFCEE5EEDE}" type="presParOf" srcId="{FF24DD3B-13B8-8442-AF62-245415BA428D}" destId="{A2D3F4CA-42FE-114B-BE8B-B6CDCD614114}" srcOrd="0" destOrd="0" presId="urn:microsoft.com/office/officeart/2005/8/layout/cycle5"/>
    <dgm:cxn modelId="{088B3D7A-7F98-BE4F-9AEE-FAEC782D7E98}" type="presParOf" srcId="{FF24DD3B-13B8-8442-AF62-245415BA428D}" destId="{492850D1-F411-4742-9521-5982D6816AC7}" srcOrd="1" destOrd="0" presId="urn:microsoft.com/office/officeart/2005/8/layout/cycle5"/>
    <dgm:cxn modelId="{A71F635D-9F8F-D346-AC90-242FA50D2610}" type="presParOf" srcId="{FF24DD3B-13B8-8442-AF62-245415BA428D}" destId="{690004CD-F7EB-3843-AD91-06A4A3412B48}" srcOrd="2" destOrd="0" presId="urn:microsoft.com/office/officeart/2005/8/layout/cycle5"/>
    <dgm:cxn modelId="{D4024576-543A-134C-AFEB-E21F40492848}" type="presParOf" srcId="{FF24DD3B-13B8-8442-AF62-245415BA428D}" destId="{117937E9-D076-5346-910B-1AE3615E5DCD}" srcOrd="3" destOrd="0" presId="urn:microsoft.com/office/officeart/2005/8/layout/cycle5"/>
    <dgm:cxn modelId="{D584806E-0841-7C41-9406-A9EFACDDAC28}" type="presParOf" srcId="{FF24DD3B-13B8-8442-AF62-245415BA428D}" destId="{FFE33FA0-88B8-EB45-AE89-C46525083163}" srcOrd="4" destOrd="0" presId="urn:microsoft.com/office/officeart/2005/8/layout/cycle5"/>
    <dgm:cxn modelId="{9DBBF989-C416-6D4F-B519-A4FE3B032468}" type="presParOf" srcId="{FF24DD3B-13B8-8442-AF62-245415BA428D}" destId="{0C8EAEBA-95DB-E642-8AFE-D47EB165559D}" srcOrd="5" destOrd="0" presId="urn:microsoft.com/office/officeart/2005/8/layout/cycle5"/>
    <dgm:cxn modelId="{F43FF115-FB9B-8D40-B7E0-F671BBC5ADB3}" type="presParOf" srcId="{FF24DD3B-13B8-8442-AF62-245415BA428D}" destId="{80E91509-DA50-DC44-9D79-959F37B65A63}" srcOrd="6" destOrd="0" presId="urn:microsoft.com/office/officeart/2005/8/layout/cycle5"/>
    <dgm:cxn modelId="{AA8973F3-DF75-9B4D-BC8E-05F8A2570752}" type="presParOf" srcId="{FF24DD3B-13B8-8442-AF62-245415BA428D}" destId="{527E814D-2C59-3543-8894-66BEA44D2048}" srcOrd="7" destOrd="0" presId="urn:microsoft.com/office/officeart/2005/8/layout/cycle5"/>
    <dgm:cxn modelId="{D208E977-6A40-CD45-923F-0546D4104414}" type="presParOf" srcId="{FF24DD3B-13B8-8442-AF62-245415BA428D}" destId="{82BD7101-1D6E-AC4E-B97E-C6F9EC1D9C1F}" srcOrd="8" destOrd="0" presId="urn:microsoft.com/office/officeart/2005/8/layout/cycle5"/>
    <dgm:cxn modelId="{53C98E8C-75F7-8D45-8AFC-6B0668E8387E}" type="presParOf" srcId="{FF24DD3B-13B8-8442-AF62-245415BA428D}" destId="{BB97B044-525D-074E-96E4-6139DD815DEC}" srcOrd="9" destOrd="0" presId="urn:microsoft.com/office/officeart/2005/8/layout/cycle5"/>
    <dgm:cxn modelId="{5AB3F45C-6D7A-3545-A4F4-F44E2BE49F6B}" type="presParOf" srcId="{FF24DD3B-13B8-8442-AF62-245415BA428D}" destId="{3153A713-9F5A-824D-9EC8-16BAEA681935}" srcOrd="10" destOrd="0" presId="urn:microsoft.com/office/officeart/2005/8/layout/cycle5"/>
    <dgm:cxn modelId="{AC45B49D-8F3C-CB47-AFF6-9B720DC59D32}" type="presParOf" srcId="{FF24DD3B-13B8-8442-AF62-245415BA428D}" destId="{B4692925-063C-BC49-AEE4-8B67CD1BBC6F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D3F4CA-42FE-114B-BE8B-B6CDCD614114}">
      <dsp:nvSpPr>
        <dsp:cNvPr id="0" name=""/>
        <dsp:cNvSpPr/>
      </dsp:nvSpPr>
      <dsp:spPr>
        <a:xfrm>
          <a:off x="3459305" y="1128"/>
          <a:ext cx="1196689" cy="7778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POSTER</a:t>
          </a:r>
        </a:p>
      </dsp:txBody>
      <dsp:txXfrm>
        <a:off x="3497276" y="39099"/>
        <a:ext cx="1120747" cy="701906"/>
      </dsp:txXfrm>
    </dsp:sp>
    <dsp:sp modelId="{690004CD-F7EB-3843-AD91-06A4A3412B48}">
      <dsp:nvSpPr>
        <dsp:cNvPr id="0" name=""/>
        <dsp:cNvSpPr/>
      </dsp:nvSpPr>
      <dsp:spPr>
        <a:xfrm>
          <a:off x="2773088" y="390052"/>
          <a:ext cx="2569123" cy="2569123"/>
        </a:xfrm>
        <a:custGeom>
          <a:avLst/>
          <a:gdLst/>
          <a:ahLst/>
          <a:cxnLst/>
          <a:rect l="0" t="0" r="0" b="0"/>
          <a:pathLst>
            <a:path>
              <a:moveTo>
                <a:pt x="2047943" y="251437"/>
              </a:moveTo>
              <a:arcTo wR="1284561" hR="1284561" stAng="18387657" swAng="163295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7937E9-D076-5346-910B-1AE3615E5DCD}">
      <dsp:nvSpPr>
        <dsp:cNvPr id="0" name=""/>
        <dsp:cNvSpPr/>
      </dsp:nvSpPr>
      <dsp:spPr>
        <a:xfrm>
          <a:off x="4743866" y="1285690"/>
          <a:ext cx="1196689" cy="7778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VIDEO</a:t>
          </a:r>
        </a:p>
      </dsp:txBody>
      <dsp:txXfrm>
        <a:off x="4781837" y="1323661"/>
        <a:ext cx="1120747" cy="701906"/>
      </dsp:txXfrm>
    </dsp:sp>
    <dsp:sp modelId="{0C8EAEBA-95DB-E642-8AFE-D47EB165559D}">
      <dsp:nvSpPr>
        <dsp:cNvPr id="0" name=""/>
        <dsp:cNvSpPr/>
      </dsp:nvSpPr>
      <dsp:spPr>
        <a:xfrm>
          <a:off x="2773088" y="390052"/>
          <a:ext cx="2569123" cy="2569123"/>
        </a:xfrm>
        <a:custGeom>
          <a:avLst/>
          <a:gdLst/>
          <a:ahLst/>
          <a:cxnLst/>
          <a:rect l="0" t="0" r="0" b="0"/>
          <a:pathLst>
            <a:path>
              <a:moveTo>
                <a:pt x="2435924" y="1854177"/>
              </a:moveTo>
              <a:arcTo wR="1284561" hR="1284561" stAng="1579384" swAng="163295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E91509-DA50-DC44-9D79-959F37B65A63}">
      <dsp:nvSpPr>
        <dsp:cNvPr id="0" name=""/>
        <dsp:cNvSpPr/>
      </dsp:nvSpPr>
      <dsp:spPr>
        <a:xfrm>
          <a:off x="3459305" y="2570251"/>
          <a:ext cx="1196689" cy="7778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BOOK</a:t>
          </a:r>
        </a:p>
      </dsp:txBody>
      <dsp:txXfrm>
        <a:off x="3497276" y="2608222"/>
        <a:ext cx="1120747" cy="701906"/>
      </dsp:txXfrm>
    </dsp:sp>
    <dsp:sp modelId="{82BD7101-1D6E-AC4E-B97E-C6F9EC1D9C1F}">
      <dsp:nvSpPr>
        <dsp:cNvPr id="0" name=""/>
        <dsp:cNvSpPr/>
      </dsp:nvSpPr>
      <dsp:spPr>
        <a:xfrm>
          <a:off x="2773088" y="390052"/>
          <a:ext cx="2569123" cy="2569123"/>
        </a:xfrm>
        <a:custGeom>
          <a:avLst/>
          <a:gdLst/>
          <a:ahLst/>
          <a:cxnLst/>
          <a:rect l="0" t="0" r="0" b="0"/>
          <a:pathLst>
            <a:path>
              <a:moveTo>
                <a:pt x="521179" y="2317685"/>
              </a:moveTo>
              <a:arcTo wR="1284561" hR="1284561" stAng="7587657" swAng="163295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B97B044-525D-074E-96E4-6139DD815DEC}">
      <dsp:nvSpPr>
        <dsp:cNvPr id="0" name=""/>
        <dsp:cNvSpPr/>
      </dsp:nvSpPr>
      <dsp:spPr>
        <a:xfrm>
          <a:off x="2174743" y="1285690"/>
          <a:ext cx="1196689" cy="7778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ARTEFACT</a:t>
          </a:r>
        </a:p>
      </dsp:txBody>
      <dsp:txXfrm>
        <a:off x="2212714" y="1323661"/>
        <a:ext cx="1120747" cy="701906"/>
      </dsp:txXfrm>
    </dsp:sp>
    <dsp:sp modelId="{B4692925-063C-BC49-AEE4-8B67CD1BBC6F}">
      <dsp:nvSpPr>
        <dsp:cNvPr id="0" name=""/>
        <dsp:cNvSpPr/>
      </dsp:nvSpPr>
      <dsp:spPr>
        <a:xfrm>
          <a:off x="2773088" y="390052"/>
          <a:ext cx="2569123" cy="2569123"/>
        </a:xfrm>
        <a:custGeom>
          <a:avLst/>
          <a:gdLst/>
          <a:ahLst/>
          <a:cxnLst/>
          <a:rect l="0" t="0" r="0" b="0"/>
          <a:pathLst>
            <a:path>
              <a:moveTo>
                <a:pt x="133198" y="714945"/>
              </a:moveTo>
              <a:arcTo wR="1284561" hR="1284561" stAng="12379384" swAng="163295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B0399A-3EB0-D848-AD01-1E7AEDDC5F2A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EE50B9-6E90-6A4F-9BA4-BF779D0FEF8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988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D9F420D-2F99-4741-B71F-6174EB5CB706}" type="slidenum">
              <a:rPr lang="en-GB" altLang="en-US" sz="1200"/>
              <a:pPr eaLnBrk="1" hangingPunct="1"/>
              <a:t>12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3663498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49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1249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0166BC0-93B0-44D5-98BE-419168B7328E}" type="slidenum">
              <a:rPr lang="en-GB" altLang="en-US" sz="1200"/>
              <a:pPr eaLnBrk="1" hangingPunct="1"/>
              <a:t>13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8156006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747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8B333BD-0ADD-4D75-9FB9-853953D4077C}" type="slidenum">
              <a:rPr lang="en-GB" altLang="en-US" sz="1200"/>
              <a:pPr eaLnBrk="1" hangingPunct="1"/>
              <a:t>14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19441300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06810C6-6209-4CE7-B6DC-12694A36D9FB}" type="slidenum">
              <a:rPr lang="en-GB" altLang="en-US" sz="1200"/>
              <a:pPr eaLnBrk="1" hangingPunct="1"/>
              <a:t>15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11319456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52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952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09B35F7-7CD6-4A2E-BC66-1887B00AD334}" type="slidenum">
              <a:rPr lang="en-GB" altLang="en-US" sz="1200"/>
              <a:pPr eaLnBrk="1" hangingPunct="1"/>
              <a:t>16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7016347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77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1177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0BE1C91-8B28-4E8F-AC76-BD901F75F6AF}" type="slidenum">
              <a:rPr lang="en-GB" altLang="en-US" sz="1200"/>
              <a:pPr eaLnBrk="1" hangingPunct="1"/>
              <a:t>17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1305550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98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1198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43C7834-B4F5-4D41-A6BB-94010BCC9820}" type="slidenum">
              <a:rPr lang="en-GB" altLang="en-US" sz="1200"/>
              <a:pPr eaLnBrk="1" hangingPunct="1"/>
              <a:t>18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17838630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59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1259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51E7D2D-6F7C-4D30-B6D3-21B317E9EED8}" type="slidenum">
              <a:rPr lang="en-GB" altLang="en-US" sz="1200"/>
              <a:pPr eaLnBrk="1" hangingPunct="1"/>
              <a:t>19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11110932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69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1269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35A0C1F-6FFB-481C-BF8C-EE4A2B30BEA5}" type="slidenum">
              <a:rPr lang="en-GB" altLang="en-US" sz="1200"/>
              <a:pPr eaLnBrk="1" hangingPunct="1"/>
              <a:t>20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21433751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http://</a:t>
            </a:r>
            <a:r>
              <a:rPr lang="en-GB" dirty="0" err="1"/>
              <a:t>www.thinkinghistory.co.uk</a:t>
            </a:r>
            <a:r>
              <a:rPr lang="en-GB" dirty="0"/>
              <a:t>/</a:t>
            </a:r>
            <a:r>
              <a:rPr lang="en-GB" dirty="0" err="1"/>
              <a:t>UsingActivities</a:t>
            </a:r>
            <a:r>
              <a:rPr lang="en-GB" dirty="0"/>
              <a:t>/</a:t>
            </a:r>
            <a:r>
              <a:rPr lang="en-GB" dirty="0" err="1"/>
              <a:t>UsingActWhy.html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EE50B9-6E90-6A4F-9BA4-BF779D0FEF86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6918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>
            <a:lvl1pPr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1pPr>
            <a:lvl2pPr marL="685817" indent="-263776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2pPr>
            <a:lvl3pPr marL="1055103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3pPr>
            <a:lvl4pPr marL="1477145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4pPr>
            <a:lvl5pPr marL="1899186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5pPr>
            <a:lvl6pPr marL="2321227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6pPr>
            <a:lvl7pPr marL="2743269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7pPr>
            <a:lvl8pPr marL="3165310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8pPr>
            <a:lvl9pPr marL="3587351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r>
              <a:rPr lang="en-GB" altLang="en-US" sz="1100">
                <a:latin typeface="Times New Roman" pitchFamily="18" charset="0"/>
              </a:rPr>
              <a:t>Riccall Mystery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>
            <a:lvl1pPr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1pPr>
            <a:lvl2pPr marL="685817" indent="-263776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2pPr>
            <a:lvl3pPr marL="1055103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3pPr>
            <a:lvl4pPr marL="1477145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4pPr>
            <a:lvl5pPr marL="1899186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5pPr>
            <a:lvl6pPr marL="2321227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6pPr>
            <a:lvl7pPr marL="2743269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7pPr>
            <a:lvl8pPr marL="3165310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8pPr>
            <a:lvl9pPr marL="3587351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3FA7D32D-2BD0-4893-BFAB-B9AB27BF93DC}" type="datetime6">
              <a:rPr lang="en-GB" altLang="en-US" sz="1100">
                <a:latin typeface="Times New Roman" pitchFamily="18" charset="0"/>
              </a:rPr>
              <a:pPr eaLnBrk="1" hangingPunct="1"/>
              <a:t>April 19</a:t>
            </a:fld>
            <a:endParaRPr lang="en-GB" altLang="en-US" sz="1100">
              <a:latin typeface="Times New Roman" pitchFamily="18" charset="0"/>
            </a:endParaRPr>
          </a:p>
        </p:txBody>
      </p:sp>
      <p:sp>
        <p:nvSpPr>
          <p:cNvPr id="12292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>
            <a:lvl1pPr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1pPr>
            <a:lvl2pPr marL="685817" indent="-263776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2pPr>
            <a:lvl3pPr marL="1055103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3pPr>
            <a:lvl4pPr marL="1477145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4pPr>
            <a:lvl5pPr marL="1899186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5pPr>
            <a:lvl6pPr marL="2321227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6pPr>
            <a:lvl7pPr marL="2743269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7pPr>
            <a:lvl8pPr marL="3165310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8pPr>
            <a:lvl9pPr marL="3587351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r>
              <a:rPr lang="en-GB" altLang="en-US" sz="1100">
                <a:latin typeface="Times New Roman" pitchFamily="18" charset="0"/>
              </a:rPr>
              <a:t>Ian Dawson © 2009 - www.thinkinghistory.co.uk</a:t>
            </a:r>
          </a:p>
        </p:txBody>
      </p:sp>
      <p:sp>
        <p:nvSpPr>
          <p:cNvPr id="122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1pPr>
            <a:lvl2pPr marL="685817" indent="-263776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2pPr>
            <a:lvl3pPr marL="1055103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3pPr>
            <a:lvl4pPr marL="1477145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4pPr>
            <a:lvl5pPr marL="1899186" indent="-211021" defTabSz="874857" eaLnBrk="0" hangingPunct="0">
              <a:defRPr sz="2200">
                <a:solidFill>
                  <a:schemeClr val="tx1"/>
                </a:solidFill>
                <a:latin typeface="Comic Sans MS" pitchFamily="66" charset="0"/>
              </a:defRPr>
            </a:lvl5pPr>
            <a:lvl6pPr marL="2321227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6pPr>
            <a:lvl7pPr marL="2743269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7pPr>
            <a:lvl8pPr marL="3165310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8pPr>
            <a:lvl9pPr marL="3587351" indent="-211021" defTabSz="874857" eaLnBrk="0" fontAlgn="base" hangingPunct="0">
              <a:spcBef>
                <a:spcPct val="0"/>
              </a:spcBef>
              <a:spcAft>
                <a:spcPct val="0"/>
              </a:spcAft>
              <a:defRPr sz="22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eaLnBrk="1" hangingPunct="1"/>
            <a:fld id="{2FEEB9B1-B4FB-433B-A769-8DA127018910}" type="slidenum">
              <a:rPr lang="en-GB" altLang="en-US" sz="1100">
                <a:latin typeface="Times New Roman" pitchFamily="18" charset="0"/>
              </a:rPr>
              <a:pPr eaLnBrk="1" hangingPunct="1"/>
              <a:t>41</a:t>
            </a:fld>
            <a:endParaRPr lang="en-GB" altLang="en-US" sz="1100">
              <a:latin typeface="Times New Roman" pitchFamily="18" charset="0"/>
            </a:endParaRPr>
          </a:p>
        </p:txBody>
      </p:sp>
      <p:sp>
        <p:nvSpPr>
          <p:cNvPr id="122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1229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241662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F2B4D-6B12-4EDF-87BB-2B55CECB661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BEAF9-9E58-4CC8-A6FF-6DD8A58DEEA4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59FFD1-017D-134D-BEE7-8BEE1DBD5835}" type="datetimeFigureOut">
              <a:rPr lang="en-US" smtClean="0"/>
              <a:pPr/>
              <a:t>4/29/19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hyperlink" Target="http://dera.ioe.ac.uk/1121/1/Transforming%20religious%20education.pdf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IMZ9Rm-Kek" TargetMode="External"/><Relationship Id="rId2" Type="http://schemas.openxmlformats.org/officeDocument/2006/relationships/hyperlink" Target="https://www.youtube.com/watch?v=PUBE2MAMABU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xLir3p9z8U" TargetMode="External"/><Relationship Id="rId2" Type="http://schemas.openxmlformats.org/officeDocument/2006/relationships/hyperlink" Target="http://request.org.uk/restart/2015/01/12/tour-of-a-church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online.org.uk/good-learning-in-re/" TargetMode="External"/><Relationship Id="rId2" Type="http://schemas.openxmlformats.org/officeDocument/2006/relationships/hyperlink" Target="../../ITSP4001/Good%20Learning%20in%20RE_%20A%20Pastor's%20Week%20in%209%20Objects%209-11s.mp4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ooksatpress.co.uk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Tzd6aI4cVE&amp;feature=youtu.be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ebarchive.nationalarchives.gov.uk/20090608182316/http:/standards.dfes.gov.uk/schemes2/religion/?view=get" TargetMode="External"/><Relationship Id="rId2" Type="http://schemas.openxmlformats.org/officeDocument/2006/relationships/hyperlink" Target="https://www.youtube.com/watch?v=kTzd6aI4cVE&amp;feature=youtu.b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ooksatpress.co.uk/" TargetMode="External"/><Relationship Id="rId5" Type="http://schemas.openxmlformats.org/officeDocument/2006/relationships/hyperlink" Target="http://www.reonline.org.uk/good-learning-in-re/" TargetMode="External"/><Relationship Id="rId4" Type="http://schemas.openxmlformats.org/officeDocument/2006/relationships/hyperlink" Target="http://request.org.uk/restart/2015/01/12/tour-of-a-church/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learning.wales.gov.uk/resources/browse-all/national-exemplar-framework-re/?lang=en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inkinghistory.co.uk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kLge8o4dEc" TargetMode="External"/><Relationship Id="rId2" Type="http://schemas.openxmlformats.org/officeDocument/2006/relationships/hyperlink" Target="https://www.youtube.com/watch?v=UciWOLEC3v0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tif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dramaresource.com/freeze-frames/" TargetMode="External"/><Relationship Id="rId2" Type="http://schemas.openxmlformats.org/officeDocument/2006/relationships/hyperlink" Target="https://www.history.org.uk/primary/categories/793/module/3657/primary-teaching-methods/3670/expressive-movement-and-freeze-frames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ramaresource.com/conscience-alley/" TargetMode="Externa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tiff"/><Relationship Id="rId3" Type="http://schemas.openxmlformats.org/officeDocument/2006/relationships/diagramLayout" Target="../diagrams/layout1.xml"/><Relationship Id="rId7" Type="http://schemas.openxmlformats.org/officeDocument/2006/relationships/image" Target="../media/image16.tif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18.tif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tiff"/><Relationship Id="rId4" Type="http://schemas.openxmlformats.org/officeDocument/2006/relationships/image" Target="../media/image21.tiff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dyHwJ2bMik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s.com/teaching-resource/teachers-tv-primary-history-enquiry-skills-6043642" TargetMode="External"/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tif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://www.thinkinghistory.co.uk/ActivityBase/BitsandPiecesReconstruct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pRtEGqpWlU89I78" TargetMode="External"/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s.com/teaching-resource/teachers-tv-primary-history-vicious-vikings-6043643" TargetMode="External"/><Relationship Id="rId5" Type="http://schemas.openxmlformats.org/officeDocument/2006/relationships/image" Target="../media/image33.tiff"/><Relationship Id="rId4" Type="http://schemas.openxmlformats.org/officeDocument/2006/relationships/hyperlink" Target="https://www.youtube.com/watch?v=HiPakwYa6O8" TargetMode="Externa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tiff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638052"/>
            <a:ext cx="7772400" cy="1470025"/>
          </a:xfrm>
        </p:spPr>
        <p:txBody>
          <a:bodyPr>
            <a:normAutofit/>
          </a:bodyPr>
          <a:lstStyle/>
          <a:p>
            <a:r>
              <a:rPr lang="en-US" dirty="0"/>
              <a:t>Enquiry-Based Learning (EBL)</a:t>
            </a:r>
            <a:br>
              <a:rPr lang="en-US" dirty="0"/>
            </a:br>
            <a:r>
              <a:rPr lang="en-US" dirty="0"/>
              <a:t>in the Humanities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0779" y="4475583"/>
            <a:ext cx="6400800" cy="1752600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Sessions 4 &amp; 5</a:t>
            </a:r>
          </a:p>
          <a:p>
            <a:r>
              <a:rPr lang="en-US" dirty="0">
                <a:solidFill>
                  <a:schemeClr val="tx1"/>
                </a:solidFill>
              </a:rPr>
              <a:t>ECAD5006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31870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Aims and Objectives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199" y="1600200"/>
            <a:ext cx="8552329" cy="4525963"/>
          </a:xfrm>
        </p:spPr>
        <p:txBody>
          <a:bodyPr>
            <a:normAutofit/>
          </a:bodyPr>
          <a:lstStyle/>
          <a:p>
            <a:pPr lvl="0"/>
            <a:r>
              <a:rPr lang="en-GB" b="1" dirty="0"/>
              <a:t>To define </a:t>
            </a:r>
            <a:r>
              <a:rPr lang="en-GB" dirty="0"/>
              <a:t>and understand the </a:t>
            </a:r>
            <a:r>
              <a:rPr lang="en-GB" b="1" dirty="0"/>
              <a:t>potential of enquiry-based learning </a:t>
            </a:r>
            <a:r>
              <a:rPr lang="en-GB" dirty="0"/>
              <a:t>in Religious Education</a:t>
            </a:r>
          </a:p>
          <a:p>
            <a:pPr marL="0" lvl="0" indent="0">
              <a:buNone/>
            </a:pPr>
            <a:r>
              <a:rPr lang="en-GB" dirty="0"/>
              <a:t> </a:t>
            </a:r>
            <a:endParaRPr lang="en-GB" altLang="en-US" b="1" dirty="0"/>
          </a:p>
          <a:p>
            <a:r>
              <a:rPr lang="en-GB" altLang="en-US" dirty="0"/>
              <a:t>To critically discuss the value of </a:t>
            </a:r>
            <a:r>
              <a:rPr lang="en-GB" altLang="en-US" b="1" dirty="0"/>
              <a:t>active learning </a:t>
            </a:r>
            <a:r>
              <a:rPr lang="en-GB" altLang="en-US" dirty="0"/>
              <a:t>when teaching </a:t>
            </a:r>
            <a:r>
              <a:rPr lang="en-GB" altLang="en-US" b="1" dirty="0"/>
              <a:t>EBL </a:t>
            </a:r>
            <a:r>
              <a:rPr lang="en-GB" altLang="en-US" dirty="0"/>
              <a:t>in the Humanities</a:t>
            </a:r>
            <a:r>
              <a:rPr lang="en-GB" altLang="en-US" b="1" dirty="0"/>
              <a:t>.</a:t>
            </a:r>
          </a:p>
          <a:p>
            <a:pPr marL="0" indent="0">
              <a:buNone/>
            </a:pPr>
            <a:endParaRPr lang="en-GB" altLang="en-US" b="1" dirty="0"/>
          </a:p>
          <a:p>
            <a:r>
              <a:rPr lang="en-GB" altLang="en-US" dirty="0"/>
              <a:t>To consolidate understanding of the possible </a:t>
            </a:r>
            <a:r>
              <a:rPr lang="en-GB" altLang="en-US" b="1" dirty="0"/>
              <a:t>EBL models (Humanities)</a:t>
            </a:r>
          </a:p>
          <a:p>
            <a:pPr marL="0" indent="0">
              <a:buNone/>
            </a:pPr>
            <a:endParaRPr lang="en-GB" altLang="en-US" b="1" dirty="0"/>
          </a:p>
        </p:txBody>
      </p:sp>
    </p:spTree>
    <p:extLst>
      <p:ext uri="{BB962C8B-B14F-4D97-AF65-F5344CB8AC3E}">
        <p14:creationId xmlns:p14="http://schemas.microsoft.com/office/powerpoint/2010/main" val="26853282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B2AC7-1F32-144B-B840-CFE7CED2A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Consolidate previous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64640-CDAA-9148-8F6F-3E97D40AF5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en-US" dirty="0"/>
              <a:t>How can we define EBL? What are the common features of EBL? What do theorists say about EBL? What are the benefits and challenges of EBL? </a:t>
            </a:r>
          </a:p>
          <a:p>
            <a:pPr>
              <a:buFont typeface="Wingdings" pitchFamily="2" charset="2"/>
              <a:buChar char="ü"/>
            </a:pPr>
            <a:r>
              <a:rPr lang="en-US" dirty="0"/>
              <a:t>What do we mean by EBL in the humanities? </a:t>
            </a:r>
          </a:p>
          <a:p>
            <a:pPr>
              <a:buFont typeface="Wingdings" pitchFamily="2" charset="2"/>
              <a:buChar char="ü"/>
            </a:pPr>
            <a:r>
              <a:rPr lang="en-US" dirty="0"/>
              <a:t>What possible EBL models can we use to promote EBL in the humanities?</a:t>
            </a:r>
          </a:p>
          <a:p>
            <a:pPr>
              <a:buFont typeface="Wingdings" pitchFamily="2" charset="2"/>
              <a:buChar char="ü"/>
            </a:pPr>
            <a:r>
              <a:rPr lang="en-US" dirty="0"/>
              <a:t>How can we promote EBL though the humanities by exploring the local area, investigating other countries, geography in the news, historical event, </a:t>
            </a:r>
            <a:r>
              <a:rPr lang="en-US" dirty="0">
                <a:solidFill>
                  <a:srgbClr val="FF0000"/>
                </a:solidFill>
              </a:rPr>
              <a:t>RE</a:t>
            </a:r>
            <a:r>
              <a:rPr lang="en-US" dirty="0"/>
              <a:t>?</a:t>
            </a:r>
          </a:p>
          <a:p>
            <a:pPr>
              <a:buFont typeface="Wingdings" pitchFamily="2" charset="2"/>
              <a:buChar char="ü"/>
            </a:pPr>
            <a:r>
              <a:rPr lang="en-US" dirty="0"/>
              <a:t>How can thinking skills and </a:t>
            </a:r>
            <a:r>
              <a:rPr lang="en-US" dirty="0">
                <a:solidFill>
                  <a:srgbClr val="FF0000"/>
                </a:solidFill>
              </a:rPr>
              <a:t>active learning </a:t>
            </a:r>
            <a:r>
              <a:rPr lang="en-US" dirty="0"/>
              <a:t>be used as tools for planning and conducting EBL enquiry?</a:t>
            </a:r>
          </a:p>
        </p:txBody>
      </p:sp>
    </p:spTree>
    <p:extLst>
      <p:ext uri="{BB962C8B-B14F-4D97-AF65-F5344CB8AC3E}">
        <p14:creationId xmlns:p14="http://schemas.microsoft.com/office/powerpoint/2010/main" val="2367006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7882" y="484093"/>
            <a:ext cx="8229600" cy="1066800"/>
          </a:xfrm>
        </p:spPr>
        <p:txBody>
          <a:bodyPr>
            <a:normAutofit/>
          </a:bodyPr>
          <a:lstStyle/>
          <a:p>
            <a:r>
              <a:rPr lang="en-US" dirty="0"/>
              <a:t>EBL Models –Humanities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365" y="1860176"/>
            <a:ext cx="8982635" cy="4714360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The ‘S’ Model  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- local area study (Grigg, 2013)</a:t>
            </a:r>
          </a:p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‘</a:t>
            </a:r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Enquiry and Questioning Model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’ (Pickford et al., 2013)</a:t>
            </a:r>
          </a:p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The 4 Stage Model 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‘The Investigative Cycle’ (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Samuel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, 2009)</a:t>
            </a:r>
          </a:p>
          <a:p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5 Stages of Enquiry 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Model (RE – 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Ofsted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, 2010)</a:t>
            </a:r>
          </a:p>
          <a:p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Michael Storm 5 Question Model 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(Storm, 1989)</a:t>
            </a:r>
          </a:p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6 Stage Enquiry 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Framework (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Scoffham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, 2010)</a:t>
            </a:r>
          </a:p>
        </p:txBody>
      </p:sp>
    </p:spTree>
    <p:extLst>
      <p:ext uri="{BB962C8B-B14F-4D97-AF65-F5344CB8AC3E}">
        <p14:creationId xmlns:p14="http://schemas.microsoft.com/office/powerpoint/2010/main" val="1867718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Enquiry based learning skills in Religious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34671"/>
            <a:ext cx="2299447" cy="4391492"/>
          </a:xfrm>
        </p:spPr>
        <p:txBody>
          <a:bodyPr>
            <a:normAutofit fontScale="85000" lnSpcReduction="10000"/>
          </a:bodyPr>
          <a:lstStyle/>
          <a:p>
            <a:r>
              <a:rPr lang="en-GB" sz="2800" dirty="0"/>
              <a:t>Primary religious education: achievement and standards (Ofsted, 2010)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Learning processes and Pedagogies in Religious Education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4ADD06-087C-144C-95DA-44F1091D87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6647" y="1555283"/>
            <a:ext cx="6094506" cy="4570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3585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12695" y="3106270"/>
            <a:ext cx="774550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/>
              <a:t>126. The </a:t>
            </a:r>
            <a:r>
              <a:rPr lang="en-US" sz="2800" b="1" dirty="0"/>
              <a:t>most effective lessons </a:t>
            </a:r>
            <a:r>
              <a:rPr lang="en-US" sz="2800" dirty="0"/>
              <a:t>were based on a clear model of how pupils learn that matched the nature of the subject. This was most evident in the schools that adopted a </a:t>
            </a:r>
            <a:r>
              <a:rPr lang="en-US" sz="2800" b="1" dirty="0"/>
              <a:t>clearly defined enquiry-based approach</a:t>
            </a:r>
            <a:r>
              <a:rPr lang="en-US" sz="2800" dirty="0"/>
              <a:t> to the subject. </a:t>
            </a:r>
          </a:p>
        </p:txBody>
      </p:sp>
      <p:sp>
        <p:nvSpPr>
          <p:cNvPr id="3" name="Rectangle 2"/>
          <p:cNvSpPr/>
          <p:nvPr/>
        </p:nvSpPr>
        <p:spPr>
          <a:xfrm>
            <a:off x="567596" y="1378785"/>
            <a:ext cx="36519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/>
              <a:t>Transforming religious education </a:t>
            </a:r>
          </a:p>
        </p:txBody>
      </p:sp>
      <p:sp>
        <p:nvSpPr>
          <p:cNvPr id="4" name="Rectangle 3"/>
          <p:cNvSpPr/>
          <p:nvPr/>
        </p:nvSpPr>
        <p:spPr>
          <a:xfrm>
            <a:off x="3146612" y="5741458"/>
            <a:ext cx="51502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2" invalidUrl="http://dera.ioe.ac.uk/1121/1/Transforming religious education.pdf"/>
              </a:rPr>
              <a:t>http://dera.ioe.ac.uk/1121/1/Transforming%20religious%20education.pdf</a:t>
            </a:r>
            <a:endParaRPr lang="en-US" dirty="0"/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4605" y="941667"/>
            <a:ext cx="2413000" cy="161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52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‘What is RE?’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700" dirty="0"/>
              <a:t>Watch the video ‘What is RE?’ and note the examples of EBL activities</a:t>
            </a:r>
          </a:p>
          <a:p>
            <a:r>
              <a:rPr lang="en-GB" sz="2700" dirty="0">
                <a:hlinkClick r:id="rId2"/>
              </a:rPr>
              <a:t>https://www.youtube.com/watch?v=PUBE2MAMABU</a:t>
            </a:r>
            <a:endParaRPr lang="en-GB" sz="2700" dirty="0"/>
          </a:p>
          <a:p>
            <a:endParaRPr lang="en-GB" sz="2700" dirty="0"/>
          </a:p>
          <a:p>
            <a:r>
              <a:rPr lang="en-GB" sz="2700" dirty="0">
                <a:hlinkClick r:id="rId3"/>
              </a:rPr>
              <a:t>https://www.youtube.com/watch?v=CIMZ9Rm-Kek</a:t>
            </a:r>
            <a:endParaRPr lang="en-GB" sz="2700" dirty="0"/>
          </a:p>
          <a:p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1650960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Visiting a church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>
                <a:hlinkClick r:id="rId2"/>
              </a:rPr>
              <a:t>http://request.org.uk/restart/2015/01/12/tour-of-a-church/</a:t>
            </a:r>
            <a:endParaRPr lang="en-GB" dirty="0"/>
          </a:p>
          <a:p>
            <a:r>
              <a:rPr lang="en-GB" dirty="0">
                <a:hlinkClick r:id="rId3"/>
              </a:rPr>
              <a:t>https://www.youtube.com/watch?v=KxLir3p9z8U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28634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work of a priest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 action="ppaction://hlinkfile"/>
              </a:rPr>
              <a:t>Learning in RE_ A Pastor's Week in 9 Objects 9-11s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http://www.reonline.org.uk/good-learning-in-re/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Good learning in 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27212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value of using the local area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906" y="1552109"/>
            <a:ext cx="7826188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Religious education should introduce pupils to Christianity and the other main religious traditions found in Great Britain, as living faiths. If this is done, effectively, </a:t>
            </a:r>
            <a:r>
              <a:rPr lang="en-US" sz="2800" b="1" dirty="0"/>
              <a:t>teachers should make the fullest use of resources that are to be found in, and relate to, the local community.</a:t>
            </a:r>
          </a:p>
          <a:p>
            <a:endParaRPr lang="en-US" sz="2800" b="1" i="1" dirty="0"/>
          </a:p>
          <a:p>
            <a:r>
              <a:rPr lang="en-US" sz="2400" i="1" dirty="0"/>
              <a:t>Aiming for Excellence </a:t>
            </a:r>
          </a:p>
          <a:p>
            <a:r>
              <a:rPr lang="en-US" sz="2400" i="1" dirty="0"/>
              <a:t>in Religious Education</a:t>
            </a:r>
            <a:r>
              <a:rPr lang="en-US" sz="2400" dirty="0"/>
              <a:t>, </a:t>
            </a:r>
            <a:r>
              <a:rPr lang="en-US" sz="2400" dirty="0" err="1"/>
              <a:t>Estyn</a:t>
            </a:r>
            <a:r>
              <a:rPr lang="en-US" sz="2400" dirty="0"/>
              <a:t> (2001)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61259B-BDA9-DA4B-B2BD-A671ACD323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37702">
            <a:off x="5774155" y="3919802"/>
            <a:ext cx="2203014" cy="2771653"/>
          </a:xfrm>
          <a:prstGeom prst="rect">
            <a:avLst/>
          </a:prstGeom>
          <a:noFill/>
          <a:ln w="25400">
            <a:solidFill>
              <a:srgbClr val="4F81BD"/>
            </a:solidFill>
            <a:bevel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86059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3753" y="47634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five stages of enquiry based learning in RE - Ofsted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36176" y="1524000"/>
            <a:ext cx="8471648" cy="5105400"/>
          </a:xfrm>
        </p:spPr>
        <p:txBody>
          <a:bodyPr>
            <a:normAutofit/>
          </a:bodyPr>
          <a:lstStyle/>
          <a:p>
            <a:r>
              <a:rPr lang="en-GB" sz="2000" b="1" dirty="0"/>
              <a:t>Stage 1: </a:t>
            </a:r>
            <a:r>
              <a:rPr lang="en-GB" sz="2000" b="1" dirty="0">
                <a:solidFill>
                  <a:srgbClr val="FF0000"/>
                </a:solidFill>
              </a:rPr>
              <a:t>Formulating questions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  <a:r>
              <a:rPr lang="en-GB" sz="2000" dirty="0"/>
              <a:t>– the teacher helps the pupils to identify what they want to know about a particular topic in RE and agree on the enquiry / enquiries to be conducted.</a:t>
            </a:r>
          </a:p>
          <a:p>
            <a:r>
              <a:rPr lang="en-GB" sz="2000" b="1" dirty="0"/>
              <a:t>Stage 2: </a:t>
            </a:r>
            <a:r>
              <a:rPr lang="en-GB" sz="2000" b="1" dirty="0">
                <a:solidFill>
                  <a:srgbClr val="FF0000"/>
                </a:solidFill>
              </a:rPr>
              <a:t>Planning the enquiry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  <a:r>
              <a:rPr lang="en-GB" sz="2000" dirty="0"/>
              <a:t>– teacher/pupils discuss how they will conduct their enquiries and what resources they will need.</a:t>
            </a:r>
          </a:p>
          <a:p>
            <a:r>
              <a:rPr lang="en-GB" sz="2000" b="1" dirty="0"/>
              <a:t>Stage 3: </a:t>
            </a:r>
            <a:r>
              <a:rPr lang="en-GB" sz="2000" b="1" dirty="0">
                <a:solidFill>
                  <a:srgbClr val="FF0000"/>
                </a:solidFill>
              </a:rPr>
              <a:t>Conducting the enquiry</a:t>
            </a:r>
            <a:r>
              <a:rPr lang="en-GB" sz="2000" b="1" dirty="0"/>
              <a:t>; comparing and analysing evidence </a:t>
            </a:r>
            <a:endParaRPr lang="en-GB" sz="2000" dirty="0"/>
          </a:p>
          <a:p>
            <a:r>
              <a:rPr lang="en-GB" sz="2000" b="1" dirty="0"/>
              <a:t>Stage 4: </a:t>
            </a:r>
            <a:r>
              <a:rPr lang="en-GB" sz="2000" b="1" dirty="0">
                <a:solidFill>
                  <a:srgbClr val="FF0000"/>
                </a:solidFill>
              </a:rPr>
              <a:t>Presenting findings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  <a:r>
              <a:rPr lang="en-GB" sz="2000" dirty="0"/>
              <a:t>– use of a variety of methods, including: </a:t>
            </a:r>
            <a:r>
              <a:rPr lang="en-GB" sz="2000" b="1" dirty="0"/>
              <a:t>Creative</a:t>
            </a:r>
            <a:r>
              <a:rPr lang="en-GB" sz="2000" dirty="0"/>
              <a:t> – drama, role-play, mime, dance, add percussion or actions to religious story or song; make a game, create a special place. </a:t>
            </a:r>
            <a:r>
              <a:rPr lang="en-GB" sz="2000" b="1" dirty="0"/>
              <a:t>Visual</a:t>
            </a:r>
            <a:r>
              <a:rPr lang="en-GB" sz="2000" dirty="0"/>
              <a:t> – use of collage, colour, charts, diagrams , video, photos, multimedia presentations. </a:t>
            </a:r>
            <a:r>
              <a:rPr lang="en-GB" sz="2000" b="1" dirty="0"/>
              <a:t>Oral</a:t>
            </a:r>
            <a:r>
              <a:rPr lang="en-GB" sz="2000" dirty="0"/>
              <a:t> – use of recording or presentation or debate. </a:t>
            </a:r>
            <a:r>
              <a:rPr lang="en-GB" sz="2000" b="1" dirty="0"/>
              <a:t>Written</a:t>
            </a:r>
            <a:r>
              <a:rPr lang="en-GB" sz="2000" dirty="0"/>
              <a:t> – poetry, reflective diary, letter, e-mail, story, newspaper report etc. </a:t>
            </a:r>
            <a:r>
              <a:rPr lang="en-GB" sz="2000" b="1" dirty="0"/>
              <a:t>Hold a celebration.</a:t>
            </a:r>
            <a:endParaRPr lang="en-GB" sz="2000" dirty="0"/>
          </a:p>
          <a:p>
            <a:r>
              <a:rPr lang="en-GB" sz="2000" b="1" dirty="0"/>
              <a:t>Stage 5: </a:t>
            </a:r>
            <a:r>
              <a:rPr lang="en-GB" sz="2000" b="1" dirty="0">
                <a:solidFill>
                  <a:srgbClr val="FF0000"/>
                </a:solidFill>
              </a:rPr>
              <a:t>Reflecting and responding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  <a:r>
              <a:rPr lang="en-GB" sz="2000" dirty="0"/>
              <a:t>– pupils encouraged to think about their own ideas regarding the issues raised by the topic.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599896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813"/>
            <a:ext cx="8218488" cy="1012825"/>
          </a:xfrm>
        </p:spPr>
        <p:txBody>
          <a:bodyPr/>
          <a:lstStyle/>
          <a:p>
            <a:pPr eaLnBrk="1" hangingPunct="1"/>
            <a:r>
              <a:rPr lang="en-GB" altLang="en-US" sz="4000"/>
              <a:t>Key elements of  Foundation Phase RE: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12913"/>
            <a:ext cx="8229600" cy="51450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Within the Foundation Phase children are </a:t>
            </a:r>
            <a:r>
              <a:rPr lang="en-GB" altLang="en-US" sz="2800" dirty="0">
                <a:solidFill>
                  <a:srgbClr val="FF0000"/>
                </a:solidFill>
              </a:rPr>
              <a:t>inquisitive and naturally ask questions </a:t>
            </a:r>
            <a:r>
              <a:rPr lang="en-GB" altLang="en-US" sz="2800" dirty="0"/>
              <a:t>about life and the world around them.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engaging, practical, integrated activities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solidFill>
                  <a:srgbClr val="FF0000"/>
                </a:solidFill>
              </a:rPr>
              <a:t>knowledge of their own heritage and traditions </a:t>
            </a:r>
            <a:r>
              <a:rPr lang="en-GB" altLang="en-US" sz="2800" dirty="0"/>
              <a:t>(through stories and role play)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through play, children </a:t>
            </a:r>
            <a:r>
              <a:rPr lang="en-GB" altLang="en-US" sz="2800" dirty="0">
                <a:solidFill>
                  <a:srgbClr val="FF0000"/>
                </a:solidFill>
              </a:rPr>
              <a:t>develop their ideas, opinions and feelings</a:t>
            </a:r>
            <a:r>
              <a:rPr lang="en-GB" altLang="en-US" sz="2800" dirty="0"/>
              <a:t> with imagination, creativity and sensitivity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solidFill>
                  <a:srgbClr val="FF0000"/>
                </a:solidFill>
              </a:rPr>
              <a:t>expressing </a:t>
            </a:r>
            <a:r>
              <a:rPr lang="en-GB" altLang="en-US" sz="2800" dirty="0"/>
              <a:t>their own feelings and opinions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identify how their actions may affect others, recognise that other people’s </a:t>
            </a:r>
            <a:r>
              <a:rPr lang="en-GB" altLang="en-US" sz="2800" dirty="0">
                <a:solidFill>
                  <a:srgbClr val="FF0000"/>
                </a:solidFill>
              </a:rPr>
              <a:t>viewpoints</a:t>
            </a:r>
            <a:r>
              <a:rPr lang="en-GB" altLang="en-US" sz="2800" dirty="0"/>
              <a:t> may be similar to or different from their own  </a:t>
            </a:r>
          </a:p>
        </p:txBody>
      </p:sp>
    </p:spTree>
    <p:extLst>
      <p:ext uri="{BB962C8B-B14F-4D97-AF65-F5344CB8AC3E}">
        <p14:creationId xmlns:p14="http://schemas.microsoft.com/office/powerpoint/2010/main" val="15542546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/>
              <a:t>Questions to promote deeper thinking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Who goes to a church?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Why do Christians go to a church?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Are there other churches in the area?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What things are important in the church?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Have you ever been to a church?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When can you go to a church?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What shall we do in the church?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What is the same or different from your home?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What do you like/dislike in the church?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What would you like to ask Rev…….? 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4252776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Theme: Special Places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children’s special places</a:t>
            </a:r>
          </a:p>
          <a:p>
            <a:pPr eaLnBrk="1" hangingPunct="1"/>
            <a:r>
              <a:rPr lang="en-GB" altLang="en-US"/>
              <a:t>A special place for Christians</a:t>
            </a:r>
          </a:p>
        </p:txBody>
      </p:sp>
    </p:spTree>
    <p:extLst>
      <p:ext uri="{BB962C8B-B14F-4D97-AF65-F5344CB8AC3E}">
        <p14:creationId xmlns:p14="http://schemas.microsoft.com/office/powerpoint/2010/main" val="4114175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Gill Vaisey’s website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hlinkClick r:id="rId3"/>
              </a:rPr>
              <a:t>http://www.booksatpress.co.uk/</a:t>
            </a:r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82295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Puddles lends a helping paw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/>
              <a:t>Listen to the story </a:t>
            </a:r>
            <a:r>
              <a:rPr lang="en-GB" altLang="en-US" sz="2800" i="1"/>
              <a:t>Puddles lends a helping paw.</a:t>
            </a:r>
            <a:r>
              <a:rPr lang="en-GB" altLang="en-US" sz="2800"/>
              <a:t> As you listen, think of the following: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/>
              <a:t>A possible visit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/>
              <a:t>Role play activities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/>
              <a:t>Creating an RE special place in the classroom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/>
              <a:t>Any questions which promote deeper thinking in RE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/>
              <a:t>RE activities linked to Puddles the cat and the Rev.d Fisher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/>
              <a:t>Any other ‘fun’ activities.</a:t>
            </a:r>
          </a:p>
        </p:txBody>
      </p:sp>
    </p:spTree>
    <p:extLst>
      <p:ext uri="{BB962C8B-B14F-4D97-AF65-F5344CB8AC3E}">
        <p14:creationId xmlns:p14="http://schemas.microsoft.com/office/powerpoint/2010/main" val="6629289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Role play activities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/>
              <a:t>Children role-playing services including selecting hymn numbers, playing the organ and singing hymns.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Making crosses and stained-glass windows to add to their church.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Rev. Freddie Fisher and Puddles the cat to include in their church adding to their imaginative play (dolls, soft toys, big books) </a:t>
            </a:r>
          </a:p>
        </p:txBody>
      </p:sp>
    </p:spTree>
    <p:extLst>
      <p:ext uri="{BB962C8B-B14F-4D97-AF65-F5344CB8AC3E}">
        <p14:creationId xmlns:p14="http://schemas.microsoft.com/office/powerpoint/2010/main" val="13933741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/>
              <a:t>Creating a ‘role-play corner’ based on a church visit and the book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Lectern for the Bible, a pulpit, an organ, hymn-board, pews, an audio recording of church bells and some hymns, music sheets, hymn books, table and cloth, big ‘arched door’ entrance crosses, some flowers, a vase, candle etc. for arranging on an altar. </a:t>
            </a:r>
          </a:p>
          <a:p>
            <a:pPr eaLnBrk="1" hangingPunct="1"/>
            <a:r>
              <a:rPr lang="en-GB" altLang="en-US" sz="2800"/>
              <a:t>Add the Rev Fisher and Puddles so that the pupils can role play the story and enjoy creative play.</a:t>
            </a:r>
          </a:p>
        </p:txBody>
      </p:sp>
    </p:spTree>
    <p:extLst>
      <p:ext uri="{BB962C8B-B14F-4D97-AF65-F5344CB8AC3E}">
        <p14:creationId xmlns:p14="http://schemas.microsoft.com/office/powerpoint/2010/main" val="5694633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Activities linked to Puddles the cat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235" y="1689629"/>
            <a:ext cx="7288306" cy="4525963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dirty="0">
                <a:solidFill>
                  <a:srgbClr val="FF0000"/>
                </a:solidFill>
              </a:rPr>
              <a:t>Puddles to go home with pupils at the weekends.</a:t>
            </a:r>
            <a:r>
              <a:rPr lang="en-GB" altLang="en-US" dirty="0"/>
              <a:t> She can then come back to school and tell the others about her </a:t>
            </a:r>
            <a:r>
              <a:rPr lang="en-GB" altLang="en-US" dirty="0">
                <a:solidFill>
                  <a:srgbClr val="FF0000"/>
                </a:solidFill>
              </a:rPr>
              <a:t>adventures</a:t>
            </a:r>
            <a:r>
              <a:rPr lang="en-GB" altLang="en-US" dirty="0"/>
              <a:t>.  Weekend church visits? Photographs?</a:t>
            </a:r>
          </a:p>
          <a:p>
            <a:pPr eaLnBrk="1" hangingPunct="1"/>
            <a:r>
              <a:rPr lang="en-GB" altLang="en-US" dirty="0"/>
              <a:t>Puddles the </a:t>
            </a:r>
            <a:r>
              <a:rPr lang="en-GB" altLang="en-US" dirty="0">
                <a:solidFill>
                  <a:srgbClr val="FF0000"/>
                </a:solidFill>
              </a:rPr>
              <a:t>‘class pet’ </a:t>
            </a:r>
            <a:r>
              <a:rPr lang="en-GB" altLang="en-US" dirty="0"/>
              <a:t>– pupils to be responsible for giving her food and water; cat basket; cuddles; Puddles as </a:t>
            </a:r>
            <a:r>
              <a:rPr lang="en-GB" altLang="en-US" dirty="0">
                <a:solidFill>
                  <a:srgbClr val="FF0000"/>
                </a:solidFill>
              </a:rPr>
              <a:t>comforter.</a:t>
            </a:r>
          </a:p>
        </p:txBody>
      </p:sp>
      <p:pic>
        <p:nvPicPr>
          <p:cNvPr id="4" name="Picture 3" descr="P1040230">
            <a:extLst>
              <a:ext uri="{FF2B5EF4-FFF2-40B4-BE49-F238E27FC236}">
                <a16:creationId xmlns:a16="http://schemas.microsoft.com/office/drawing/2014/main" id="{C9A522E1-9420-CF4F-8C8D-55DFE7B793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624" r="55649"/>
          <a:stretch/>
        </p:blipFill>
        <p:spPr>
          <a:xfrm>
            <a:off x="6866889" y="4287964"/>
            <a:ext cx="2182982" cy="236832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650896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 dirty="0"/>
              <a:t>Activities linked to the </a:t>
            </a:r>
            <a:br>
              <a:rPr lang="en-GB" altLang="en-US" sz="4000" dirty="0"/>
            </a:br>
            <a:r>
              <a:rPr lang="en-GB" altLang="en-US" sz="4000" dirty="0"/>
              <a:t>Reverend Freddie Fisher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070847"/>
            <a:ext cx="5782235" cy="4525963"/>
          </a:xfrm>
        </p:spPr>
        <p:txBody>
          <a:bodyPr/>
          <a:lstStyle/>
          <a:p>
            <a:pPr eaLnBrk="1" hangingPunct="1"/>
            <a:r>
              <a:rPr lang="en-GB" altLang="en-US" dirty="0"/>
              <a:t>Dressing Freddie in his vestments</a:t>
            </a:r>
          </a:p>
          <a:p>
            <a:pPr eaLnBrk="1" hangingPunct="1"/>
            <a:r>
              <a:rPr lang="en-GB" altLang="en-US" dirty="0"/>
              <a:t>Visit from the local vicar</a:t>
            </a:r>
          </a:p>
          <a:p>
            <a:pPr eaLnBrk="1" hangingPunct="1"/>
            <a:r>
              <a:rPr lang="en-GB" altLang="en-US" dirty="0"/>
              <a:t>Hot seating – one pupil could be the choice of Freddie answering the other pupils’ questions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D1A278-7F84-AB4F-BE50-C30ABCADF87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353" t="38201" r="25294" b="23888"/>
          <a:stretch/>
        </p:blipFill>
        <p:spPr>
          <a:xfrm>
            <a:off x="6091931" y="2285999"/>
            <a:ext cx="2258694" cy="375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5135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Puddles Visits </a:t>
            </a:r>
            <a:r>
              <a:rPr lang="en-GB" b="1" dirty="0" err="1"/>
              <a:t>Llansteffan</a:t>
            </a:r>
            <a:r>
              <a:rPr lang="en-GB" b="1" dirty="0"/>
              <a:t> Church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https://www.youtube.com/watch?v=kTzd6aI4cVE&amp;feature=youtu.be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77552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hlinkClick r:id="rId2"/>
              </a:rPr>
              <a:t>https://www.youtube.com/watch?v=kTzd6aI4cVE&amp;feature=youtu.be</a:t>
            </a:r>
            <a:r>
              <a:rPr lang="en-GB" dirty="0"/>
              <a:t> (Puddles at </a:t>
            </a:r>
            <a:r>
              <a:rPr lang="en-GB" dirty="0" err="1"/>
              <a:t>Llansteffan</a:t>
            </a:r>
            <a:r>
              <a:rPr lang="en-GB" dirty="0"/>
              <a:t> Church )</a:t>
            </a:r>
          </a:p>
          <a:p>
            <a:r>
              <a:rPr lang="en-GB" dirty="0"/>
              <a:t>Examples of EBL questions: </a:t>
            </a:r>
            <a:r>
              <a:rPr lang="cy-GB" dirty="0">
                <a:hlinkClick r:id="rId3"/>
              </a:rPr>
              <a:t>http://webarchive.nationalarchives.gov.uk/20090608182316/http://standards.dfes.gov.uk/schemes2/religion/?view=get</a:t>
            </a:r>
            <a:r>
              <a:rPr lang="cy-GB" dirty="0"/>
              <a:t> </a:t>
            </a:r>
          </a:p>
          <a:p>
            <a:r>
              <a:rPr lang="cy-GB" dirty="0"/>
              <a:t>Visiting a Church: </a:t>
            </a:r>
            <a:r>
              <a:rPr lang="en-GB" dirty="0">
                <a:hlinkClick r:id="rId4"/>
              </a:rPr>
              <a:t>http://request.org.uk/restart/2015/01/12/tour-of-a-church/</a:t>
            </a:r>
            <a:endParaRPr lang="en-GB" dirty="0"/>
          </a:p>
          <a:p>
            <a:r>
              <a:rPr lang="en-GB" dirty="0"/>
              <a:t>Role of the Priest: </a:t>
            </a:r>
            <a:r>
              <a:rPr lang="en-GB" dirty="0">
                <a:hlinkClick r:id="rId5"/>
              </a:rPr>
              <a:t>http://www.reonline.org.uk/good-learning-in-re/</a:t>
            </a:r>
            <a:endParaRPr lang="en-GB" dirty="0"/>
          </a:p>
          <a:p>
            <a:r>
              <a:rPr lang="en-GB" dirty="0"/>
              <a:t>Gill Vaisey’s website (Puddles </a:t>
            </a:r>
            <a:r>
              <a:rPr lang="en-GB" dirty="0" err="1"/>
              <a:t>etc</a:t>
            </a:r>
            <a:r>
              <a:rPr lang="en-GB" dirty="0"/>
              <a:t>): </a:t>
            </a:r>
            <a:r>
              <a:rPr lang="en-GB" altLang="en-US" dirty="0">
                <a:hlinkClick r:id="rId6"/>
              </a:rPr>
              <a:t>http://www.booksatpress.co.uk/</a:t>
            </a:r>
            <a:endParaRPr lang="en-GB" dirty="0"/>
          </a:p>
          <a:p>
            <a:endParaRPr lang="en-GB" dirty="0"/>
          </a:p>
          <a:p>
            <a:endParaRPr lang="cy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5016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Useful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WAG (2011) </a:t>
            </a:r>
            <a:r>
              <a:rPr lang="en-GB" i="1" dirty="0"/>
              <a:t>National exemplar framework for  religious education for 3 to 19 year-olds in Wales</a:t>
            </a:r>
            <a:r>
              <a:rPr lang="en-GB" dirty="0"/>
              <a:t>:</a:t>
            </a:r>
            <a:r>
              <a:rPr lang="cy-GB" i="1" dirty="0"/>
              <a:t> </a:t>
            </a:r>
            <a:r>
              <a:rPr lang="en-GB" dirty="0">
                <a:hlinkClick r:id="rId2"/>
              </a:rPr>
              <a:t>http://learning.wales.gov.uk/resources/browse-all/national-exemplar-framework-re/?lang=en</a:t>
            </a:r>
            <a:endParaRPr lang="en-GB" dirty="0"/>
          </a:p>
          <a:p>
            <a:r>
              <a:rPr lang="en-GB" dirty="0"/>
              <a:t>Ofsted (2010)</a:t>
            </a:r>
            <a:r>
              <a:rPr lang="en-GB" i="1" dirty="0"/>
              <a:t>Transforming religious education</a:t>
            </a:r>
            <a:r>
              <a:rPr lang="en-GB" dirty="0"/>
              <a:t>. London: Ofsted.</a:t>
            </a:r>
          </a:p>
          <a:p>
            <a:r>
              <a:rPr lang="en-GB" dirty="0" err="1"/>
              <a:t>Erricker,C</a:t>
            </a:r>
            <a:r>
              <a:rPr lang="en-GB" dirty="0"/>
              <a:t>., Lowndes, J., and </a:t>
            </a:r>
            <a:r>
              <a:rPr lang="en-GB" dirty="0" err="1"/>
              <a:t>Bellchambers</a:t>
            </a:r>
            <a:r>
              <a:rPr lang="en-GB" dirty="0"/>
              <a:t>, E</a:t>
            </a:r>
            <a:r>
              <a:rPr lang="en-GB" i="1" dirty="0"/>
              <a:t>. </a:t>
            </a:r>
            <a:r>
              <a:rPr lang="en-GB" dirty="0"/>
              <a:t>(2012) </a:t>
            </a:r>
            <a:r>
              <a:rPr lang="en-GB" i="1" dirty="0"/>
              <a:t>Primary Religious Education A New Approach: Conceptual Enquiry in Primary RE. </a:t>
            </a:r>
            <a:r>
              <a:rPr lang="en-GB" dirty="0"/>
              <a:t>London: Taylor &amp; Francis.</a:t>
            </a:r>
            <a:endParaRPr lang="en-US" dirty="0"/>
          </a:p>
          <a:p>
            <a:r>
              <a:rPr lang="en-US" dirty="0" err="1"/>
              <a:t>Estyn</a:t>
            </a:r>
            <a:r>
              <a:rPr lang="en-US" dirty="0"/>
              <a:t> (2001) </a:t>
            </a:r>
            <a:r>
              <a:rPr lang="en-US" i="1" dirty="0"/>
              <a:t>Aiming for Excellence in Religious Education</a:t>
            </a:r>
            <a:r>
              <a:rPr lang="en-US" dirty="0"/>
              <a:t>. Cardiff: </a:t>
            </a:r>
            <a:r>
              <a:rPr lang="en-US" dirty="0" err="1"/>
              <a:t>Estyn</a:t>
            </a:r>
            <a:r>
              <a:rPr lang="en-US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8016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can we promote EBL through ‘Active Learning’ in the Humanities?</a:t>
            </a:r>
          </a:p>
        </p:txBody>
      </p:sp>
      <p:sp>
        <p:nvSpPr>
          <p:cNvPr id="4" name="Rectangle 3"/>
          <p:cNvSpPr/>
          <p:nvPr/>
        </p:nvSpPr>
        <p:spPr>
          <a:xfrm>
            <a:off x="1700980" y="1857984"/>
            <a:ext cx="6302477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4000" dirty="0">
                <a:hlinkClick r:id="rId3"/>
              </a:rPr>
              <a:t>www.thinkinghistory.co.uk</a:t>
            </a:r>
            <a:endParaRPr lang="en-GB" altLang="en-US" sz="4000" dirty="0"/>
          </a:p>
          <a:p>
            <a:endParaRPr lang="en-GB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0439" y="3215148"/>
            <a:ext cx="848523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GB" sz="2800" dirty="0"/>
              <a:t>What is active learning?</a:t>
            </a:r>
          </a:p>
          <a:p>
            <a:pPr marL="514350" indent="-514350">
              <a:buAutoNum type="arabicPeriod"/>
            </a:pPr>
            <a:r>
              <a:rPr lang="en-GB" sz="2800" dirty="0"/>
              <a:t>Why should we use active learning?</a:t>
            </a:r>
          </a:p>
          <a:p>
            <a:pPr marL="514350" indent="-514350">
              <a:buAutoNum type="arabicPeriod"/>
            </a:pPr>
            <a:r>
              <a:rPr lang="en-GB" sz="2800" dirty="0"/>
              <a:t>Can you list any ‘active learning’ models?</a:t>
            </a:r>
          </a:p>
        </p:txBody>
      </p:sp>
    </p:spTree>
    <p:extLst>
      <p:ext uri="{BB962C8B-B14F-4D97-AF65-F5344CB8AC3E}">
        <p14:creationId xmlns:p14="http://schemas.microsoft.com/office/powerpoint/2010/main" val="5636595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9188" y="457971"/>
            <a:ext cx="6457950" cy="969771"/>
          </a:xfrm>
        </p:spPr>
        <p:txBody>
          <a:bodyPr/>
          <a:lstStyle/>
          <a:p>
            <a:r>
              <a:rPr lang="en-GB" dirty="0"/>
              <a:t>TIME MACHINES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772646" y="5766733"/>
            <a:ext cx="8172450" cy="81086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https://www.youtube.com/watch?v=UciWOLEC3v0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https://www.youtube.com/watch?v=XkLge8o4dEc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34" t="14330" r="28092" b="20933"/>
          <a:stretch/>
        </p:blipFill>
        <p:spPr>
          <a:xfrm>
            <a:off x="1023111" y="1392024"/>
            <a:ext cx="6650103" cy="4374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7422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374D4-5ED3-6543-AA80-F8239EAF8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5034" y="269375"/>
            <a:ext cx="6457950" cy="969771"/>
          </a:xfrm>
        </p:spPr>
        <p:txBody>
          <a:bodyPr/>
          <a:lstStyle/>
          <a:p>
            <a:r>
              <a:rPr lang="en-US" dirty="0"/>
              <a:t>TARDIS…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6861B1-E3DE-0A40-BEC4-0EEE75F570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7839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6D25A-1FD9-7241-8372-A6CB5F0CD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2212" y="422374"/>
            <a:ext cx="6457950" cy="969771"/>
          </a:xfrm>
        </p:spPr>
        <p:txBody>
          <a:bodyPr/>
          <a:lstStyle/>
          <a:p>
            <a:pPr algn="l"/>
            <a:r>
              <a:rPr lang="en-US" dirty="0"/>
              <a:t>ROLE-PLAY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10E481-5A9D-9A40-A996-260DC289D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30001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65683-D968-7E4D-8110-1DEFB680B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050" y="2887"/>
            <a:ext cx="6457950" cy="969771"/>
          </a:xfrm>
        </p:spPr>
        <p:txBody>
          <a:bodyPr/>
          <a:lstStyle/>
          <a:p>
            <a:pPr algn="l"/>
            <a:r>
              <a:rPr lang="en-US" dirty="0"/>
              <a:t>HOT SEATING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BE730-41BB-D748-B79C-E71160325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9395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65683-D968-7E4D-8110-1DEFB680B0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HOT SEATING &amp; TRANSLATOR***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A284B1-BFE9-A442-A0C6-0675362516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4501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BA487-9EF0-9B48-86A3-6A06383887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dirty="0"/>
              <a:t>HUMAN TIMELINES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5371663-996E-3341-98B5-EB4E093C0E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4595" y="1713474"/>
            <a:ext cx="3905250" cy="31734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184F68-B4F9-A04E-B994-CA565D623D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7655" y="680197"/>
            <a:ext cx="2469216" cy="351994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09AF028-16B2-484B-AAFA-21244F1C56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9845" y="3807197"/>
            <a:ext cx="4744155" cy="2668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8508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47CD4-A9EE-A543-872B-DCA027281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050" y="199564"/>
            <a:ext cx="6457950" cy="969771"/>
          </a:xfrm>
        </p:spPr>
        <p:txBody>
          <a:bodyPr/>
          <a:lstStyle/>
          <a:p>
            <a:pPr algn="l"/>
            <a:r>
              <a:rPr lang="en-US" dirty="0"/>
              <a:t>FREEZE FRAMES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96A343C-2A5B-594C-BE07-6984EEDD2D70}"/>
              </a:ext>
            </a:extLst>
          </p:cNvPr>
          <p:cNvSpPr/>
          <p:nvPr/>
        </p:nvSpPr>
        <p:spPr>
          <a:xfrm>
            <a:off x="0" y="6007500"/>
            <a:ext cx="9229725" cy="7155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350" dirty="0">
                <a:hlinkClick r:id="rId2"/>
              </a:rPr>
              <a:t>https://www.history.org.uk/primary/categories/793/module/3657/primary-teaching-methods/3670/expressive-movement-and-freeze-frames</a:t>
            </a:r>
            <a:endParaRPr lang="en-US" sz="1350" dirty="0"/>
          </a:p>
          <a:p>
            <a:r>
              <a:rPr lang="en-US" sz="1350" dirty="0">
                <a:hlinkClick r:id="rId3"/>
              </a:rPr>
              <a:t>https://dramaresource.com/freeze-frames/</a:t>
            </a:r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75110217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79C99-7805-814F-A5A8-23AA9B4A4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8764" y="140168"/>
            <a:ext cx="8229600" cy="1143000"/>
          </a:xfrm>
        </p:spPr>
        <p:txBody>
          <a:bodyPr/>
          <a:lstStyle/>
          <a:p>
            <a:pPr algn="l"/>
            <a:r>
              <a:rPr lang="en-US" dirty="0"/>
              <a:t>CIRCLE DISCUSSIONS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391D7A-5B3B-374E-A4AA-526367ED7F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9756" y="1121429"/>
            <a:ext cx="6139947" cy="43394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48EA190-9D6E-8E43-A628-73DF23E78B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5922" y="2589539"/>
            <a:ext cx="4070537" cy="4070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7715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5D8C4-08A7-E444-91EA-A4EB1406A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050" y="116080"/>
            <a:ext cx="6457950" cy="969771"/>
          </a:xfrm>
        </p:spPr>
        <p:txBody>
          <a:bodyPr/>
          <a:lstStyle/>
          <a:p>
            <a:pPr algn="l"/>
            <a:r>
              <a:rPr lang="en-US" dirty="0"/>
              <a:t>CHARACTER LINE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EA716E5-8563-B643-B39D-1AA06802F9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1981" y="1264024"/>
            <a:ext cx="3621807" cy="532503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8B4D5FB-079B-374B-9E40-3174180B20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7962" y="3600169"/>
            <a:ext cx="6334125" cy="3167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923800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50AC4-92DC-7646-8B59-2E9D28E50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050" y="0"/>
            <a:ext cx="6457950" cy="969771"/>
          </a:xfrm>
        </p:spPr>
        <p:txBody>
          <a:bodyPr/>
          <a:lstStyle/>
          <a:p>
            <a:pPr algn="l"/>
            <a:r>
              <a:rPr lang="en-US" dirty="0"/>
              <a:t>DECISION ALLEY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4CC933B-409D-3449-BAB1-092035A6E8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130" y="787386"/>
            <a:ext cx="7490081" cy="56175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8E57C28-2092-DF42-A405-7B351E0711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6718" y="4152286"/>
            <a:ext cx="2924175" cy="2252662"/>
          </a:xfrm>
          <a:prstGeom prst="rect">
            <a:avLst/>
          </a:prstGeom>
          <a:solidFill>
            <a:schemeClr val="accent2"/>
          </a:solidFill>
          <a:ln>
            <a:solidFill>
              <a:schemeClr val="tx2"/>
            </a:solidFill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196AB7D-9915-2D49-A462-F582B90ACCE5}"/>
              </a:ext>
            </a:extLst>
          </p:cNvPr>
          <p:cNvSpPr/>
          <p:nvPr/>
        </p:nvSpPr>
        <p:spPr>
          <a:xfrm>
            <a:off x="5506045" y="6404948"/>
            <a:ext cx="3424848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50" dirty="0">
                <a:hlinkClick r:id="rId4"/>
              </a:rPr>
              <a:t>https://dramaresource.com/conscience-alley/</a:t>
            </a:r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63644252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EE23B-0341-B243-9871-33EC4F24E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MARKET PLACE ROLE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BF8B06D-1314-1841-9AF6-110F63A0033B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-1885950" y="2266951"/>
          <a:ext cx="8115300" cy="334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68D3DB88-AC05-0443-A130-2C51983E059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7200" y="2266951"/>
            <a:ext cx="2857500" cy="1600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20931DB-70AC-EF4B-A228-787C69BA558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38750" y="3259940"/>
            <a:ext cx="2552700" cy="17907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8C993D1-E342-6A4E-826B-C871B726F0C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3625" y="4155290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031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0795E-AFE2-4041-88FD-7DE933F6B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HUMAN SPIDER WEB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1F0279B-4B16-184E-93D9-32CE8CCA3F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9375"/>
          <a:stretch/>
        </p:blipFill>
        <p:spPr>
          <a:xfrm>
            <a:off x="4995977" y="1560935"/>
            <a:ext cx="3969922" cy="32127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067A1B-9A2A-AE40-9642-AF999E8D76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50" y="1439001"/>
            <a:ext cx="2154891" cy="379974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AB9F34-408B-F34B-855A-4994CAD12E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12193" y="2286001"/>
            <a:ext cx="2316453" cy="328985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62B50F9-3F5B-7A44-B771-7EB4A8A14D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94826" y="3930929"/>
            <a:ext cx="2513291" cy="2513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88626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32917-F01B-4A49-AF02-642172AE3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A PIECE OF MIND…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FE51E72-1754-2A4D-AACD-BCF8650464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417638"/>
            <a:ext cx="3816306" cy="4640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96463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ABB18-54A9-C44C-8F63-7850AB0E2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HIGH &amp; LOW points…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B7ABF-9171-5C4E-BBEF-E14862D7D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E5A342-6CEF-9B4A-805F-0CA7772284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50500"/>
            <a:ext cx="7785847" cy="5445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05000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F370C-6D3C-8E48-84F1-859032039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5547" y="0"/>
            <a:ext cx="6457950" cy="969771"/>
          </a:xfrm>
        </p:spPr>
        <p:txBody>
          <a:bodyPr/>
          <a:lstStyle/>
          <a:p>
            <a:pPr algn="l"/>
            <a:r>
              <a:rPr lang="en-US" dirty="0"/>
              <a:t>GREAT BALLOON DEBATE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28A1F3D-99F8-5F4E-B6B8-940020FC74F2}"/>
              </a:ext>
            </a:extLst>
          </p:cNvPr>
          <p:cNvSpPr/>
          <p:nvPr/>
        </p:nvSpPr>
        <p:spPr>
          <a:xfrm>
            <a:off x="5160720" y="6557918"/>
            <a:ext cx="3732368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50" dirty="0">
                <a:hlinkClick r:id="rId2"/>
              </a:rPr>
              <a:t>https://www.youtube.com/watch?v=ldyHwJ2bMik</a:t>
            </a:r>
            <a:endParaRPr lang="en-US" sz="1350" dirty="0"/>
          </a:p>
          <a:p>
            <a:endParaRPr lang="en-US" sz="135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F27406-D787-A347-B95C-2481226CEB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59228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33C85-33FB-CA44-9FC1-6D859631C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THE MYSTERY ARTEFACT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F939945-9DB8-434A-8EFE-8507D34221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417638"/>
            <a:ext cx="4856317" cy="441924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9DA2F63-D300-3F44-BE7E-7E2CF1F2809D}"/>
              </a:ext>
            </a:extLst>
          </p:cNvPr>
          <p:cNvSpPr/>
          <p:nvPr/>
        </p:nvSpPr>
        <p:spPr>
          <a:xfrm>
            <a:off x="1000125" y="6327615"/>
            <a:ext cx="7686675" cy="3000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350" dirty="0">
                <a:hlinkClick r:id="rId3"/>
              </a:rPr>
              <a:t>https://www.tes.com/teaching-resource/teachers-tv-primary-history-enquiry-skills-6043642</a:t>
            </a:r>
            <a:endParaRPr lang="en-US" sz="135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460A33-AE79-DC42-A754-D19C22D856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0335" y="2116885"/>
            <a:ext cx="3133973" cy="3902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23213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1556714" y="0"/>
            <a:ext cx="6390498" cy="169573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A MYSTERY ACTIVITY</a:t>
            </a:r>
          </a:p>
        </p:txBody>
      </p:sp>
      <p:sp>
        <p:nvSpPr>
          <p:cNvPr id="5123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0" y="1332939"/>
            <a:ext cx="4800600" cy="1314450"/>
          </a:xfrm>
        </p:spPr>
        <p:txBody>
          <a:bodyPr/>
          <a:lstStyle/>
          <a:p>
            <a:pPr eaLnBrk="1" hangingPunct="1"/>
            <a:r>
              <a:rPr lang="en-GB" altLang="en-US" dirty="0"/>
              <a:t>www.thinkinghistory.co.uk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5627" y="2003611"/>
            <a:ext cx="3443122" cy="4531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397726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Great Cheese Mystery!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546" y="1532964"/>
            <a:ext cx="8534908" cy="5076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229057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Bits and Pieces…..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http://www.thinkinghistory.co.uk/ActivityBase/BitsandPiecesReconstruct.html</a:t>
            </a:r>
            <a:endParaRPr lang="en-GB" dirty="0"/>
          </a:p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77" t="6316" r="24981" b="4585"/>
          <a:stretch/>
        </p:blipFill>
        <p:spPr bwMode="auto">
          <a:xfrm>
            <a:off x="1349479" y="2858100"/>
            <a:ext cx="3347884" cy="314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0267" y="4429425"/>
            <a:ext cx="1535906" cy="1443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786" y="2858100"/>
            <a:ext cx="1785938" cy="1443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Elbow Connector 4"/>
          <p:cNvCxnSpPr/>
          <p:nvPr/>
        </p:nvCxnSpPr>
        <p:spPr>
          <a:xfrm rot="16200000" flipH="1">
            <a:off x="6389670" y="3206001"/>
            <a:ext cx="1364365" cy="825910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012084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9CF18-79E6-964E-B0CF-7ECA4F26F5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b="1" dirty="0"/>
              <a:t>ARCHAEOLOGY DIG/ DIG BOXES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0ABBA46-0509-234D-BE87-84A6B4C755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6675" y="2674144"/>
            <a:ext cx="4964000" cy="301823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5E7A0E5-9D8B-A843-AF6E-A7B0015238EA}"/>
              </a:ext>
            </a:extLst>
          </p:cNvPr>
          <p:cNvSpPr/>
          <p:nvPr/>
        </p:nvSpPr>
        <p:spPr>
          <a:xfrm>
            <a:off x="3563814" y="2674144"/>
            <a:ext cx="4183966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50" dirty="0">
                <a:hlinkClick r:id="rId3"/>
              </a:rPr>
              <a:t>https://www.youtube.com/watch?v=cpRtEGqpWlU89I78</a:t>
            </a:r>
            <a:endParaRPr lang="en-US" sz="1350" dirty="0"/>
          </a:p>
          <a:p>
            <a:endParaRPr lang="en-US" sz="135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522FC5B-12A1-A042-B922-129D44165344}"/>
              </a:ext>
            </a:extLst>
          </p:cNvPr>
          <p:cNvSpPr/>
          <p:nvPr/>
        </p:nvSpPr>
        <p:spPr>
          <a:xfrm>
            <a:off x="4316983" y="3432736"/>
            <a:ext cx="3758978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50" dirty="0">
                <a:hlinkClick r:id="rId4"/>
              </a:rPr>
              <a:t>https://www.youtube.com/watch?v=HiPakwYa6O8</a:t>
            </a:r>
            <a:endParaRPr lang="en-US" sz="1350" dirty="0"/>
          </a:p>
          <a:p>
            <a:endParaRPr lang="en-US" sz="135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5E3DCF-95DD-BE4D-AB67-267D163D1C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4632" y="4106955"/>
            <a:ext cx="4407874" cy="248210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0D585B7-7CE9-6241-8485-CCEA6E5972D2}"/>
              </a:ext>
            </a:extLst>
          </p:cNvPr>
          <p:cNvSpPr/>
          <p:nvPr/>
        </p:nvSpPr>
        <p:spPr>
          <a:xfrm>
            <a:off x="227521" y="2242298"/>
            <a:ext cx="4572000" cy="71558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350" dirty="0">
                <a:hlinkClick r:id="rId6"/>
              </a:rPr>
              <a:t>https://www.tes.com/teaching-resource/teachers-tv-primary-history-vicious-vikings-6043643</a:t>
            </a:r>
            <a:endParaRPr lang="en-US" sz="1350" dirty="0"/>
          </a:p>
          <a:p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171958291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D0E84-670A-EA49-9FAB-F15BF82C6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369" y="348323"/>
            <a:ext cx="6457950" cy="969771"/>
          </a:xfrm>
        </p:spPr>
        <p:txBody>
          <a:bodyPr/>
          <a:lstStyle/>
          <a:p>
            <a:r>
              <a:rPr lang="en-US" dirty="0"/>
              <a:t>Historical enquiry - EBL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32DDC-FF7D-CD47-8D6E-C056076DA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125" y="1640541"/>
            <a:ext cx="7843557" cy="4154232"/>
          </a:xfrm>
        </p:spPr>
        <p:txBody>
          <a:bodyPr>
            <a:noAutofit/>
          </a:bodyPr>
          <a:lstStyle/>
          <a:p>
            <a:r>
              <a:rPr lang="en-US" sz="2700" dirty="0"/>
              <a:t>Children act like historians</a:t>
            </a:r>
          </a:p>
          <a:p>
            <a:r>
              <a:rPr lang="en-US" sz="2700" dirty="0"/>
              <a:t>Use historical protocols, e.g. </a:t>
            </a:r>
          </a:p>
          <a:p>
            <a:pPr lvl="1"/>
            <a:r>
              <a:rPr lang="en-US" sz="2700" dirty="0"/>
              <a:t>historian as </a:t>
            </a:r>
            <a:r>
              <a:rPr lang="en-US" sz="2700" b="1" dirty="0"/>
              <a:t>detective</a:t>
            </a:r>
          </a:p>
          <a:p>
            <a:pPr lvl="1"/>
            <a:r>
              <a:rPr lang="en-US" sz="2700" dirty="0"/>
              <a:t>Historian as </a:t>
            </a:r>
            <a:r>
              <a:rPr lang="en-US" sz="2700" b="1" dirty="0"/>
              <a:t>local or family historian</a:t>
            </a:r>
          </a:p>
          <a:p>
            <a:pPr lvl="1"/>
            <a:r>
              <a:rPr lang="en-US" sz="2700" dirty="0"/>
              <a:t>Historian as </a:t>
            </a:r>
            <a:r>
              <a:rPr lang="en-US" sz="2700" b="1" dirty="0"/>
              <a:t>biographer</a:t>
            </a:r>
          </a:p>
          <a:p>
            <a:pPr lvl="1"/>
            <a:r>
              <a:rPr lang="en-US" sz="2700" dirty="0"/>
              <a:t>Historian as </a:t>
            </a:r>
            <a:r>
              <a:rPr lang="en-US" sz="2700" b="1" dirty="0"/>
              <a:t>archaeologist</a:t>
            </a:r>
          </a:p>
          <a:p>
            <a:pPr lvl="1"/>
            <a:r>
              <a:rPr lang="en-US" sz="2700" dirty="0"/>
              <a:t>Historian as </a:t>
            </a:r>
            <a:r>
              <a:rPr lang="en-US" sz="2700" b="1" dirty="0"/>
              <a:t>story-teller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984B05-01F9-F94D-A2B0-78EC819BCE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5798" y="3630353"/>
            <a:ext cx="2363041" cy="2840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94810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7F0C2-F5F0-5F44-AEED-A620AF8AA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Educational visits</a:t>
            </a:r>
          </a:p>
        </p:txBody>
      </p:sp>
    </p:spTree>
    <p:extLst>
      <p:ext uri="{BB962C8B-B14F-4D97-AF65-F5344CB8AC3E}">
        <p14:creationId xmlns:p14="http://schemas.microsoft.com/office/powerpoint/2010/main" val="188548235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D363D-7F25-BF4F-AEF7-7FB7F1FE1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HAVE A GO!  EWCH AMDANI!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D1B1CA6-D834-AF48-8245-EE70C98004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4015" y="1546412"/>
            <a:ext cx="7939378" cy="4908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8907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5813</TotalTime>
  <Words>1789</Words>
  <Application>Microsoft Macintosh PowerPoint</Application>
  <PresentationFormat>On-screen Show (4:3)</PresentationFormat>
  <Paragraphs>181</Paragraphs>
  <Slides>47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2" baseType="lpstr">
      <vt:lpstr>Arial</vt:lpstr>
      <vt:lpstr>Calibri</vt:lpstr>
      <vt:lpstr>Times New Roman</vt:lpstr>
      <vt:lpstr>Wingdings</vt:lpstr>
      <vt:lpstr>Office Theme</vt:lpstr>
      <vt:lpstr>Enquiry-Based Learning (EBL) in the Humanities</vt:lpstr>
      <vt:lpstr>Aims and Objectives</vt:lpstr>
      <vt:lpstr>Consolidate previous learning</vt:lpstr>
      <vt:lpstr>EBL Models –Humanities </vt:lpstr>
      <vt:lpstr>Enquiry based learning skills in Religious Education</vt:lpstr>
      <vt:lpstr>PowerPoint Presentation</vt:lpstr>
      <vt:lpstr>‘What is RE?’</vt:lpstr>
      <vt:lpstr>Visiting a church</vt:lpstr>
      <vt:lpstr>The work of a priest</vt:lpstr>
      <vt:lpstr>The value of using the local area</vt:lpstr>
      <vt:lpstr>The five stages of enquiry based learning in RE - Ofsted </vt:lpstr>
      <vt:lpstr>Key elements of  Foundation Phase RE:</vt:lpstr>
      <vt:lpstr>Questions to promote deeper thinking</vt:lpstr>
      <vt:lpstr>Theme: Special Places</vt:lpstr>
      <vt:lpstr>Gill Vaisey’s website</vt:lpstr>
      <vt:lpstr>Puddles lends a helping paw</vt:lpstr>
      <vt:lpstr>Role play activities</vt:lpstr>
      <vt:lpstr>Creating a ‘role-play corner’ based on a church visit and the book</vt:lpstr>
      <vt:lpstr>Activities linked to Puddles the cat</vt:lpstr>
      <vt:lpstr>Activities linked to the  Reverend Freddie Fisher</vt:lpstr>
      <vt:lpstr>Puddles Visits Llansteffan Church</vt:lpstr>
      <vt:lpstr>Websites</vt:lpstr>
      <vt:lpstr>Useful References</vt:lpstr>
      <vt:lpstr>How can we promote EBL through ‘Active Learning’ in the Humanities?</vt:lpstr>
      <vt:lpstr>TIME MACHINES</vt:lpstr>
      <vt:lpstr>TARDIS…</vt:lpstr>
      <vt:lpstr>ROLE-PLAY</vt:lpstr>
      <vt:lpstr>HOT SEATING</vt:lpstr>
      <vt:lpstr>HOT SEATING &amp; TRANSLATOR***</vt:lpstr>
      <vt:lpstr>HUMAN TIMELINES</vt:lpstr>
      <vt:lpstr>FREEZE FRAMES</vt:lpstr>
      <vt:lpstr>CIRCLE DISCUSSIONS</vt:lpstr>
      <vt:lpstr>CHARACTER LINE</vt:lpstr>
      <vt:lpstr>DECISION ALLEY</vt:lpstr>
      <vt:lpstr>MARKET PLACE ROLE</vt:lpstr>
      <vt:lpstr>HUMAN SPIDER WEB</vt:lpstr>
      <vt:lpstr>A PIECE OF MIND…</vt:lpstr>
      <vt:lpstr>HIGH &amp; LOW points…</vt:lpstr>
      <vt:lpstr>GREAT BALLOON DEBATE</vt:lpstr>
      <vt:lpstr>THE MYSTERY ARTEFACT</vt:lpstr>
      <vt:lpstr>A MYSTERY ACTIVITY</vt:lpstr>
      <vt:lpstr>Great Cheese Mystery!</vt:lpstr>
      <vt:lpstr>Bits and Pieces…..</vt:lpstr>
      <vt:lpstr>ARCHAEOLOGY DIG/ DIG BOXES</vt:lpstr>
      <vt:lpstr>Historical enquiry - EBL</vt:lpstr>
      <vt:lpstr>Educational visits</vt:lpstr>
      <vt:lpstr>HAVE A GO!  EWCH AMDANI!</vt:lpstr>
    </vt:vector>
  </TitlesOfParts>
  <Company>Trinity Saint David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Enquiry-Based Learning (EBL) in practice in the Humanities</dc:title>
  <dc:creator>swwcte29</dc:creator>
  <cp:lastModifiedBy>Sioned Hughes</cp:lastModifiedBy>
  <cp:revision>72</cp:revision>
  <dcterms:created xsi:type="dcterms:W3CDTF">2017-04-20T11:27:30Z</dcterms:created>
  <dcterms:modified xsi:type="dcterms:W3CDTF">2019-04-29T15:44:29Z</dcterms:modified>
</cp:coreProperties>
</file>