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1"/>
  </p:notesMasterIdLst>
  <p:handoutMasterIdLst>
    <p:handoutMasterId r:id="rId42"/>
  </p:handoutMasterIdLst>
  <p:sldIdLst>
    <p:sldId id="256" r:id="rId5"/>
    <p:sldId id="310" r:id="rId6"/>
    <p:sldId id="291" r:id="rId7"/>
    <p:sldId id="293" r:id="rId8"/>
    <p:sldId id="260" r:id="rId9"/>
    <p:sldId id="292" r:id="rId10"/>
    <p:sldId id="294" r:id="rId11"/>
    <p:sldId id="267" r:id="rId12"/>
    <p:sldId id="266" r:id="rId13"/>
    <p:sldId id="268" r:id="rId14"/>
    <p:sldId id="269" r:id="rId15"/>
    <p:sldId id="270" r:id="rId16"/>
    <p:sldId id="272" r:id="rId17"/>
    <p:sldId id="273" r:id="rId18"/>
    <p:sldId id="306" r:id="rId19"/>
    <p:sldId id="314" r:id="rId20"/>
    <p:sldId id="275" r:id="rId21"/>
    <p:sldId id="276" r:id="rId22"/>
    <p:sldId id="295" r:id="rId23"/>
    <p:sldId id="277" r:id="rId24"/>
    <p:sldId id="278" r:id="rId25"/>
    <p:sldId id="297" r:id="rId26"/>
    <p:sldId id="298" r:id="rId27"/>
    <p:sldId id="299" r:id="rId28"/>
    <p:sldId id="300" r:id="rId29"/>
    <p:sldId id="301" r:id="rId30"/>
    <p:sldId id="302" r:id="rId31"/>
    <p:sldId id="303" r:id="rId32"/>
    <p:sldId id="304" r:id="rId33"/>
    <p:sldId id="307" r:id="rId34"/>
    <p:sldId id="308" r:id="rId35"/>
    <p:sldId id="319" r:id="rId36"/>
    <p:sldId id="320" r:id="rId37"/>
    <p:sldId id="283" r:id="rId38"/>
    <p:sldId id="309" r:id="rId39"/>
    <p:sldId id="305"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81"/>
  </p:normalViewPr>
  <p:slideViewPr>
    <p:cSldViewPr>
      <p:cViewPr varScale="1">
        <p:scale>
          <a:sx n="107" d="100"/>
          <a:sy n="107" d="100"/>
        </p:scale>
        <p:origin x="1760" y="17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87E6DB-B46D-466D-89A5-D23162EFD1A4}" type="doc">
      <dgm:prSet loTypeId="urn:microsoft.com/office/officeart/2005/8/layout/vList6" loCatId="list" qsTypeId="urn:microsoft.com/office/officeart/2005/8/quickstyle/simple1#1" qsCatId="simple" csTypeId="urn:microsoft.com/office/officeart/2005/8/colors/accent1_2#1" csCatId="accent1" phldr="1"/>
      <dgm:spPr/>
      <dgm:t>
        <a:bodyPr/>
        <a:lstStyle/>
        <a:p>
          <a:endParaRPr lang="en-US"/>
        </a:p>
      </dgm:t>
    </dgm:pt>
    <dgm:pt modelId="{01C4F79E-81E2-4699-8901-BB832AFA94DA}">
      <dgm:prSet phldrT="[Text]" custT="1"/>
      <dgm:spPr/>
      <dgm:t>
        <a:bodyPr/>
        <a:lstStyle/>
        <a:p>
          <a:r>
            <a:rPr lang="en-US" sz="3600" dirty="0"/>
            <a:t>Cultural Sensitivity or</a:t>
          </a:r>
        </a:p>
        <a:p>
          <a:r>
            <a:rPr lang="en-US" sz="3600" dirty="0"/>
            <a:t>Cultural Empathy?</a:t>
          </a:r>
        </a:p>
      </dgm:t>
    </dgm:pt>
    <dgm:pt modelId="{C5D75A98-2881-4810-B578-599EA4012FB9}" type="parTrans" cxnId="{5834414B-DB8D-4AFB-A83F-24B46AA90E4A}">
      <dgm:prSet/>
      <dgm:spPr/>
      <dgm:t>
        <a:bodyPr/>
        <a:lstStyle/>
        <a:p>
          <a:endParaRPr lang="en-US"/>
        </a:p>
      </dgm:t>
    </dgm:pt>
    <dgm:pt modelId="{19EB17BD-3B35-4511-8A64-95317C5DE903}" type="sibTrans" cxnId="{5834414B-DB8D-4AFB-A83F-24B46AA90E4A}">
      <dgm:prSet/>
      <dgm:spPr/>
      <dgm:t>
        <a:bodyPr/>
        <a:lstStyle/>
        <a:p>
          <a:endParaRPr lang="en-US"/>
        </a:p>
      </dgm:t>
    </dgm:pt>
    <dgm:pt modelId="{FD9FE979-F4DE-4E6B-9389-A292EB10B2AF}">
      <dgm:prSet phldrT="[Text]" custT="1"/>
      <dgm:spPr/>
      <dgm:t>
        <a:bodyPr/>
        <a:lstStyle/>
        <a:p>
          <a:r>
            <a:rPr lang="en-US" sz="2800" dirty="0"/>
            <a:t>An awareness of and an honest caring about another individual’s culture </a:t>
          </a:r>
        </a:p>
      </dgm:t>
    </dgm:pt>
    <dgm:pt modelId="{AC94FFAB-81EF-43FD-AD34-95F78407DE54}" type="parTrans" cxnId="{5E08BEBD-49BB-44A0-8A61-DFE3CB11D6D6}">
      <dgm:prSet/>
      <dgm:spPr/>
      <dgm:t>
        <a:bodyPr/>
        <a:lstStyle/>
        <a:p>
          <a:endParaRPr lang="en-US"/>
        </a:p>
      </dgm:t>
    </dgm:pt>
    <dgm:pt modelId="{E4931771-9713-4CF6-9CC8-256C919E977D}" type="sibTrans" cxnId="{5E08BEBD-49BB-44A0-8A61-DFE3CB11D6D6}">
      <dgm:prSet/>
      <dgm:spPr/>
      <dgm:t>
        <a:bodyPr/>
        <a:lstStyle/>
        <a:p>
          <a:endParaRPr lang="en-US"/>
        </a:p>
      </dgm:t>
    </dgm:pt>
    <dgm:pt modelId="{2C8BA83E-3B85-4CC6-8827-DF6D3B401907}">
      <dgm:prSet phldrT="[Text]" phldr="1" custT="1"/>
      <dgm:spPr/>
      <dgm:t>
        <a:bodyPr/>
        <a:lstStyle/>
        <a:p>
          <a:endParaRPr lang="en-US" sz="800" dirty="0"/>
        </a:p>
      </dgm:t>
    </dgm:pt>
    <dgm:pt modelId="{D224937D-BF92-43A5-A8FF-4BAE1F2639CC}" type="parTrans" cxnId="{6AE4C2DA-E814-4631-B7D2-783F2F30C101}">
      <dgm:prSet/>
      <dgm:spPr/>
      <dgm:t>
        <a:bodyPr/>
        <a:lstStyle/>
        <a:p>
          <a:endParaRPr lang="en-US"/>
        </a:p>
      </dgm:t>
    </dgm:pt>
    <dgm:pt modelId="{F6CDD501-8796-45E2-95FE-7113A7F0A0C0}" type="sibTrans" cxnId="{6AE4C2DA-E814-4631-B7D2-783F2F30C101}">
      <dgm:prSet/>
      <dgm:spPr/>
      <dgm:t>
        <a:bodyPr/>
        <a:lstStyle/>
        <a:p>
          <a:endParaRPr lang="en-US"/>
        </a:p>
      </dgm:t>
    </dgm:pt>
    <dgm:pt modelId="{A79D2AD8-D572-47A8-A14F-897EBE94050C}" type="pres">
      <dgm:prSet presAssocID="{EB87E6DB-B46D-466D-89A5-D23162EFD1A4}" presName="Name0" presStyleCnt="0">
        <dgm:presLayoutVars>
          <dgm:dir/>
          <dgm:animLvl val="lvl"/>
          <dgm:resizeHandles/>
        </dgm:presLayoutVars>
      </dgm:prSet>
      <dgm:spPr/>
    </dgm:pt>
    <dgm:pt modelId="{8C96C4D2-5EB8-4C28-895A-00EDF9E437CD}" type="pres">
      <dgm:prSet presAssocID="{01C4F79E-81E2-4699-8901-BB832AFA94DA}" presName="linNode" presStyleCnt="0"/>
      <dgm:spPr/>
    </dgm:pt>
    <dgm:pt modelId="{76670983-FF71-4219-A231-8B91E1065C87}" type="pres">
      <dgm:prSet presAssocID="{01C4F79E-81E2-4699-8901-BB832AFA94DA}" presName="parentShp" presStyleLbl="node1" presStyleIdx="0" presStyleCnt="1">
        <dgm:presLayoutVars>
          <dgm:bulletEnabled val="1"/>
        </dgm:presLayoutVars>
      </dgm:prSet>
      <dgm:spPr/>
    </dgm:pt>
    <dgm:pt modelId="{7F373651-2CA1-4EEE-9DBA-610E5FEFE7C1}" type="pres">
      <dgm:prSet presAssocID="{01C4F79E-81E2-4699-8901-BB832AFA94DA}" presName="childShp" presStyleLbl="bgAccFollowNode1" presStyleIdx="0" presStyleCnt="1">
        <dgm:presLayoutVars>
          <dgm:bulletEnabled val="1"/>
        </dgm:presLayoutVars>
      </dgm:prSet>
      <dgm:spPr/>
    </dgm:pt>
  </dgm:ptLst>
  <dgm:cxnLst>
    <dgm:cxn modelId="{CF099D05-6FB7-4B6E-92CF-B6AF7632655A}" type="presOf" srcId="{FD9FE979-F4DE-4E6B-9389-A292EB10B2AF}" destId="{7F373651-2CA1-4EEE-9DBA-610E5FEFE7C1}" srcOrd="0" destOrd="0" presId="urn:microsoft.com/office/officeart/2005/8/layout/vList6"/>
    <dgm:cxn modelId="{8EC52320-8EB6-4CA5-945B-0D97B0FAA9B7}" type="presOf" srcId="{EB87E6DB-B46D-466D-89A5-D23162EFD1A4}" destId="{A79D2AD8-D572-47A8-A14F-897EBE94050C}" srcOrd="0" destOrd="0" presId="urn:microsoft.com/office/officeart/2005/8/layout/vList6"/>
    <dgm:cxn modelId="{5834414B-DB8D-4AFB-A83F-24B46AA90E4A}" srcId="{EB87E6DB-B46D-466D-89A5-D23162EFD1A4}" destId="{01C4F79E-81E2-4699-8901-BB832AFA94DA}" srcOrd="0" destOrd="0" parTransId="{C5D75A98-2881-4810-B578-599EA4012FB9}" sibTransId="{19EB17BD-3B35-4511-8A64-95317C5DE903}"/>
    <dgm:cxn modelId="{D7611C60-A9C6-4B66-BC62-0E5EFC1621F9}" type="presOf" srcId="{2C8BA83E-3B85-4CC6-8827-DF6D3B401907}" destId="{7F373651-2CA1-4EEE-9DBA-610E5FEFE7C1}" srcOrd="0" destOrd="1" presId="urn:microsoft.com/office/officeart/2005/8/layout/vList6"/>
    <dgm:cxn modelId="{1E38F38E-531F-4728-9870-7249E246E273}" type="presOf" srcId="{01C4F79E-81E2-4699-8901-BB832AFA94DA}" destId="{76670983-FF71-4219-A231-8B91E1065C87}" srcOrd="0" destOrd="0" presId="urn:microsoft.com/office/officeart/2005/8/layout/vList6"/>
    <dgm:cxn modelId="{5E08BEBD-49BB-44A0-8A61-DFE3CB11D6D6}" srcId="{01C4F79E-81E2-4699-8901-BB832AFA94DA}" destId="{FD9FE979-F4DE-4E6B-9389-A292EB10B2AF}" srcOrd="0" destOrd="0" parTransId="{AC94FFAB-81EF-43FD-AD34-95F78407DE54}" sibTransId="{E4931771-9713-4CF6-9CC8-256C919E977D}"/>
    <dgm:cxn modelId="{6AE4C2DA-E814-4631-B7D2-783F2F30C101}" srcId="{01C4F79E-81E2-4699-8901-BB832AFA94DA}" destId="{2C8BA83E-3B85-4CC6-8827-DF6D3B401907}" srcOrd="1" destOrd="0" parTransId="{D224937D-BF92-43A5-A8FF-4BAE1F2639CC}" sibTransId="{F6CDD501-8796-45E2-95FE-7113A7F0A0C0}"/>
    <dgm:cxn modelId="{D29B0A8C-C8C0-4B21-8BFD-2A32C95D9B60}" type="presParOf" srcId="{A79D2AD8-D572-47A8-A14F-897EBE94050C}" destId="{8C96C4D2-5EB8-4C28-895A-00EDF9E437CD}" srcOrd="0" destOrd="0" presId="urn:microsoft.com/office/officeart/2005/8/layout/vList6"/>
    <dgm:cxn modelId="{26AF56AA-7039-44C8-A255-B4F24E2FD9AB}" type="presParOf" srcId="{8C96C4D2-5EB8-4C28-895A-00EDF9E437CD}" destId="{76670983-FF71-4219-A231-8B91E1065C87}" srcOrd="0" destOrd="0" presId="urn:microsoft.com/office/officeart/2005/8/layout/vList6"/>
    <dgm:cxn modelId="{B5769DB1-E73B-47F1-BB95-034B68B47EF4}" type="presParOf" srcId="{8C96C4D2-5EB8-4C28-895A-00EDF9E437CD}" destId="{7F373651-2CA1-4EEE-9DBA-610E5FEFE7C1}"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CAD4B5-99A7-4590-AEB1-950F39C4637A}" type="doc">
      <dgm:prSet loTypeId="urn:microsoft.com/office/officeart/2005/8/layout/cycle2" loCatId="cycle" qsTypeId="urn:microsoft.com/office/officeart/2005/8/quickstyle/simple1#2" qsCatId="simple" csTypeId="urn:microsoft.com/office/officeart/2005/8/colors/accent1_2#2" csCatId="accent1"/>
      <dgm:spPr/>
      <dgm:t>
        <a:bodyPr/>
        <a:lstStyle/>
        <a:p>
          <a:endParaRPr lang="en-US"/>
        </a:p>
      </dgm:t>
    </dgm:pt>
    <dgm:pt modelId="{6AA60563-7B48-460A-8346-F4B461E5DA81}">
      <dgm:prSet/>
      <dgm:spPr/>
      <dgm:t>
        <a:bodyPr/>
        <a:lstStyle/>
        <a:p>
          <a:pPr rtl="0"/>
          <a:r>
            <a:rPr lang="en-US" b="1" dirty="0"/>
            <a:t>Kinship</a:t>
          </a:r>
          <a:endParaRPr lang="en-US" dirty="0"/>
        </a:p>
      </dgm:t>
    </dgm:pt>
    <dgm:pt modelId="{2C11EFA8-60B2-47C6-8617-37C3FB3FE3A3}" type="parTrans" cxnId="{87E0D462-7544-484D-9AD3-5636DDDBA4A1}">
      <dgm:prSet/>
      <dgm:spPr/>
      <dgm:t>
        <a:bodyPr/>
        <a:lstStyle/>
        <a:p>
          <a:endParaRPr lang="en-US"/>
        </a:p>
      </dgm:t>
    </dgm:pt>
    <dgm:pt modelId="{68935D04-48AE-48EB-BE42-7A1FE110C01C}" type="sibTrans" cxnId="{87E0D462-7544-484D-9AD3-5636DDDBA4A1}">
      <dgm:prSet/>
      <dgm:spPr/>
      <dgm:t>
        <a:bodyPr/>
        <a:lstStyle/>
        <a:p>
          <a:endParaRPr lang="en-US" dirty="0"/>
        </a:p>
      </dgm:t>
    </dgm:pt>
    <dgm:pt modelId="{23E6C9B4-8306-4DB3-8C45-C591F164A102}">
      <dgm:prSet/>
      <dgm:spPr/>
      <dgm:t>
        <a:bodyPr/>
        <a:lstStyle/>
        <a:p>
          <a:pPr rtl="0"/>
          <a:r>
            <a:rPr lang="en-US" b="1" dirty="0"/>
            <a:t>Education System</a:t>
          </a:r>
          <a:endParaRPr lang="en-US" dirty="0"/>
        </a:p>
      </dgm:t>
    </dgm:pt>
    <dgm:pt modelId="{46FE20E5-3889-46EE-A1C8-5172E1FE9764}" type="parTrans" cxnId="{BA281906-05D8-4778-87F5-075E685CB4AB}">
      <dgm:prSet/>
      <dgm:spPr/>
      <dgm:t>
        <a:bodyPr/>
        <a:lstStyle/>
        <a:p>
          <a:endParaRPr lang="en-US"/>
        </a:p>
      </dgm:t>
    </dgm:pt>
    <dgm:pt modelId="{6B003566-4E01-4F91-8FF4-DA35EF50F785}" type="sibTrans" cxnId="{BA281906-05D8-4778-87F5-075E685CB4AB}">
      <dgm:prSet/>
      <dgm:spPr/>
      <dgm:t>
        <a:bodyPr/>
        <a:lstStyle/>
        <a:p>
          <a:endParaRPr lang="en-US" dirty="0"/>
        </a:p>
      </dgm:t>
    </dgm:pt>
    <dgm:pt modelId="{49072283-3B1A-467D-8522-4F86030B24AB}">
      <dgm:prSet/>
      <dgm:spPr/>
      <dgm:t>
        <a:bodyPr/>
        <a:lstStyle/>
        <a:p>
          <a:pPr rtl="0"/>
          <a:r>
            <a:rPr lang="en-US" b="1" dirty="0"/>
            <a:t>Economic System</a:t>
          </a:r>
          <a:endParaRPr lang="en-US" dirty="0"/>
        </a:p>
      </dgm:t>
    </dgm:pt>
    <dgm:pt modelId="{BBE503C3-35F7-4C85-B093-9C216A10D291}" type="parTrans" cxnId="{86CB94CF-2EE6-4B5F-9617-863939BFA2A1}">
      <dgm:prSet/>
      <dgm:spPr/>
      <dgm:t>
        <a:bodyPr/>
        <a:lstStyle/>
        <a:p>
          <a:endParaRPr lang="en-US"/>
        </a:p>
      </dgm:t>
    </dgm:pt>
    <dgm:pt modelId="{AB3152C6-AFC7-4322-83F2-D6D86259FB51}" type="sibTrans" cxnId="{86CB94CF-2EE6-4B5F-9617-863939BFA2A1}">
      <dgm:prSet/>
      <dgm:spPr/>
      <dgm:t>
        <a:bodyPr/>
        <a:lstStyle/>
        <a:p>
          <a:endParaRPr lang="en-US" dirty="0"/>
        </a:p>
      </dgm:t>
    </dgm:pt>
    <dgm:pt modelId="{E6B22AF8-110B-4229-B9DA-B67A8491DC95}">
      <dgm:prSet/>
      <dgm:spPr/>
      <dgm:t>
        <a:bodyPr/>
        <a:lstStyle/>
        <a:p>
          <a:pPr rtl="0"/>
          <a:r>
            <a:rPr lang="en-US" b="1" dirty="0"/>
            <a:t>Political System</a:t>
          </a:r>
          <a:endParaRPr lang="en-US" dirty="0"/>
        </a:p>
      </dgm:t>
    </dgm:pt>
    <dgm:pt modelId="{8016D9B4-DFBF-4FF3-99DF-ECA9BC6E97C5}" type="parTrans" cxnId="{3646F21B-6FA1-4A81-9A2A-0529DF6585DD}">
      <dgm:prSet/>
      <dgm:spPr/>
      <dgm:t>
        <a:bodyPr/>
        <a:lstStyle/>
        <a:p>
          <a:endParaRPr lang="en-US"/>
        </a:p>
      </dgm:t>
    </dgm:pt>
    <dgm:pt modelId="{6C3EB1C2-1DCD-45F2-82B9-87B005419445}" type="sibTrans" cxnId="{3646F21B-6FA1-4A81-9A2A-0529DF6585DD}">
      <dgm:prSet/>
      <dgm:spPr/>
      <dgm:t>
        <a:bodyPr/>
        <a:lstStyle/>
        <a:p>
          <a:endParaRPr lang="en-US" dirty="0"/>
        </a:p>
      </dgm:t>
    </dgm:pt>
    <dgm:pt modelId="{0B0C3A25-2623-4FD6-9846-14CED01D737B}">
      <dgm:prSet/>
      <dgm:spPr/>
      <dgm:t>
        <a:bodyPr/>
        <a:lstStyle/>
        <a:p>
          <a:pPr rtl="0"/>
          <a:r>
            <a:rPr lang="en-US" b="1" dirty="0"/>
            <a:t>Health System</a:t>
          </a:r>
          <a:endParaRPr lang="en-US" dirty="0"/>
        </a:p>
      </dgm:t>
    </dgm:pt>
    <dgm:pt modelId="{55302E10-5B31-45E0-8651-7A7ACF86FCAD}" type="parTrans" cxnId="{E29401CB-3418-46F5-9560-E0370EBDF105}">
      <dgm:prSet/>
      <dgm:spPr/>
      <dgm:t>
        <a:bodyPr/>
        <a:lstStyle/>
        <a:p>
          <a:endParaRPr lang="en-US"/>
        </a:p>
      </dgm:t>
    </dgm:pt>
    <dgm:pt modelId="{011B5672-8189-4841-B064-4042806AC30A}" type="sibTrans" cxnId="{E29401CB-3418-46F5-9560-E0370EBDF105}">
      <dgm:prSet/>
      <dgm:spPr/>
      <dgm:t>
        <a:bodyPr/>
        <a:lstStyle/>
        <a:p>
          <a:endParaRPr lang="en-US" dirty="0"/>
        </a:p>
      </dgm:t>
    </dgm:pt>
    <dgm:pt modelId="{CF6D24AE-31F4-44DE-A679-9A3DD5EFD078}">
      <dgm:prSet/>
      <dgm:spPr/>
      <dgm:t>
        <a:bodyPr/>
        <a:lstStyle/>
        <a:p>
          <a:pPr rtl="0"/>
          <a:r>
            <a:rPr lang="en-US" b="1" dirty="0"/>
            <a:t>Recreation</a:t>
          </a:r>
          <a:endParaRPr lang="en-US" dirty="0"/>
        </a:p>
      </dgm:t>
    </dgm:pt>
    <dgm:pt modelId="{11995323-53FA-467F-8E4E-B3DBC9FF160D}" type="parTrans" cxnId="{7221927D-CFC7-4EB0-83FC-04EFA8D6AA52}">
      <dgm:prSet/>
      <dgm:spPr/>
      <dgm:t>
        <a:bodyPr/>
        <a:lstStyle/>
        <a:p>
          <a:endParaRPr lang="en-US"/>
        </a:p>
      </dgm:t>
    </dgm:pt>
    <dgm:pt modelId="{3CFEAC9B-1A24-48A6-951C-0405A0D73079}" type="sibTrans" cxnId="{7221927D-CFC7-4EB0-83FC-04EFA8D6AA52}">
      <dgm:prSet/>
      <dgm:spPr/>
      <dgm:t>
        <a:bodyPr/>
        <a:lstStyle/>
        <a:p>
          <a:endParaRPr lang="en-US" dirty="0"/>
        </a:p>
      </dgm:t>
    </dgm:pt>
    <dgm:pt modelId="{273D967A-8D06-4E83-B68C-1A8C989448F8}">
      <dgm:prSet/>
      <dgm:spPr/>
      <dgm:t>
        <a:bodyPr/>
        <a:lstStyle/>
        <a:p>
          <a:pPr rtl="0"/>
          <a:r>
            <a:rPr lang="en-US" b="1" dirty="0"/>
            <a:t>Religion</a:t>
          </a:r>
        </a:p>
      </dgm:t>
    </dgm:pt>
    <dgm:pt modelId="{8828D9ED-3744-4F5F-94EA-36FF9D5CB851}" type="parTrans" cxnId="{ABA2C3A3-0969-4DEC-A850-2D9EB1CC163A}">
      <dgm:prSet/>
      <dgm:spPr/>
      <dgm:t>
        <a:bodyPr/>
        <a:lstStyle/>
        <a:p>
          <a:endParaRPr lang="en-US"/>
        </a:p>
      </dgm:t>
    </dgm:pt>
    <dgm:pt modelId="{ECA32B25-C3F9-4107-B03D-DAE5495FA93F}" type="sibTrans" cxnId="{ABA2C3A3-0969-4DEC-A850-2D9EB1CC163A}">
      <dgm:prSet/>
      <dgm:spPr/>
      <dgm:t>
        <a:bodyPr/>
        <a:lstStyle/>
        <a:p>
          <a:endParaRPr lang="en-US" dirty="0"/>
        </a:p>
      </dgm:t>
    </dgm:pt>
    <dgm:pt modelId="{1749F5E9-0A93-41D1-8512-C0CB1D74D4E0}" type="pres">
      <dgm:prSet presAssocID="{C1CAD4B5-99A7-4590-AEB1-950F39C4637A}" presName="cycle" presStyleCnt="0">
        <dgm:presLayoutVars>
          <dgm:dir/>
          <dgm:resizeHandles val="exact"/>
        </dgm:presLayoutVars>
      </dgm:prSet>
      <dgm:spPr/>
    </dgm:pt>
    <dgm:pt modelId="{454065FA-DE61-4863-97BA-32D3B1396E61}" type="pres">
      <dgm:prSet presAssocID="{6AA60563-7B48-460A-8346-F4B461E5DA81}" presName="node" presStyleLbl="node1" presStyleIdx="0" presStyleCnt="7">
        <dgm:presLayoutVars>
          <dgm:bulletEnabled val="1"/>
        </dgm:presLayoutVars>
      </dgm:prSet>
      <dgm:spPr/>
    </dgm:pt>
    <dgm:pt modelId="{E41BB1D8-D195-4661-914E-8CEBB3CAD3D1}" type="pres">
      <dgm:prSet presAssocID="{68935D04-48AE-48EB-BE42-7A1FE110C01C}" presName="sibTrans" presStyleLbl="sibTrans2D1" presStyleIdx="0" presStyleCnt="7"/>
      <dgm:spPr/>
    </dgm:pt>
    <dgm:pt modelId="{E5AB4274-EED2-4F0A-87A4-21E9829FE57F}" type="pres">
      <dgm:prSet presAssocID="{68935D04-48AE-48EB-BE42-7A1FE110C01C}" presName="connectorText" presStyleLbl="sibTrans2D1" presStyleIdx="0" presStyleCnt="7"/>
      <dgm:spPr/>
    </dgm:pt>
    <dgm:pt modelId="{C659338E-3B96-405C-BDAB-84BDD888AADA}" type="pres">
      <dgm:prSet presAssocID="{23E6C9B4-8306-4DB3-8C45-C591F164A102}" presName="node" presStyleLbl="node1" presStyleIdx="1" presStyleCnt="7">
        <dgm:presLayoutVars>
          <dgm:bulletEnabled val="1"/>
        </dgm:presLayoutVars>
      </dgm:prSet>
      <dgm:spPr/>
    </dgm:pt>
    <dgm:pt modelId="{5AD2616D-9190-4F3D-A5B4-24C6FD7CBA74}" type="pres">
      <dgm:prSet presAssocID="{6B003566-4E01-4F91-8FF4-DA35EF50F785}" presName="sibTrans" presStyleLbl="sibTrans2D1" presStyleIdx="1" presStyleCnt="7"/>
      <dgm:spPr/>
    </dgm:pt>
    <dgm:pt modelId="{0A782AE9-A354-40EE-9889-3F5B7A2267B2}" type="pres">
      <dgm:prSet presAssocID="{6B003566-4E01-4F91-8FF4-DA35EF50F785}" presName="connectorText" presStyleLbl="sibTrans2D1" presStyleIdx="1" presStyleCnt="7"/>
      <dgm:spPr/>
    </dgm:pt>
    <dgm:pt modelId="{FB0B6277-914A-41FA-85F1-CDD8FDB43ED9}" type="pres">
      <dgm:prSet presAssocID="{49072283-3B1A-467D-8522-4F86030B24AB}" presName="node" presStyleLbl="node1" presStyleIdx="2" presStyleCnt="7">
        <dgm:presLayoutVars>
          <dgm:bulletEnabled val="1"/>
        </dgm:presLayoutVars>
      </dgm:prSet>
      <dgm:spPr/>
    </dgm:pt>
    <dgm:pt modelId="{7CC87484-43D9-44B7-BC56-AED9128F58D3}" type="pres">
      <dgm:prSet presAssocID="{AB3152C6-AFC7-4322-83F2-D6D86259FB51}" presName="sibTrans" presStyleLbl="sibTrans2D1" presStyleIdx="2" presStyleCnt="7"/>
      <dgm:spPr/>
    </dgm:pt>
    <dgm:pt modelId="{39B0DA5D-6E85-4994-89F5-4C09A4DB2F21}" type="pres">
      <dgm:prSet presAssocID="{AB3152C6-AFC7-4322-83F2-D6D86259FB51}" presName="connectorText" presStyleLbl="sibTrans2D1" presStyleIdx="2" presStyleCnt="7"/>
      <dgm:spPr/>
    </dgm:pt>
    <dgm:pt modelId="{E7743693-0F8C-4FE3-9991-8EF5F00C12EB}" type="pres">
      <dgm:prSet presAssocID="{E6B22AF8-110B-4229-B9DA-B67A8491DC95}" presName="node" presStyleLbl="node1" presStyleIdx="3" presStyleCnt="7">
        <dgm:presLayoutVars>
          <dgm:bulletEnabled val="1"/>
        </dgm:presLayoutVars>
      </dgm:prSet>
      <dgm:spPr/>
    </dgm:pt>
    <dgm:pt modelId="{22D61165-A9C9-4B56-BC44-94F7C7A7CD84}" type="pres">
      <dgm:prSet presAssocID="{6C3EB1C2-1DCD-45F2-82B9-87B005419445}" presName="sibTrans" presStyleLbl="sibTrans2D1" presStyleIdx="3" presStyleCnt="7"/>
      <dgm:spPr/>
    </dgm:pt>
    <dgm:pt modelId="{A0457C5C-92C3-440E-B3FB-1F5BD88416B9}" type="pres">
      <dgm:prSet presAssocID="{6C3EB1C2-1DCD-45F2-82B9-87B005419445}" presName="connectorText" presStyleLbl="sibTrans2D1" presStyleIdx="3" presStyleCnt="7"/>
      <dgm:spPr/>
    </dgm:pt>
    <dgm:pt modelId="{59D13B59-E0E1-48FF-8479-7D4CE290F452}" type="pres">
      <dgm:prSet presAssocID="{0B0C3A25-2623-4FD6-9846-14CED01D737B}" presName="node" presStyleLbl="node1" presStyleIdx="4" presStyleCnt="7">
        <dgm:presLayoutVars>
          <dgm:bulletEnabled val="1"/>
        </dgm:presLayoutVars>
      </dgm:prSet>
      <dgm:spPr/>
    </dgm:pt>
    <dgm:pt modelId="{23FBCAB7-82A3-4425-B368-BAC7398E58E5}" type="pres">
      <dgm:prSet presAssocID="{011B5672-8189-4841-B064-4042806AC30A}" presName="sibTrans" presStyleLbl="sibTrans2D1" presStyleIdx="4" presStyleCnt="7"/>
      <dgm:spPr/>
    </dgm:pt>
    <dgm:pt modelId="{A6BBB6FA-7727-41A9-9703-BCD631F07BAE}" type="pres">
      <dgm:prSet presAssocID="{011B5672-8189-4841-B064-4042806AC30A}" presName="connectorText" presStyleLbl="sibTrans2D1" presStyleIdx="4" presStyleCnt="7"/>
      <dgm:spPr/>
    </dgm:pt>
    <dgm:pt modelId="{B97558DC-475D-4DE3-8B8D-1826A2AB4DEF}" type="pres">
      <dgm:prSet presAssocID="{CF6D24AE-31F4-44DE-A679-9A3DD5EFD078}" presName="node" presStyleLbl="node1" presStyleIdx="5" presStyleCnt="7">
        <dgm:presLayoutVars>
          <dgm:bulletEnabled val="1"/>
        </dgm:presLayoutVars>
      </dgm:prSet>
      <dgm:spPr/>
    </dgm:pt>
    <dgm:pt modelId="{CEBCAE44-AAFA-47F5-90A1-E26C7BA48436}" type="pres">
      <dgm:prSet presAssocID="{3CFEAC9B-1A24-48A6-951C-0405A0D73079}" presName="sibTrans" presStyleLbl="sibTrans2D1" presStyleIdx="5" presStyleCnt="7"/>
      <dgm:spPr/>
    </dgm:pt>
    <dgm:pt modelId="{E223375E-87A2-46A4-9AE9-D0ED20FB4AB2}" type="pres">
      <dgm:prSet presAssocID="{3CFEAC9B-1A24-48A6-951C-0405A0D73079}" presName="connectorText" presStyleLbl="sibTrans2D1" presStyleIdx="5" presStyleCnt="7"/>
      <dgm:spPr/>
    </dgm:pt>
    <dgm:pt modelId="{E4FF8FCF-BCC9-4F5D-A52A-8E1EB156F772}" type="pres">
      <dgm:prSet presAssocID="{273D967A-8D06-4E83-B68C-1A8C989448F8}" presName="node" presStyleLbl="node1" presStyleIdx="6" presStyleCnt="7">
        <dgm:presLayoutVars>
          <dgm:bulletEnabled val="1"/>
        </dgm:presLayoutVars>
      </dgm:prSet>
      <dgm:spPr/>
    </dgm:pt>
    <dgm:pt modelId="{EBA0D777-DD57-4252-B5EF-E037D1348B9B}" type="pres">
      <dgm:prSet presAssocID="{ECA32B25-C3F9-4107-B03D-DAE5495FA93F}" presName="sibTrans" presStyleLbl="sibTrans2D1" presStyleIdx="6" presStyleCnt="7"/>
      <dgm:spPr/>
    </dgm:pt>
    <dgm:pt modelId="{A611C124-C052-4CC0-B670-1BB2AD051816}" type="pres">
      <dgm:prSet presAssocID="{ECA32B25-C3F9-4107-B03D-DAE5495FA93F}" presName="connectorText" presStyleLbl="sibTrans2D1" presStyleIdx="6" presStyleCnt="7"/>
      <dgm:spPr/>
    </dgm:pt>
  </dgm:ptLst>
  <dgm:cxnLst>
    <dgm:cxn modelId="{B004A401-EF9E-4DF9-B11C-D2CDEE2D3A7C}" type="presOf" srcId="{3CFEAC9B-1A24-48A6-951C-0405A0D73079}" destId="{E223375E-87A2-46A4-9AE9-D0ED20FB4AB2}" srcOrd="1" destOrd="0" presId="urn:microsoft.com/office/officeart/2005/8/layout/cycle2"/>
    <dgm:cxn modelId="{A1EFA501-77F6-45C3-8BAD-833936FD2DB3}" type="presOf" srcId="{0B0C3A25-2623-4FD6-9846-14CED01D737B}" destId="{59D13B59-E0E1-48FF-8479-7D4CE290F452}" srcOrd="0" destOrd="0" presId="urn:microsoft.com/office/officeart/2005/8/layout/cycle2"/>
    <dgm:cxn modelId="{BA281906-05D8-4778-87F5-075E685CB4AB}" srcId="{C1CAD4B5-99A7-4590-AEB1-950F39C4637A}" destId="{23E6C9B4-8306-4DB3-8C45-C591F164A102}" srcOrd="1" destOrd="0" parTransId="{46FE20E5-3889-46EE-A1C8-5172E1FE9764}" sibTransId="{6B003566-4E01-4F91-8FF4-DA35EF50F785}"/>
    <dgm:cxn modelId="{5EAA0709-3C06-41C0-8727-263AA2AF68A0}" type="presOf" srcId="{AB3152C6-AFC7-4322-83F2-D6D86259FB51}" destId="{7CC87484-43D9-44B7-BC56-AED9128F58D3}" srcOrd="0" destOrd="0" presId="urn:microsoft.com/office/officeart/2005/8/layout/cycle2"/>
    <dgm:cxn modelId="{A2A96610-63FA-41F4-A87B-08D2DD41C947}" type="presOf" srcId="{68935D04-48AE-48EB-BE42-7A1FE110C01C}" destId="{E5AB4274-EED2-4F0A-87A4-21E9829FE57F}" srcOrd="1" destOrd="0" presId="urn:microsoft.com/office/officeart/2005/8/layout/cycle2"/>
    <dgm:cxn modelId="{59409913-76A9-41F7-92BA-CBD854E20D9A}" type="presOf" srcId="{6C3EB1C2-1DCD-45F2-82B9-87B005419445}" destId="{22D61165-A9C9-4B56-BC44-94F7C7A7CD84}" srcOrd="0" destOrd="0" presId="urn:microsoft.com/office/officeart/2005/8/layout/cycle2"/>
    <dgm:cxn modelId="{6D7E3E1B-C96C-41B6-A8F1-5867A19DCE12}" type="presOf" srcId="{ECA32B25-C3F9-4107-B03D-DAE5495FA93F}" destId="{A611C124-C052-4CC0-B670-1BB2AD051816}" srcOrd="1" destOrd="0" presId="urn:microsoft.com/office/officeart/2005/8/layout/cycle2"/>
    <dgm:cxn modelId="{3646F21B-6FA1-4A81-9A2A-0529DF6585DD}" srcId="{C1CAD4B5-99A7-4590-AEB1-950F39C4637A}" destId="{E6B22AF8-110B-4229-B9DA-B67A8491DC95}" srcOrd="3" destOrd="0" parTransId="{8016D9B4-DFBF-4FF3-99DF-ECA9BC6E97C5}" sibTransId="{6C3EB1C2-1DCD-45F2-82B9-87B005419445}"/>
    <dgm:cxn modelId="{D62A732A-250E-4587-89A3-4A181EBCAC82}" type="presOf" srcId="{6AA60563-7B48-460A-8346-F4B461E5DA81}" destId="{454065FA-DE61-4863-97BA-32D3B1396E61}" srcOrd="0" destOrd="0" presId="urn:microsoft.com/office/officeart/2005/8/layout/cycle2"/>
    <dgm:cxn modelId="{87E0D462-7544-484D-9AD3-5636DDDBA4A1}" srcId="{C1CAD4B5-99A7-4590-AEB1-950F39C4637A}" destId="{6AA60563-7B48-460A-8346-F4B461E5DA81}" srcOrd="0" destOrd="0" parTransId="{2C11EFA8-60B2-47C6-8617-37C3FB3FE3A3}" sibTransId="{68935D04-48AE-48EB-BE42-7A1FE110C01C}"/>
    <dgm:cxn modelId="{EE732165-17CD-4408-8731-24C89DEAFA13}" type="presOf" srcId="{6B003566-4E01-4F91-8FF4-DA35EF50F785}" destId="{0A782AE9-A354-40EE-9889-3F5B7A2267B2}" srcOrd="1" destOrd="0" presId="urn:microsoft.com/office/officeart/2005/8/layout/cycle2"/>
    <dgm:cxn modelId="{4B19C565-553E-4F63-8092-6FF4E52F93D5}" type="presOf" srcId="{AB3152C6-AFC7-4322-83F2-D6D86259FB51}" destId="{39B0DA5D-6E85-4994-89F5-4C09A4DB2F21}" srcOrd="1" destOrd="0" presId="urn:microsoft.com/office/officeart/2005/8/layout/cycle2"/>
    <dgm:cxn modelId="{5BB89D67-5813-451D-B32A-50FAFBF47B93}" type="presOf" srcId="{68935D04-48AE-48EB-BE42-7A1FE110C01C}" destId="{E41BB1D8-D195-4661-914E-8CEBB3CAD3D1}" srcOrd="0" destOrd="0" presId="urn:microsoft.com/office/officeart/2005/8/layout/cycle2"/>
    <dgm:cxn modelId="{90889C68-21C7-4666-A312-A94DCA5129C1}" type="presOf" srcId="{3CFEAC9B-1A24-48A6-951C-0405A0D73079}" destId="{CEBCAE44-AAFA-47F5-90A1-E26C7BA48436}" srcOrd="0" destOrd="0" presId="urn:microsoft.com/office/officeart/2005/8/layout/cycle2"/>
    <dgm:cxn modelId="{44537778-E6D4-4F44-A287-10DCB5DB3C6F}" type="presOf" srcId="{273D967A-8D06-4E83-B68C-1A8C989448F8}" destId="{E4FF8FCF-BCC9-4F5D-A52A-8E1EB156F772}" srcOrd="0" destOrd="0" presId="urn:microsoft.com/office/officeart/2005/8/layout/cycle2"/>
    <dgm:cxn modelId="{7221927D-CFC7-4EB0-83FC-04EFA8D6AA52}" srcId="{C1CAD4B5-99A7-4590-AEB1-950F39C4637A}" destId="{CF6D24AE-31F4-44DE-A679-9A3DD5EFD078}" srcOrd="5" destOrd="0" parTransId="{11995323-53FA-467F-8E4E-B3DBC9FF160D}" sibTransId="{3CFEAC9B-1A24-48A6-951C-0405A0D73079}"/>
    <dgm:cxn modelId="{7266419B-DCE5-4768-B765-8471E2FDD6E4}" type="presOf" srcId="{ECA32B25-C3F9-4107-B03D-DAE5495FA93F}" destId="{EBA0D777-DD57-4252-B5EF-E037D1348B9B}" srcOrd="0" destOrd="0" presId="urn:microsoft.com/office/officeart/2005/8/layout/cycle2"/>
    <dgm:cxn modelId="{52757AA2-BF6B-4107-9CBC-BBCF7A7DB7C9}" type="presOf" srcId="{49072283-3B1A-467D-8522-4F86030B24AB}" destId="{FB0B6277-914A-41FA-85F1-CDD8FDB43ED9}" srcOrd="0" destOrd="0" presId="urn:microsoft.com/office/officeart/2005/8/layout/cycle2"/>
    <dgm:cxn modelId="{ABA2C3A3-0969-4DEC-A850-2D9EB1CC163A}" srcId="{C1CAD4B5-99A7-4590-AEB1-950F39C4637A}" destId="{273D967A-8D06-4E83-B68C-1A8C989448F8}" srcOrd="6" destOrd="0" parTransId="{8828D9ED-3744-4F5F-94EA-36FF9D5CB851}" sibTransId="{ECA32B25-C3F9-4107-B03D-DAE5495FA93F}"/>
    <dgm:cxn modelId="{4135C5A4-21CC-4A17-A0BB-D4BC37103DED}" type="presOf" srcId="{6B003566-4E01-4F91-8FF4-DA35EF50F785}" destId="{5AD2616D-9190-4F3D-A5B4-24C6FD7CBA74}" srcOrd="0" destOrd="0" presId="urn:microsoft.com/office/officeart/2005/8/layout/cycle2"/>
    <dgm:cxn modelId="{E0B2B9BC-C7AE-4626-8057-8CE0FCBE054B}" type="presOf" srcId="{011B5672-8189-4841-B064-4042806AC30A}" destId="{A6BBB6FA-7727-41A9-9703-BCD631F07BAE}" srcOrd="1" destOrd="0" presId="urn:microsoft.com/office/officeart/2005/8/layout/cycle2"/>
    <dgm:cxn modelId="{5CFF04BD-FDCF-4BB6-8C98-4B6E0442C2A5}" type="presOf" srcId="{6C3EB1C2-1DCD-45F2-82B9-87B005419445}" destId="{A0457C5C-92C3-440E-B3FB-1F5BD88416B9}" srcOrd="1" destOrd="0" presId="urn:microsoft.com/office/officeart/2005/8/layout/cycle2"/>
    <dgm:cxn modelId="{5EDFA1C0-8324-47DD-B57E-8D75B6241A2B}" type="presOf" srcId="{E6B22AF8-110B-4229-B9DA-B67A8491DC95}" destId="{E7743693-0F8C-4FE3-9991-8EF5F00C12EB}" srcOrd="0" destOrd="0" presId="urn:microsoft.com/office/officeart/2005/8/layout/cycle2"/>
    <dgm:cxn modelId="{49E752C5-2693-484E-AE8F-07169D3F1761}" type="presOf" srcId="{CF6D24AE-31F4-44DE-A679-9A3DD5EFD078}" destId="{B97558DC-475D-4DE3-8B8D-1826A2AB4DEF}" srcOrd="0" destOrd="0" presId="urn:microsoft.com/office/officeart/2005/8/layout/cycle2"/>
    <dgm:cxn modelId="{932A07C6-BF40-4186-8E92-0C61D095422A}" type="presOf" srcId="{C1CAD4B5-99A7-4590-AEB1-950F39C4637A}" destId="{1749F5E9-0A93-41D1-8512-C0CB1D74D4E0}" srcOrd="0" destOrd="0" presId="urn:microsoft.com/office/officeart/2005/8/layout/cycle2"/>
    <dgm:cxn modelId="{2DDB11C9-178E-4AA6-8892-1C67FED43B4C}" type="presOf" srcId="{23E6C9B4-8306-4DB3-8C45-C591F164A102}" destId="{C659338E-3B96-405C-BDAB-84BDD888AADA}" srcOrd="0" destOrd="0" presId="urn:microsoft.com/office/officeart/2005/8/layout/cycle2"/>
    <dgm:cxn modelId="{E29401CB-3418-46F5-9560-E0370EBDF105}" srcId="{C1CAD4B5-99A7-4590-AEB1-950F39C4637A}" destId="{0B0C3A25-2623-4FD6-9846-14CED01D737B}" srcOrd="4" destOrd="0" parTransId="{55302E10-5B31-45E0-8651-7A7ACF86FCAD}" sibTransId="{011B5672-8189-4841-B064-4042806AC30A}"/>
    <dgm:cxn modelId="{86CB94CF-2EE6-4B5F-9617-863939BFA2A1}" srcId="{C1CAD4B5-99A7-4590-AEB1-950F39C4637A}" destId="{49072283-3B1A-467D-8522-4F86030B24AB}" srcOrd="2" destOrd="0" parTransId="{BBE503C3-35F7-4C85-B093-9C216A10D291}" sibTransId="{AB3152C6-AFC7-4322-83F2-D6D86259FB51}"/>
    <dgm:cxn modelId="{9143D4D6-DA90-48F2-A98B-86D8197375FE}" type="presOf" srcId="{011B5672-8189-4841-B064-4042806AC30A}" destId="{23FBCAB7-82A3-4425-B368-BAC7398E58E5}" srcOrd="0" destOrd="0" presId="urn:microsoft.com/office/officeart/2005/8/layout/cycle2"/>
    <dgm:cxn modelId="{7AF252AD-EA4A-4942-BD09-E61FCBD0962A}" type="presParOf" srcId="{1749F5E9-0A93-41D1-8512-C0CB1D74D4E0}" destId="{454065FA-DE61-4863-97BA-32D3B1396E61}" srcOrd="0" destOrd="0" presId="urn:microsoft.com/office/officeart/2005/8/layout/cycle2"/>
    <dgm:cxn modelId="{7997BBBC-72D1-4C58-99D1-6F1442B9FB9A}" type="presParOf" srcId="{1749F5E9-0A93-41D1-8512-C0CB1D74D4E0}" destId="{E41BB1D8-D195-4661-914E-8CEBB3CAD3D1}" srcOrd="1" destOrd="0" presId="urn:microsoft.com/office/officeart/2005/8/layout/cycle2"/>
    <dgm:cxn modelId="{F6FC7A66-D321-4BA0-BDFA-F0DC62C76F23}" type="presParOf" srcId="{E41BB1D8-D195-4661-914E-8CEBB3CAD3D1}" destId="{E5AB4274-EED2-4F0A-87A4-21E9829FE57F}" srcOrd="0" destOrd="0" presId="urn:microsoft.com/office/officeart/2005/8/layout/cycle2"/>
    <dgm:cxn modelId="{A882CFB4-A0CA-42BD-8B44-D82D9EB12DA2}" type="presParOf" srcId="{1749F5E9-0A93-41D1-8512-C0CB1D74D4E0}" destId="{C659338E-3B96-405C-BDAB-84BDD888AADA}" srcOrd="2" destOrd="0" presId="urn:microsoft.com/office/officeart/2005/8/layout/cycle2"/>
    <dgm:cxn modelId="{6F12D639-9282-4634-B548-B57B7848ADB5}" type="presParOf" srcId="{1749F5E9-0A93-41D1-8512-C0CB1D74D4E0}" destId="{5AD2616D-9190-4F3D-A5B4-24C6FD7CBA74}" srcOrd="3" destOrd="0" presId="urn:microsoft.com/office/officeart/2005/8/layout/cycle2"/>
    <dgm:cxn modelId="{B0C6DAC6-E098-4B4D-A126-33D4EDE14156}" type="presParOf" srcId="{5AD2616D-9190-4F3D-A5B4-24C6FD7CBA74}" destId="{0A782AE9-A354-40EE-9889-3F5B7A2267B2}" srcOrd="0" destOrd="0" presId="urn:microsoft.com/office/officeart/2005/8/layout/cycle2"/>
    <dgm:cxn modelId="{5DF6A220-3E43-4A25-8B17-50823CF7CDCA}" type="presParOf" srcId="{1749F5E9-0A93-41D1-8512-C0CB1D74D4E0}" destId="{FB0B6277-914A-41FA-85F1-CDD8FDB43ED9}" srcOrd="4" destOrd="0" presId="urn:microsoft.com/office/officeart/2005/8/layout/cycle2"/>
    <dgm:cxn modelId="{61A6689A-3B45-4FFF-89A1-7E7E89DDF563}" type="presParOf" srcId="{1749F5E9-0A93-41D1-8512-C0CB1D74D4E0}" destId="{7CC87484-43D9-44B7-BC56-AED9128F58D3}" srcOrd="5" destOrd="0" presId="urn:microsoft.com/office/officeart/2005/8/layout/cycle2"/>
    <dgm:cxn modelId="{FD07C2B6-342D-4119-8853-10322868C6DE}" type="presParOf" srcId="{7CC87484-43D9-44B7-BC56-AED9128F58D3}" destId="{39B0DA5D-6E85-4994-89F5-4C09A4DB2F21}" srcOrd="0" destOrd="0" presId="urn:microsoft.com/office/officeart/2005/8/layout/cycle2"/>
    <dgm:cxn modelId="{D71ECB05-D851-4735-9F56-99631E6659D9}" type="presParOf" srcId="{1749F5E9-0A93-41D1-8512-C0CB1D74D4E0}" destId="{E7743693-0F8C-4FE3-9991-8EF5F00C12EB}" srcOrd="6" destOrd="0" presId="urn:microsoft.com/office/officeart/2005/8/layout/cycle2"/>
    <dgm:cxn modelId="{88AA0330-8F47-4AE9-9D4D-5FD517F7820E}" type="presParOf" srcId="{1749F5E9-0A93-41D1-8512-C0CB1D74D4E0}" destId="{22D61165-A9C9-4B56-BC44-94F7C7A7CD84}" srcOrd="7" destOrd="0" presId="urn:microsoft.com/office/officeart/2005/8/layout/cycle2"/>
    <dgm:cxn modelId="{F4785F4D-7BEC-4E8F-9DBD-A2448C0CCD6B}" type="presParOf" srcId="{22D61165-A9C9-4B56-BC44-94F7C7A7CD84}" destId="{A0457C5C-92C3-440E-B3FB-1F5BD88416B9}" srcOrd="0" destOrd="0" presId="urn:microsoft.com/office/officeart/2005/8/layout/cycle2"/>
    <dgm:cxn modelId="{6F7E27CE-4277-4250-A6C8-B0B68B4328F6}" type="presParOf" srcId="{1749F5E9-0A93-41D1-8512-C0CB1D74D4E0}" destId="{59D13B59-E0E1-48FF-8479-7D4CE290F452}" srcOrd="8" destOrd="0" presId="urn:microsoft.com/office/officeart/2005/8/layout/cycle2"/>
    <dgm:cxn modelId="{8AA7FCBC-F1A0-402A-9EF8-30252D16BB73}" type="presParOf" srcId="{1749F5E9-0A93-41D1-8512-C0CB1D74D4E0}" destId="{23FBCAB7-82A3-4425-B368-BAC7398E58E5}" srcOrd="9" destOrd="0" presId="urn:microsoft.com/office/officeart/2005/8/layout/cycle2"/>
    <dgm:cxn modelId="{854C40AE-4D7F-44A5-8698-207966D3CD25}" type="presParOf" srcId="{23FBCAB7-82A3-4425-B368-BAC7398E58E5}" destId="{A6BBB6FA-7727-41A9-9703-BCD631F07BAE}" srcOrd="0" destOrd="0" presId="urn:microsoft.com/office/officeart/2005/8/layout/cycle2"/>
    <dgm:cxn modelId="{E8A1C343-6D67-43B0-8772-AD5CC5A4089B}" type="presParOf" srcId="{1749F5E9-0A93-41D1-8512-C0CB1D74D4E0}" destId="{B97558DC-475D-4DE3-8B8D-1826A2AB4DEF}" srcOrd="10" destOrd="0" presId="urn:microsoft.com/office/officeart/2005/8/layout/cycle2"/>
    <dgm:cxn modelId="{D79752ED-F5DC-4F61-A70F-9E5DE6E42FED}" type="presParOf" srcId="{1749F5E9-0A93-41D1-8512-C0CB1D74D4E0}" destId="{CEBCAE44-AAFA-47F5-90A1-E26C7BA48436}" srcOrd="11" destOrd="0" presId="urn:microsoft.com/office/officeart/2005/8/layout/cycle2"/>
    <dgm:cxn modelId="{6D685C13-BA1A-4490-AA59-6D28BC40A99C}" type="presParOf" srcId="{CEBCAE44-AAFA-47F5-90A1-E26C7BA48436}" destId="{E223375E-87A2-46A4-9AE9-D0ED20FB4AB2}" srcOrd="0" destOrd="0" presId="urn:microsoft.com/office/officeart/2005/8/layout/cycle2"/>
    <dgm:cxn modelId="{D49A685D-5C4E-41C0-AB5E-DADD5FE5C755}" type="presParOf" srcId="{1749F5E9-0A93-41D1-8512-C0CB1D74D4E0}" destId="{E4FF8FCF-BCC9-4F5D-A52A-8E1EB156F772}" srcOrd="12" destOrd="0" presId="urn:microsoft.com/office/officeart/2005/8/layout/cycle2"/>
    <dgm:cxn modelId="{2566A27D-E2CE-4317-AF56-E899ECCDD9AF}" type="presParOf" srcId="{1749F5E9-0A93-41D1-8512-C0CB1D74D4E0}" destId="{EBA0D777-DD57-4252-B5EF-E037D1348B9B}" srcOrd="13" destOrd="0" presId="urn:microsoft.com/office/officeart/2005/8/layout/cycle2"/>
    <dgm:cxn modelId="{8CBEE7C8-B369-4783-8527-6B4270EC9CAD}" type="presParOf" srcId="{EBA0D777-DD57-4252-B5EF-E037D1348B9B}" destId="{A611C124-C052-4CC0-B670-1BB2AD051816}"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69F87F-BA06-45D3-B077-28C55C388086}" type="doc">
      <dgm:prSet loTypeId="urn:microsoft.com/office/officeart/2005/8/layout/bProcess4" loCatId="process" qsTypeId="urn:microsoft.com/office/officeart/2005/8/quickstyle/simple1#3" qsCatId="simple" csTypeId="urn:microsoft.com/office/officeart/2005/8/colors/accent1_2#3" csCatId="accent1"/>
      <dgm:spPr/>
      <dgm:t>
        <a:bodyPr/>
        <a:lstStyle/>
        <a:p>
          <a:endParaRPr lang="en-US"/>
        </a:p>
      </dgm:t>
    </dgm:pt>
    <dgm:pt modelId="{88FAFAAE-50BC-4C52-890D-CDB1DDD26861}">
      <dgm:prSet custT="1"/>
      <dgm:spPr/>
      <dgm:t>
        <a:bodyPr/>
        <a:lstStyle/>
        <a:p>
          <a:pPr rtl="0"/>
          <a:r>
            <a:rPr lang="en-US" sz="3600" b="1" i="1" dirty="0"/>
            <a:t>Values </a:t>
          </a:r>
          <a:endParaRPr lang="en-US" sz="3600" dirty="0"/>
        </a:p>
      </dgm:t>
    </dgm:pt>
    <dgm:pt modelId="{040EAB0F-CA8A-4BC3-ACA3-A6BB4223274B}" type="parTrans" cxnId="{888AAD09-1BCC-49E1-87ED-5062A2F5A479}">
      <dgm:prSet/>
      <dgm:spPr/>
      <dgm:t>
        <a:bodyPr/>
        <a:lstStyle/>
        <a:p>
          <a:endParaRPr lang="en-US"/>
        </a:p>
      </dgm:t>
    </dgm:pt>
    <dgm:pt modelId="{8ADC4838-AF7B-4BAC-8C0F-D9053EEA76DA}" type="sibTrans" cxnId="{888AAD09-1BCC-49E1-87ED-5062A2F5A479}">
      <dgm:prSet/>
      <dgm:spPr/>
      <dgm:t>
        <a:bodyPr/>
        <a:lstStyle/>
        <a:p>
          <a:endParaRPr lang="en-US" dirty="0"/>
        </a:p>
      </dgm:t>
    </dgm:pt>
    <dgm:pt modelId="{C311F5F7-A5DA-472C-8B5F-99A9DB9A42D2}">
      <dgm:prSet/>
      <dgm:spPr/>
      <dgm:t>
        <a:bodyPr/>
        <a:lstStyle/>
        <a:p>
          <a:pPr rtl="0"/>
          <a:r>
            <a:rPr lang="en-US" b="1" dirty="0"/>
            <a:t>Are a society’s ideas about what is good or bad, right or wrong</a:t>
          </a:r>
          <a:endParaRPr lang="en-US" dirty="0"/>
        </a:p>
      </dgm:t>
    </dgm:pt>
    <dgm:pt modelId="{1600C95C-8F94-407A-9305-134697542D73}" type="parTrans" cxnId="{9AE7BD6F-0DD3-4234-B9AB-8F18BCE96C35}">
      <dgm:prSet/>
      <dgm:spPr/>
      <dgm:t>
        <a:bodyPr/>
        <a:lstStyle/>
        <a:p>
          <a:endParaRPr lang="en-US"/>
        </a:p>
      </dgm:t>
    </dgm:pt>
    <dgm:pt modelId="{0199C09C-0A39-494F-B7A6-E1B4EE0ADB98}" type="sibTrans" cxnId="{9AE7BD6F-0DD3-4234-B9AB-8F18BCE96C35}">
      <dgm:prSet/>
      <dgm:spPr/>
      <dgm:t>
        <a:bodyPr/>
        <a:lstStyle/>
        <a:p>
          <a:endParaRPr lang="en-US" dirty="0"/>
        </a:p>
      </dgm:t>
    </dgm:pt>
    <dgm:pt modelId="{48851660-0EFD-4AEF-AC85-E5597B249C80}">
      <dgm:prSet/>
      <dgm:spPr/>
      <dgm:t>
        <a:bodyPr/>
        <a:lstStyle/>
        <a:p>
          <a:pPr rtl="0"/>
          <a:r>
            <a:rPr lang="en-US" b="1" dirty="0"/>
            <a:t>Determine how individuals will probably respond in any given circumstances</a:t>
          </a:r>
          <a:endParaRPr lang="en-US" dirty="0"/>
        </a:p>
      </dgm:t>
    </dgm:pt>
    <dgm:pt modelId="{BDD57466-B97D-425D-8AE9-BE92428E4C7F}" type="parTrans" cxnId="{678B0F5F-4C5F-4898-B173-417530CFB94B}">
      <dgm:prSet/>
      <dgm:spPr/>
      <dgm:t>
        <a:bodyPr/>
        <a:lstStyle/>
        <a:p>
          <a:endParaRPr lang="en-US"/>
        </a:p>
      </dgm:t>
    </dgm:pt>
    <dgm:pt modelId="{208D3A6E-C6CB-4248-BACE-551C9A08E104}" type="sibTrans" cxnId="{678B0F5F-4C5F-4898-B173-417530CFB94B}">
      <dgm:prSet/>
      <dgm:spPr/>
      <dgm:t>
        <a:bodyPr/>
        <a:lstStyle/>
        <a:p>
          <a:endParaRPr lang="en-US" dirty="0"/>
        </a:p>
      </dgm:t>
    </dgm:pt>
    <dgm:pt modelId="{7980F96F-390B-4F90-BEF7-AEE37CAF0C75}">
      <dgm:prSet/>
      <dgm:spPr/>
      <dgm:t>
        <a:bodyPr/>
        <a:lstStyle/>
        <a:p>
          <a:pPr rtl="0"/>
          <a:r>
            <a:rPr lang="en-US" b="1" dirty="0"/>
            <a:t>Help managers anticipate likely cultural effects</a:t>
          </a:r>
          <a:endParaRPr lang="en-US" dirty="0"/>
        </a:p>
      </dgm:t>
    </dgm:pt>
    <dgm:pt modelId="{2E96499F-916E-47F8-916B-4E2FD4BEE718}" type="parTrans" cxnId="{488A6AFB-9592-4EFE-90EC-06C63FA2C1BF}">
      <dgm:prSet/>
      <dgm:spPr/>
      <dgm:t>
        <a:bodyPr/>
        <a:lstStyle/>
        <a:p>
          <a:endParaRPr lang="en-US"/>
        </a:p>
      </dgm:t>
    </dgm:pt>
    <dgm:pt modelId="{55DC6A31-CCA1-48C2-85C8-7DE9AA0A155C}" type="sibTrans" cxnId="{488A6AFB-9592-4EFE-90EC-06C63FA2C1BF}">
      <dgm:prSet/>
      <dgm:spPr/>
      <dgm:t>
        <a:bodyPr/>
        <a:lstStyle/>
        <a:p>
          <a:endParaRPr lang="en-US" dirty="0"/>
        </a:p>
      </dgm:t>
    </dgm:pt>
    <dgm:pt modelId="{A2C0D8D6-47FA-4983-B671-B91B54E9FF5A}">
      <dgm:prSet/>
      <dgm:spPr/>
      <dgm:t>
        <a:bodyPr/>
        <a:lstStyle/>
        <a:p>
          <a:pPr rtl="0"/>
          <a:r>
            <a:rPr lang="en-US" b="1" dirty="0"/>
            <a:t>Allow for contingency management</a:t>
          </a:r>
          <a:endParaRPr lang="en-US" dirty="0"/>
        </a:p>
      </dgm:t>
    </dgm:pt>
    <dgm:pt modelId="{A33A693E-85BC-4793-8B85-21EE307CBE3B}" type="parTrans" cxnId="{846196B6-158D-4655-BCFC-7B639E59D6E7}">
      <dgm:prSet/>
      <dgm:spPr/>
      <dgm:t>
        <a:bodyPr/>
        <a:lstStyle/>
        <a:p>
          <a:endParaRPr lang="en-US"/>
        </a:p>
      </dgm:t>
    </dgm:pt>
    <dgm:pt modelId="{ACEEC771-A273-4D0C-89AA-11CEB02DC688}" type="sibTrans" cxnId="{846196B6-158D-4655-BCFC-7B639E59D6E7}">
      <dgm:prSet/>
      <dgm:spPr/>
      <dgm:t>
        <a:bodyPr/>
        <a:lstStyle/>
        <a:p>
          <a:endParaRPr lang="en-US" dirty="0"/>
        </a:p>
      </dgm:t>
    </dgm:pt>
    <dgm:pt modelId="{E6DB249E-70DA-443E-AB79-34B162D6FE51}">
      <dgm:prSet/>
      <dgm:spPr/>
      <dgm:t>
        <a:bodyPr/>
        <a:lstStyle/>
        <a:p>
          <a:pPr rtl="0"/>
          <a:r>
            <a:rPr lang="en-US" b="1" dirty="0"/>
            <a:t>Can vary across subcultures</a:t>
          </a:r>
        </a:p>
      </dgm:t>
    </dgm:pt>
    <dgm:pt modelId="{8030F7CA-3A13-4051-A6D5-EFE9D2E76262}" type="parTrans" cxnId="{11012B01-E64E-488B-9DAD-DCF75E309FB8}">
      <dgm:prSet/>
      <dgm:spPr/>
      <dgm:t>
        <a:bodyPr/>
        <a:lstStyle/>
        <a:p>
          <a:endParaRPr lang="en-US"/>
        </a:p>
      </dgm:t>
    </dgm:pt>
    <dgm:pt modelId="{901B781E-4EC8-4C98-8687-F4FFDA8F630B}" type="sibTrans" cxnId="{11012B01-E64E-488B-9DAD-DCF75E309FB8}">
      <dgm:prSet/>
      <dgm:spPr/>
      <dgm:t>
        <a:bodyPr/>
        <a:lstStyle/>
        <a:p>
          <a:endParaRPr lang="en-US"/>
        </a:p>
      </dgm:t>
    </dgm:pt>
    <dgm:pt modelId="{B5E1478A-4D0D-4E46-BA1B-5DFC5FD8D57F}" type="pres">
      <dgm:prSet presAssocID="{4E69F87F-BA06-45D3-B077-28C55C388086}" presName="Name0" presStyleCnt="0">
        <dgm:presLayoutVars>
          <dgm:dir/>
          <dgm:resizeHandles/>
        </dgm:presLayoutVars>
      </dgm:prSet>
      <dgm:spPr/>
    </dgm:pt>
    <dgm:pt modelId="{E63B40DA-1F01-48AF-B56B-F883A6263745}" type="pres">
      <dgm:prSet presAssocID="{88FAFAAE-50BC-4C52-890D-CDB1DDD26861}" presName="compNode" presStyleCnt="0"/>
      <dgm:spPr/>
    </dgm:pt>
    <dgm:pt modelId="{9F4636C9-C1A0-43ED-8057-26216B9BEE92}" type="pres">
      <dgm:prSet presAssocID="{88FAFAAE-50BC-4C52-890D-CDB1DDD26861}" presName="dummyConnPt" presStyleCnt="0"/>
      <dgm:spPr/>
    </dgm:pt>
    <dgm:pt modelId="{B5BE3485-7911-4EC6-833F-968289328500}" type="pres">
      <dgm:prSet presAssocID="{88FAFAAE-50BC-4C52-890D-CDB1DDD26861}" presName="node" presStyleLbl="node1" presStyleIdx="0" presStyleCnt="6">
        <dgm:presLayoutVars>
          <dgm:bulletEnabled val="1"/>
        </dgm:presLayoutVars>
      </dgm:prSet>
      <dgm:spPr/>
    </dgm:pt>
    <dgm:pt modelId="{87AEBECA-DF45-46E5-9D0E-39CB2F235B08}" type="pres">
      <dgm:prSet presAssocID="{8ADC4838-AF7B-4BAC-8C0F-D9053EEA76DA}" presName="sibTrans" presStyleLbl="bgSibTrans2D1" presStyleIdx="0" presStyleCnt="5"/>
      <dgm:spPr/>
    </dgm:pt>
    <dgm:pt modelId="{7D7ADFD5-DD4F-4142-A099-D98D2476F478}" type="pres">
      <dgm:prSet presAssocID="{C311F5F7-A5DA-472C-8B5F-99A9DB9A42D2}" presName="compNode" presStyleCnt="0"/>
      <dgm:spPr/>
    </dgm:pt>
    <dgm:pt modelId="{25392022-9715-4FBF-B627-9335770ACF57}" type="pres">
      <dgm:prSet presAssocID="{C311F5F7-A5DA-472C-8B5F-99A9DB9A42D2}" presName="dummyConnPt" presStyleCnt="0"/>
      <dgm:spPr/>
    </dgm:pt>
    <dgm:pt modelId="{8B21CDC0-4A7C-43C7-A905-EE03B7E28DC9}" type="pres">
      <dgm:prSet presAssocID="{C311F5F7-A5DA-472C-8B5F-99A9DB9A42D2}" presName="node" presStyleLbl="node1" presStyleIdx="1" presStyleCnt="6">
        <dgm:presLayoutVars>
          <dgm:bulletEnabled val="1"/>
        </dgm:presLayoutVars>
      </dgm:prSet>
      <dgm:spPr/>
    </dgm:pt>
    <dgm:pt modelId="{E4CC8EDC-1DAB-4134-B725-D1A0F80781B9}" type="pres">
      <dgm:prSet presAssocID="{0199C09C-0A39-494F-B7A6-E1B4EE0ADB98}" presName="sibTrans" presStyleLbl="bgSibTrans2D1" presStyleIdx="1" presStyleCnt="5"/>
      <dgm:spPr/>
    </dgm:pt>
    <dgm:pt modelId="{022E1839-2E41-4100-99D8-2CA785B025EF}" type="pres">
      <dgm:prSet presAssocID="{48851660-0EFD-4AEF-AC85-E5597B249C80}" presName="compNode" presStyleCnt="0"/>
      <dgm:spPr/>
    </dgm:pt>
    <dgm:pt modelId="{289A7F3D-AA47-4790-93A0-F7222CE84CCF}" type="pres">
      <dgm:prSet presAssocID="{48851660-0EFD-4AEF-AC85-E5597B249C80}" presName="dummyConnPt" presStyleCnt="0"/>
      <dgm:spPr/>
    </dgm:pt>
    <dgm:pt modelId="{E23D4605-5291-41B0-B218-9EBAC8765D01}" type="pres">
      <dgm:prSet presAssocID="{48851660-0EFD-4AEF-AC85-E5597B249C80}" presName="node" presStyleLbl="node1" presStyleIdx="2" presStyleCnt="6">
        <dgm:presLayoutVars>
          <dgm:bulletEnabled val="1"/>
        </dgm:presLayoutVars>
      </dgm:prSet>
      <dgm:spPr/>
    </dgm:pt>
    <dgm:pt modelId="{F263F101-9A3F-4FED-A841-F71D973AEB2E}" type="pres">
      <dgm:prSet presAssocID="{208D3A6E-C6CB-4248-BACE-551C9A08E104}" presName="sibTrans" presStyleLbl="bgSibTrans2D1" presStyleIdx="2" presStyleCnt="5"/>
      <dgm:spPr/>
    </dgm:pt>
    <dgm:pt modelId="{EFD54954-D415-440C-A08F-5F51A384DEB2}" type="pres">
      <dgm:prSet presAssocID="{7980F96F-390B-4F90-BEF7-AEE37CAF0C75}" presName="compNode" presStyleCnt="0"/>
      <dgm:spPr/>
    </dgm:pt>
    <dgm:pt modelId="{05501659-3F46-4929-9FA4-260A4406BC1E}" type="pres">
      <dgm:prSet presAssocID="{7980F96F-390B-4F90-BEF7-AEE37CAF0C75}" presName="dummyConnPt" presStyleCnt="0"/>
      <dgm:spPr/>
    </dgm:pt>
    <dgm:pt modelId="{D31FC4B7-9DF2-466D-AF04-F7DBC2026501}" type="pres">
      <dgm:prSet presAssocID="{7980F96F-390B-4F90-BEF7-AEE37CAF0C75}" presName="node" presStyleLbl="node1" presStyleIdx="3" presStyleCnt="6">
        <dgm:presLayoutVars>
          <dgm:bulletEnabled val="1"/>
        </dgm:presLayoutVars>
      </dgm:prSet>
      <dgm:spPr/>
    </dgm:pt>
    <dgm:pt modelId="{FEF5E43B-1FCD-4F1B-B4B5-5EF7907E976F}" type="pres">
      <dgm:prSet presAssocID="{55DC6A31-CCA1-48C2-85C8-7DE9AA0A155C}" presName="sibTrans" presStyleLbl="bgSibTrans2D1" presStyleIdx="3" presStyleCnt="5"/>
      <dgm:spPr/>
    </dgm:pt>
    <dgm:pt modelId="{B269CD4C-0794-4543-B58A-0F89A6023F0E}" type="pres">
      <dgm:prSet presAssocID="{A2C0D8D6-47FA-4983-B671-B91B54E9FF5A}" presName="compNode" presStyleCnt="0"/>
      <dgm:spPr/>
    </dgm:pt>
    <dgm:pt modelId="{8523E87F-B7BB-4D98-9F4D-75FC2E11F9AE}" type="pres">
      <dgm:prSet presAssocID="{A2C0D8D6-47FA-4983-B671-B91B54E9FF5A}" presName="dummyConnPt" presStyleCnt="0"/>
      <dgm:spPr/>
    </dgm:pt>
    <dgm:pt modelId="{3B7C7813-401A-444B-BBB0-A87C44DE4A2D}" type="pres">
      <dgm:prSet presAssocID="{A2C0D8D6-47FA-4983-B671-B91B54E9FF5A}" presName="node" presStyleLbl="node1" presStyleIdx="4" presStyleCnt="6">
        <dgm:presLayoutVars>
          <dgm:bulletEnabled val="1"/>
        </dgm:presLayoutVars>
      </dgm:prSet>
      <dgm:spPr/>
    </dgm:pt>
    <dgm:pt modelId="{866702D4-CCD7-4ADB-9914-9756AD8775E9}" type="pres">
      <dgm:prSet presAssocID="{ACEEC771-A273-4D0C-89AA-11CEB02DC688}" presName="sibTrans" presStyleLbl="bgSibTrans2D1" presStyleIdx="4" presStyleCnt="5"/>
      <dgm:spPr/>
    </dgm:pt>
    <dgm:pt modelId="{F1838F30-C835-4CC0-9773-987D7911743A}" type="pres">
      <dgm:prSet presAssocID="{E6DB249E-70DA-443E-AB79-34B162D6FE51}" presName="compNode" presStyleCnt="0"/>
      <dgm:spPr/>
    </dgm:pt>
    <dgm:pt modelId="{30E2A5CB-B7CD-4285-8CDD-E4E1891D0C74}" type="pres">
      <dgm:prSet presAssocID="{E6DB249E-70DA-443E-AB79-34B162D6FE51}" presName="dummyConnPt" presStyleCnt="0"/>
      <dgm:spPr/>
    </dgm:pt>
    <dgm:pt modelId="{87B3B8A2-2C17-4CAC-8BC5-51D2D466B817}" type="pres">
      <dgm:prSet presAssocID="{E6DB249E-70DA-443E-AB79-34B162D6FE51}" presName="node" presStyleLbl="node1" presStyleIdx="5" presStyleCnt="6">
        <dgm:presLayoutVars>
          <dgm:bulletEnabled val="1"/>
        </dgm:presLayoutVars>
      </dgm:prSet>
      <dgm:spPr/>
    </dgm:pt>
  </dgm:ptLst>
  <dgm:cxnLst>
    <dgm:cxn modelId="{11012B01-E64E-488B-9DAD-DCF75E309FB8}" srcId="{4E69F87F-BA06-45D3-B077-28C55C388086}" destId="{E6DB249E-70DA-443E-AB79-34B162D6FE51}" srcOrd="5" destOrd="0" parTransId="{8030F7CA-3A13-4051-A6D5-EFE9D2E76262}" sibTransId="{901B781E-4EC8-4C98-8687-F4FFDA8F630B}"/>
    <dgm:cxn modelId="{06324306-4E39-4487-8573-A130D3BA4467}" type="presOf" srcId="{88FAFAAE-50BC-4C52-890D-CDB1DDD26861}" destId="{B5BE3485-7911-4EC6-833F-968289328500}" srcOrd="0" destOrd="0" presId="urn:microsoft.com/office/officeart/2005/8/layout/bProcess4"/>
    <dgm:cxn modelId="{7994CE07-19F7-402F-B4D5-0199FD79F3D8}" type="presOf" srcId="{A2C0D8D6-47FA-4983-B671-B91B54E9FF5A}" destId="{3B7C7813-401A-444B-BBB0-A87C44DE4A2D}" srcOrd="0" destOrd="0" presId="urn:microsoft.com/office/officeart/2005/8/layout/bProcess4"/>
    <dgm:cxn modelId="{888AAD09-1BCC-49E1-87ED-5062A2F5A479}" srcId="{4E69F87F-BA06-45D3-B077-28C55C388086}" destId="{88FAFAAE-50BC-4C52-890D-CDB1DDD26861}" srcOrd="0" destOrd="0" parTransId="{040EAB0F-CA8A-4BC3-ACA3-A6BB4223274B}" sibTransId="{8ADC4838-AF7B-4BAC-8C0F-D9053EEA76DA}"/>
    <dgm:cxn modelId="{2382970F-D2C8-4370-BD71-159C785EE750}" type="presOf" srcId="{208D3A6E-C6CB-4248-BACE-551C9A08E104}" destId="{F263F101-9A3F-4FED-A841-F71D973AEB2E}" srcOrd="0" destOrd="0" presId="urn:microsoft.com/office/officeart/2005/8/layout/bProcess4"/>
    <dgm:cxn modelId="{0AB47910-A84D-4586-96A8-EF42776E18C6}" type="presOf" srcId="{55DC6A31-CCA1-48C2-85C8-7DE9AA0A155C}" destId="{FEF5E43B-1FCD-4F1B-B4B5-5EF7907E976F}" srcOrd="0" destOrd="0" presId="urn:microsoft.com/office/officeart/2005/8/layout/bProcess4"/>
    <dgm:cxn modelId="{4420915C-8800-4D0B-A925-2FDB02443F7E}" type="presOf" srcId="{4E69F87F-BA06-45D3-B077-28C55C388086}" destId="{B5E1478A-4D0D-4E46-BA1B-5DFC5FD8D57F}" srcOrd="0" destOrd="0" presId="urn:microsoft.com/office/officeart/2005/8/layout/bProcess4"/>
    <dgm:cxn modelId="{678B0F5F-4C5F-4898-B173-417530CFB94B}" srcId="{4E69F87F-BA06-45D3-B077-28C55C388086}" destId="{48851660-0EFD-4AEF-AC85-E5597B249C80}" srcOrd="2" destOrd="0" parTransId="{BDD57466-B97D-425D-8AE9-BE92428E4C7F}" sibTransId="{208D3A6E-C6CB-4248-BACE-551C9A08E104}"/>
    <dgm:cxn modelId="{7A9D1762-C638-494F-89C3-8FAB873485F4}" type="presOf" srcId="{C311F5F7-A5DA-472C-8B5F-99A9DB9A42D2}" destId="{8B21CDC0-4A7C-43C7-A905-EE03B7E28DC9}" srcOrd="0" destOrd="0" presId="urn:microsoft.com/office/officeart/2005/8/layout/bProcess4"/>
    <dgm:cxn modelId="{9AE7BD6F-0DD3-4234-B9AB-8F18BCE96C35}" srcId="{4E69F87F-BA06-45D3-B077-28C55C388086}" destId="{C311F5F7-A5DA-472C-8B5F-99A9DB9A42D2}" srcOrd="1" destOrd="0" parTransId="{1600C95C-8F94-407A-9305-134697542D73}" sibTransId="{0199C09C-0A39-494F-B7A6-E1B4EE0ADB98}"/>
    <dgm:cxn modelId="{A6B98C9C-9B70-4529-A4D5-EE2C93759953}" type="presOf" srcId="{48851660-0EFD-4AEF-AC85-E5597B249C80}" destId="{E23D4605-5291-41B0-B218-9EBAC8765D01}" srcOrd="0" destOrd="0" presId="urn:microsoft.com/office/officeart/2005/8/layout/bProcess4"/>
    <dgm:cxn modelId="{2CBC94B4-4C53-4980-8E7A-FED2DFAAD8A3}" type="presOf" srcId="{0199C09C-0A39-494F-B7A6-E1B4EE0ADB98}" destId="{E4CC8EDC-1DAB-4134-B725-D1A0F80781B9}" srcOrd="0" destOrd="0" presId="urn:microsoft.com/office/officeart/2005/8/layout/bProcess4"/>
    <dgm:cxn modelId="{846196B6-158D-4655-BCFC-7B639E59D6E7}" srcId="{4E69F87F-BA06-45D3-B077-28C55C388086}" destId="{A2C0D8D6-47FA-4983-B671-B91B54E9FF5A}" srcOrd="4" destOrd="0" parTransId="{A33A693E-85BC-4793-8B85-21EE307CBE3B}" sibTransId="{ACEEC771-A273-4D0C-89AA-11CEB02DC688}"/>
    <dgm:cxn modelId="{0F4F9BD0-48B5-4A39-86FE-5A71AC84D66A}" type="presOf" srcId="{8ADC4838-AF7B-4BAC-8C0F-D9053EEA76DA}" destId="{87AEBECA-DF45-46E5-9D0E-39CB2F235B08}" srcOrd="0" destOrd="0" presId="urn:microsoft.com/office/officeart/2005/8/layout/bProcess4"/>
    <dgm:cxn modelId="{046C49E8-361C-4EE0-9B7B-215428D368AB}" type="presOf" srcId="{ACEEC771-A273-4D0C-89AA-11CEB02DC688}" destId="{866702D4-CCD7-4ADB-9914-9756AD8775E9}" srcOrd="0" destOrd="0" presId="urn:microsoft.com/office/officeart/2005/8/layout/bProcess4"/>
    <dgm:cxn modelId="{09F949EB-0154-4E7A-A470-C36121858AD5}" type="presOf" srcId="{7980F96F-390B-4F90-BEF7-AEE37CAF0C75}" destId="{D31FC4B7-9DF2-466D-AF04-F7DBC2026501}" srcOrd="0" destOrd="0" presId="urn:microsoft.com/office/officeart/2005/8/layout/bProcess4"/>
    <dgm:cxn modelId="{6C4C70ED-9013-4DBA-9373-505BD4856188}" type="presOf" srcId="{E6DB249E-70DA-443E-AB79-34B162D6FE51}" destId="{87B3B8A2-2C17-4CAC-8BC5-51D2D466B817}" srcOrd="0" destOrd="0" presId="urn:microsoft.com/office/officeart/2005/8/layout/bProcess4"/>
    <dgm:cxn modelId="{488A6AFB-9592-4EFE-90EC-06C63FA2C1BF}" srcId="{4E69F87F-BA06-45D3-B077-28C55C388086}" destId="{7980F96F-390B-4F90-BEF7-AEE37CAF0C75}" srcOrd="3" destOrd="0" parTransId="{2E96499F-916E-47F8-916B-4E2FD4BEE718}" sibTransId="{55DC6A31-CCA1-48C2-85C8-7DE9AA0A155C}"/>
    <dgm:cxn modelId="{67F74F72-C090-4628-BC55-59E93CDAC204}" type="presParOf" srcId="{B5E1478A-4D0D-4E46-BA1B-5DFC5FD8D57F}" destId="{E63B40DA-1F01-48AF-B56B-F883A6263745}" srcOrd="0" destOrd="0" presId="urn:microsoft.com/office/officeart/2005/8/layout/bProcess4"/>
    <dgm:cxn modelId="{1B85895F-D726-48EB-9121-1BEA3E30FFE9}" type="presParOf" srcId="{E63B40DA-1F01-48AF-B56B-F883A6263745}" destId="{9F4636C9-C1A0-43ED-8057-26216B9BEE92}" srcOrd="0" destOrd="0" presId="urn:microsoft.com/office/officeart/2005/8/layout/bProcess4"/>
    <dgm:cxn modelId="{5D13E43C-4850-4B12-9240-80F6F87134A4}" type="presParOf" srcId="{E63B40DA-1F01-48AF-B56B-F883A6263745}" destId="{B5BE3485-7911-4EC6-833F-968289328500}" srcOrd="1" destOrd="0" presId="urn:microsoft.com/office/officeart/2005/8/layout/bProcess4"/>
    <dgm:cxn modelId="{FE383E20-B0C3-41DC-82E3-D00BCF4F3756}" type="presParOf" srcId="{B5E1478A-4D0D-4E46-BA1B-5DFC5FD8D57F}" destId="{87AEBECA-DF45-46E5-9D0E-39CB2F235B08}" srcOrd="1" destOrd="0" presId="urn:microsoft.com/office/officeart/2005/8/layout/bProcess4"/>
    <dgm:cxn modelId="{7CEB7961-8C9E-4662-9D52-5C7D75D16AE2}" type="presParOf" srcId="{B5E1478A-4D0D-4E46-BA1B-5DFC5FD8D57F}" destId="{7D7ADFD5-DD4F-4142-A099-D98D2476F478}" srcOrd="2" destOrd="0" presId="urn:microsoft.com/office/officeart/2005/8/layout/bProcess4"/>
    <dgm:cxn modelId="{8D9583BD-2A73-4827-B279-32773C5BA3FC}" type="presParOf" srcId="{7D7ADFD5-DD4F-4142-A099-D98D2476F478}" destId="{25392022-9715-4FBF-B627-9335770ACF57}" srcOrd="0" destOrd="0" presId="urn:microsoft.com/office/officeart/2005/8/layout/bProcess4"/>
    <dgm:cxn modelId="{E2FCEFFB-AA88-42E5-8BB3-3258978AC9CA}" type="presParOf" srcId="{7D7ADFD5-DD4F-4142-A099-D98D2476F478}" destId="{8B21CDC0-4A7C-43C7-A905-EE03B7E28DC9}" srcOrd="1" destOrd="0" presId="urn:microsoft.com/office/officeart/2005/8/layout/bProcess4"/>
    <dgm:cxn modelId="{330856EF-BB87-4C16-B748-77255E8A57EC}" type="presParOf" srcId="{B5E1478A-4D0D-4E46-BA1B-5DFC5FD8D57F}" destId="{E4CC8EDC-1DAB-4134-B725-D1A0F80781B9}" srcOrd="3" destOrd="0" presId="urn:microsoft.com/office/officeart/2005/8/layout/bProcess4"/>
    <dgm:cxn modelId="{4F9C62E1-D01D-4BEA-B804-7C2C8BC79F8A}" type="presParOf" srcId="{B5E1478A-4D0D-4E46-BA1B-5DFC5FD8D57F}" destId="{022E1839-2E41-4100-99D8-2CA785B025EF}" srcOrd="4" destOrd="0" presId="urn:microsoft.com/office/officeart/2005/8/layout/bProcess4"/>
    <dgm:cxn modelId="{67FC6381-3AEC-4BCF-A976-C4DF39D9151F}" type="presParOf" srcId="{022E1839-2E41-4100-99D8-2CA785B025EF}" destId="{289A7F3D-AA47-4790-93A0-F7222CE84CCF}" srcOrd="0" destOrd="0" presId="urn:microsoft.com/office/officeart/2005/8/layout/bProcess4"/>
    <dgm:cxn modelId="{F96BA3AD-E058-42C1-81FA-52216C9E3307}" type="presParOf" srcId="{022E1839-2E41-4100-99D8-2CA785B025EF}" destId="{E23D4605-5291-41B0-B218-9EBAC8765D01}" srcOrd="1" destOrd="0" presId="urn:microsoft.com/office/officeart/2005/8/layout/bProcess4"/>
    <dgm:cxn modelId="{2F6AC519-E636-4A6E-8CB5-5045EA8DB9B1}" type="presParOf" srcId="{B5E1478A-4D0D-4E46-BA1B-5DFC5FD8D57F}" destId="{F263F101-9A3F-4FED-A841-F71D973AEB2E}" srcOrd="5" destOrd="0" presId="urn:microsoft.com/office/officeart/2005/8/layout/bProcess4"/>
    <dgm:cxn modelId="{F1F15056-E2D2-4461-A3FE-B2DFBC4DB581}" type="presParOf" srcId="{B5E1478A-4D0D-4E46-BA1B-5DFC5FD8D57F}" destId="{EFD54954-D415-440C-A08F-5F51A384DEB2}" srcOrd="6" destOrd="0" presId="urn:microsoft.com/office/officeart/2005/8/layout/bProcess4"/>
    <dgm:cxn modelId="{83EC0622-C616-40B4-9265-E60AC89901A7}" type="presParOf" srcId="{EFD54954-D415-440C-A08F-5F51A384DEB2}" destId="{05501659-3F46-4929-9FA4-260A4406BC1E}" srcOrd="0" destOrd="0" presId="urn:microsoft.com/office/officeart/2005/8/layout/bProcess4"/>
    <dgm:cxn modelId="{6BF66A6F-F031-4E4D-A705-43D85A17024F}" type="presParOf" srcId="{EFD54954-D415-440C-A08F-5F51A384DEB2}" destId="{D31FC4B7-9DF2-466D-AF04-F7DBC2026501}" srcOrd="1" destOrd="0" presId="urn:microsoft.com/office/officeart/2005/8/layout/bProcess4"/>
    <dgm:cxn modelId="{371242FB-ACA1-41D8-9BD9-D8124554E73B}" type="presParOf" srcId="{B5E1478A-4D0D-4E46-BA1B-5DFC5FD8D57F}" destId="{FEF5E43B-1FCD-4F1B-B4B5-5EF7907E976F}" srcOrd="7" destOrd="0" presId="urn:microsoft.com/office/officeart/2005/8/layout/bProcess4"/>
    <dgm:cxn modelId="{BDD74F5C-F315-47A1-AD51-59E766EFB471}" type="presParOf" srcId="{B5E1478A-4D0D-4E46-BA1B-5DFC5FD8D57F}" destId="{B269CD4C-0794-4543-B58A-0F89A6023F0E}" srcOrd="8" destOrd="0" presId="urn:microsoft.com/office/officeart/2005/8/layout/bProcess4"/>
    <dgm:cxn modelId="{7FF473DE-0BE6-43D1-9850-E88F8F155D4E}" type="presParOf" srcId="{B269CD4C-0794-4543-B58A-0F89A6023F0E}" destId="{8523E87F-B7BB-4D98-9F4D-75FC2E11F9AE}" srcOrd="0" destOrd="0" presId="urn:microsoft.com/office/officeart/2005/8/layout/bProcess4"/>
    <dgm:cxn modelId="{BE394C51-08BE-4E0E-9DE8-DFD348AF4329}" type="presParOf" srcId="{B269CD4C-0794-4543-B58A-0F89A6023F0E}" destId="{3B7C7813-401A-444B-BBB0-A87C44DE4A2D}" srcOrd="1" destOrd="0" presId="urn:microsoft.com/office/officeart/2005/8/layout/bProcess4"/>
    <dgm:cxn modelId="{D8B00184-C21C-4E14-8D07-2E91BB13E546}" type="presParOf" srcId="{B5E1478A-4D0D-4E46-BA1B-5DFC5FD8D57F}" destId="{866702D4-CCD7-4ADB-9914-9756AD8775E9}" srcOrd="9" destOrd="0" presId="urn:microsoft.com/office/officeart/2005/8/layout/bProcess4"/>
    <dgm:cxn modelId="{91AD6542-9F9D-4A3B-B787-2B9DB7140030}" type="presParOf" srcId="{B5E1478A-4D0D-4E46-BA1B-5DFC5FD8D57F}" destId="{F1838F30-C835-4CC0-9773-987D7911743A}" srcOrd="10" destOrd="0" presId="urn:microsoft.com/office/officeart/2005/8/layout/bProcess4"/>
    <dgm:cxn modelId="{3CC8EBAF-E69C-4445-9619-6B2E1D5B7E56}" type="presParOf" srcId="{F1838F30-C835-4CC0-9773-987D7911743A}" destId="{30E2A5CB-B7CD-4285-8CDD-E4E1891D0C74}" srcOrd="0" destOrd="0" presId="urn:microsoft.com/office/officeart/2005/8/layout/bProcess4"/>
    <dgm:cxn modelId="{AB93CE32-B63B-47C5-BF9B-21C7A167692B}" type="presParOf" srcId="{F1838F30-C835-4CC0-9773-987D7911743A}" destId="{87B3B8A2-2C17-4CAC-8BC5-51D2D466B817}"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4636366-613E-4F03-A730-8273EF48BAD5}" type="doc">
      <dgm:prSet loTypeId="urn:microsoft.com/office/officeart/2005/8/layout/vList5" loCatId="list" qsTypeId="urn:microsoft.com/office/officeart/2005/8/quickstyle/simple4" qsCatId="simple" csTypeId="urn:microsoft.com/office/officeart/2005/8/colors/accent1_2#4" csCatId="accent1" phldr="1"/>
      <dgm:spPr/>
      <dgm:t>
        <a:bodyPr/>
        <a:lstStyle/>
        <a:p>
          <a:endParaRPr lang="en-US"/>
        </a:p>
      </dgm:t>
    </dgm:pt>
    <dgm:pt modelId="{E3E880FD-2A53-46EB-A58C-681FCE721698}">
      <dgm:prSet phldrT="[Text]"/>
      <dgm:spPr/>
      <dgm:t>
        <a:bodyPr/>
        <a:lstStyle/>
        <a:p>
          <a:r>
            <a:rPr lang="en-US" dirty="0"/>
            <a:t>Assertiveness</a:t>
          </a:r>
        </a:p>
      </dgm:t>
    </dgm:pt>
    <dgm:pt modelId="{BE77C29C-904C-468D-B6A2-4700D679B468}" type="parTrans" cxnId="{7B842400-42DC-4D7B-95A2-4616C78E5BEB}">
      <dgm:prSet/>
      <dgm:spPr/>
      <dgm:t>
        <a:bodyPr/>
        <a:lstStyle/>
        <a:p>
          <a:endParaRPr lang="en-US"/>
        </a:p>
      </dgm:t>
    </dgm:pt>
    <dgm:pt modelId="{5F8E5309-9758-4C60-B419-9AA76AA7E7D8}" type="sibTrans" cxnId="{7B842400-42DC-4D7B-95A2-4616C78E5BEB}">
      <dgm:prSet/>
      <dgm:spPr/>
      <dgm:t>
        <a:bodyPr/>
        <a:lstStyle/>
        <a:p>
          <a:endParaRPr lang="en-US"/>
        </a:p>
      </dgm:t>
    </dgm:pt>
    <dgm:pt modelId="{B8DE6364-E07E-4541-BC21-977DE2582E05}">
      <dgm:prSet phldrT="[Text]" custT="1"/>
      <dgm:spPr>
        <a:solidFill>
          <a:srgbClr val="F9ECD2">
            <a:alpha val="90000"/>
          </a:srgbClr>
        </a:solidFill>
      </dgm:spPr>
      <dgm:t>
        <a:bodyPr/>
        <a:lstStyle/>
        <a:p>
          <a:r>
            <a:rPr lang="en-US" sz="2700" dirty="0">
              <a:solidFill>
                <a:srgbClr val="7030A0"/>
              </a:solidFill>
            </a:rPr>
            <a:t>Low</a:t>
          </a:r>
          <a:r>
            <a:rPr lang="en-US" sz="2700" dirty="0"/>
            <a:t>: </a:t>
          </a:r>
          <a:r>
            <a:rPr lang="en-US" sz="2400" dirty="0"/>
            <a:t>Sweden, Japan, Switzerland</a:t>
          </a:r>
        </a:p>
      </dgm:t>
    </dgm:pt>
    <dgm:pt modelId="{7B9E6733-79FC-4E02-B5EE-20F5D9DE1816}" type="parTrans" cxnId="{B4607E84-4F55-426E-AD39-E1DC3B2E79B1}">
      <dgm:prSet/>
      <dgm:spPr/>
      <dgm:t>
        <a:bodyPr/>
        <a:lstStyle/>
        <a:p>
          <a:endParaRPr lang="en-US"/>
        </a:p>
      </dgm:t>
    </dgm:pt>
    <dgm:pt modelId="{2A50A251-6B94-4903-BBCF-F3ABA4CE5BC5}" type="sibTrans" cxnId="{B4607E84-4F55-426E-AD39-E1DC3B2E79B1}">
      <dgm:prSet/>
      <dgm:spPr/>
      <dgm:t>
        <a:bodyPr/>
        <a:lstStyle/>
        <a:p>
          <a:endParaRPr lang="en-US"/>
        </a:p>
      </dgm:t>
    </dgm:pt>
    <dgm:pt modelId="{0FC11AC7-BDF4-45B4-AEC9-A66690693147}">
      <dgm:prSet phldrT="[Text]" custT="1"/>
      <dgm:spPr>
        <a:solidFill>
          <a:srgbClr val="F9ECD2">
            <a:alpha val="90000"/>
          </a:srgbClr>
        </a:solidFill>
      </dgm:spPr>
      <dgm:t>
        <a:bodyPr/>
        <a:lstStyle/>
        <a:p>
          <a:r>
            <a:rPr lang="en-US" sz="2700" dirty="0">
              <a:solidFill>
                <a:srgbClr val="7030A0"/>
              </a:solidFill>
            </a:rPr>
            <a:t>High</a:t>
          </a:r>
          <a:r>
            <a:rPr lang="en-US" sz="2700" dirty="0"/>
            <a:t>: </a:t>
          </a:r>
          <a:r>
            <a:rPr lang="en-US" sz="2400" dirty="0"/>
            <a:t>Greece, Austria, Germany</a:t>
          </a:r>
        </a:p>
      </dgm:t>
    </dgm:pt>
    <dgm:pt modelId="{2731DFFB-DE57-4A1D-99D4-8228EDC7D510}" type="parTrans" cxnId="{9DC7029E-8805-4A36-A910-6597EEEA3D41}">
      <dgm:prSet/>
      <dgm:spPr/>
      <dgm:t>
        <a:bodyPr/>
        <a:lstStyle/>
        <a:p>
          <a:endParaRPr lang="en-US"/>
        </a:p>
      </dgm:t>
    </dgm:pt>
    <dgm:pt modelId="{7366E970-5BA6-4A13-9EA7-F42EE5D5F437}" type="sibTrans" cxnId="{9DC7029E-8805-4A36-A910-6597EEEA3D41}">
      <dgm:prSet/>
      <dgm:spPr/>
      <dgm:t>
        <a:bodyPr/>
        <a:lstStyle/>
        <a:p>
          <a:endParaRPr lang="en-US"/>
        </a:p>
      </dgm:t>
    </dgm:pt>
    <dgm:pt modelId="{465D5A30-E472-4CCA-8BA7-185695C2DB8F}">
      <dgm:prSet phldrT="[Text]"/>
      <dgm:spPr/>
      <dgm:t>
        <a:bodyPr/>
        <a:lstStyle/>
        <a:p>
          <a:r>
            <a:rPr lang="en-US" dirty="0"/>
            <a:t>Performance Orientation</a:t>
          </a:r>
        </a:p>
      </dgm:t>
    </dgm:pt>
    <dgm:pt modelId="{52E02FA6-C6F0-4B65-BC0A-D9798E42610F}" type="parTrans" cxnId="{1612EEE8-3C5D-4CDD-A612-E354D0255F7F}">
      <dgm:prSet/>
      <dgm:spPr/>
      <dgm:t>
        <a:bodyPr/>
        <a:lstStyle/>
        <a:p>
          <a:endParaRPr lang="en-US"/>
        </a:p>
      </dgm:t>
    </dgm:pt>
    <dgm:pt modelId="{C5652DC5-D7D9-4CEC-A135-C76C141DCC34}" type="sibTrans" cxnId="{1612EEE8-3C5D-4CDD-A612-E354D0255F7F}">
      <dgm:prSet/>
      <dgm:spPr/>
      <dgm:t>
        <a:bodyPr/>
        <a:lstStyle/>
        <a:p>
          <a:endParaRPr lang="en-US"/>
        </a:p>
      </dgm:t>
    </dgm:pt>
    <dgm:pt modelId="{F6EDCF97-71F3-4238-8920-0B04E3339895}">
      <dgm:prSet phldrT="[Text]" custT="1"/>
      <dgm:spPr>
        <a:solidFill>
          <a:srgbClr val="F9ECD2">
            <a:alpha val="90000"/>
          </a:srgbClr>
        </a:solidFill>
      </dgm:spPr>
      <dgm:t>
        <a:bodyPr/>
        <a:lstStyle/>
        <a:p>
          <a:r>
            <a:rPr lang="en-US" sz="2700" dirty="0">
              <a:solidFill>
                <a:srgbClr val="7030A0"/>
              </a:solidFill>
            </a:rPr>
            <a:t>Low</a:t>
          </a:r>
          <a:r>
            <a:rPr lang="en-US" sz="2700" dirty="0"/>
            <a:t>: </a:t>
          </a:r>
          <a:r>
            <a:rPr lang="en-US" sz="2400" dirty="0"/>
            <a:t>Russia, Argentina, Italy</a:t>
          </a:r>
        </a:p>
      </dgm:t>
    </dgm:pt>
    <dgm:pt modelId="{C916155C-DC7C-4936-B437-CF53FA3B3764}" type="parTrans" cxnId="{48A84CCD-F374-4AAB-BDBF-83C5BCBDE4F3}">
      <dgm:prSet/>
      <dgm:spPr/>
      <dgm:t>
        <a:bodyPr/>
        <a:lstStyle/>
        <a:p>
          <a:endParaRPr lang="en-US"/>
        </a:p>
      </dgm:t>
    </dgm:pt>
    <dgm:pt modelId="{E03074D7-179E-4933-988C-6D533EA73468}" type="sibTrans" cxnId="{48A84CCD-F374-4AAB-BDBF-83C5BCBDE4F3}">
      <dgm:prSet/>
      <dgm:spPr/>
      <dgm:t>
        <a:bodyPr/>
        <a:lstStyle/>
        <a:p>
          <a:endParaRPr lang="en-US"/>
        </a:p>
      </dgm:t>
    </dgm:pt>
    <dgm:pt modelId="{1B050BC9-AEB2-4602-8B30-D6B98443C214}">
      <dgm:prSet phldrT="[Text]" custT="1"/>
      <dgm:spPr>
        <a:solidFill>
          <a:srgbClr val="F9ECD2">
            <a:alpha val="90000"/>
          </a:srgbClr>
        </a:solidFill>
      </dgm:spPr>
      <dgm:t>
        <a:bodyPr/>
        <a:lstStyle/>
        <a:p>
          <a:r>
            <a:rPr lang="en-US" sz="2700" dirty="0">
              <a:solidFill>
                <a:srgbClr val="7030A0"/>
              </a:solidFill>
            </a:rPr>
            <a:t>High</a:t>
          </a:r>
          <a:r>
            <a:rPr lang="en-US" sz="2700" dirty="0"/>
            <a:t>: U.S.</a:t>
          </a:r>
          <a:r>
            <a:rPr lang="en-US" sz="2400" dirty="0"/>
            <a:t>, Hong Kong, Singapore</a:t>
          </a:r>
        </a:p>
      </dgm:t>
    </dgm:pt>
    <dgm:pt modelId="{A428F9E3-4803-417B-A5F8-6627C5AA322E}" type="parTrans" cxnId="{D8752035-644C-4080-94FF-C890D7356B5C}">
      <dgm:prSet/>
      <dgm:spPr/>
      <dgm:t>
        <a:bodyPr/>
        <a:lstStyle/>
        <a:p>
          <a:endParaRPr lang="en-US"/>
        </a:p>
      </dgm:t>
    </dgm:pt>
    <dgm:pt modelId="{FBE4F6BA-C8A5-46F7-BE48-C71C2CCBDF9A}" type="sibTrans" cxnId="{D8752035-644C-4080-94FF-C890D7356B5C}">
      <dgm:prSet/>
      <dgm:spPr/>
      <dgm:t>
        <a:bodyPr/>
        <a:lstStyle/>
        <a:p>
          <a:endParaRPr lang="en-US"/>
        </a:p>
      </dgm:t>
    </dgm:pt>
    <dgm:pt modelId="{3BE6CC0F-0208-46C0-8F45-204A141CC4AA}" type="pres">
      <dgm:prSet presAssocID="{A4636366-613E-4F03-A730-8273EF48BAD5}" presName="Name0" presStyleCnt="0">
        <dgm:presLayoutVars>
          <dgm:dir/>
          <dgm:animLvl val="lvl"/>
          <dgm:resizeHandles val="exact"/>
        </dgm:presLayoutVars>
      </dgm:prSet>
      <dgm:spPr/>
    </dgm:pt>
    <dgm:pt modelId="{392D33B8-4CCB-4779-9AC8-C09F48799B09}" type="pres">
      <dgm:prSet presAssocID="{E3E880FD-2A53-46EB-A58C-681FCE721698}" presName="linNode" presStyleCnt="0"/>
      <dgm:spPr/>
    </dgm:pt>
    <dgm:pt modelId="{E451525E-3707-4A0C-ACE0-06380B8484E8}" type="pres">
      <dgm:prSet presAssocID="{E3E880FD-2A53-46EB-A58C-681FCE721698}" presName="parentText" presStyleLbl="node1" presStyleIdx="0" presStyleCnt="2">
        <dgm:presLayoutVars>
          <dgm:chMax val="1"/>
          <dgm:bulletEnabled val="1"/>
        </dgm:presLayoutVars>
      </dgm:prSet>
      <dgm:spPr/>
    </dgm:pt>
    <dgm:pt modelId="{9FF39FB4-378C-4762-86C0-288051F4B353}" type="pres">
      <dgm:prSet presAssocID="{E3E880FD-2A53-46EB-A58C-681FCE721698}" presName="descendantText" presStyleLbl="alignAccFollowNode1" presStyleIdx="0" presStyleCnt="2">
        <dgm:presLayoutVars>
          <dgm:bulletEnabled val="1"/>
        </dgm:presLayoutVars>
      </dgm:prSet>
      <dgm:spPr/>
    </dgm:pt>
    <dgm:pt modelId="{31172166-1872-463D-90C7-50A3C9A68A4A}" type="pres">
      <dgm:prSet presAssocID="{5F8E5309-9758-4C60-B419-9AA76AA7E7D8}" presName="sp" presStyleCnt="0"/>
      <dgm:spPr/>
    </dgm:pt>
    <dgm:pt modelId="{1E33F6B4-5DC1-410E-BB5C-2CDCAE472A46}" type="pres">
      <dgm:prSet presAssocID="{465D5A30-E472-4CCA-8BA7-185695C2DB8F}" presName="linNode" presStyleCnt="0"/>
      <dgm:spPr/>
    </dgm:pt>
    <dgm:pt modelId="{2BB860A1-632D-4447-AFBB-3928831A1EF5}" type="pres">
      <dgm:prSet presAssocID="{465D5A30-E472-4CCA-8BA7-185695C2DB8F}" presName="parentText" presStyleLbl="node1" presStyleIdx="1" presStyleCnt="2">
        <dgm:presLayoutVars>
          <dgm:chMax val="1"/>
          <dgm:bulletEnabled val="1"/>
        </dgm:presLayoutVars>
      </dgm:prSet>
      <dgm:spPr/>
    </dgm:pt>
    <dgm:pt modelId="{4E363B71-555E-4493-B1C7-E7933E1A1FCB}" type="pres">
      <dgm:prSet presAssocID="{465D5A30-E472-4CCA-8BA7-185695C2DB8F}" presName="descendantText" presStyleLbl="alignAccFollowNode1" presStyleIdx="1" presStyleCnt="2">
        <dgm:presLayoutVars>
          <dgm:bulletEnabled val="1"/>
        </dgm:presLayoutVars>
      </dgm:prSet>
      <dgm:spPr/>
    </dgm:pt>
  </dgm:ptLst>
  <dgm:cxnLst>
    <dgm:cxn modelId="{7B842400-42DC-4D7B-95A2-4616C78E5BEB}" srcId="{A4636366-613E-4F03-A730-8273EF48BAD5}" destId="{E3E880FD-2A53-46EB-A58C-681FCE721698}" srcOrd="0" destOrd="0" parTransId="{BE77C29C-904C-468D-B6A2-4700D679B468}" sibTransId="{5F8E5309-9758-4C60-B419-9AA76AA7E7D8}"/>
    <dgm:cxn modelId="{24B39D04-AB16-4CCC-93EA-7BAC2ECC5C00}" type="presOf" srcId="{0FC11AC7-BDF4-45B4-AEC9-A66690693147}" destId="{9FF39FB4-378C-4762-86C0-288051F4B353}" srcOrd="0" destOrd="1" presId="urn:microsoft.com/office/officeart/2005/8/layout/vList5"/>
    <dgm:cxn modelId="{ED4BDD1F-428A-4D52-BD8F-24C95FCE8E9B}" type="presOf" srcId="{F6EDCF97-71F3-4238-8920-0B04E3339895}" destId="{4E363B71-555E-4493-B1C7-E7933E1A1FCB}" srcOrd="0" destOrd="0" presId="urn:microsoft.com/office/officeart/2005/8/layout/vList5"/>
    <dgm:cxn modelId="{D8752035-644C-4080-94FF-C890D7356B5C}" srcId="{465D5A30-E472-4CCA-8BA7-185695C2DB8F}" destId="{1B050BC9-AEB2-4602-8B30-D6B98443C214}" srcOrd="1" destOrd="0" parTransId="{A428F9E3-4803-417B-A5F8-6627C5AA322E}" sibTransId="{FBE4F6BA-C8A5-46F7-BE48-C71C2CCBDF9A}"/>
    <dgm:cxn modelId="{19166339-145A-48A0-A7D3-0488314D3D1D}" type="presOf" srcId="{A4636366-613E-4F03-A730-8273EF48BAD5}" destId="{3BE6CC0F-0208-46C0-8F45-204A141CC4AA}" srcOrd="0" destOrd="0" presId="urn:microsoft.com/office/officeart/2005/8/layout/vList5"/>
    <dgm:cxn modelId="{49EC384F-18F8-464E-B2FF-7CD83C95A66C}" type="presOf" srcId="{B8DE6364-E07E-4541-BC21-977DE2582E05}" destId="{9FF39FB4-378C-4762-86C0-288051F4B353}" srcOrd="0" destOrd="0" presId="urn:microsoft.com/office/officeart/2005/8/layout/vList5"/>
    <dgm:cxn modelId="{B4607E84-4F55-426E-AD39-E1DC3B2E79B1}" srcId="{E3E880FD-2A53-46EB-A58C-681FCE721698}" destId="{B8DE6364-E07E-4541-BC21-977DE2582E05}" srcOrd="0" destOrd="0" parTransId="{7B9E6733-79FC-4E02-B5EE-20F5D9DE1816}" sibTransId="{2A50A251-6B94-4903-BBCF-F3ABA4CE5BC5}"/>
    <dgm:cxn modelId="{9DC7029E-8805-4A36-A910-6597EEEA3D41}" srcId="{E3E880FD-2A53-46EB-A58C-681FCE721698}" destId="{0FC11AC7-BDF4-45B4-AEC9-A66690693147}" srcOrd="1" destOrd="0" parTransId="{2731DFFB-DE57-4A1D-99D4-8228EDC7D510}" sibTransId="{7366E970-5BA6-4A13-9EA7-F42EE5D5F437}"/>
    <dgm:cxn modelId="{EF7EF1AD-2890-4D09-A601-7339E11A29AB}" type="presOf" srcId="{465D5A30-E472-4CCA-8BA7-185695C2DB8F}" destId="{2BB860A1-632D-4447-AFBB-3928831A1EF5}" srcOrd="0" destOrd="0" presId="urn:microsoft.com/office/officeart/2005/8/layout/vList5"/>
    <dgm:cxn modelId="{90906DC5-FA15-41DB-B1DC-5C45163D1808}" type="presOf" srcId="{E3E880FD-2A53-46EB-A58C-681FCE721698}" destId="{E451525E-3707-4A0C-ACE0-06380B8484E8}" srcOrd="0" destOrd="0" presId="urn:microsoft.com/office/officeart/2005/8/layout/vList5"/>
    <dgm:cxn modelId="{48A84CCD-F374-4AAB-BDBF-83C5BCBDE4F3}" srcId="{465D5A30-E472-4CCA-8BA7-185695C2DB8F}" destId="{F6EDCF97-71F3-4238-8920-0B04E3339895}" srcOrd="0" destOrd="0" parTransId="{C916155C-DC7C-4936-B437-CF53FA3B3764}" sibTransId="{E03074D7-179E-4933-988C-6D533EA73468}"/>
    <dgm:cxn modelId="{2B7505DC-A0AD-40CB-89B6-7BBC058C91FF}" type="presOf" srcId="{1B050BC9-AEB2-4602-8B30-D6B98443C214}" destId="{4E363B71-555E-4493-B1C7-E7933E1A1FCB}" srcOrd="0" destOrd="1" presId="urn:microsoft.com/office/officeart/2005/8/layout/vList5"/>
    <dgm:cxn modelId="{1612EEE8-3C5D-4CDD-A612-E354D0255F7F}" srcId="{A4636366-613E-4F03-A730-8273EF48BAD5}" destId="{465D5A30-E472-4CCA-8BA7-185695C2DB8F}" srcOrd="1" destOrd="0" parTransId="{52E02FA6-C6F0-4B65-BC0A-D9798E42610F}" sibTransId="{C5652DC5-D7D9-4CEC-A135-C76C141DCC34}"/>
    <dgm:cxn modelId="{3F95611C-0D56-43D3-9076-3FF3B3583BD7}" type="presParOf" srcId="{3BE6CC0F-0208-46C0-8F45-204A141CC4AA}" destId="{392D33B8-4CCB-4779-9AC8-C09F48799B09}" srcOrd="0" destOrd="0" presId="urn:microsoft.com/office/officeart/2005/8/layout/vList5"/>
    <dgm:cxn modelId="{26A8FB68-098B-4C80-BB95-27FE96766CE0}" type="presParOf" srcId="{392D33B8-4CCB-4779-9AC8-C09F48799B09}" destId="{E451525E-3707-4A0C-ACE0-06380B8484E8}" srcOrd="0" destOrd="0" presId="urn:microsoft.com/office/officeart/2005/8/layout/vList5"/>
    <dgm:cxn modelId="{D6F54CD7-10B6-487F-ACE3-D9DB5F1853EF}" type="presParOf" srcId="{392D33B8-4CCB-4779-9AC8-C09F48799B09}" destId="{9FF39FB4-378C-4762-86C0-288051F4B353}" srcOrd="1" destOrd="0" presId="urn:microsoft.com/office/officeart/2005/8/layout/vList5"/>
    <dgm:cxn modelId="{C9E66071-D7E4-48FF-BAF1-F36766CCA68F}" type="presParOf" srcId="{3BE6CC0F-0208-46C0-8F45-204A141CC4AA}" destId="{31172166-1872-463D-90C7-50A3C9A68A4A}" srcOrd="1" destOrd="0" presId="urn:microsoft.com/office/officeart/2005/8/layout/vList5"/>
    <dgm:cxn modelId="{87D81DD3-6578-408E-ABC4-6BBED74412B1}" type="presParOf" srcId="{3BE6CC0F-0208-46C0-8F45-204A141CC4AA}" destId="{1E33F6B4-5DC1-410E-BB5C-2CDCAE472A46}" srcOrd="2" destOrd="0" presId="urn:microsoft.com/office/officeart/2005/8/layout/vList5"/>
    <dgm:cxn modelId="{C4305F6A-A031-49FD-947A-1B221F698055}" type="presParOf" srcId="{1E33F6B4-5DC1-410E-BB5C-2CDCAE472A46}" destId="{2BB860A1-632D-4447-AFBB-3928831A1EF5}" srcOrd="0" destOrd="0" presId="urn:microsoft.com/office/officeart/2005/8/layout/vList5"/>
    <dgm:cxn modelId="{D79624E8-ADB0-4529-8E39-9D711C74CE53}" type="presParOf" srcId="{1E33F6B4-5DC1-410E-BB5C-2CDCAE472A46}" destId="{4E363B71-555E-4493-B1C7-E7933E1A1FCB}"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636366-613E-4F03-A730-8273EF48BAD5}" type="doc">
      <dgm:prSet loTypeId="urn:microsoft.com/office/officeart/2005/8/layout/vList5" loCatId="list" qsTypeId="urn:microsoft.com/office/officeart/2005/8/quickstyle/simple4" qsCatId="simple" csTypeId="urn:microsoft.com/office/officeart/2005/8/colors/accent1_2#5" csCatId="accent1" phldr="1"/>
      <dgm:spPr/>
      <dgm:t>
        <a:bodyPr/>
        <a:lstStyle/>
        <a:p>
          <a:endParaRPr lang="en-US"/>
        </a:p>
      </dgm:t>
    </dgm:pt>
    <dgm:pt modelId="{E3E880FD-2A53-46EB-A58C-681FCE721698}">
      <dgm:prSet phldrT="[Text]"/>
      <dgm:spPr/>
      <dgm:t>
        <a:bodyPr/>
        <a:lstStyle/>
        <a:p>
          <a:r>
            <a:rPr lang="en-US" dirty="0"/>
            <a:t>Future Orientation</a:t>
          </a:r>
        </a:p>
      </dgm:t>
    </dgm:pt>
    <dgm:pt modelId="{BE77C29C-904C-468D-B6A2-4700D679B468}" type="parTrans" cxnId="{7B842400-42DC-4D7B-95A2-4616C78E5BEB}">
      <dgm:prSet/>
      <dgm:spPr/>
      <dgm:t>
        <a:bodyPr/>
        <a:lstStyle/>
        <a:p>
          <a:endParaRPr lang="en-US"/>
        </a:p>
      </dgm:t>
    </dgm:pt>
    <dgm:pt modelId="{5F8E5309-9758-4C60-B419-9AA76AA7E7D8}" type="sibTrans" cxnId="{7B842400-42DC-4D7B-95A2-4616C78E5BEB}">
      <dgm:prSet/>
      <dgm:spPr/>
      <dgm:t>
        <a:bodyPr/>
        <a:lstStyle/>
        <a:p>
          <a:endParaRPr lang="en-US"/>
        </a:p>
      </dgm:t>
    </dgm:pt>
    <dgm:pt modelId="{B8DE6364-E07E-4541-BC21-977DE2582E05}">
      <dgm:prSet phldrT="[Text]" custT="1"/>
      <dgm:spPr>
        <a:solidFill>
          <a:srgbClr val="F9ECD2">
            <a:alpha val="90000"/>
          </a:srgbClr>
        </a:solidFill>
      </dgm:spPr>
      <dgm:t>
        <a:bodyPr/>
        <a:lstStyle/>
        <a:p>
          <a:r>
            <a:rPr lang="en-US" sz="2700" dirty="0">
              <a:solidFill>
                <a:srgbClr val="7030A0"/>
              </a:solidFill>
            </a:rPr>
            <a:t>Low</a:t>
          </a:r>
          <a:r>
            <a:rPr lang="en-US" sz="2700" dirty="0"/>
            <a:t>: </a:t>
          </a:r>
          <a:r>
            <a:rPr lang="en-US" sz="2400" dirty="0"/>
            <a:t>Russia, Argentina, Italy</a:t>
          </a:r>
        </a:p>
      </dgm:t>
    </dgm:pt>
    <dgm:pt modelId="{7B9E6733-79FC-4E02-B5EE-20F5D9DE1816}" type="parTrans" cxnId="{B4607E84-4F55-426E-AD39-E1DC3B2E79B1}">
      <dgm:prSet/>
      <dgm:spPr/>
      <dgm:t>
        <a:bodyPr/>
        <a:lstStyle/>
        <a:p>
          <a:endParaRPr lang="en-US"/>
        </a:p>
      </dgm:t>
    </dgm:pt>
    <dgm:pt modelId="{2A50A251-6B94-4903-BBCF-F3ABA4CE5BC5}" type="sibTrans" cxnId="{B4607E84-4F55-426E-AD39-E1DC3B2E79B1}">
      <dgm:prSet/>
      <dgm:spPr/>
      <dgm:t>
        <a:bodyPr/>
        <a:lstStyle/>
        <a:p>
          <a:endParaRPr lang="en-US"/>
        </a:p>
      </dgm:t>
    </dgm:pt>
    <dgm:pt modelId="{0FC11AC7-BDF4-45B4-AEC9-A66690693147}">
      <dgm:prSet phldrT="[Text]" custT="1"/>
      <dgm:spPr>
        <a:solidFill>
          <a:srgbClr val="F9ECD2">
            <a:alpha val="90000"/>
          </a:srgbClr>
        </a:solidFill>
      </dgm:spPr>
      <dgm:t>
        <a:bodyPr/>
        <a:lstStyle/>
        <a:p>
          <a:r>
            <a:rPr lang="en-US" sz="2700" dirty="0">
              <a:solidFill>
                <a:srgbClr val="7030A0"/>
              </a:solidFill>
            </a:rPr>
            <a:t>High</a:t>
          </a:r>
          <a:r>
            <a:rPr lang="en-US" sz="2700" dirty="0"/>
            <a:t>: </a:t>
          </a:r>
          <a:r>
            <a:rPr lang="en-US" sz="2400" dirty="0"/>
            <a:t>Netherlands, Switzerland, Singapore</a:t>
          </a:r>
        </a:p>
      </dgm:t>
    </dgm:pt>
    <dgm:pt modelId="{2731DFFB-DE57-4A1D-99D4-8228EDC7D510}" type="parTrans" cxnId="{9DC7029E-8805-4A36-A910-6597EEEA3D41}">
      <dgm:prSet/>
      <dgm:spPr/>
      <dgm:t>
        <a:bodyPr/>
        <a:lstStyle/>
        <a:p>
          <a:endParaRPr lang="en-US"/>
        </a:p>
      </dgm:t>
    </dgm:pt>
    <dgm:pt modelId="{7366E970-5BA6-4A13-9EA7-F42EE5D5F437}" type="sibTrans" cxnId="{9DC7029E-8805-4A36-A910-6597EEEA3D41}">
      <dgm:prSet/>
      <dgm:spPr/>
      <dgm:t>
        <a:bodyPr/>
        <a:lstStyle/>
        <a:p>
          <a:endParaRPr lang="en-US"/>
        </a:p>
      </dgm:t>
    </dgm:pt>
    <dgm:pt modelId="{465D5A30-E472-4CCA-8BA7-185695C2DB8F}">
      <dgm:prSet phldrT="[Text]"/>
      <dgm:spPr/>
      <dgm:t>
        <a:bodyPr/>
        <a:lstStyle/>
        <a:p>
          <a:r>
            <a:rPr lang="en-US" dirty="0"/>
            <a:t>Humane Orientation</a:t>
          </a:r>
        </a:p>
      </dgm:t>
    </dgm:pt>
    <dgm:pt modelId="{52E02FA6-C6F0-4B65-BC0A-D9798E42610F}" type="parTrans" cxnId="{1612EEE8-3C5D-4CDD-A612-E354D0255F7F}">
      <dgm:prSet/>
      <dgm:spPr/>
      <dgm:t>
        <a:bodyPr/>
        <a:lstStyle/>
        <a:p>
          <a:endParaRPr lang="en-US"/>
        </a:p>
      </dgm:t>
    </dgm:pt>
    <dgm:pt modelId="{C5652DC5-D7D9-4CEC-A135-C76C141DCC34}" type="sibTrans" cxnId="{1612EEE8-3C5D-4CDD-A612-E354D0255F7F}">
      <dgm:prSet/>
      <dgm:spPr/>
      <dgm:t>
        <a:bodyPr/>
        <a:lstStyle/>
        <a:p>
          <a:endParaRPr lang="en-US"/>
        </a:p>
      </dgm:t>
    </dgm:pt>
    <dgm:pt modelId="{F6EDCF97-71F3-4238-8920-0B04E3339895}">
      <dgm:prSet phldrT="[Text]" custT="1"/>
      <dgm:spPr>
        <a:solidFill>
          <a:srgbClr val="F9ECD2">
            <a:alpha val="90000"/>
          </a:srgbClr>
        </a:solidFill>
      </dgm:spPr>
      <dgm:t>
        <a:bodyPr/>
        <a:lstStyle/>
        <a:p>
          <a:r>
            <a:rPr lang="en-US" sz="2700" dirty="0">
              <a:solidFill>
                <a:srgbClr val="7030A0"/>
              </a:solidFill>
            </a:rPr>
            <a:t>Low</a:t>
          </a:r>
          <a:r>
            <a:rPr lang="en-US" sz="2700" dirty="0"/>
            <a:t>: </a:t>
          </a:r>
          <a:r>
            <a:rPr lang="en-US" sz="2400" dirty="0"/>
            <a:t>Germany, Spain, France</a:t>
          </a:r>
        </a:p>
      </dgm:t>
    </dgm:pt>
    <dgm:pt modelId="{C916155C-DC7C-4936-B437-CF53FA3B3764}" type="parTrans" cxnId="{48A84CCD-F374-4AAB-BDBF-83C5BCBDE4F3}">
      <dgm:prSet/>
      <dgm:spPr/>
      <dgm:t>
        <a:bodyPr/>
        <a:lstStyle/>
        <a:p>
          <a:endParaRPr lang="en-US"/>
        </a:p>
      </dgm:t>
    </dgm:pt>
    <dgm:pt modelId="{E03074D7-179E-4933-988C-6D533EA73468}" type="sibTrans" cxnId="{48A84CCD-F374-4AAB-BDBF-83C5BCBDE4F3}">
      <dgm:prSet/>
      <dgm:spPr/>
      <dgm:t>
        <a:bodyPr/>
        <a:lstStyle/>
        <a:p>
          <a:endParaRPr lang="en-US"/>
        </a:p>
      </dgm:t>
    </dgm:pt>
    <dgm:pt modelId="{1B050BC9-AEB2-4602-8B30-D6B98443C214}">
      <dgm:prSet phldrT="[Text]" custT="1"/>
      <dgm:spPr>
        <a:solidFill>
          <a:srgbClr val="F9ECD2">
            <a:alpha val="90000"/>
          </a:srgbClr>
        </a:solidFill>
      </dgm:spPr>
      <dgm:t>
        <a:bodyPr/>
        <a:lstStyle/>
        <a:p>
          <a:r>
            <a:rPr lang="en-US" sz="2700" dirty="0">
              <a:solidFill>
                <a:srgbClr val="7030A0"/>
              </a:solidFill>
            </a:rPr>
            <a:t>High</a:t>
          </a:r>
          <a:r>
            <a:rPr lang="en-US" sz="2700" dirty="0"/>
            <a:t>: </a:t>
          </a:r>
          <a:r>
            <a:rPr lang="en-US" sz="2400" dirty="0"/>
            <a:t>Malaysia, Ireland, Philippines</a:t>
          </a:r>
        </a:p>
      </dgm:t>
    </dgm:pt>
    <dgm:pt modelId="{A428F9E3-4803-417B-A5F8-6627C5AA322E}" type="parTrans" cxnId="{D8752035-644C-4080-94FF-C890D7356B5C}">
      <dgm:prSet/>
      <dgm:spPr/>
      <dgm:t>
        <a:bodyPr/>
        <a:lstStyle/>
        <a:p>
          <a:endParaRPr lang="en-US"/>
        </a:p>
      </dgm:t>
    </dgm:pt>
    <dgm:pt modelId="{FBE4F6BA-C8A5-46F7-BE48-C71C2CCBDF9A}" type="sibTrans" cxnId="{D8752035-644C-4080-94FF-C890D7356B5C}">
      <dgm:prSet/>
      <dgm:spPr/>
      <dgm:t>
        <a:bodyPr/>
        <a:lstStyle/>
        <a:p>
          <a:endParaRPr lang="en-US"/>
        </a:p>
      </dgm:t>
    </dgm:pt>
    <dgm:pt modelId="{3BE6CC0F-0208-46C0-8F45-204A141CC4AA}" type="pres">
      <dgm:prSet presAssocID="{A4636366-613E-4F03-A730-8273EF48BAD5}" presName="Name0" presStyleCnt="0">
        <dgm:presLayoutVars>
          <dgm:dir/>
          <dgm:animLvl val="lvl"/>
          <dgm:resizeHandles val="exact"/>
        </dgm:presLayoutVars>
      </dgm:prSet>
      <dgm:spPr/>
    </dgm:pt>
    <dgm:pt modelId="{392D33B8-4CCB-4779-9AC8-C09F48799B09}" type="pres">
      <dgm:prSet presAssocID="{E3E880FD-2A53-46EB-A58C-681FCE721698}" presName="linNode" presStyleCnt="0"/>
      <dgm:spPr/>
    </dgm:pt>
    <dgm:pt modelId="{E451525E-3707-4A0C-ACE0-06380B8484E8}" type="pres">
      <dgm:prSet presAssocID="{E3E880FD-2A53-46EB-A58C-681FCE721698}" presName="parentText" presStyleLbl="node1" presStyleIdx="0" presStyleCnt="2">
        <dgm:presLayoutVars>
          <dgm:chMax val="1"/>
          <dgm:bulletEnabled val="1"/>
        </dgm:presLayoutVars>
      </dgm:prSet>
      <dgm:spPr/>
    </dgm:pt>
    <dgm:pt modelId="{9FF39FB4-378C-4762-86C0-288051F4B353}" type="pres">
      <dgm:prSet presAssocID="{E3E880FD-2A53-46EB-A58C-681FCE721698}" presName="descendantText" presStyleLbl="alignAccFollowNode1" presStyleIdx="0" presStyleCnt="2">
        <dgm:presLayoutVars>
          <dgm:bulletEnabled val="1"/>
        </dgm:presLayoutVars>
      </dgm:prSet>
      <dgm:spPr/>
    </dgm:pt>
    <dgm:pt modelId="{31172166-1872-463D-90C7-50A3C9A68A4A}" type="pres">
      <dgm:prSet presAssocID="{5F8E5309-9758-4C60-B419-9AA76AA7E7D8}" presName="sp" presStyleCnt="0"/>
      <dgm:spPr/>
    </dgm:pt>
    <dgm:pt modelId="{1E33F6B4-5DC1-410E-BB5C-2CDCAE472A46}" type="pres">
      <dgm:prSet presAssocID="{465D5A30-E472-4CCA-8BA7-185695C2DB8F}" presName="linNode" presStyleCnt="0"/>
      <dgm:spPr/>
    </dgm:pt>
    <dgm:pt modelId="{2BB860A1-632D-4447-AFBB-3928831A1EF5}" type="pres">
      <dgm:prSet presAssocID="{465D5A30-E472-4CCA-8BA7-185695C2DB8F}" presName="parentText" presStyleLbl="node1" presStyleIdx="1" presStyleCnt="2">
        <dgm:presLayoutVars>
          <dgm:chMax val="1"/>
          <dgm:bulletEnabled val="1"/>
        </dgm:presLayoutVars>
      </dgm:prSet>
      <dgm:spPr/>
    </dgm:pt>
    <dgm:pt modelId="{4E363B71-555E-4493-B1C7-E7933E1A1FCB}" type="pres">
      <dgm:prSet presAssocID="{465D5A30-E472-4CCA-8BA7-185695C2DB8F}" presName="descendantText" presStyleLbl="alignAccFollowNode1" presStyleIdx="1" presStyleCnt="2">
        <dgm:presLayoutVars>
          <dgm:bulletEnabled val="1"/>
        </dgm:presLayoutVars>
      </dgm:prSet>
      <dgm:spPr/>
    </dgm:pt>
  </dgm:ptLst>
  <dgm:cxnLst>
    <dgm:cxn modelId="{7B842400-42DC-4D7B-95A2-4616C78E5BEB}" srcId="{A4636366-613E-4F03-A730-8273EF48BAD5}" destId="{E3E880FD-2A53-46EB-A58C-681FCE721698}" srcOrd="0" destOrd="0" parTransId="{BE77C29C-904C-468D-B6A2-4700D679B468}" sibTransId="{5F8E5309-9758-4C60-B419-9AA76AA7E7D8}"/>
    <dgm:cxn modelId="{1CAC930B-D97C-45BF-B059-4E601A70A204}" type="presOf" srcId="{1B050BC9-AEB2-4602-8B30-D6B98443C214}" destId="{4E363B71-555E-4493-B1C7-E7933E1A1FCB}" srcOrd="0" destOrd="1" presId="urn:microsoft.com/office/officeart/2005/8/layout/vList5"/>
    <dgm:cxn modelId="{6ED99820-0E02-4B8D-85E9-F7AB5D68561F}" type="presOf" srcId="{0FC11AC7-BDF4-45B4-AEC9-A66690693147}" destId="{9FF39FB4-378C-4762-86C0-288051F4B353}" srcOrd="0" destOrd="1" presId="urn:microsoft.com/office/officeart/2005/8/layout/vList5"/>
    <dgm:cxn modelId="{D8752035-644C-4080-94FF-C890D7356B5C}" srcId="{465D5A30-E472-4CCA-8BA7-185695C2DB8F}" destId="{1B050BC9-AEB2-4602-8B30-D6B98443C214}" srcOrd="1" destOrd="0" parTransId="{A428F9E3-4803-417B-A5F8-6627C5AA322E}" sibTransId="{FBE4F6BA-C8A5-46F7-BE48-C71C2CCBDF9A}"/>
    <dgm:cxn modelId="{6B0E4F81-CE85-4B1A-BF5C-559DC0C4A9A2}" type="presOf" srcId="{F6EDCF97-71F3-4238-8920-0B04E3339895}" destId="{4E363B71-555E-4493-B1C7-E7933E1A1FCB}" srcOrd="0" destOrd="0" presId="urn:microsoft.com/office/officeart/2005/8/layout/vList5"/>
    <dgm:cxn modelId="{B4607E84-4F55-426E-AD39-E1DC3B2E79B1}" srcId="{E3E880FD-2A53-46EB-A58C-681FCE721698}" destId="{B8DE6364-E07E-4541-BC21-977DE2582E05}" srcOrd="0" destOrd="0" parTransId="{7B9E6733-79FC-4E02-B5EE-20F5D9DE1816}" sibTransId="{2A50A251-6B94-4903-BBCF-F3ABA4CE5BC5}"/>
    <dgm:cxn modelId="{909E2885-2ABD-444D-861B-9987FD567769}" type="presOf" srcId="{A4636366-613E-4F03-A730-8273EF48BAD5}" destId="{3BE6CC0F-0208-46C0-8F45-204A141CC4AA}" srcOrd="0" destOrd="0" presId="urn:microsoft.com/office/officeart/2005/8/layout/vList5"/>
    <dgm:cxn modelId="{9DC7029E-8805-4A36-A910-6597EEEA3D41}" srcId="{E3E880FD-2A53-46EB-A58C-681FCE721698}" destId="{0FC11AC7-BDF4-45B4-AEC9-A66690693147}" srcOrd="1" destOrd="0" parTransId="{2731DFFB-DE57-4A1D-99D4-8228EDC7D510}" sibTransId="{7366E970-5BA6-4A13-9EA7-F42EE5D5F437}"/>
    <dgm:cxn modelId="{1E121BC3-188A-4C40-A7B1-1B85C11442C2}" type="presOf" srcId="{B8DE6364-E07E-4541-BC21-977DE2582E05}" destId="{9FF39FB4-378C-4762-86C0-288051F4B353}" srcOrd="0" destOrd="0" presId="urn:microsoft.com/office/officeart/2005/8/layout/vList5"/>
    <dgm:cxn modelId="{48A84CCD-F374-4AAB-BDBF-83C5BCBDE4F3}" srcId="{465D5A30-E472-4CCA-8BA7-185695C2DB8F}" destId="{F6EDCF97-71F3-4238-8920-0B04E3339895}" srcOrd="0" destOrd="0" parTransId="{C916155C-DC7C-4936-B437-CF53FA3B3764}" sibTransId="{E03074D7-179E-4933-988C-6D533EA73468}"/>
    <dgm:cxn modelId="{7DF1C7D1-6728-4A49-A341-45681C48355E}" type="presOf" srcId="{E3E880FD-2A53-46EB-A58C-681FCE721698}" destId="{E451525E-3707-4A0C-ACE0-06380B8484E8}" srcOrd="0" destOrd="0" presId="urn:microsoft.com/office/officeart/2005/8/layout/vList5"/>
    <dgm:cxn modelId="{1612EEE8-3C5D-4CDD-A612-E354D0255F7F}" srcId="{A4636366-613E-4F03-A730-8273EF48BAD5}" destId="{465D5A30-E472-4CCA-8BA7-185695C2DB8F}" srcOrd="1" destOrd="0" parTransId="{52E02FA6-C6F0-4B65-BC0A-D9798E42610F}" sibTransId="{C5652DC5-D7D9-4CEC-A135-C76C141DCC34}"/>
    <dgm:cxn modelId="{D1FF27F4-3479-4C3D-ABB6-BF42EEB4D24A}" type="presOf" srcId="{465D5A30-E472-4CCA-8BA7-185695C2DB8F}" destId="{2BB860A1-632D-4447-AFBB-3928831A1EF5}" srcOrd="0" destOrd="0" presId="urn:microsoft.com/office/officeart/2005/8/layout/vList5"/>
    <dgm:cxn modelId="{5D5BADA2-9D73-4F72-9FC8-DDA46E35E814}" type="presParOf" srcId="{3BE6CC0F-0208-46C0-8F45-204A141CC4AA}" destId="{392D33B8-4CCB-4779-9AC8-C09F48799B09}" srcOrd="0" destOrd="0" presId="urn:microsoft.com/office/officeart/2005/8/layout/vList5"/>
    <dgm:cxn modelId="{31B3ADAC-179A-48AF-9E40-F9FE87310604}" type="presParOf" srcId="{392D33B8-4CCB-4779-9AC8-C09F48799B09}" destId="{E451525E-3707-4A0C-ACE0-06380B8484E8}" srcOrd="0" destOrd="0" presId="urn:microsoft.com/office/officeart/2005/8/layout/vList5"/>
    <dgm:cxn modelId="{BC0FE9DE-49BC-4929-86F5-CE83B21299D9}" type="presParOf" srcId="{392D33B8-4CCB-4779-9AC8-C09F48799B09}" destId="{9FF39FB4-378C-4762-86C0-288051F4B353}" srcOrd="1" destOrd="0" presId="urn:microsoft.com/office/officeart/2005/8/layout/vList5"/>
    <dgm:cxn modelId="{51EB22BF-D8F3-44B4-B912-F49F7D8754C4}" type="presParOf" srcId="{3BE6CC0F-0208-46C0-8F45-204A141CC4AA}" destId="{31172166-1872-463D-90C7-50A3C9A68A4A}" srcOrd="1" destOrd="0" presId="urn:microsoft.com/office/officeart/2005/8/layout/vList5"/>
    <dgm:cxn modelId="{8220B200-DE2C-49BE-A08C-8DDFCA735010}" type="presParOf" srcId="{3BE6CC0F-0208-46C0-8F45-204A141CC4AA}" destId="{1E33F6B4-5DC1-410E-BB5C-2CDCAE472A46}" srcOrd="2" destOrd="0" presId="urn:microsoft.com/office/officeart/2005/8/layout/vList5"/>
    <dgm:cxn modelId="{0F9837DB-3BB0-412F-AF06-C16B0A0DE919}" type="presParOf" srcId="{1E33F6B4-5DC1-410E-BB5C-2CDCAE472A46}" destId="{2BB860A1-632D-4447-AFBB-3928831A1EF5}" srcOrd="0" destOrd="0" presId="urn:microsoft.com/office/officeart/2005/8/layout/vList5"/>
    <dgm:cxn modelId="{0DB7867C-A302-4468-9CF1-5DAFB2FA17C3}" type="presParOf" srcId="{1E33F6B4-5DC1-410E-BB5C-2CDCAE472A46}" destId="{4E363B71-555E-4493-B1C7-E7933E1A1FCB}"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65C9F2F-EDB8-41A1-8D66-7D56E6C02B19}" type="doc">
      <dgm:prSet loTypeId="urn:microsoft.com/office/officeart/2005/8/layout/matrix3" loCatId="matrix" qsTypeId="urn:microsoft.com/office/officeart/2005/8/quickstyle/simple1#4" qsCatId="simple" csTypeId="urn:microsoft.com/office/officeart/2005/8/colors/accent1_2#6" csCatId="accent1" phldr="1"/>
      <dgm:spPr/>
      <dgm:t>
        <a:bodyPr/>
        <a:lstStyle/>
        <a:p>
          <a:endParaRPr lang="en-US"/>
        </a:p>
      </dgm:t>
    </dgm:pt>
    <dgm:pt modelId="{5C07BBE5-516F-4ABA-88EF-F25B93EFF912}">
      <dgm:prSet custT="1"/>
      <dgm:spPr/>
      <dgm:t>
        <a:bodyPr/>
        <a:lstStyle/>
        <a:p>
          <a:pPr rtl="0"/>
          <a:r>
            <a:rPr lang="en-US" sz="2000" b="1" dirty="0">
              <a:solidFill>
                <a:srgbClr val="FFFF00"/>
              </a:solidFill>
            </a:rPr>
            <a:t>Power Distance </a:t>
          </a:r>
        </a:p>
        <a:p>
          <a:pPr rtl="0"/>
          <a:r>
            <a:rPr lang="en-US" sz="1800" b="1" dirty="0"/>
            <a:t>The level of acceptance by a society of the unequal distribution of power in institutions</a:t>
          </a:r>
          <a:endParaRPr lang="en-US" sz="1800" dirty="0"/>
        </a:p>
      </dgm:t>
    </dgm:pt>
    <dgm:pt modelId="{B58405F4-770F-4780-A9AD-BA3BD4A5424F}" type="parTrans" cxnId="{86D3AE23-6779-4280-920E-4B742E68931E}">
      <dgm:prSet/>
      <dgm:spPr/>
      <dgm:t>
        <a:bodyPr/>
        <a:lstStyle/>
        <a:p>
          <a:endParaRPr lang="en-US"/>
        </a:p>
      </dgm:t>
    </dgm:pt>
    <dgm:pt modelId="{BB98CACF-1E00-4E30-8B02-C22A4838D926}" type="sibTrans" cxnId="{86D3AE23-6779-4280-920E-4B742E68931E}">
      <dgm:prSet/>
      <dgm:spPr/>
      <dgm:t>
        <a:bodyPr/>
        <a:lstStyle/>
        <a:p>
          <a:endParaRPr lang="en-US"/>
        </a:p>
      </dgm:t>
    </dgm:pt>
    <dgm:pt modelId="{F8AACDBC-7A8A-4265-99A7-A9E54B5A0D6D}">
      <dgm:prSet custT="1"/>
      <dgm:spPr/>
      <dgm:t>
        <a:bodyPr/>
        <a:lstStyle/>
        <a:p>
          <a:pPr rtl="0"/>
          <a:r>
            <a:rPr lang="en-US" sz="2000" b="1" dirty="0">
              <a:solidFill>
                <a:srgbClr val="FFFF00"/>
              </a:solidFill>
            </a:rPr>
            <a:t>Uncertainty Avoidance </a:t>
          </a:r>
        </a:p>
        <a:p>
          <a:pPr rtl="0"/>
          <a:r>
            <a:rPr lang="en-US" sz="1800" b="1" dirty="0"/>
            <a:t>The extent to which people in a society feel threatened by ambiguous situations</a:t>
          </a:r>
        </a:p>
      </dgm:t>
    </dgm:pt>
    <dgm:pt modelId="{23D3D09F-533D-4563-A666-3FD90C8D5577}" type="parTrans" cxnId="{C849787E-F82A-4561-B722-DBDAC99CCE6E}">
      <dgm:prSet/>
      <dgm:spPr/>
      <dgm:t>
        <a:bodyPr/>
        <a:lstStyle/>
        <a:p>
          <a:endParaRPr lang="en-US"/>
        </a:p>
      </dgm:t>
    </dgm:pt>
    <dgm:pt modelId="{904AAFCB-0A34-4582-A196-65218B1AA43B}" type="sibTrans" cxnId="{C849787E-F82A-4561-B722-DBDAC99CCE6E}">
      <dgm:prSet/>
      <dgm:spPr/>
      <dgm:t>
        <a:bodyPr/>
        <a:lstStyle/>
        <a:p>
          <a:endParaRPr lang="en-US"/>
        </a:p>
      </dgm:t>
    </dgm:pt>
    <dgm:pt modelId="{493D958A-2C54-4F00-8A5F-0C5FEE533764}">
      <dgm:prSet custT="1"/>
      <dgm:spPr/>
      <dgm:t>
        <a:bodyPr/>
        <a:lstStyle/>
        <a:p>
          <a:pPr rtl="0"/>
          <a:r>
            <a:rPr lang="en-US" sz="2000" b="1" dirty="0">
              <a:solidFill>
                <a:srgbClr val="FFFF00"/>
              </a:solidFill>
            </a:rPr>
            <a:t>Individualism </a:t>
          </a:r>
        </a:p>
        <a:p>
          <a:pPr rtl="0"/>
          <a:r>
            <a:rPr lang="en-US" sz="1800" b="1" dirty="0"/>
            <a:t>The tendency of people to look after themselves and their immediate families only and to neglect the needs of society</a:t>
          </a:r>
          <a:endParaRPr lang="en-US" sz="1800" dirty="0"/>
        </a:p>
      </dgm:t>
    </dgm:pt>
    <dgm:pt modelId="{D46E8238-8BF0-4245-912C-66622940E5EF}" type="parTrans" cxnId="{68110620-8D54-4A1C-9366-36D058252D3B}">
      <dgm:prSet/>
      <dgm:spPr/>
      <dgm:t>
        <a:bodyPr/>
        <a:lstStyle/>
        <a:p>
          <a:endParaRPr lang="en-US"/>
        </a:p>
      </dgm:t>
    </dgm:pt>
    <dgm:pt modelId="{4CF6DC4C-60B2-49AD-AFE2-A0254D710712}" type="sibTrans" cxnId="{68110620-8D54-4A1C-9366-36D058252D3B}">
      <dgm:prSet/>
      <dgm:spPr/>
      <dgm:t>
        <a:bodyPr/>
        <a:lstStyle/>
        <a:p>
          <a:endParaRPr lang="en-US"/>
        </a:p>
      </dgm:t>
    </dgm:pt>
    <dgm:pt modelId="{C0D8F7FB-53CE-458A-B231-2BBFA947F5C7}">
      <dgm:prSet custT="1"/>
      <dgm:spPr/>
      <dgm:t>
        <a:bodyPr/>
        <a:lstStyle/>
        <a:p>
          <a:pPr rtl="0"/>
          <a:r>
            <a:rPr lang="en-US" sz="2000" b="1" dirty="0">
              <a:solidFill>
                <a:srgbClr val="FFFF00"/>
              </a:solidFill>
            </a:rPr>
            <a:t>Collectivism </a:t>
          </a:r>
        </a:p>
        <a:p>
          <a:pPr rtl="0"/>
          <a:r>
            <a:rPr lang="en-US" sz="1800" b="1" dirty="0"/>
            <a:t>The desire for tight social frameworks, emotional dependence on belonging to “the organization,” and a strong belief in group decisions</a:t>
          </a:r>
        </a:p>
      </dgm:t>
    </dgm:pt>
    <dgm:pt modelId="{74ACDF18-4CE2-4F6F-9D95-30A638C4D854}" type="parTrans" cxnId="{584D4C1A-1464-4EBA-A339-E22156145AF5}">
      <dgm:prSet/>
      <dgm:spPr/>
      <dgm:t>
        <a:bodyPr/>
        <a:lstStyle/>
        <a:p>
          <a:endParaRPr lang="en-US"/>
        </a:p>
      </dgm:t>
    </dgm:pt>
    <dgm:pt modelId="{4923C2DF-F2AA-47AF-8CEB-1EFBAC42DBF5}" type="sibTrans" cxnId="{584D4C1A-1464-4EBA-A339-E22156145AF5}">
      <dgm:prSet/>
      <dgm:spPr/>
      <dgm:t>
        <a:bodyPr/>
        <a:lstStyle/>
        <a:p>
          <a:endParaRPr lang="en-US"/>
        </a:p>
      </dgm:t>
    </dgm:pt>
    <dgm:pt modelId="{52668F56-0662-4E87-A7A4-211E4D00A302}" type="pres">
      <dgm:prSet presAssocID="{C65C9F2F-EDB8-41A1-8D66-7D56E6C02B19}" presName="matrix" presStyleCnt="0">
        <dgm:presLayoutVars>
          <dgm:chMax val="1"/>
          <dgm:dir/>
          <dgm:resizeHandles val="exact"/>
        </dgm:presLayoutVars>
      </dgm:prSet>
      <dgm:spPr/>
    </dgm:pt>
    <dgm:pt modelId="{253ABEAF-1C18-422F-B8CD-A0AAAE5D7A13}" type="pres">
      <dgm:prSet presAssocID="{C65C9F2F-EDB8-41A1-8D66-7D56E6C02B19}" presName="diamond" presStyleLbl="bgShp" presStyleIdx="0" presStyleCnt="1" custScaleX="151526" custLinFactNeighborX="-6734" custLinFactNeighborY="1684"/>
      <dgm:spPr/>
    </dgm:pt>
    <dgm:pt modelId="{A9561306-C92B-4FDB-91D8-A82B28AEB272}" type="pres">
      <dgm:prSet presAssocID="{C65C9F2F-EDB8-41A1-8D66-7D56E6C02B19}" presName="quad1" presStyleLbl="node1" presStyleIdx="0" presStyleCnt="4" custScaleX="176765" custScaleY="108634" custLinFactNeighborX="-43401" custLinFactNeighborY="-7091">
        <dgm:presLayoutVars>
          <dgm:chMax val="0"/>
          <dgm:chPref val="0"/>
          <dgm:bulletEnabled val="1"/>
        </dgm:presLayoutVars>
      </dgm:prSet>
      <dgm:spPr/>
    </dgm:pt>
    <dgm:pt modelId="{AA91DF2D-260D-4E1E-BB00-7843C8F360EB}" type="pres">
      <dgm:prSet presAssocID="{C65C9F2F-EDB8-41A1-8D66-7D56E6C02B19}" presName="quad2" presStyleLbl="node1" presStyleIdx="1" presStyleCnt="4" custScaleX="177228" custScaleY="110301" custLinFactNeighborX="43402" custLinFactNeighborY="-6258">
        <dgm:presLayoutVars>
          <dgm:chMax val="0"/>
          <dgm:chPref val="0"/>
          <dgm:bulletEnabled val="1"/>
        </dgm:presLayoutVars>
      </dgm:prSet>
      <dgm:spPr/>
    </dgm:pt>
    <dgm:pt modelId="{2D17EB1B-46FB-4174-89D6-970B04F23BDC}" type="pres">
      <dgm:prSet presAssocID="{C65C9F2F-EDB8-41A1-8D66-7D56E6C02B19}" presName="quad3" presStyleLbl="node1" presStyleIdx="2" presStyleCnt="4" custFlipHor="1" custScaleX="176287" custScaleY="117269" custLinFactNeighborX="-43640" custLinFactNeighborY="5382">
        <dgm:presLayoutVars>
          <dgm:chMax val="0"/>
          <dgm:chPref val="0"/>
          <dgm:bulletEnabled val="1"/>
        </dgm:presLayoutVars>
      </dgm:prSet>
      <dgm:spPr/>
    </dgm:pt>
    <dgm:pt modelId="{8474BA3C-8170-4C0F-B2DF-D6DAC552BE64}" type="pres">
      <dgm:prSet presAssocID="{C65C9F2F-EDB8-41A1-8D66-7D56E6C02B19}" presName="quad4" presStyleLbl="node1" presStyleIdx="3" presStyleCnt="4" custScaleX="185398" custScaleY="119398" custLinFactNeighborX="38853" custLinFactNeighborY="4317">
        <dgm:presLayoutVars>
          <dgm:chMax val="0"/>
          <dgm:chPref val="0"/>
          <dgm:bulletEnabled val="1"/>
        </dgm:presLayoutVars>
      </dgm:prSet>
      <dgm:spPr/>
    </dgm:pt>
  </dgm:ptLst>
  <dgm:cxnLst>
    <dgm:cxn modelId="{584D4C1A-1464-4EBA-A339-E22156145AF5}" srcId="{C65C9F2F-EDB8-41A1-8D66-7D56E6C02B19}" destId="{C0D8F7FB-53CE-458A-B231-2BBFA947F5C7}" srcOrd="3" destOrd="0" parTransId="{74ACDF18-4CE2-4F6F-9D95-30A638C4D854}" sibTransId="{4923C2DF-F2AA-47AF-8CEB-1EFBAC42DBF5}"/>
    <dgm:cxn modelId="{68110620-8D54-4A1C-9366-36D058252D3B}" srcId="{C65C9F2F-EDB8-41A1-8D66-7D56E6C02B19}" destId="{493D958A-2C54-4F00-8A5F-0C5FEE533764}" srcOrd="2" destOrd="0" parTransId="{D46E8238-8BF0-4245-912C-66622940E5EF}" sibTransId="{4CF6DC4C-60B2-49AD-AFE2-A0254D710712}"/>
    <dgm:cxn modelId="{6BC11B22-87F3-4AF0-A9AF-A2D07DBBDBED}" type="presOf" srcId="{C65C9F2F-EDB8-41A1-8D66-7D56E6C02B19}" destId="{52668F56-0662-4E87-A7A4-211E4D00A302}" srcOrd="0" destOrd="0" presId="urn:microsoft.com/office/officeart/2005/8/layout/matrix3"/>
    <dgm:cxn modelId="{86D3AE23-6779-4280-920E-4B742E68931E}" srcId="{C65C9F2F-EDB8-41A1-8D66-7D56E6C02B19}" destId="{5C07BBE5-516F-4ABA-88EF-F25B93EFF912}" srcOrd="0" destOrd="0" parTransId="{B58405F4-770F-4780-A9AD-BA3BD4A5424F}" sibTransId="{BB98CACF-1E00-4E30-8B02-C22A4838D926}"/>
    <dgm:cxn modelId="{45192669-1A4C-4CD6-843F-D35807372975}" type="presOf" srcId="{C0D8F7FB-53CE-458A-B231-2BBFA947F5C7}" destId="{8474BA3C-8170-4C0F-B2DF-D6DAC552BE64}" srcOrd="0" destOrd="0" presId="urn:microsoft.com/office/officeart/2005/8/layout/matrix3"/>
    <dgm:cxn modelId="{C849787E-F82A-4561-B722-DBDAC99CCE6E}" srcId="{C65C9F2F-EDB8-41A1-8D66-7D56E6C02B19}" destId="{F8AACDBC-7A8A-4265-99A7-A9E54B5A0D6D}" srcOrd="1" destOrd="0" parTransId="{23D3D09F-533D-4563-A666-3FD90C8D5577}" sibTransId="{904AAFCB-0A34-4582-A196-65218B1AA43B}"/>
    <dgm:cxn modelId="{ADA9998C-9C3E-4F3E-ABE7-94E301C51B35}" type="presOf" srcId="{F8AACDBC-7A8A-4265-99A7-A9E54B5A0D6D}" destId="{AA91DF2D-260D-4E1E-BB00-7843C8F360EB}" srcOrd="0" destOrd="0" presId="urn:microsoft.com/office/officeart/2005/8/layout/matrix3"/>
    <dgm:cxn modelId="{DDA8E2CF-404D-43EF-8B40-24E7D6F08808}" type="presOf" srcId="{493D958A-2C54-4F00-8A5F-0C5FEE533764}" destId="{2D17EB1B-46FB-4174-89D6-970B04F23BDC}" srcOrd="0" destOrd="0" presId="urn:microsoft.com/office/officeart/2005/8/layout/matrix3"/>
    <dgm:cxn modelId="{E70935EF-91D4-4C4A-876F-3353DB98A6F7}" type="presOf" srcId="{5C07BBE5-516F-4ABA-88EF-F25B93EFF912}" destId="{A9561306-C92B-4FDB-91D8-A82B28AEB272}" srcOrd="0" destOrd="0" presId="urn:microsoft.com/office/officeart/2005/8/layout/matrix3"/>
    <dgm:cxn modelId="{50F6B078-C3F6-440A-BBF9-314DB5D83E52}" type="presParOf" srcId="{52668F56-0662-4E87-A7A4-211E4D00A302}" destId="{253ABEAF-1C18-422F-B8CD-A0AAAE5D7A13}" srcOrd="0" destOrd="0" presId="urn:microsoft.com/office/officeart/2005/8/layout/matrix3"/>
    <dgm:cxn modelId="{C0D19E68-0D21-46B4-B391-DFC80E519E5B}" type="presParOf" srcId="{52668F56-0662-4E87-A7A4-211E4D00A302}" destId="{A9561306-C92B-4FDB-91D8-A82B28AEB272}" srcOrd="1" destOrd="0" presId="urn:microsoft.com/office/officeart/2005/8/layout/matrix3"/>
    <dgm:cxn modelId="{10916179-CAEA-4B64-ADF0-28DBFFB3DBC2}" type="presParOf" srcId="{52668F56-0662-4E87-A7A4-211E4D00A302}" destId="{AA91DF2D-260D-4E1E-BB00-7843C8F360EB}" srcOrd="2" destOrd="0" presId="urn:microsoft.com/office/officeart/2005/8/layout/matrix3"/>
    <dgm:cxn modelId="{97BBBC59-6C7A-41BB-A94D-0A18D5411879}" type="presParOf" srcId="{52668F56-0662-4E87-A7A4-211E4D00A302}" destId="{2D17EB1B-46FB-4174-89D6-970B04F23BDC}" srcOrd="3" destOrd="0" presId="urn:microsoft.com/office/officeart/2005/8/layout/matrix3"/>
    <dgm:cxn modelId="{2D2B1FF8-AE08-41B8-9400-03275DBBF5F2}" type="presParOf" srcId="{52668F56-0662-4E87-A7A4-211E4D00A302}" destId="{8474BA3C-8170-4C0F-B2DF-D6DAC552BE64}"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9985CAE-969B-49A1-917C-2A0147562488}" type="doc">
      <dgm:prSet loTypeId="urn:microsoft.com/office/officeart/2005/8/layout/bProcess3" loCatId="process" qsTypeId="urn:microsoft.com/office/officeart/2005/8/quickstyle/simple4" qsCatId="simple" csTypeId="urn:microsoft.com/office/officeart/2005/8/colors/accent1_2#7" csCatId="accent1" phldr="1"/>
      <dgm:spPr/>
      <dgm:t>
        <a:bodyPr/>
        <a:lstStyle/>
        <a:p>
          <a:endParaRPr lang="en-US"/>
        </a:p>
      </dgm:t>
    </dgm:pt>
    <dgm:pt modelId="{A9664B8D-289B-4FE5-A1E2-23C70C95EE71}">
      <dgm:prSet/>
      <dgm:spPr/>
      <dgm:t>
        <a:bodyPr/>
        <a:lstStyle/>
        <a:p>
          <a:pPr rtl="0"/>
          <a:r>
            <a:rPr lang="en-US" dirty="0"/>
            <a:t>Managers can gather considerable information on cultural variables from current research, personal observation, and discussion with people.</a:t>
          </a:r>
        </a:p>
      </dgm:t>
    </dgm:pt>
    <dgm:pt modelId="{B5C34FD7-2CF8-488C-B0E5-F6634F8301A7}" type="parTrans" cxnId="{F0DA318B-0260-47A1-845F-90A61897BE89}">
      <dgm:prSet/>
      <dgm:spPr/>
      <dgm:t>
        <a:bodyPr/>
        <a:lstStyle/>
        <a:p>
          <a:endParaRPr lang="en-US"/>
        </a:p>
      </dgm:t>
    </dgm:pt>
    <dgm:pt modelId="{BCBE05B6-7DEC-4912-9184-664EDF7B4E3C}" type="sibTrans" cxnId="{F0DA318B-0260-47A1-845F-90A61897BE89}">
      <dgm:prSet/>
      <dgm:spPr/>
      <dgm:t>
        <a:bodyPr/>
        <a:lstStyle/>
        <a:p>
          <a:endParaRPr lang="en-US" dirty="0"/>
        </a:p>
      </dgm:t>
    </dgm:pt>
    <dgm:pt modelId="{CEAE34C9-76EC-477A-A39D-C4CFD31579B9}">
      <dgm:prSet/>
      <dgm:spPr/>
      <dgm:t>
        <a:bodyPr/>
        <a:lstStyle/>
        <a:p>
          <a:pPr rtl="0"/>
          <a:r>
            <a:rPr lang="en-US" dirty="0"/>
            <a:t>Managers can develop cultural profiles of various countries.</a:t>
          </a:r>
        </a:p>
      </dgm:t>
    </dgm:pt>
    <dgm:pt modelId="{C0D33E2D-2FE4-45A3-84C7-7AF6F3220F34}" type="parTrans" cxnId="{C6A544DA-3A1C-493E-A288-0A0DAF42B97E}">
      <dgm:prSet/>
      <dgm:spPr/>
      <dgm:t>
        <a:bodyPr/>
        <a:lstStyle/>
        <a:p>
          <a:endParaRPr lang="en-US"/>
        </a:p>
      </dgm:t>
    </dgm:pt>
    <dgm:pt modelId="{99628727-B35C-47D0-85D0-2445F925BCB2}" type="sibTrans" cxnId="{C6A544DA-3A1C-493E-A288-0A0DAF42B97E}">
      <dgm:prSet/>
      <dgm:spPr/>
      <dgm:t>
        <a:bodyPr/>
        <a:lstStyle/>
        <a:p>
          <a:endParaRPr lang="en-US" dirty="0"/>
        </a:p>
      </dgm:t>
    </dgm:pt>
    <dgm:pt modelId="{B32E1798-4556-4B36-A689-778B42127069}">
      <dgm:prSet/>
      <dgm:spPr/>
      <dgm:t>
        <a:bodyPr/>
        <a:lstStyle/>
        <a:p>
          <a:pPr rtl="0"/>
          <a:r>
            <a:rPr lang="en-US" dirty="0"/>
            <a:t>Managers can use these profiles to anticipate drastic differences that may be encountered in a given country.</a:t>
          </a:r>
        </a:p>
      </dgm:t>
    </dgm:pt>
    <dgm:pt modelId="{ACBA3201-D954-4A3C-B1F4-9A6F1FBB8884}" type="parTrans" cxnId="{B477DF14-B2D4-4A5F-A6D8-94BF7D9D2211}">
      <dgm:prSet/>
      <dgm:spPr/>
      <dgm:t>
        <a:bodyPr/>
        <a:lstStyle/>
        <a:p>
          <a:endParaRPr lang="en-US"/>
        </a:p>
      </dgm:t>
    </dgm:pt>
    <dgm:pt modelId="{1630FCF9-0363-4C7D-BB75-6209BB65814E}" type="sibTrans" cxnId="{B477DF14-B2D4-4A5F-A6D8-94BF7D9D2211}">
      <dgm:prSet/>
      <dgm:spPr/>
      <dgm:t>
        <a:bodyPr/>
        <a:lstStyle/>
        <a:p>
          <a:endParaRPr lang="en-US" dirty="0"/>
        </a:p>
      </dgm:t>
    </dgm:pt>
    <dgm:pt modelId="{275A5931-073D-4BBA-BD05-1C5284864CFD}">
      <dgm:prSet/>
      <dgm:spPr/>
      <dgm:t>
        <a:bodyPr/>
        <a:lstStyle/>
        <a:p>
          <a:pPr rtl="0"/>
          <a:r>
            <a:rPr lang="en-US" dirty="0"/>
            <a:t>It is difficult to pull together descriptive cultural profiles in other countries unless one has lived there and been intricately involved with those people.</a:t>
          </a:r>
        </a:p>
      </dgm:t>
    </dgm:pt>
    <dgm:pt modelId="{03BBBDCB-3BB2-43D9-86EA-3B7A4BB9A2AD}" type="parTrans" cxnId="{4C226A7A-97B9-4C7C-8C87-769611E9F37A}">
      <dgm:prSet/>
      <dgm:spPr/>
      <dgm:t>
        <a:bodyPr/>
        <a:lstStyle/>
        <a:p>
          <a:endParaRPr lang="en-US"/>
        </a:p>
      </dgm:t>
    </dgm:pt>
    <dgm:pt modelId="{3A08C92C-DAEE-4FBD-963F-D094B0DDE904}" type="sibTrans" cxnId="{4C226A7A-97B9-4C7C-8C87-769611E9F37A}">
      <dgm:prSet/>
      <dgm:spPr/>
      <dgm:t>
        <a:bodyPr/>
        <a:lstStyle/>
        <a:p>
          <a:endParaRPr lang="en-US"/>
        </a:p>
      </dgm:t>
    </dgm:pt>
    <dgm:pt modelId="{75FD5A96-B214-4A3D-AD5C-AA48A77FAA8C}" type="pres">
      <dgm:prSet presAssocID="{E9985CAE-969B-49A1-917C-2A0147562488}" presName="Name0" presStyleCnt="0">
        <dgm:presLayoutVars>
          <dgm:dir/>
          <dgm:resizeHandles val="exact"/>
        </dgm:presLayoutVars>
      </dgm:prSet>
      <dgm:spPr/>
    </dgm:pt>
    <dgm:pt modelId="{1F1046F3-2CEC-4005-83F6-E0D7E2C9BCC7}" type="pres">
      <dgm:prSet presAssocID="{A9664B8D-289B-4FE5-A1E2-23C70C95EE71}" presName="node" presStyleLbl="node1" presStyleIdx="0" presStyleCnt="4">
        <dgm:presLayoutVars>
          <dgm:bulletEnabled val="1"/>
        </dgm:presLayoutVars>
      </dgm:prSet>
      <dgm:spPr/>
    </dgm:pt>
    <dgm:pt modelId="{A7ACA142-11FB-4AD6-B090-28784E23980F}" type="pres">
      <dgm:prSet presAssocID="{BCBE05B6-7DEC-4912-9184-664EDF7B4E3C}" presName="sibTrans" presStyleLbl="sibTrans1D1" presStyleIdx="0" presStyleCnt="3"/>
      <dgm:spPr/>
    </dgm:pt>
    <dgm:pt modelId="{1471BF9D-EE1C-4926-A56F-FF300C71657C}" type="pres">
      <dgm:prSet presAssocID="{BCBE05B6-7DEC-4912-9184-664EDF7B4E3C}" presName="connectorText" presStyleLbl="sibTrans1D1" presStyleIdx="0" presStyleCnt="3"/>
      <dgm:spPr/>
    </dgm:pt>
    <dgm:pt modelId="{83BD7B7B-2A06-474F-98AE-650AFB79668F}" type="pres">
      <dgm:prSet presAssocID="{CEAE34C9-76EC-477A-A39D-C4CFD31579B9}" presName="node" presStyleLbl="node1" presStyleIdx="1" presStyleCnt="4">
        <dgm:presLayoutVars>
          <dgm:bulletEnabled val="1"/>
        </dgm:presLayoutVars>
      </dgm:prSet>
      <dgm:spPr/>
    </dgm:pt>
    <dgm:pt modelId="{3F558395-ADD0-4DF5-A29A-8A719F3A594B}" type="pres">
      <dgm:prSet presAssocID="{99628727-B35C-47D0-85D0-2445F925BCB2}" presName="sibTrans" presStyleLbl="sibTrans1D1" presStyleIdx="1" presStyleCnt="3"/>
      <dgm:spPr/>
    </dgm:pt>
    <dgm:pt modelId="{18CA0641-68F8-4ECF-9039-6302BAB9F83C}" type="pres">
      <dgm:prSet presAssocID="{99628727-B35C-47D0-85D0-2445F925BCB2}" presName="connectorText" presStyleLbl="sibTrans1D1" presStyleIdx="1" presStyleCnt="3"/>
      <dgm:spPr/>
    </dgm:pt>
    <dgm:pt modelId="{AD033A04-F48E-47D0-A893-5143E4884B06}" type="pres">
      <dgm:prSet presAssocID="{B32E1798-4556-4B36-A689-778B42127069}" presName="node" presStyleLbl="node1" presStyleIdx="2" presStyleCnt="4">
        <dgm:presLayoutVars>
          <dgm:bulletEnabled val="1"/>
        </dgm:presLayoutVars>
      </dgm:prSet>
      <dgm:spPr/>
    </dgm:pt>
    <dgm:pt modelId="{D682A359-9A05-4516-8617-4B4C0A4C4910}" type="pres">
      <dgm:prSet presAssocID="{1630FCF9-0363-4C7D-BB75-6209BB65814E}" presName="sibTrans" presStyleLbl="sibTrans1D1" presStyleIdx="2" presStyleCnt="3"/>
      <dgm:spPr/>
    </dgm:pt>
    <dgm:pt modelId="{BE9A46B5-E053-40A1-A943-14D34EDB4172}" type="pres">
      <dgm:prSet presAssocID="{1630FCF9-0363-4C7D-BB75-6209BB65814E}" presName="connectorText" presStyleLbl="sibTrans1D1" presStyleIdx="2" presStyleCnt="3"/>
      <dgm:spPr/>
    </dgm:pt>
    <dgm:pt modelId="{2A7E788D-FE08-4BB4-9F6F-9ADD148BAEC6}" type="pres">
      <dgm:prSet presAssocID="{275A5931-073D-4BBA-BD05-1C5284864CFD}" presName="node" presStyleLbl="node1" presStyleIdx="3" presStyleCnt="4">
        <dgm:presLayoutVars>
          <dgm:bulletEnabled val="1"/>
        </dgm:presLayoutVars>
      </dgm:prSet>
      <dgm:spPr/>
    </dgm:pt>
  </dgm:ptLst>
  <dgm:cxnLst>
    <dgm:cxn modelId="{ED076602-4E24-49FA-9C77-59C739D626A5}" type="presOf" srcId="{99628727-B35C-47D0-85D0-2445F925BCB2}" destId="{18CA0641-68F8-4ECF-9039-6302BAB9F83C}" srcOrd="1" destOrd="0" presId="urn:microsoft.com/office/officeart/2005/8/layout/bProcess3"/>
    <dgm:cxn modelId="{B477DF14-B2D4-4A5F-A6D8-94BF7D9D2211}" srcId="{E9985CAE-969B-49A1-917C-2A0147562488}" destId="{B32E1798-4556-4B36-A689-778B42127069}" srcOrd="2" destOrd="0" parTransId="{ACBA3201-D954-4A3C-B1F4-9A6F1FBB8884}" sibTransId="{1630FCF9-0363-4C7D-BB75-6209BB65814E}"/>
    <dgm:cxn modelId="{3A04BB1F-9263-4F2A-B9AD-D9E6D4C38849}" type="presOf" srcId="{CEAE34C9-76EC-477A-A39D-C4CFD31579B9}" destId="{83BD7B7B-2A06-474F-98AE-650AFB79668F}" srcOrd="0" destOrd="0" presId="urn:microsoft.com/office/officeart/2005/8/layout/bProcess3"/>
    <dgm:cxn modelId="{C3AB9E73-E98E-4225-A7C9-93E58AB49058}" type="presOf" srcId="{A9664B8D-289B-4FE5-A1E2-23C70C95EE71}" destId="{1F1046F3-2CEC-4005-83F6-E0D7E2C9BCC7}" srcOrd="0" destOrd="0" presId="urn:microsoft.com/office/officeart/2005/8/layout/bProcess3"/>
    <dgm:cxn modelId="{58A78675-26B1-48C9-9A87-8CE3FD1F3162}" type="presOf" srcId="{BCBE05B6-7DEC-4912-9184-664EDF7B4E3C}" destId="{1471BF9D-EE1C-4926-A56F-FF300C71657C}" srcOrd="1" destOrd="0" presId="urn:microsoft.com/office/officeart/2005/8/layout/bProcess3"/>
    <dgm:cxn modelId="{4C226A7A-97B9-4C7C-8C87-769611E9F37A}" srcId="{E9985CAE-969B-49A1-917C-2A0147562488}" destId="{275A5931-073D-4BBA-BD05-1C5284864CFD}" srcOrd="3" destOrd="0" parTransId="{03BBBDCB-3BB2-43D9-86EA-3B7A4BB9A2AD}" sibTransId="{3A08C92C-DAEE-4FBD-963F-D094B0DDE904}"/>
    <dgm:cxn modelId="{519A0087-8836-4AF9-9C77-AA2E0E6FE5B7}" type="presOf" srcId="{1630FCF9-0363-4C7D-BB75-6209BB65814E}" destId="{BE9A46B5-E053-40A1-A943-14D34EDB4172}" srcOrd="1" destOrd="0" presId="urn:microsoft.com/office/officeart/2005/8/layout/bProcess3"/>
    <dgm:cxn modelId="{F0DA318B-0260-47A1-845F-90A61897BE89}" srcId="{E9985CAE-969B-49A1-917C-2A0147562488}" destId="{A9664B8D-289B-4FE5-A1E2-23C70C95EE71}" srcOrd="0" destOrd="0" parTransId="{B5C34FD7-2CF8-488C-B0E5-F6634F8301A7}" sibTransId="{BCBE05B6-7DEC-4912-9184-664EDF7B4E3C}"/>
    <dgm:cxn modelId="{4A8525A1-D05D-458A-AF86-2998B564F45C}" type="presOf" srcId="{1630FCF9-0363-4C7D-BB75-6209BB65814E}" destId="{D682A359-9A05-4516-8617-4B4C0A4C4910}" srcOrd="0" destOrd="0" presId="urn:microsoft.com/office/officeart/2005/8/layout/bProcess3"/>
    <dgm:cxn modelId="{EB63BCB4-0E15-4724-8B79-CF84E004A9B3}" type="presOf" srcId="{E9985CAE-969B-49A1-917C-2A0147562488}" destId="{75FD5A96-B214-4A3D-AD5C-AA48A77FAA8C}" srcOrd="0" destOrd="0" presId="urn:microsoft.com/office/officeart/2005/8/layout/bProcess3"/>
    <dgm:cxn modelId="{776D5FC3-0310-47EA-9C80-C81594CDA4F4}" type="presOf" srcId="{275A5931-073D-4BBA-BD05-1C5284864CFD}" destId="{2A7E788D-FE08-4BB4-9F6F-9ADD148BAEC6}" srcOrd="0" destOrd="0" presId="urn:microsoft.com/office/officeart/2005/8/layout/bProcess3"/>
    <dgm:cxn modelId="{A0D4A9C4-4CC5-4CE3-8BF1-879A209F3292}" type="presOf" srcId="{99628727-B35C-47D0-85D0-2445F925BCB2}" destId="{3F558395-ADD0-4DF5-A29A-8A719F3A594B}" srcOrd="0" destOrd="0" presId="urn:microsoft.com/office/officeart/2005/8/layout/bProcess3"/>
    <dgm:cxn modelId="{C6A544DA-3A1C-493E-A288-0A0DAF42B97E}" srcId="{E9985CAE-969B-49A1-917C-2A0147562488}" destId="{CEAE34C9-76EC-477A-A39D-C4CFD31579B9}" srcOrd="1" destOrd="0" parTransId="{C0D33E2D-2FE4-45A3-84C7-7AF6F3220F34}" sibTransId="{99628727-B35C-47D0-85D0-2445F925BCB2}"/>
    <dgm:cxn modelId="{5B8CF7ED-6784-40C9-B82F-0244855B8D88}" type="presOf" srcId="{B32E1798-4556-4B36-A689-778B42127069}" destId="{AD033A04-F48E-47D0-A893-5143E4884B06}" srcOrd="0" destOrd="0" presId="urn:microsoft.com/office/officeart/2005/8/layout/bProcess3"/>
    <dgm:cxn modelId="{F0F854F8-C8F5-4415-B7FD-21AB3CA4281E}" type="presOf" srcId="{BCBE05B6-7DEC-4912-9184-664EDF7B4E3C}" destId="{A7ACA142-11FB-4AD6-B090-28784E23980F}" srcOrd="0" destOrd="0" presId="urn:microsoft.com/office/officeart/2005/8/layout/bProcess3"/>
    <dgm:cxn modelId="{9F72CCD2-4DEA-4AF4-B582-8E1A596561BE}" type="presParOf" srcId="{75FD5A96-B214-4A3D-AD5C-AA48A77FAA8C}" destId="{1F1046F3-2CEC-4005-83F6-E0D7E2C9BCC7}" srcOrd="0" destOrd="0" presId="urn:microsoft.com/office/officeart/2005/8/layout/bProcess3"/>
    <dgm:cxn modelId="{A31E5026-F0D4-4D6B-9C09-9F488E014AC9}" type="presParOf" srcId="{75FD5A96-B214-4A3D-AD5C-AA48A77FAA8C}" destId="{A7ACA142-11FB-4AD6-B090-28784E23980F}" srcOrd="1" destOrd="0" presId="urn:microsoft.com/office/officeart/2005/8/layout/bProcess3"/>
    <dgm:cxn modelId="{82913F2B-A9BF-4760-BBF6-9DDEB48B8FE0}" type="presParOf" srcId="{A7ACA142-11FB-4AD6-B090-28784E23980F}" destId="{1471BF9D-EE1C-4926-A56F-FF300C71657C}" srcOrd="0" destOrd="0" presId="urn:microsoft.com/office/officeart/2005/8/layout/bProcess3"/>
    <dgm:cxn modelId="{63AF875F-3BA6-4D46-ADA7-A1FFBED1AD4E}" type="presParOf" srcId="{75FD5A96-B214-4A3D-AD5C-AA48A77FAA8C}" destId="{83BD7B7B-2A06-474F-98AE-650AFB79668F}" srcOrd="2" destOrd="0" presId="urn:microsoft.com/office/officeart/2005/8/layout/bProcess3"/>
    <dgm:cxn modelId="{009980B4-F71A-499E-9449-8375BF3D27C6}" type="presParOf" srcId="{75FD5A96-B214-4A3D-AD5C-AA48A77FAA8C}" destId="{3F558395-ADD0-4DF5-A29A-8A719F3A594B}" srcOrd="3" destOrd="0" presId="urn:microsoft.com/office/officeart/2005/8/layout/bProcess3"/>
    <dgm:cxn modelId="{85E4CD5F-2071-49AF-BB32-622CECACA12E}" type="presParOf" srcId="{3F558395-ADD0-4DF5-A29A-8A719F3A594B}" destId="{18CA0641-68F8-4ECF-9039-6302BAB9F83C}" srcOrd="0" destOrd="0" presId="urn:microsoft.com/office/officeart/2005/8/layout/bProcess3"/>
    <dgm:cxn modelId="{2FE5ADD7-12A6-43F2-8ED0-DC2E19026D3B}" type="presParOf" srcId="{75FD5A96-B214-4A3D-AD5C-AA48A77FAA8C}" destId="{AD033A04-F48E-47D0-A893-5143E4884B06}" srcOrd="4" destOrd="0" presId="urn:microsoft.com/office/officeart/2005/8/layout/bProcess3"/>
    <dgm:cxn modelId="{1E51DD50-2D44-4D06-B17D-7369FD37B7EA}" type="presParOf" srcId="{75FD5A96-B214-4A3D-AD5C-AA48A77FAA8C}" destId="{D682A359-9A05-4516-8617-4B4C0A4C4910}" srcOrd="5" destOrd="0" presId="urn:microsoft.com/office/officeart/2005/8/layout/bProcess3"/>
    <dgm:cxn modelId="{A2C85A86-D381-4E97-A0DC-88932009FC01}" type="presParOf" srcId="{D682A359-9A05-4516-8617-4B4C0A4C4910}" destId="{BE9A46B5-E053-40A1-A943-14D34EDB4172}" srcOrd="0" destOrd="0" presId="urn:microsoft.com/office/officeart/2005/8/layout/bProcess3"/>
    <dgm:cxn modelId="{7304F954-356D-4517-A5DC-A4C2D64CC233}" type="presParOf" srcId="{75FD5A96-B214-4A3D-AD5C-AA48A77FAA8C}" destId="{2A7E788D-FE08-4BB4-9F6F-9ADD148BAEC6}" srcOrd="6"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373651-2CA1-4EEE-9DBA-610E5FEFE7C1}">
      <dsp:nvSpPr>
        <dsp:cNvPr id="0" name=""/>
        <dsp:cNvSpPr/>
      </dsp:nvSpPr>
      <dsp:spPr>
        <a:xfrm>
          <a:off x="2743200" y="0"/>
          <a:ext cx="4114800" cy="4525963"/>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t" anchorCtr="0">
          <a:noAutofit/>
        </a:bodyPr>
        <a:lstStyle/>
        <a:p>
          <a:pPr marL="285750" lvl="1" indent="-285750" algn="l" defTabSz="1244600">
            <a:lnSpc>
              <a:spcPct val="90000"/>
            </a:lnSpc>
            <a:spcBef>
              <a:spcPct val="0"/>
            </a:spcBef>
            <a:spcAft>
              <a:spcPct val="15000"/>
            </a:spcAft>
            <a:buChar char="•"/>
          </a:pPr>
          <a:r>
            <a:rPr lang="en-US" sz="2800" kern="1200" dirty="0"/>
            <a:t>An awareness of and an honest caring about another individual’s culture </a:t>
          </a:r>
        </a:p>
        <a:p>
          <a:pPr marL="57150" lvl="1" indent="-57150" algn="l" defTabSz="355600">
            <a:lnSpc>
              <a:spcPct val="90000"/>
            </a:lnSpc>
            <a:spcBef>
              <a:spcPct val="0"/>
            </a:spcBef>
            <a:spcAft>
              <a:spcPct val="15000"/>
            </a:spcAft>
            <a:buChar char="•"/>
          </a:pPr>
          <a:endParaRPr lang="en-US" sz="800" kern="1200" dirty="0"/>
        </a:p>
      </dsp:txBody>
      <dsp:txXfrm>
        <a:off x="2743200" y="565745"/>
        <a:ext cx="2571750" cy="3394473"/>
      </dsp:txXfrm>
    </dsp:sp>
    <dsp:sp modelId="{76670983-FF71-4219-A231-8B91E1065C87}">
      <dsp:nvSpPr>
        <dsp:cNvPr id="0" name=""/>
        <dsp:cNvSpPr/>
      </dsp:nvSpPr>
      <dsp:spPr>
        <a:xfrm>
          <a:off x="0" y="0"/>
          <a:ext cx="2743200" cy="452596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dirty="0"/>
            <a:t>Cultural Sensitivity or</a:t>
          </a:r>
        </a:p>
        <a:p>
          <a:pPr marL="0" lvl="0" indent="0" algn="ctr" defTabSz="1600200">
            <a:lnSpc>
              <a:spcPct val="90000"/>
            </a:lnSpc>
            <a:spcBef>
              <a:spcPct val="0"/>
            </a:spcBef>
            <a:spcAft>
              <a:spcPct val="35000"/>
            </a:spcAft>
            <a:buNone/>
          </a:pPr>
          <a:r>
            <a:rPr lang="en-US" sz="3600" kern="1200" dirty="0"/>
            <a:t>Cultural Empathy?</a:t>
          </a:r>
        </a:p>
      </dsp:txBody>
      <dsp:txXfrm>
        <a:off x="133912" y="133912"/>
        <a:ext cx="2475376" cy="42581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4065FA-DE61-4863-97BA-32D3B1396E61}">
      <dsp:nvSpPr>
        <dsp:cNvPr id="0" name=""/>
        <dsp:cNvSpPr/>
      </dsp:nvSpPr>
      <dsp:spPr>
        <a:xfrm>
          <a:off x="3352986" y="566"/>
          <a:ext cx="1066427" cy="106642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b="1" kern="1200" dirty="0"/>
            <a:t>Kinship</a:t>
          </a:r>
          <a:endParaRPr lang="en-US" sz="1100" kern="1200" dirty="0"/>
        </a:p>
      </dsp:txBody>
      <dsp:txXfrm>
        <a:off x="3509161" y="156741"/>
        <a:ext cx="754077" cy="754077"/>
      </dsp:txXfrm>
    </dsp:sp>
    <dsp:sp modelId="{E41BB1D8-D195-4661-914E-8CEBB3CAD3D1}">
      <dsp:nvSpPr>
        <dsp:cNvPr id="0" name=""/>
        <dsp:cNvSpPr/>
      </dsp:nvSpPr>
      <dsp:spPr>
        <a:xfrm rot="1542857">
          <a:off x="4458321" y="697398"/>
          <a:ext cx="282650" cy="3599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dirty="0"/>
        </a:p>
      </dsp:txBody>
      <dsp:txXfrm>
        <a:off x="4462520" y="750986"/>
        <a:ext cx="197855" cy="215951"/>
      </dsp:txXfrm>
    </dsp:sp>
    <dsp:sp modelId="{C659338E-3B96-405C-BDAB-84BDD888AADA}">
      <dsp:nvSpPr>
        <dsp:cNvPr id="0" name=""/>
        <dsp:cNvSpPr/>
      </dsp:nvSpPr>
      <dsp:spPr>
        <a:xfrm>
          <a:off x="4794293" y="694663"/>
          <a:ext cx="1066427" cy="106642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b="1" kern="1200" dirty="0"/>
            <a:t>Education System</a:t>
          </a:r>
          <a:endParaRPr lang="en-US" sz="1100" kern="1200" dirty="0"/>
        </a:p>
      </dsp:txBody>
      <dsp:txXfrm>
        <a:off x="4950468" y="850838"/>
        <a:ext cx="754077" cy="754077"/>
      </dsp:txXfrm>
    </dsp:sp>
    <dsp:sp modelId="{5AD2616D-9190-4F3D-A5B4-24C6FD7CBA74}">
      <dsp:nvSpPr>
        <dsp:cNvPr id="0" name=""/>
        <dsp:cNvSpPr/>
      </dsp:nvSpPr>
      <dsp:spPr>
        <a:xfrm rot="4628571">
          <a:off x="5362388" y="1819930"/>
          <a:ext cx="282650" cy="3599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dirty="0"/>
        </a:p>
      </dsp:txBody>
      <dsp:txXfrm>
        <a:off x="5395351" y="1850579"/>
        <a:ext cx="197855" cy="215951"/>
      </dsp:txXfrm>
    </dsp:sp>
    <dsp:sp modelId="{FB0B6277-914A-41FA-85F1-CDD8FDB43ED9}">
      <dsp:nvSpPr>
        <dsp:cNvPr id="0" name=""/>
        <dsp:cNvSpPr/>
      </dsp:nvSpPr>
      <dsp:spPr>
        <a:xfrm>
          <a:off x="5150266" y="2254285"/>
          <a:ext cx="1066427" cy="106642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b="1" kern="1200" dirty="0"/>
            <a:t>Economic System</a:t>
          </a:r>
          <a:endParaRPr lang="en-US" sz="1100" kern="1200" dirty="0"/>
        </a:p>
      </dsp:txBody>
      <dsp:txXfrm>
        <a:off x="5306441" y="2410460"/>
        <a:ext cx="754077" cy="754077"/>
      </dsp:txXfrm>
    </dsp:sp>
    <dsp:sp modelId="{7CC87484-43D9-44B7-BC56-AED9128F58D3}">
      <dsp:nvSpPr>
        <dsp:cNvPr id="0" name=""/>
        <dsp:cNvSpPr/>
      </dsp:nvSpPr>
      <dsp:spPr>
        <a:xfrm rot="7714286">
          <a:off x="5048435" y="3226645"/>
          <a:ext cx="282650" cy="3599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dirty="0"/>
        </a:p>
      </dsp:txBody>
      <dsp:txXfrm rot="10800000">
        <a:off x="5117267" y="3265481"/>
        <a:ext cx="197855" cy="215951"/>
      </dsp:txXfrm>
    </dsp:sp>
    <dsp:sp modelId="{E7743693-0F8C-4FE3-9991-8EF5F00C12EB}">
      <dsp:nvSpPr>
        <dsp:cNvPr id="0" name=""/>
        <dsp:cNvSpPr/>
      </dsp:nvSpPr>
      <dsp:spPr>
        <a:xfrm>
          <a:off x="4152851" y="3505005"/>
          <a:ext cx="1066427" cy="106642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b="1" kern="1200" dirty="0"/>
            <a:t>Political System</a:t>
          </a:r>
          <a:endParaRPr lang="en-US" sz="1100" kern="1200" dirty="0"/>
        </a:p>
      </dsp:txBody>
      <dsp:txXfrm>
        <a:off x="4309026" y="3661180"/>
        <a:ext cx="754077" cy="754077"/>
      </dsp:txXfrm>
    </dsp:sp>
    <dsp:sp modelId="{22D61165-A9C9-4B56-BC44-94F7C7A7CD84}">
      <dsp:nvSpPr>
        <dsp:cNvPr id="0" name=""/>
        <dsp:cNvSpPr/>
      </dsp:nvSpPr>
      <dsp:spPr>
        <a:xfrm rot="10800000">
          <a:off x="3752874" y="3858259"/>
          <a:ext cx="282650" cy="3599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dirty="0"/>
        </a:p>
      </dsp:txBody>
      <dsp:txXfrm rot="10800000">
        <a:off x="3837669" y="3930243"/>
        <a:ext cx="197855" cy="215951"/>
      </dsp:txXfrm>
    </dsp:sp>
    <dsp:sp modelId="{59D13B59-E0E1-48FF-8479-7D4CE290F452}">
      <dsp:nvSpPr>
        <dsp:cNvPr id="0" name=""/>
        <dsp:cNvSpPr/>
      </dsp:nvSpPr>
      <dsp:spPr>
        <a:xfrm>
          <a:off x="2553120" y="3505005"/>
          <a:ext cx="1066427" cy="106642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b="1" kern="1200" dirty="0"/>
            <a:t>Health System</a:t>
          </a:r>
          <a:endParaRPr lang="en-US" sz="1100" kern="1200" dirty="0"/>
        </a:p>
      </dsp:txBody>
      <dsp:txXfrm>
        <a:off x="2709295" y="3661180"/>
        <a:ext cx="754077" cy="754077"/>
      </dsp:txXfrm>
    </dsp:sp>
    <dsp:sp modelId="{23FBCAB7-82A3-4425-B368-BAC7398E58E5}">
      <dsp:nvSpPr>
        <dsp:cNvPr id="0" name=""/>
        <dsp:cNvSpPr/>
      </dsp:nvSpPr>
      <dsp:spPr>
        <a:xfrm rot="13885714">
          <a:off x="2451289" y="3239153"/>
          <a:ext cx="282650" cy="3599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dirty="0"/>
        </a:p>
      </dsp:txBody>
      <dsp:txXfrm rot="10800000">
        <a:off x="2520121" y="3344285"/>
        <a:ext cx="197855" cy="215951"/>
      </dsp:txXfrm>
    </dsp:sp>
    <dsp:sp modelId="{B97558DC-475D-4DE3-8B8D-1826A2AB4DEF}">
      <dsp:nvSpPr>
        <dsp:cNvPr id="0" name=""/>
        <dsp:cNvSpPr/>
      </dsp:nvSpPr>
      <dsp:spPr>
        <a:xfrm>
          <a:off x="1555705" y="2254285"/>
          <a:ext cx="1066427" cy="106642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b="1" kern="1200" dirty="0"/>
            <a:t>Recreation</a:t>
          </a:r>
          <a:endParaRPr lang="en-US" sz="1100" kern="1200" dirty="0"/>
        </a:p>
      </dsp:txBody>
      <dsp:txXfrm>
        <a:off x="1711880" y="2410460"/>
        <a:ext cx="754077" cy="754077"/>
      </dsp:txXfrm>
    </dsp:sp>
    <dsp:sp modelId="{CEBCAE44-AAFA-47F5-90A1-E26C7BA48436}">
      <dsp:nvSpPr>
        <dsp:cNvPr id="0" name=""/>
        <dsp:cNvSpPr/>
      </dsp:nvSpPr>
      <dsp:spPr>
        <a:xfrm rot="16971429">
          <a:off x="2123800" y="1835527"/>
          <a:ext cx="282650" cy="3599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dirty="0"/>
        </a:p>
      </dsp:txBody>
      <dsp:txXfrm>
        <a:off x="2156763" y="1948846"/>
        <a:ext cx="197855" cy="215951"/>
      </dsp:txXfrm>
    </dsp:sp>
    <dsp:sp modelId="{E4FF8FCF-BCC9-4F5D-A52A-8E1EB156F772}">
      <dsp:nvSpPr>
        <dsp:cNvPr id="0" name=""/>
        <dsp:cNvSpPr/>
      </dsp:nvSpPr>
      <dsp:spPr>
        <a:xfrm>
          <a:off x="1911678" y="694663"/>
          <a:ext cx="1066427" cy="106642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b="1" kern="1200" dirty="0"/>
            <a:t>Religion</a:t>
          </a:r>
        </a:p>
      </dsp:txBody>
      <dsp:txXfrm>
        <a:off x="2067853" y="850838"/>
        <a:ext cx="754077" cy="754077"/>
      </dsp:txXfrm>
    </dsp:sp>
    <dsp:sp modelId="{EBA0D777-DD57-4252-B5EF-E037D1348B9B}">
      <dsp:nvSpPr>
        <dsp:cNvPr id="0" name=""/>
        <dsp:cNvSpPr/>
      </dsp:nvSpPr>
      <dsp:spPr>
        <a:xfrm rot="20057143">
          <a:off x="3017013" y="704340"/>
          <a:ext cx="282650" cy="3599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dirty="0"/>
        </a:p>
      </dsp:txBody>
      <dsp:txXfrm>
        <a:off x="3021212" y="794720"/>
        <a:ext cx="197855" cy="21595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AEBECA-DF45-46E5-9D0E-39CB2F235B08}">
      <dsp:nvSpPr>
        <dsp:cNvPr id="0" name=""/>
        <dsp:cNvSpPr/>
      </dsp:nvSpPr>
      <dsp:spPr>
        <a:xfrm rot="5400000">
          <a:off x="555053" y="1030559"/>
          <a:ext cx="1603575" cy="19378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5BE3485-7911-4EC6-833F-968289328500}">
      <dsp:nvSpPr>
        <dsp:cNvPr id="0" name=""/>
        <dsp:cNvSpPr/>
      </dsp:nvSpPr>
      <dsp:spPr>
        <a:xfrm>
          <a:off x="920555" y="2152"/>
          <a:ext cx="2153170" cy="129190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US" sz="3600" b="1" i="1" kern="1200" dirty="0"/>
            <a:t>Values </a:t>
          </a:r>
          <a:endParaRPr lang="en-US" sz="3600" kern="1200" dirty="0"/>
        </a:p>
      </dsp:txBody>
      <dsp:txXfrm>
        <a:off x="958394" y="39991"/>
        <a:ext cx="2077492" cy="1216224"/>
      </dsp:txXfrm>
    </dsp:sp>
    <dsp:sp modelId="{E4CC8EDC-1DAB-4134-B725-D1A0F80781B9}">
      <dsp:nvSpPr>
        <dsp:cNvPr id="0" name=""/>
        <dsp:cNvSpPr/>
      </dsp:nvSpPr>
      <dsp:spPr>
        <a:xfrm rot="5400000">
          <a:off x="555053" y="2645437"/>
          <a:ext cx="1603575" cy="19378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B21CDC0-4A7C-43C7-A905-EE03B7E28DC9}">
      <dsp:nvSpPr>
        <dsp:cNvPr id="0" name=""/>
        <dsp:cNvSpPr/>
      </dsp:nvSpPr>
      <dsp:spPr>
        <a:xfrm>
          <a:off x="920555" y="1617030"/>
          <a:ext cx="2153170" cy="129190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b="1" kern="1200" dirty="0"/>
            <a:t>Are a society’s ideas about what is good or bad, right or wrong</a:t>
          </a:r>
          <a:endParaRPr lang="en-US" sz="1400" kern="1200" dirty="0"/>
        </a:p>
      </dsp:txBody>
      <dsp:txXfrm>
        <a:off x="958394" y="1654869"/>
        <a:ext cx="2077492" cy="1216224"/>
      </dsp:txXfrm>
    </dsp:sp>
    <dsp:sp modelId="{F263F101-9A3F-4FED-A841-F71D973AEB2E}">
      <dsp:nvSpPr>
        <dsp:cNvPr id="0" name=""/>
        <dsp:cNvSpPr/>
      </dsp:nvSpPr>
      <dsp:spPr>
        <a:xfrm>
          <a:off x="1362492" y="3452876"/>
          <a:ext cx="2852414" cy="19378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23D4605-5291-41B0-B218-9EBAC8765D01}">
      <dsp:nvSpPr>
        <dsp:cNvPr id="0" name=""/>
        <dsp:cNvSpPr/>
      </dsp:nvSpPr>
      <dsp:spPr>
        <a:xfrm>
          <a:off x="920555" y="3231908"/>
          <a:ext cx="2153170" cy="129190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b="1" kern="1200" dirty="0"/>
            <a:t>Determine how individuals will probably respond in any given circumstances</a:t>
          </a:r>
          <a:endParaRPr lang="en-US" sz="1400" kern="1200" dirty="0"/>
        </a:p>
      </dsp:txBody>
      <dsp:txXfrm>
        <a:off x="958394" y="3269747"/>
        <a:ext cx="2077492" cy="1216224"/>
      </dsp:txXfrm>
    </dsp:sp>
    <dsp:sp modelId="{FEF5E43B-1FCD-4F1B-B4B5-5EF7907E976F}">
      <dsp:nvSpPr>
        <dsp:cNvPr id="0" name=""/>
        <dsp:cNvSpPr/>
      </dsp:nvSpPr>
      <dsp:spPr>
        <a:xfrm rot="16200000">
          <a:off x="3418771" y="2645437"/>
          <a:ext cx="1603575" cy="19378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31FC4B7-9DF2-466D-AF04-F7DBC2026501}">
      <dsp:nvSpPr>
        <dsp:cNvPr id="0" name=""/>
        <dsp:cNvSpPr/>
      </dsp:nvSpPr>
      <dsp:spPr>
        <a:xfrm>
          <a:off x="3784273" y="3231908"/>
          <a:ext cx="2153170" cy="129190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b="1" kern="1200" dirty="0"/>
            <a:t>Help managers anticipate likely cultural effects</a:t>
          </a:r>
          <a:endParaRPr lang="en-US" sz="1400" kern="1200" dirty="0"/>
        </a:p>
      </dsp:txBody>
      <dsp:txXfrm>
        <a:off x="3822112" y="3269747"/>
        <a:ext cx="2077492" cy="1216224"/>
      </dsp:txXfrm>
    </dsp:sp>
    <dsp:sp modelId="{866702D4-CCD7-4ADB-9914-9756AD8775E9}">
      <dsp:nvSpPr>
        <dsp:cNvPr id="0" name=""/>
        <dsp:cNvSpPr/>
      </dsp:nvSpPr>
      <dsp:spPr>
        <a:xfrm rot="16200000">
          <a:off x="3418771" y="1030559"/>
          <a:ext cx="1603575" cy="19378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B7C7813-401A-444B-BBB0-A87C44DE4A2D}">
      <dsp:nvSpPr>
        <dsp:cNvPr id="0" name=""/>
        <dsp:cNvSpPr/>
      </dsp:nvSpPr>
      <dsp:spPr>
        <a:xfrm>
          <a:off x="3784273" y="1617030"/>
          <a:ext cx="2153170" cy="129190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b="1" kern="1200" dirty="0"/>
            <a:t>Allow for contingency management</a:t>
          </a:r>
          <a:endParaRPr lang="en-US" sz="1400" kern="1200" dirty="0"/>
        </a:p>
      </dsp:txBody>
      <dsp:txXfrm>
        <a:off x="3822112" y="1654869"/>
        <a:ext cx="2077492" cy="1216224"/>
      </dsp:txXfrm>
    </dsp:sp>
    <dsp:sp modelId="{87B3B8A2-2C17-4CAC-8BC5-51D2D466B817}">
      <dsp:nvSpPr>
        <dsp:cNvPr id="0" name=""/>
        <dsp:cNvSpPr/>
      </dsp:nvSpPr>
      <dsp:spPr>
        <a:xfrm>
          <a:off x="3784273" y="2152"/>
          <a:ext cx="2153170" cy="129190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b="1" kern="1200" dirty="0"/>
            <a:t>Can vary across subcultures</a:t>
          </a:r>
        </a:p>
      </dsp:txBody>
      <dsp:txXfrm>
        <a:off x="3822112" y="39991"/>
        <a:ext cx="2077492" cy="12162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F39FB4-378C-4762-86C0-288051F4B353}">
      <dsp:nvSpPr>
        <dsp:cNvPr id="0" name=""/>
        <dsp:cNvSpPr/>
      </dsp:nvSpPr>
      <dsp:spPr>
        <a:xfrm rot="5400000">
          <a:off x="3780346" y="-1090638"/>
          <a:ext cx="1766186" cy="4389120"/>
        </a:xfrm>
        <a:prstGeom prst="round2SameRect">
          <a:avLst/>
        </a:prstGeom>
        <a:solidFill>
          <a:srgbClr val="F9ECD2">
            <a:alpha val="90000"/>
          </a:srgb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200150">
            <a:lnSpc>
              <a:spcPct val="90000"/>
            </a:lnSpc>
            <a:spcBef>
              <a:spcPct val="0"/>
            </a:spcBef>
            <a:spcAft>
              <a:spcPct val="15000"/>
            </a:spcAft>
            <a:buChar char="•"/>
          </a:pPr>
          <a:r>
            <a:rPr lang="en-US" sz="2700" kern="1200" dirty="0">
              <a:solidFill>
                <a:srgbClr val="7030A0"/>
              </a:solidFill>
            </a:rPr>
            <a:t>Low</a:t>
          </a:r>
          <a:r>
            <a:rPr lang="en-US" sz="2700" kern="1200" dirty="0"/>
            <a:t>: </a:t>
          </a:r>
          <a:r>
            <a:rPr lang="en-US" sz="2400" kern="1200" dirty="0"/>
            <a:t>Sweden, Japan, Switzerland</a:t>
          </a:r>
        </a:p>
        <a:p>
          <a:pPr marL="228600" lvl="1" indent="-228600" algn="l" defTabSz="1200150">
            <a:lnSpc>
              <a:spcPct val="90000"/>
            </a:lnSpc>
            <a:spcBef>
              <a:spcPct val="0"/>
            </a:spcBef>
            <a:spcAft>
              <a:spcPct val="15000"/>
            </a:spcAft>
            <a:buChar char="•"/>
          </a:pPr>
          <a:r>
            <a:rPr lang="en-US" sz="2700" kern="1200" dirty="0">
              <a:solidFill>
                <a:srgbClr val="7030A0"/>
              </a:solidFill>
            </a:rPr>
            <a:t>High</a:t>
          </a:r>
          <a:r>
            <a:rPr lang="en-US" sz="2700" kern="1200" dirty="0"/>
            <a:t>: </a:t>
          </a:r>
          <a:r>
            <a:rPr lang="en-US" sz="2400" kern="1200" dirty="0"/>
            <a:t>Greece, Austria, Germany</a:t>
          </a:r>
        </a:p>
      </dsp:txBody>
      <dsp:txXfrm rot="-5400000">
        <a:off x="2468879" y="307047"/>
        <a:ext cx="4302902" cy="1593750"/>
      </dsp:txXfrm>
    </dsp:sp>
    <dsp:sp modelId="{E451525E-3707-4A0C-ACE0-06380B8484E8}">
      <dsp:nvSpPr>
        <dsp:cNvPr id="0" name=""/>
        <dsp:cNvSpPr/>
      </dsp:nvSpPr>
      <dsp:spPr>
        <a:xfrm>
          <a:off x="0" y="55"/>
          <a:ext cx="2468880" cy="2207732"/>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dirty="0"/>
            <a:t>Assertiveness</a:t>
          </a:r>
        </a:p>
      </dsp:txBody>
      <dsp:txXfrm>
        <a:off x="107773" y="107828"/>
        <a:ext cx="2253334" cy="1992186"/>
      </dsp:txXfrm>
    </dsp:sp>
    <dsp:sp modelId="{4E363B71-555E-4493-B1C7-E7933E1A1FCB}">
      <dsp:nvSpPr>
        <dsp:cNvPr id="0" name=""/>
        <dsp:cNvSpPr/>
      </dsp:nvSpPr>
      <dsp:spPr>
        <a:xfrm rot="5400000">
          <a:off x="3780346" y="1227481"/>
          <a:ext cx="1766186" cy="4389120"/>
        </a:xfrm>
        <a:prstGeom prst="round2SameRect">
          <a:avLst/>
        </a:prstGeom>
        <a:solidFill>
          <a:srgbClr val="F9ECD2">
            <a:alpha val="90000"/>
          </a:srgb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200150">
            <a:lnSpc>
              <a:spcPct val="90000"/>
            </a:lnSpc>
            <a:spcBef>
              <a:spcPct val="0"/>
            </a:spcBef>
            <a:spcAft>
              <a:spcPct val="15000"/>
            </a:spcAft>
            <a:buChar char="•"/>
          </a:pPr>
          <a:r>
            <a:rPr lang="en-US" sz="2700" kern="1200" dirty="0">
              <a:solidFill>
                <a:srgbClr val="7030A0"/>
              </a:solidFill>
            </a:rPr>
            <a:t>Low</a:t>
          </a:r>
          <a:r>
            <a:rPr lang="en-US" sz="2700" kern="1200" dirty="0"/>
            <a:t>: </a:t>
          </a:r>
          <a:r>
            <a:rPr lang="en-US" sz="2400" kern="1200" dirty="0"/>
            <a:t>Russia, Argentina, Italy</a:t>
          </a:r>
        </a:p>
        <a:p>
          <a:pPr marL="228600" lvl="1" indent="-228600" algn="l" defTabSz="1200150">
            <a:lnSpc>
              <a:spcPct val="90000"/>
            </a:lnSpc>
            <a:spcBef>
              <a:spcPct val="0"/>
            </a:spcBef>
            <a:spcAft>
              <a:spcPct val="15000"/>
            </a:spcAft>
            <a:buChar char="•"/>
          </a:pPr>
          <a:r>
            <a:rPr lang="en-US" sz="2700" kern="1200" dirty="0">
              <a:solidFill>
                <a:srgbClr val="7030A0"/>
              </a:solidFill>
            </a:rPr>
            <a:t>High</a:t>
          </a:r>
          <a:r>
            <a:rPr lang="en-US" sz="2700" kern="1200" dirty="0"/>
            <a:t>: U.S.</a:t>
          </a:r>
          <a:r>
            <a:rPr lang="en-US" sz="2400" kern="1200" dirty="0"/>
            <a:t>, Hong Kong, Singapore</a:t>
          </a:r>
        </a:p>
      </dsp:txBody>
      <dsp:txXfrm rot="-5400000">
        <a:off x="2468879" y="2625166"/>
        <a:ext cx="4302902" cy="1593750"/>
      </dsp:txXfrm>
    </dsp:sp>
    <dsp:sp modelId="{2BB860A1-632D-4447-AFBB-3928831A1EF5}">
      <dsp:nvSpPr>
        <dsp:cNvPr id="0" name=""/>
        <dsp:cNvSpPr/>
      </dsp:nvSpPr>
      <dsp:spPr>
        <a:xfrm>
          <a:off x="0" y="2318174"/>
          <a:ext cx="2468880" cy="2207732"/>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dirty="0"/>
            <a:t>Performance Orientation</a:t>
          </a:r>
        </a:p>
      </dsp:txBody>
      <dsp:txXfrm>
        <a:off x="107773" y="2425947"/>
        <a:ext cx="2253334" cy="19921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F39FB4-378C-4762-86C0-288051F4B353}">
      <dsp:nvSpPr>
        <dsp:cNvPr id="0" name=""/>
        <dsp:cNvSpPr/>
      </dsp:nvSpPr>
      <dsp:spPr>
        <a:xfrm rot="5400000">
          <a:off x="3780347" y="-1090638"/>
          <a:ext cx="1766186" cy="4389120"/>
        </a:xfrm>
        <a:prstGeom prst="round2SameRect">
          <a:avLst/>
        </a:prstGeom>
        <a:solidFill>
          <a:srgbClr val="F9ECD2">
            <a:alpha val="90000"/>
          </a:srgb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200150">
            <a:lnSpc>
              <a:spcPct val="90000"/>
            </a:lnSpc>
            <a:spcBef>
              <a:spcPct val="0"/>
            </a:spcBef>
            <a:spcAft>
              <a:spcPct val="15000"/>
            </a:spcAft>
            <a:buChar char="•"/>
          </a:pPr>
          <a:r>
            <a:rPr lang="en-US" sz="2700" kern="1200" dirty="0">
              <a:solidFill>
                <a:srgbClr val="7030A0"/>
              </a:solidFill>
            </a:rPr>
            <a:t>Low</a:t>
          </a:r>
          <a:r>
            <a:rPr lang="en-US" sz="2700" kern="1200" dirty="0"/>
            <a:t>: </a:t>
          </a:r>
          <a:r>
            <a:rPr lang="en-US" sz="2400" kern="1200" dirty="0"/>
            <a:t>Russia, Argentina, Italy</a:t>
          </a:r>
        </a:p>
        <a:p>
          <a:pPr marL="228600" lvl="1" indent="-228600" algn="l" defTabSz="1200150">
            <a:lnSpc>
              <a:spcPct val="90000"/>
            </a:lnSpc>
            <a:spcBef>
              <a:spcPct val="0"/>
            </a:spcBef>
            <a:spcAft>
              <a:spcPct val="15000"/>
            </a:spcAft>
            <a:buChar char="•"/>
          </a:pPr>
          <a:r>
            <a:rPr lang="en-US" sz="2700" kern="1200" dirty="0">
              <a:solidFill>
                <a:srgbClr val="7030A0"/>
              </a:solidFill>
            </a:rPr>
            <a:t>High</a:t>
          </a:r>
          <a:r>
            <a:rPr lang="en-US" sz="2700" kern="1200" dirty="0"/>
            <a:t>: </a:t>
          </a:r>
          <a:r>
            <a:rPr lang="en-US" sz="2400" kern="1200" dirty="0"/>
            <a:t>Netherlands, Switzerland, Singapore</a:t>
          </a:r>
        </a:p>
      </dsp:txBody>
      <dsp:txXfrm rot="-5400000">
        <a:off x="2468880" y="307047"/>
        <a:ext cx="4302902" cy="1593750"/>
      </dsp:txXfrm>
    </dsp:sp>
    <dsp:sp modelId="{E451525E-3707-4A0C-ACE0-06380B8484E8}">
      <dsp:nvSpPr>
        <dsp:cNvPr id="0" name=""/>
        <dsp:cNvSpPr/>
      </dsp:nvSpPr>
      <dsp:spPr>
        <a:xfrm>
          <a:off x="0" y="55"/>
          <a:ext cx="2468880" cy="2207732"/>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US" sz="3100" kern="1200" dirty="0"/>
            <a:t>Future Orientation</a:t>
          </a:r>
        </a:p>
      </dsp:txBody>
      <dsp:txXfrm>
        <a:off x="107773" y="107828"/>
        <a:ext cx="2253334" cy="1992186"/>
      </dsp:txXfrm>
    </dsp:sp>
    <dsp:sp modelId="{4E363B71-555E-4493-B1C7-E7933E1A1FCB}">
      <dsp:nvSpPr>
        <dsp:cNvPr id="0" name=""/>
        <dsp:cNvSpPr/>
      </dsp:nvSpPr>
      <dsp:spPr>
        <a:xfrm rot="5400000">
          <a:off x="3780347" y="1227480"/>
          <a:ext cx="1766186" cy="4389120"/>
        </a:xfrm>
        <a:prstGeom prst="round2SameRect">
          <a:avLst/>
        </a:prstGeom>
        <a:solidFill>
          <a:srgbClr val="F9ECD2">
            <a:alpha val="90000"/>
          </a:srgb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200150">
            <a:lnSpc>
              <a:spcPct val="90000"/>
            </a:lnSpc>
            <a:spcBef>
              <a:spcPct val="0"/>
            </a:spcBef>
            <a:spcAft>
              <a:spcPct val="15000"/>
            </a:spcAft>
            <a:buChar char="•"/>
          </a:pPr>
          <a:r>
            <a:rPr lang="en-US" sz="2700" kern="1200" dirty="0">
              <a:solidFill>
                <a:srgbClr val="7030A0"/>
              </a:solidFill>
            </a:rPr>
            <a:t>Low</a:t>
          </a:r>
          <a:r>
            <a:rPr lang="en-US" sz="2700" kern="1200" dirty="0"/>
            <a:t>: </a:t>
          </a:r>
          <a:r>
            <a:rPr lang="en-US" sz="2400" kern="1200" dirty="0"/>
            <a:t>Germany, Spain, France</a:t>
          </a:r>
        </a:p>
        <a:p>
          <a:pPr marL="228600" lvl="1" indent="-228600" algn="l" defTabSz="1200150">
            <a:lnSpc>
              <a:spcPct val="90000"/>
            </a:lnSpc>
            <a:spcBef>
              <a:spcPct val="0"/>
            </a:spcBef>
            <a:spcAft>
              <a:spcPct val="15000"/>
            </a:spcAft>
            <a:buChar char="•"/>
          </a:pPr>
          <a:r>
            <a:rPr lang="en-US" sz="2700" kern="1200" dirty="0">
              <a:solidFill>
                <a:srgbClr val="7030A0"/>
              </a:solidFill>
            </a:rPr>
            <a:t>High</a:t>
          </a:r>
          <a:r>
            <a:rPr lang="en-US" sz="2700" kern="1200" dirty="0"/>
            <a:t>: </a:t>
          </a:r>
          <a:r>
            <a:rPr lang="en-US" sz="2400" kern="1200" dirty="0"/>
            <a:t>Malaysia, Ireland, Philippines</a:t>
          </a:r>
        </a:p>
      </dsp:txBody>
      <dsp:txXfrm rot="-5400000">
        <a:off x="2468880" y="2625165"/>
        <a:ext cx="4302902" cy="1593750"/>
      </dsp:txXfrm>
    </dsp:sp>
    <dsp:sp modelId="{2BB860A1-632D-4447-AFBB-3928831A1EF5}">
      <dsp:nvSpPr>
        <dsp:cNvPr id="0" name=""/>
        <dsp:cNvSpPr/>
      </dsp:nvSpPr>
      <dsp:spPr>
        <a:xfrm>
          <a:off x="0" y="2318174"/>
          <a:ext cx="2468880" cy="2207732"/>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US" sz="3100" kern="1200" dirty="0"/>
            <a:t>Humane Orientation</a:t>
          </a:r>
        </a:p>
      </dsp:txBody>
      <dsp:txXfrm>
        <a:off x="107773" y="2425947"/>
        <a:ext cx="2253334" cy="199218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3ABEAF-1C18-422F-B8CD-A0AAAE5D7A13}">
      <dsp:nvSpPr>
        <dsp:cNvPr id="0" name=""/>
        <dsp:cNvSpPr/>
      </dsp:nvSpPr>
      <dsp:spPr>
        <a:xfrm>
          <a:off x="-5" y="0"/>
          <a:ext cx="6858010" cy="4525963"/>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561306-C92B-4FDB-91D8-A82B28AEB272}">
      <dsp:nvSpPr>
        <dsp:cNvPr id="0" name=""/>
        <dsp:cNvSpPr/>
      </dsp:nvSpPr>
      <dsp:spPr>
        <a:xfrm>
          <a:off x="152403" y="228600"/>
          <a:ext cx="3120124" cy="191752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kern="1200" dirty="0">
              <a:solidFill>
                <a:srgbClr val="FFFF00"/>
              </a:solidFill>
            </a:rPr>
            <a:t>Power Distance </a:t>
          </a:r>
        </a:p>
        <a:p>
          <a:pPr marL="0" lvl="0" indent="0" algn="ctr" defTabSz="889000" rtl="0">
            <a:lnSpc>
              <a:spcPct val="90000"/>
            </a:lnSpc>
            <a:spcBef>
              <a:spcPct val="0"/>
            </a:spcBef>
            <a:spcAft>
              <a:spcPct val="35000"/>
            </a:spcAft>
            <a:buNone/>
          </a:pPr>
          <a:r>
            <a:rPr lang="en-US" sz="1800" b="1" kern="1200" dirty="0"/>
            <a:t>The level of acceptance by a society of the unequal distribution of power in institutions</a:t>
          </a:r>
          <a:endParaRPr lang="en-US" sz="1800" kern="1200" dirty="0"/>
        </a:p>
      </dsp:txBody>
      <dsp:txXfrm>
        <a:off x="246009" y="322206"/>
        <a:ext cx="2932912" cy="1730314"/>
      </dsp:txXfrm>
    </dsp:sp>
    <dsp:sp modelId="{AA91DF2D-260D-4E1E-BB00-7843C8F360EB}">
      <dsp:nvSpPr>
        <dsp:cNvPr id="0" name=""/>
        <dsp:cNvSpPr/>
      </dsp:nvSpPr>
      <dsp:spPr>
        <a:xfrm>
          <a:off x="3581403" y="228592"/>
          <a:ext cx="3128296" cy="194695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kern="1200" dirty="0">
              <a:solidFill>
                <a:srgbClr val="FFFF00"/>
              </a:solidFill>
            </a:rPr>
            <a:t>Uncertainty Avoidance </a:t>
          </a:r>
        </a:p>
        <a:p>
          <a:pPr marL="0" lvl="0" indent="0" algn="ctr" defTabSz="889000" rtl="0">
            <a:lnSpc>
              <a:spcPct val="90000"/>
            </a:lnSpc>
            <a:spcBef>
              <a:spcPct val="0"/>
            </a:spcBef>
            <a:spcAft>
              <a:spcPct val="35000"/>
            </a:spcAft>
            <a:buNone/>
          </a:pPr>
          <a:r>
            <a:rPr lang="en-US" sz="1800" b="1" kern="1200" dirty="0"/>
            <a:t>The extent to which people in a society feel threatened by ambiguous situations</a:t>
          </a:r>
        </a:p>
      </dsp:txBody>
      <dsp:txXfrm>
        <a:off x="3676445" y="323634"/>
        <a:ext cx="2938212" cy="1756867"/>
      </dsp:txXfrm>
    </dsp:sp>
    <dsp:sp modelId="{2D17EB1B-46FB-4174-89D6-970B04F23BDC}">
      <dsp:nvSpPr>
        <dsp:cNvPr id="0" name=""/>
        <dsp:cNvSpPr/>
      </dsp:nvSpPr>
      <dsp:spPr>
        <a:xfrm flipH="1">
          <a:off x="152403" y="2273460"/>
          <a:ext cx="3111686" cy="20699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kern="1200" dirty="0">
              <a:solidFill>
                <a:srgbClr val="FFFF00"/>
              </a:solidFill>
            </a:rPr>
            <a:t>Individualism </a:t>
          </a:r>
        </a:p>
        <a:p>
          <a:pPr marL="0" lvl="0" indent="0" algn="ctr" defTabSz="889000" rtl="0">
            <a:lnSpc>
              <a:spcPct val="90000"/>
            </a:lnSpc>
            <a:spcBef>
              <a:spcPct val="0"/>
            </a:spcBef>
            <a:spcAft>
              <a:spcPct val="35000"/>
            </a:spcAft>
            <a:buNone/>
          </a:pPr>
          <a:r>
            <a:rPr lang="en-US" sz="1800" b="1" kern="1200" dirty="0"/>
            <a:t>The tendency of people to look after themselves and their immediate families only and to neglect the needs of society</a:t>
          </a:r>
          <a:endParaRPr lang="en-US" sz="1800" kern="1200" dirty="0"/>
        </a:p>
      </dsp:txBody>
      <dsp:txXfrm>
        <a:off x="253449" y="2374506"/>
        <a:ext cx="2909594" cy="1867853"/>
      </dsp:txXfrm>
    </dsp:sp>
    <dsp:sp modelId="{8474BA3C-8170-4C0F-B2DF-D6DAC552BE64}">
      <dsp:nvSpPr>
        <dsp:cNvPr id="0" name=""/>
        <dsp:cNvSpPr/>
      </dsp:nvSpPr>
      <dsp:spPr>
        <a:xfrm>
          <a:off x="3429002" y="2235871"/>
          <a:ext cx="3272507" cy="210752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kern="1200" dirty="0">
              <a:solidFill>
                <a:srgbClr val="FFFF00"/>
              </a:solidFill>
            </a:rPr>
            <a:t>Collectivism </a:t>
          </a:r>
        </a:p>
        <a:p>
          <a:pPr marL="0" lvl="0" indent="0" algn="ctr" defTabSz="889000" rtl="0">
            <a:lnSpc>
              <a:spcPct val="90000"/>
            </a:lnSpc>
            <a:spcBef>
              <a:spcPct val="0"/>
            </a:spcBef>
            <a:spcAft>
              <a:spcPct val="35000"/>
            </a:spcAft>
            <a:buNone/>
          </a:pPr>
          <a:r>
            <a:rPr lang="en-US" sz="1800" b="1" kern="1200" dirty="0"/>
            <a:t>The desire for tight social frameworks, emotional dependence on belonging to “the organization,” and a strong belief in group decisions</a:t>
          </a:r>
        </a:p>
      </dsp:txBody>
      <dsp:txXfrm>
        <a:off x="3531883" y="2338752"/>
        <a:ext cx="3066745" cy="190176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ACA142-11FB-4AD6-B090-28784E23980F}">
      <dsp:nvSpPr>
        <dsp:cNvPr id="0" name=""/>
        <dsp:cNvSpPr/>
      </dsp:nvSpPr>
      <dsp:spPr>
        <a:xfrm>
          <a:off x="3073684" y="941532"/>
          <a:ext cx="676430" cy="91440"/>
        </a:xfrm>
        <a:custGeom>
          <a:avLst/>
          <a:gdLst/>
          <a:ahLst/>
          <a:cxnLst/>
          <a:rect l="0" t="0" r="0" b="0"/>
          <a:pathLst>
            <a:path>
              <a:moveTo>
                <a:pt x="0" y="45720"/>
              </a:moveTo>
              <a:lnTo>
                <a:pt x="67643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394224" y="983717"/>
        <a:ext cx="35351" cy="7070"/>
      </dsp:txXfrm>
    </dsp:sp>
    <dsp:sp modelId="{1F1046F3-2CEC-4005-83F6-E0D7E2C9BCC7}">
      <dsp:nvSpPr>
        <dsp:cNvPr id="0" name=""/>
        <dsp:cNvSpPr/>
      </dsp:nvSpPr>
      <dsp:spPr>
        <a:xfrm>
          <a:off x="1439" y="65039"/>
          <a:ext cx="3074044" cy="1844426"/>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rtl="0">
            <a:lnSpc>
              <a:spcPct val="90000"/>
            </a:lnSpc>
            <a:spcBef>
              <a:spcPct val="0"/>
            </a:spcBef>
            <a:spcAft>
              <a:spcPct val="35000"/>
            </a:spcAft>
            <a:buNone/>
          </a:pPr>
          <a:r>
            <a:rPr lang="en-US" sz="1700" kern="1200" dirty="0"/>
            <a:t>Managers can gather considerable information on cultural variables from current research, personal observation, and discussion with people.</a:t>
          </a:r>
        </a:p>
      </dsp:txBody>
      <dsp:txXfrm>
        <a:off x="1439" y="65039"/>
        <a:ext cx="3074044" cy="1844426"/>
      </dsp:txXfrm>
    </dsp:sp>
    <dsp:sp modelId="{3F558395-ADD0-4DF5-A29A-8A719F3A594B}">
      <dsp:nvSpPr>
        <dsp:cNvPr id="0" name=""/>
        <dsp:cNvSpPr/>
      </dsp:nvSpPr>
      <dsp:spPr>
        <a:xfrm>
          <a:off x="1538462" y="1907666"/>
          <a:ext cx="3781075" cy="676430"/>
        </a:xfrm>
        <a:custGeom>
          <a:avLst/>
          <a:gdLst/>
          <a:ahLst/>
          <a:cxnLst/>
          <a:rect l="0" t="0" r="0" b="0"/>
          <a:pathLst>
            <a:path>
              <a:moveTo>
                <a:pt x="3781075" y="0"/>
              </a:moveTo>
              <a:lnTo>
                <a:pt x="3781075" y="355315"/>
              </a:lnTo>
              <a:lnTo>
                <a:pt x="0" y="355315"/>
              </a:lnTo>
              <a:lnTo>
                <a:pt x="0" y="67643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332834" y="2242346"/>
        <a:ext cx="192330" cy="7070"/>
      </dsp:txXfrm>
    </dsp:sp>
    <dsp:sp modelId="{83BD7B7B-2A06-474F-98AE-650AFB79668F}">
      <dsp:nvSpPr>
        <dsp:cNvPr id="0" name=""/>
        <dsp:cNvSpPr/>
      </dsp:nvSpPr>
      <dsp:spPr>
        <a:xfrm>
          <a:off x="3782515" y="65039"/>
          <a:ext cx="3074044" cy="1844426"/>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rtl="0">
            <a:lnSpc>
              <a:spcPct val="90000"/>
            </a:lnSpc>
            <a:spcBef>
              <a:spcPct val="0"/>
            </a:spcBef>
            <a:spcAft>
              <a:spcPct val="35000"/>
            </a:spcAft>
            <a:buNone/>
          </a:pPr>
          <a:r>
            <a:rPr lang="en-US" sz="1700" kern="1200" dirty="0"/>
            <a:t>Managers can develop cultural profiles of various countries.</a:t>
          </a:r>
        </a:p>
      </dsp:txBody>
      <dsp:txXfrm>
        <a:off x="3782515" y="65039"/>
        <a:ext cx="3074044" cy="1844426"/>
      </dsp:txXfrm>
    </dsp:sp>
    <dsp:sp modelId="{D682A359-9A05-4516-8617-4B4C0A4C4910}">
      <dsp:nvSpPr>
        <dsp:cNvPr id="0" name=""/>
        <dsp:cNvSpPr/>
      </dsp:nvSpPr>
      <dsp:spPr>
        <a:xfrm>
          <a:off x="3073684" y="3492990"/>
          <a:ext cx="676430" cy="91440"/>
        </a:xfrm>
        <a:custGeom>
          <a:avLst/>
          <a:gdLst/>
          <a:ahLst/>
          <a:cxnLst/>
          <a:rect l="0" t="0" r="0" b="0"/>
          <a:pathLst>
            <a:path>
              <a:moveTo>
                <a:pt x="0" y="45720"/>
              </a:moveTo>
              <a:lnTo>
                <a:pt x="67643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394224" y="3535174"/>
        <a:ext cx="35351" cy="7070"/>
      </dsp:txXfrm>
    </dsp:sp>
    <dsp:sp modelId="{AD033A04-F48E-47D0-A893-5143E4884B06}">
      <dsp:nvSpPr>
        <dsp:cNvPr id="0" name=""/>
        <dsp:cNvSpPr/>
      </dsp:nvSpPr>
      <dsp:spPr>
        <a:xfrm>
          <a:off x="1439" y="2616496"/>
          <a:ext cx="3074044" cy="1844426"/>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rtl="0">
            <a:lnSpc>
              <a:spcPct val="90000"/>
            </a:lnSpc>
            <a:spcBef>
              <a:spcPct val="0"/>
            </a:spcBef>
            <a:spcAft>
              <a:spcPct val="35000"/>
            </a:spcAft>
            <a:buNone/>
          </a:pPr>
          <a:r>
            <a:rPr lang="en-US" sz="1700" kern="1200" dirty="0"/>
            <a:t>Managers can use these profiles to anticipate drastic differences that may be encountered in a given country.</a:t>
          </a:r>
        </a:p>
      </dsp:txBody>
      <dsp:txXfrm>
        <a:off x="1439" y="2616496"/>
        <a:ext cx="3074044" cy="1844426"/>
      </dsp:txXfrm>
    </dsp:sp>
    <dsp:sp modelId="{2A7E788D-FE08-4BB4-9F6F-9ADD148BAEC6}">
      <dsp:nvSpPr>
        <dsp:cNvPr id="0" name=""/>
        <dsp:cNvSpPr/>
      </dsp:nvSpPr>
      <dsp:spPr>
        <a:xfrm>
          <a:off x="3782515" y="2616496"/>
          <a:ext cx="3074044" cy="1844426"/>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rtl="0">
            <a:lnSpc>
              <a:spcPct val="90000"/>
            </a:lnSpc>
            <a:spcBef>
              <a:spcPct val="0"/>
            </a:spcBef>
            <a:spcAft>
              <a:spcPct val="35000"/>
            </a:spcAft>
            <a:buNone/>
          </a:pPr>
          <a:r>
            <a:rPr lang="en-US" sz="1700" kern="1200" dirty="0"/>
            <a:t>It is difficult to pull together descriptive cultural profiles in other countries unless one has lived there and been intricately involved with those people.</a:t>
          </a:r>
        </a:p>
      </dsp:txBody>
      <dsp:txXfrm>
        <a:off x="3782515" y="2616496"/>
        <a:ext cx="3074044" cy="1844426"/>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15/10/2023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9A77F-5664-4B34-A43A-D3320F7EF9BA}" type="datetimeFigureOut">
              <a:rPr lang="en-US" smtClean="0"/>
              <a:t>10/15/23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67E6F-A9F2-4C05-845E-35606B260249}" type="slidenum">
              <a:rPr lang="en-US" smtClean="0"/>
              <a:t>‹#›</a:t>
            </a:fld>
            <a:endParaRPr lang="en-US"/>
          </a:p>
        </p:txBody>
      </p:sp>
    </p:spTree>
    <p:extLst>
      <p:ext uri="{BB962C8B-B14F-4D97-AF65-F5344CB8AC3E}">
        <p14:creationId xmlns:p14="http://schemas.microsoft.com/office/powerpoint/2010/main" val="225935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54B1090F-B43F-48EA-A3F8-3D4BBD18BE3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FB162A72-7B64-495A-AAD3-12A03D9D127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7108" name="Slide Number Placeholder 3">
            <a:extLst>
              <a:ext uri="{FF2B5EF4-FFF2-40B4-BE49-F238E27FC236}">
                <a16:creationId xmlns:a16="http://schemas.microsoft.com/office/drawing/2014/main" id="{4E0746BE-14B7-43D2-A499-3774E674189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AAEF854A-6ADC-4862-BD8D-165D85C6B538}" type="slidenum">
              <a:rPr lang="en-US" altLang="en-US" sz="1200">
                <a:latin typeface="Calibri" panose="020F0502020204030204" pitchFamily="34" charset="0"/>
              </a:rPr>
              <a:pPr/>
              <a:t>2</a:t>
            </a:fld>
            <a:endParaRPr lang="en-US" altLang="en-US" sz="1200">
              <a:latin typeface="Calibri" panose="020F0502020204030204" pitchFamily="34" charset="0"/>
            </a:endParaRPr>
          </a:p>
        </p:txBody>
      </p:sp>
      <p:sp>
        <p:nvSpPr>
          <p:cNvPr id="47109" name="Footer Placeholder 4">
            <a:extLst>
              <a:ext uri="{FF2B5EF4-FFF2-40B4-BE49-F238E27FC236}">
                <a16:creationId xmlns:a16="http://schemas.microsoft.com/office/drawing/2014/main" id="{AD6A9B89-086F-4E53-9F95-B43C16DC225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511AC614-9A7C-4D4D-B1EE-BC1851DA405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3F21B729-4B0B-4CA1-8B72-2F16ADD7BCC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8132" name="Slide Number Placeholder 3">
            <a:extLst>
              <a:ext uri="{FF2B5EF4-FFF2-40B4-BE49-F238E27FC236}">
                <a16:creationId xmlns:a16="http://schemas.microsoft.com/office/drawing/2014/main" id="{740B754B-5A7E-4073-BB16-87DBA2FF1A1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54EE723E-7B11-48F9-9B55-DBE3D57FDED6}" type="slidenum">
              <a:rPr lang="en-US" altLang="en-US" sz="1200">
                <a:latin typeface="Calibri" panose="020F0502020204030204" pitchFamily="34" charset="0"/>
              </a:rPr>
              <a:pPr/>
              <a:t>3</a:t>
            </a:fld>
            <a:endParaRPr lang="en-US" altLang="en-US" sz="1200">
              <a:latin typeface="Calibri" panose="020F0502020204030204" pitchFamily="34" charset="0"/>
            </a:endParaRPr>
          </a:p>
        </p:txBody>
      </p:sp>
      <p:sp>
        <p:nvSpPr>
          <p:cNvPr id="48133" name="Footer Placeholder 4">
            <a:extLst>
              <a:ext uri="{FF2B5EF4-FFF2-40B4-BE49-F238E27FC236}">
                <a16:creationId xmlns:a16="http://schemas.microsoft.com/office/drawing/2014/main" id="{A9272E44-1539-4A99-970A-984BD6D86EA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6A9AD100-098B-4750-AA04-ACE2F2299A4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8063D540-AD59-400E-99C2-A95376D4EC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9156" name="Slide Number Placeholder 3">
            <a:extLst>
              <a:ext uri="{FF2B5EF4-FFF2-40B4-BE49-F238E27FC236}">
                <a16:creationId xmlns:a16="http://schemas.microsoft.com/office/drawing/2014/main" id="{A04B80DD-A4C4-462C-BEE7-1777FDA6E5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83A35882-BF7A-4911-BBF3-C48D904C7BAE}" type="slidenum">
              <a:rPr lang="en-US" altLang="en-US" sz="1200">
                <a:latin typeface="Calibri" panose="020F0502020204030204" pitchFamily="34" charset="0"/>
              </a:rPr>
              <a:pPr/>
              <a:t>4</a:t>
            </a:fld>
            <a:endParaRPr lang="en-US" altLang="en-US" sz="1200">
              <a:latin typeface="Calibri" panose="020F0502020204030204" pitchFamily="34" charset="0"/>
            </a:endParaRPr>
          </a:p>
        </p:txBody>
      </p:sp>
      <p:sp>
        <p:nvSpPr>
          <p:cNvPr id="49157" name="Footer Placeholder 4">
            <a:extLst>
              <a:ext uri="{FF2B5EF4-FFF2-40B4-BE49-F238E27FC236}">
                <a16:creationId xmlns:a16="http://schemas.microsoft.com/office/drawing/2014/main" id="{F98DE5B5-60F1-41E8-B64C-AA9CBA59B08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B159FB08-0754-4F7A-9CA8-4DBFB1A6568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45503BF1-81F5-4B99-A4C0-48123CCBF28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0180" name="Slide Number Placeholder 3">
            <a:extLst>
              <a:ext uri="{FF2B5EF4-FFF2-40B4-BE49-F238E27FC236}">
                <a16:creationId xmlns:a16="http://schemas.microsoft.com/office/drawing/2014/main" id="{B85317E1-660A-4949-879E-E8F023C55B3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27563DA5-7825-48E5-9E48-F612B1E9EB65}" type="slidenum">
              <a:rPr lang="en-US" altLang="en-US" sz="1200">
                <a:latin typeface="Calibri" panose="020F0502020204030204" pitchFamily="34" charset="0"/>
              </a:rPr>
              <a:pPr/>
              <a:t>5</a:t>
            </a:fld>
            <a:endParaRPr lang="en-US" altLang="en-US" sz="1200">
              <a:latin typeface="Calibri" panose="020F0502020204030204" pitchFamily="34" charset="0"/>
            </a:endParaRPr>
          </a:p>
        </p:txBody>
      </p:sp>
      <p:sp>
        <p:nvSpPr>
          <p:cNvPr id="50181" name="Footer Placeholder 4">
            <a:extLst>
              <a:ext uri="{FF2B5EF4-FFF2-40B4-BE49-F238E27FC236}">
                <a16:creationId xmlns:a16="http://schemas.microsoft.com/office/drawing/2014/main" id="{E02E5CA9-F0E5-4839-BABF-ED452630E3D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46CB08D3-9CBC-49E3-A78A-3171DFFB8C6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6FD08115-4821-42E3-B695-B3D1F4DBBA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a:p>
            <a:pPr eaLnBrk="1" hangingPunct="1">
              <a:spcBef>
                <a:spcPct val="0"/>
              </a:spcBef>
            </a:pPr>
            <a:r>
              <a:rPr lang="en-US" altLang="en-US"/>
              <a:t>Twitter represents an avenue of escape from the lack of social freedom and legal restrictions on freedom of assembly or association, especially for women.</a:t>
            </a:r>
            <a:br>
              <a:rPr lang="en-US" altLang="en-US"/>
            </a:br>
            <a:br>
              <a:rPr lang="en-US" altLang="en-US"/>
            </a:br>
            <a:r>
              <a:rPr lang="en-US" altLang="en-US"/>
              <a:t>. </a:t>
            </a:r>
          </a:p>
          <a:p>
            <a:pPr eaLnBrk="1" hangingPunct="1">
              <a:spcBef>
                <a:spcPct val="0"/>
              </a:spcBef>
            </a:pPr>
            <a:endParaRPr lang="en-US" altLang="en-US"/>
          </a:p>
          <a:p>
            <a:pPr eaLnBrk="1" hangingPunct="1">
              <a:spcBef>
                <a:spcPct val="0"/>
              </a:spcBef>
            </a:pPr>
            <a:r>
              <a:rPr lang="en-US" altLang="en-US"/>
              <a:t>As a wealthy country, Saudis enjoy wearing high-end fashions, even though women must wear their clothes under abayas. Saudis also have become accustomed to foreigners holding most lower-level jobs—so much so that it made the front page of the newspaper when a Saudi accepted a bellboy job.</a:t>
            </a:r>
          </a:p>
          <a:p>
            <a:pPr eaLnBrk="1" hangingPunct="1">
              <a:spcBef>
                <a:spcPct val="0"/>
              </a:spcBef>
            </a:pPr>
            <a:endParaRPr lang="en-US" altLang="en-US"/>
          </a:p>
          <a:p>
            <a:pPr eaLnBrk="1" hangingPunct="1">
              <a:spcBef>
                <a:spcPct val="0"/>
              </a:spcBef>
            </a:pPr>
            <a:r>
              <a:rPr lang="en-US" altLang="en-US"/>
              <a:t>These examples illustrate how understanding the local culture and business environment can provide competitive advantage. Managers must alter their approaches according to the host-country environment. Unfortunately, many mangers underestimate the importance of culture—they lack cultural savvy.</a:t>
            </a:r>
          </a:p>
          <a:p>
            <a:pPr eaLnBrk="1" hangingPunct="1">
              <a:spcBef>
                <a:spcPct val="0"/>
              </a:spcBef>
            </a:pPr>
            <a:endParaRPr lang="en-US" altLang="en-US"/>
          </a:p>
        </p:txBody>
      </p:sp>
      <p:sp>
        <p:nvSpPr>
          <p:cNvPr id="51204" name="Slide Number Placeholder 3">
            <a:extLst>
              <a:ext uri="{FF2B5EF4-FFF2-40B4-BE49-F238E27FC236}">
                <a16:creationId xmlns:a16="http://schemas.microsoft.com/office/drawing/2014/main" id="{45F356F0-DFC0-4C4B-85C1-D201B8ACAA6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0C86B442-7351-4918-B6B2-352868574B9B}" type="slidenum">
              <a:rPr lang="en-US" altLang="en-US" sz="1200">
                <a:latin typeface="Calibri" panose="020F0502020204030204" pitchFamily="34" charset="0"/>
              </a:rPr>
              <a:pPr/>
              <a:t>6</a:t>
            </a:fld>
            <a:endParaRPr lang="en-US" altLang="en-US" sz="1200">
              <a:latin typeface="Calibri" panose="020F0502020204030204" pitchFamily="34" charset="0"/>
            </a:endParaRPr>
          </a:p>
        </p:txBody>
      </p:sp>
      <p:sp>
        <p:nvSpPr>
          <p:cNvPr id="51205" name="Footer Placeholder 4">
            <a:extLst>
              <a:ext uri="{FF2B5EF4-FFF2-40B4-BE49-F238E27FC236}">
                <a16:creationId xmlns:a16="http://schemas.microsoft.com/office/drawing/2014/main" id="{CE1E0687-6FDC-470D-ACAC-A22CCD3BC5B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C415F34D-5979-4DC5-85BE-0939A11D66F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F3B515FB-BFF2-4D3C-9430-308E8E2B7E1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2228" name="Slide Number Placeholder 3">
            <a:extLst>
              <a:ext uri="{FF2B5EF4-FFF2-40B4-BE49-F238E27FC236}">
                <a16:creationId xmlns:a16="http://schemas.microsoft.com/office/drawing/2014/main" id="{E7AE4A95-62D2-4760-AC1F-6312C60FBB8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DC625314-C76D-41A3-8916-596AD23DC3C0}" type="slidenum">
              <a:rPr lang="en-US" altLang="en-US" sz="1200">
                <a:latin typeface="Calibri" panose="020F0502020204030204" pitchFamily="34" charset="0"/>
              </a:rPr>
              <a:pPr/>
              <a:t>7</a:t>
            </a:fld>
            <a:endParaRPr lang="en-US" altLang="en-US" sz="1200">
              <a:latin typeface="Calibri" panose="020F0502020204030204" pitchFamily="34" charset="0"/>
            </a:endParaRPr>
          </a:p>
        </p:txBody>
      </p:sp>
      <p:sp>
        <p:nvSpPr>
          <p:cNvPr id="52229" name="Footer Placeholder 4">
            <a:extLst>
              <a:ext uri="{FF2B5EF4-FFF2-40B4-BE49-F238E27FC236}">
                <a16:creationId xmlns:a16="http://schemas.microsoft.com/office/drawing/2014/main" id="{592B79C1-A2EC-4D53-B383-40230815813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33846085-95B9-4135-A352-26AD78E310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6F06F16C-F6D1-47FF-B369-68FB3D2C6F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3252" name="Slide Number Placeholder 3">
            <a:extLst>
              <a:ext uri="{FF2B5EF4-FFF2-40B4-BE49-F238E27FC236}">
                <a16:creationId xmlns:a16="http://schemas.microsoft.com/office/drawing/2014/main" id="{45C32A82-8013-4A26-83B8-8CD7579030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62803323-B472-45DA-91E0-DD12E6107C93}" type="slidenum">
              <a:rPr lang="en-US" altLang="en-US" sz="1200">
                <a:latin typeface="Calibri" panose="020F0502020204030204" pitchFamily="34" charset="0"/>
              </a:rPr>
              <a:pPr/>
              <a:t>8</a:t>
            </a:fld>
            <a:endParaRPr lang="en-US" altLang="en-US" sz="1200">
              <a:latin typeface="Calibri" panose="020F0502020204030204" pitchFamily="34" charset="0"/>
            </a:endParaRPr>
          </a:p>
        </p:txBody>
      </p:sp>
      <p:sp>
        <p:nvSpPr>
          <p:cNvPr id="53253" name="Footer Placeholder 4">
            <a:extLst>
              <a:ext uri="{FF2B5EF4-FFF2-40B4-BE49-F238E27FC236}">
                <a16:creationId xmlns:a16="http://schemas.microsoft.com/office/drawing/2014/main" id="{B91F66E7-7C24-43DB-92B2-B053ED3D5A3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ECA1B712-A974-440F-8DBB-1AA2D1FAA03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6623CC14-B8C2-4D4E-B461-B5FC88D8EEF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Culture is the shared values, understandings, assumptions and goals that are learned from earlier generations, imposed by present members of a society and passed on to succeeding generations. It often results in shared attitudes, codes of conduct, and expectations that subconsciously guide and control certain norms of behavior.</a:t>
            </a:r>
          </a:p>
          <a:p>
            <a:pPr eaLnBrk="1" hangingPunct="1">
              <a:spcBef>
                <a:spcPct val="0"/>
              </a:spcBef>
            </a:pPr>
            <a:endParaRPr lang="en-US" altLang="en-US"/>
          </a:p>
          <a:p>
            <a:pPr eaLnBrk="1" hangingPunct="1">
              <a:spcBef>
                <a:spcPct val="0"/>
              </a:spcBef>
            </a:pPr>
            <a:r>
              <a:rPr lang="en-US" altLang="en-US"/>
              <a:t>As shown in this figure, national and socio-cultural variables provide the context for cultural variables, which in turn determine attitudes toward work, time, materialism, individualism, and change. Attitudes affect behavior and, thus, individual</a:t>
            </a:r>
            <a:r>
              <a:rPr lang="ja-JP" altLang="en-US"/>
              <a:t>’</a:t>
            </a:r>
            <a:r>
              <a:rPr lang="en-US" altLang="ja-JP"/>
              <a:t>s motivation and expectations regarding work and workplace relations. </a:t>
            </a:r>
          </a:p>
          <a:p>
            <a:pPr eaLnBrk="1" hangingPunct="1">
              <a:spcBef>
                <a:spcPct val="0"/>
              </a:spcBef>
            </a:pPr>
            <a:endParaRPr lang="en-US" altLang="en-US"/>
          </a:p>
        </p:txBody>
      </p:sp>
      <p:sp>
        <p:nvSpPr>
          <p:cNvPr id="54276" name="Slide Number Placeholder 3">
            <a:extLst>
              <a:ext uri="{FF2B5EF4-FFF2-40B4-BE49-F238E27FC236}">
                <a16:creationId xmlns:a16="http://schemas.microsoft.com/office/drawing/2014/main" id="{07B5205E-D694-45C3-9A76-8BDAB47F0C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1AAFA2FD-ED7D-48DE-9475-E930ED12305A}" type="slidenum">
              <a:rPr lang="en-US" altLang="en-US" sz="1200">
                <a:latin typeface="Calibri" panose="020F0502020204030204" pitchFamily="34" charset="0"/>
              </a:rPr>
              <a:pPr/>
              <a:t>9</a:t>
            </a:fld>
            <a:endParaRPr lang="en-US" altLang="en-US" sz="1200">
              <a:latin typeface="Calibri" panose="020F0502020204030204" pitchFamily="34" charset="0"/>
            </a:endParaRPr>
          </a:p>
        </p:txBody>
      </p:sp>
      <p:sp>
        <p:nvSpPr>
          <p:cNvPr id="54277" name="Footer Placeholder 4">
            <a:extLst>
              <a:ext uri="{FF2B5EF4-FFF2-40B4-BE49-F238E27FC236}">
                <a16:creationId xmlns:a16="http://schemas.microsoft.com/office/drawing/2014/main" id="{00DE6C5D-7DBA-4E0C-8069-3A23F5927C0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4F8BA0BA-6ADF-4EE7-8E70-4FBF3AE725A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B490FA9C-8956-485D-8A33-0BDD3FD1B27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5300" name="Slide Number Placeholder 3">
            <a:extLst>
              <a:ext uri="{FF2B5EF4-FFF2-40B4-BE49-F238E27FC236}">
                <a16:creationId xmlns:a16="http://schemas.microsoft.com/office/drawing/2014/main" id="{614A4BD2-69A5-4595-B385-5E48700EC3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CD60F024-5760-4368-8E94-09A7DF243B72}" type="slidenum">
              <a:rPr lang="en-US" altLang="en-US" sz="1200">
                <a:latin typeface="Calibri" panose="020F0502020204030204" pitchFamily="34" charset="0"/>
              </a:rPr>
              <a:pPr/>
              <a:t>10</a:t>
            </a:fld>
            <a:endParaRPr lang="en-US" altLang="en-US" sz="1200">
              <a:latin typeface="Calibri" panose="020F0502020204030204" pitchFamily="34" charset="0"/>
            </a:endParaRPr>
          </a:p>
        </p:txBody>
      </p:sp>
      <p:sp>
        <p:nvSpPr>
          <p:cNvPr id="55301" name="Footer Placeholder 4">
            <a:extLst>
              <a:ext uri="{FF2B5EF4-FFF2-40B4-BE49-F238E27FC236}">
                <a16:creationId xmlns:a16="http://schemas.microsoft.com/office/drawing/2014/main" id="{65764FD7-BE71-456B-B020-957BA4E5681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1875C209-47CA-4757-8168-2561C233391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28721BBD-3A2F-46C3-A698-D493FFE7412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Organizational culture functions equivalently to societal culture, but varies a great deal from one organization to another—even within a single societal culture. Nonetheless, organizational culture is at least partially a function of and must respond to societal culture.</a:t>
            </a:r>
          </a:p>
          <a:p>
            <a:pPr eaLnBrk="1" hangingPunct="1">
              <a:spcBef>
                <a:spcPct val="0"/>
              </a:spcBef>
            </a:pPr>
            <a:endParaRPr lang="en-US" altLang="en-US"/>
          </a:p>
          <a:p>
            <a:pPr eaLnBrk="1" hangingPunct="1">
              <a:spcBef>
                <a:spcPct val="0"/>
              </a:spcBef>
            </a:pPr>
            <a:r>
              <a:rPr lang="en-US" altLang="en-US"/>
              <a:t>Airline KLM responded to Dutch attitudes regarding families and norms regarding relationships by extending its travel benefits policy to any couple who formally registered as living together—regardless of whether the couple was heterosexual or homosexual, formally married or not.</a:t>
            </a:r>
          </a:p>
          <a:p>
            <a:pPr eaLnBrk="1" hangingPunct="1">
              <a:spcBef>
                <a:spcPct val="0"/>
              </a:spcBef>
            </a:pPr>
            <a:endParaRPr lang="en-US" altLang="en-US"/>
          </a:p>
          <a:p>
            <a:pPr eaLnBrk="1" hangingPunct="1">
              <a:spcBef>
                <a:spcPct val="0"/>
              </a:spcBef>
            </a:pPr>
            <a:r>
              <a:rPr lang="en-US" altLang="en-US"/>
              <a:t>McDonald</a:t>
            </a:r>
            <a:r>
              <a:rPr lang="ja-JP" altLang="en-US"/>
              <a:t>’</a:t>
            </a:r>
            <a:r>
              <a:rPr lang="en-US" altLang="ja-JP"/>
              <a:t>s provides more extensive training to employees in Russia than to those in the US because Russians are less familiar with working within a capitalist system.</a:t>
            </a:r>
          </a:p>
          <a:p>
            <a:pPr eaLnBrk="1" hangingPunct="1">
              <a:spcBef>
                <a:spcPct val="0"/>
              </a:spcBef>
            </a:pPr>
            <a:endParaRPr lang="en-US" altLang="en-US"/>
          </a:p>
        </p:txBody>
      </p:sp>
      <p:sp>
        <p:nvSpPr>
          <p:cNvPr id="56324" name="Slide Number Placeholder 3">
            <a:extLst>
              <a:ext uri="{FF2B5EF4-FFF2-40B4-BE49-F238E27FC236}">
                <a16:creationId xmlns:a16="http://schemas.microsoft.com/office/drawing/2014/main" id="{B967537D-9F58-427A-AC5C-4001BC6C41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E21200B5-47BA-4115-AEA3-9CCCCCF8E059}" type="slidenum">
              <a:rPr lang="en-US" altLang="en-US" sz="1200">
                <a:latin typeface="Calibri" panose="020F0502020204030204" pitchFamily="34" charset="0"/>
              </a:rPr>
              <a:pPr/>
              <a:t>11</a:t>
            </a:fld>
            <a:endParaRPr lang="en-US" altLang="en-US" sz="1200">
              <a:latin typeface="Calibri" panose="020F0502020204030204" pitchFamily="34" charset="0"/>
            </a:endParaRPr>
          </a:p>
        </p:txBody>
      </p:sp>
      <p:sp>
        <p:nvSpPr>
          <p:cNvPr id="56325" name="Footer Placeholder 4">
            <a:extLst>
              <a:ext uri="{FF2B5EF4-FFF2-40B4-BE49-F238E27FC236}">
                <a16:creationId xmlns:a16="http://schemas.microsoft.com/office/drawing/2014/main" id="{BB2B9B00-C327-42DF-90D0-0668EC3F587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C84A7327-E9EA-4544-AF42-61D080CD7E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792835CC-210C-436B-9382-F338CF4980D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extent to which culture affects organizational processes is a subject of debate. Some say that convergence is leading management styles to become more similar to one another due to issues such as industrialization and worldwide coordination. This slide is a condensed version of the information in Exhibit 3-2, and suggests ways that differences between US and other cultures might influence organizational functions.</a:t>
            </a:r>
          </a:p>
          <a:p>
            <a:pPr eaLnBrk="1" hangingPunct="1">
              <a:spcBef>
                <a:spcPct val="0"/>
              </a:spcBef>
            </a:pPr>
            <a:endParaRPr lang="en-US" altLang="en-US"/>
          </a:p>
        </p:txBody>
      </p:sp>
      <p:sp>
        <p:nvSpPr>
          <p:cNvPr id="57348" name="Slide Number Placeholder 3">
            <a:extLst>
              <a:ext uri="{FF2B5EF4-FFF2-40B4-BE49-F238E27FC236}">
                <a16:creationId xmlns:a16="http://schemas.microsoft.com/office/drawing/2014/main" id="{74748394-B1A9-4BB1-BA7B-FD6257267B5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B418047C-16D9-4C0E-BEC7-B746BE7A8388}" type="slidenum">
              <a:rPr lang="en-US" altLang="en-US" sz="1200">
                <a:latin typeface="Calibri" panose="020F0502020204030204" pitchFamily="34" charset="0"/>
              </a:rPr>
              <a:pPr/>
              <a:t>12</a:t>
            </a:fld>
            <a:endParaRPr lang="en-US" altLang="en-US" sz="1200">
              <a:latin typeface="Calibri" panose="020F0502020204030204" pitchFamily="34" charset="0"/>
            </a:endParaRPr>
          </a:p>
        </p:txBody>
      </p:sp>
      <p:sp>
        <p:nvSpPr>
          <p:cNvPr id="57349" name="Footer Placeholder 4">
            <a:extLst>
              <a:ext uri="{FF2B5EF4-FFF2-40B4-BE49-F238E27FC236}">
                <a16:creationId xmlns:a16="http://schemas.microsoft.com/office/drawing/2014/main" id="{FABB83EF-8BCF-43DB-A49C-D4F7EDC80F4F}"/>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8A141BBE-B929-4BF9-B02F-6F0A7C449B2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DF5314D7-6379-48AF-B041-BEFBF833F22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self-reference criterion is the unconscious reference point of one</a:t>
            </a:r>
            <a:r>
              <a:rPr lang="ja-JP" altLang="en-US"/>
              <a:t>’</a:t>
            </a:r>
            <a:r>
              <a:rPr lang="en-US" altLang="ja-JP"/>
              <a:t>s own cultural values. It means people often understand and relate to others only in terms of their own culture. An example of the need to overcome the self-reference criterion is when Japanese workers must put courtesy aside and interrupt conversations with Americans when there are problems.</a:t>
            </a:r>
          </a:p>
          <a:p>
            <a:pPr eaLnBrk="1" hangingPunct="1">
              <a:spcBef>
                <a:spcPct val="0"/>
              </a:spcBef>
            </a:pPr>
            <a:endParaRPr lang="en-US" altLang="en-US"/>
          </a:p>
          <a:p>
            <a:pPr eaLnBrk="1" hangingPunct="1">
              <a:spcBef>
                <a:spcPct val="0"/>
              </a:spcBef>
            </a:pPr>
            <a:r>
              <a:rPr lang="en-US" altLang="en-US"/>
              <a:t>Parochialism occurs when a person expects those from another culture to automatically fall into patterns of behavior common in his/her own culture.</a:t>
            </a:r>
          </a:p>
          <a:p>
            <a:pPr eaLnBrk="1" hangingPunct="1">
              <a:spcBef>
                <a:spcPct val="0"/>
              </a:spcBef>
            </a:pPr>
            <a:endParaRPr lang="en-US" altLang="en-US"/>
          </a:p>
          <a:p>
            <a:pPr eaLnBrk="1" hangingPunct="1">
              <a:spcBef>
                <a:spcPct val="0"/>
              </a:spcBef>
            </a:pPr>
            <a:r>
              <a:rPr lang="en-US" altLang="en-US"/>
              <a:t>Ethnocentrism describes the attitude of those who operate from the assumption their ways of doing things are best under all conditions. P &amp; G demonstrated ethnocentrism when they ran a popular European ad for Camay soap in Japan. The ad depicted a man walking in on his wife in the bath. The commercial backfired in Japan because the Japanese viewed the man</a:t>
            </a:r>
            <a:r>
              <a:rPr lang="ja-JP" altLang="en-US"/>
              <a:t>’</a:t>
            </a:r>
            <a:r>
              <a:rPr lang="en-US" altLang="ja-JP"/>
              <a:t>s behavior as bad manners.</a:t>
            </a:r>
          </a:p>
          <a:p>
            <a:pPr eaLnBrk="1" hangingPunct="1">
              <a:spcBef>
                <a:spcPct val="0"/>
              </a:spcBef>
            </a:pPr>
            <a:endParaRPr lang="en-US" altLang="en-US"/>
          </a:p>
          <a:p>
            <a:pPr eaLnBrk="1" hangingPunct="1">
              <a:spcBef>
                <a:spcPct val="0"/>
              </a:spcBef>
            </a:pPr>
            <a:endParaRPr lang="en-US" altLang="en-US"/>
          </a:p>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4633DF3B-9226-4764-B568-6E75FEF3A93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8760CA67-3563-472D-86FF-CCA14ECE887B}" type="slidenum">
              <a:rPr lang="en-US" altLang="en-US" sz="1200">
                <a:latin typeface="Calibri" panose="020F0502020204030204" pitchFamily="34" charset="0"/>
              </a:rPr>
              <a:pPr/>
              <a:t>13</a:t>
            </a:fld>
            <a:endParaRPr lang="en-US" altLang="en-US" sz="1200">
              <a:latin typeface="Calibri" panose="020F0502020204030204" pitchFamily="34" charset="0"/>
            </a:endParaRPr>
          </a:p>
        </p:txBody>
      </p:sp>
      <p:sp>
        <p:nvSpPr>
          <p:cNvPr id="58373" name="Footer Placeholder 4">
            <a:extLst>
              <a:ext uri="{FF2B5EF4-FFF2-40B4-BE49-F238E27FC236}">
                <a16:creationId xmlns:a16="http://schemas.microsoft.com/office/drawing/2014/main" id="{35822A96-351E-407F-888A-1298F599FFF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B89314B9-3A7A-490A-B434-32515FDDA14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FC4704A0-E216-4F49-9637-8F58CE6ABC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9396" name="Slide Number Placeholder 3">
            <a:extLst>
              <a:ext uri="{FF2B5EF4-FFF2-40B4-BE49-F238E27FC236}">
                <a16:creationId xmlns:a16="http://schemas.microsoft.com/office/drawing/2014/main" id="{4DF3AD49-8E3C-4E3D-A411-F5C3D03AEA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EBA55F35-4E1C-4A3B-A362-0E4BCDE42843}" type="slidenum">
              <a:rPr lang="en-US" altLang="en-US" sz="1200">
                <a:latin typeface="Calibri" panose="020F0502020204030204" pitchFamily="34" charset="0"/>
              </a:rPr>
              <a:pPr/>
              <a:t>14</a:t>
            </a:fld>
            <a:endParaRPr lang="en-US" altLang="en-US" sz="1200">
              <a:latin typeface="Calibri" panose="020F0502020204030204" pitchFamily="34" charset="0"/>
            </a:endParaRPr>
          </a:p>
        </p:txBody>
      </p:sp>
      <p:sp>
        <p:nvSpPr>
          <p:cNvPr id="59397" name="Footer Placeholder 4">
            <a:extLst>
              <a:ext uri="{FF2B5EF4-FFF2-40B4-BE49-F238E27FC236}">
                <a16:creationId xmlns:a16="http://schemas.microsoft.com/office/drawing/2014/main" id="{EA6BA994-EA6A-4FD7-95CF-8830587B286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45C95141-69AB-4830-AE0C-75775097CD9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399CDB08-749A-4634-9A48-BFCE3F2CF17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Kinship is the system adopted by a given society to guide family relationships. In the US, this system consists primarily of the nuclear family. In some other countries the system consists of the extended family. In the latter case, family loyalty may be given primary consideration in corporate activities.</a:t>
            </a:r>
          </a:p>
          <a:p>
            <a:pPr eaLnBrk="1" hangingPunct="1">
              <a:spcBef>
                <a:spcPct val="0"/>
              </a:spcBef>
            </a:pPr>
            <a:endParaRPr lang="en-US" altLang="en-US"/>
          </a:p>
          <a:p>
            <a:pPr eaLnBrk="1" hangingPunct="1">
              <a:spcBef>
                <a:spcPct val="0"/>
              </a:spcBef>
            </a:pPr>
            <a:r>
              <a:rPr lang="en-US" altLang="en-US"/>
              <a:t>The formal and informal education received by workers influences the expectations placed on those workers and managers</a:t>
            </a:r>
            <a:r>
              <a:rPr lang="ja-JP" altLang="en-US"/>
              <a:t>’</a:t>
            </a:r>
            <a:r>
              <a:rPr lang="en-US" altLang="ja-JP"/>
              <a:t> choices about recruitment, staffing, training, and leadership.</a:t>
            </a:r>
          </a:p>
          <a:p>
            <a:pPr eaLnBrk="1" hangingPunct="1">
              <a:spcBef>
                <a:spcPct val="0"/>
              </a:spcBef>
            </a:pPr>
            <a:endParaRPr lang="en-US" altLang="en-US"/>
          </a:p>
          <a:p>
            <a:pPr eaLnBrk="1" hangingPunct="1">
              <a:spcBef>
                <a:spcPct val="0"/>
              </a:spcBef>
            </a:pPr>
            <a:r>
              <a:rPr lang="en-US" altLang="en-US"/>
              <a:t>The economic system influences sourcing, distribution, incentives, and reparation of capital.</a:t>
            </a:r>
          </a:p>
          <a:p>
            <a:pPr eaLnBrk="1" hangingPunct="1">
              <a:spcBef>
                <a:spcPct val="0"/>
              </a:spcBef>
            </a:pPr>
            <a:endParaRPr lang="en-US" altLang="en-US"/>
          </a:p>
          <a:p>
            <a:pPr eaLnBrk="1" hangingPunct="1">
              <a:spcBef>
                <a:spcPct val="0"/>
              </a:spcBef>
            </a:pPr>
            <a:r>
              <a:rPr lang="en-US" altLang="en-US"/>
              <a:t>The government imposes varying constraints on organizations and their freedom to do business.</a:t>
            </a:r>
          </a:p>
          <a:p>
            <a:pPr eaLnBrk="1" hangingPunct="1">
              <a:spcBef>
                <a:spcPct val="0"/>
              </a:spcBef>
            </a:pPr>
            <a:endParaRPr lang="en-US" altLang="en-US"/>
          </a:p>
          <a:p>
            <a:pPr eaLnBrk="1" hangingPunct="1">
              <a:spcBef>
                <a:spcPct val="0"/>
              </a:spcBef>
            </a:pPr>
            <a:r>
              <a:rPr lang="en-US" altLang="en-US"/>
              <a:t>Religion commonly underlies moral and economic norms. In some countries, religious beliefs and practices permeate everyday business transactions and on-the-job behaviors. For instance, McDonald</a:t>
            </a:r>
            <a:r>
              <a:rPr lang="ja-JP" altLang="en-US"/>
              <a:t>’</a:t>
            </a:r>
            <a:r>
              <a:rPr lang="en-US" altLang="ja-JP"/>
              <a:t>s does not serve beef or pork in India out of respect for Hindus and Muslims. In Saudi Arabia, Islamic law prohibits the charging of interest.</a:t>
            </a:r>
          </a:p>
          <a:p>
            <a:pPr eaLnBrk="1" hangingPunct="1">
              <a:spcBef>
                <a:spcPct val="0"/>
              </a:spcBef>
            </a:pPr>
            <a:endParaRPr lang="en-US" altLang="en-US"/>
          </a:p>
          <a:p>
            <a:pPr eaLnBrk="1" hangingPunct="1">
              <a:spcBef>
                <a:spcPct val="0"/>
              </a:spcBef>
            </a:pPr>
            <a:r>
              <a:rPr lang="en-US" altLang="en-US"/>
              <a:t>Various associations arise from the formal and informal groups that make up a society.</a:t>
            </a:r>
          </a:p>
          <a:p>
            <a:pPr eaLnBrk="1" hangingPunct="1">
              <a:spcBef>
                <a:spcPct val="0"/>
              </a:spcBef>
            </a:pPr>
            <a:endParaRPr lang="en-US" altLang="en-US"/>
          </a:p>
          <a:p>
            <a:pPr eaLnBrk="1" hangingPunct="1">
              <a:spcBef>
                <a:spcPct val="0"/>
              </a:spcBef>
            </a:pPr>
            <a:r>
              <a:rPr lang="en-US" altLang="en-US"/>
              <a:t>A country</a:t>
            </a:r>
            <a:r>
              <a:rPr lang="ja-JP" altLang="en-US"/>
              <a:t>’</a:t>
            </a:r>
            <a:r>
              <a:rPr lang="en-US" altLang="ja-JP"/>
              <a:t>s system of health affects employee productivity, expectations, and attitudes toward physical fitness, which in turn affect decisions about health care benefits, insurance, physical facilities, and sick days.</a:t>
            </a:r>
          </a:p>
          <a:p>
            <a:pPr eaLnBrk="1" hangingPunct="1">
              <a:spcBef>
                <a:spcPct val="0"/>
              </a:spcBef>
            </a:pPr>
            <a:br>
              <a:rPr lang="en-US" altLang="en-US"/>
            </a:br>
            <a:r>
              <a:rPr lang="en-US" altLang="en-US"/>
              <a:t>Workers</a:t>
            </a:r>
            <a:r>
              <a:rPr lang="ja-JP" altLang="en-US"/>
              <a:t>’</a:t>
            </a:r>
            <a:r>
              <a:rPr lang="en-US" altLang="ja-JP"/>
              <a:t> attitudes about recreation can affect their work behavior and their perception of the role of work in their lives. </a:t>
            </a:r>
          </a:p>
          <a:p>
            <a:pPr eaLnBrk="1" hangingPunct="1">
              <a:spcBef>
                <a:spcPct val="0"/>
              </a:spcBef>
            </a:pPr>
            <a:endParaRPr lang="en-US" altLang="en-US"/>
          </a:p>
          <a:p>
            <a:pPr eaLnBrk="1" hangingPunct="1">
              <a:spcBef>
                <a:spcPct val="0"/>
              </a:spcBef>
            </a:pPr>
            <a:endParaRPr lang="en-US" altLang="en-US"/>
          </a:p>
          <a:p>
            <a:pPr eaLnBrk="1" hangingPunct="1">
              <a:spcBef>
                <a:spcPct val="0"/>
              </a:spcBef>
            </a:pPr>
            <a:endParaRPr lang="en-US" altLang="en-US"/>
          </a:p>
        </p:txBody>
      </p:sp>
      <p:sp>
        <p:nvSpPr>
          <p:cNvPr id="60420" name="Slide Number Placeholder 3">
            <a:extLst>
              <a:ext uri="{FF2B5EF4-FFF2-40B4-BE49-F238E27FC236}">
                <a16:creationId xmlns:a16="http://schemas.microsoft.com/office/drawing/2014/main" id="{7419F7C6-97DF-419D-AC33-443265F2FF9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2828D7EE-874C-429F-B4AA-192860355506}" type="slidenum">
              <a:rPr lang="en-US" altLang="en-US" sz="1200">
                <a:latin typeface="Calibri" panose="020F0502020204030204" pitchFamily="34" charset="0"/>
              </a:rPr>
              <a:pPr/>
              <a:t>15</a:t>
            </a:fld>
            <a:endParaRPr lang="en-US" altLang="en-US" sz="1200">
              <a:latin typeface="Calibri" panose="020F0502020204030204" pitchFamily="34" charset="0"/>
            </a:endParaRPr>
          </a:p>
        </p:txBody>
      </p:sp>
      <p:sp>
        <p:nvSpPr>
          <p:cNvPr id="60421" name="Footer Placeholder 4">
            <a:extLst>
              <a:ext uri="{FF2B5EF4-FFF2-40B4-BE49-F238E27FC236}">
                <a16:creationId xmlns:a16="http://schemas.microsoft.com/office/drawing/2014/main" id="{86BBEF8E-182D-40B5-864A-5582121A12F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4452C05B-3E5D-4E03-A974-6B19093163C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34C3FA5E-2B9D-4E56-B226-06711BA38DD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61444" name="Footer Placeholder 3">
            <a:extLst>
              <a:ext uri="{FF2B5EF4-FFF2-40B4-BE49-F238E27FC236}">
                <a16:creationId xmlns:a16="http://schemas.microsoft.com/office/drawing/2014/main" id="{8C86E4B6-3932-4BA9-9819-05EE7437662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
        <p:nvSpPr>
          <p:cNvPr id="61445" name="Slide Number Placeholder 4">
            <a:extLst>
              <a:ext uri="{FF2B5EF4-FFF2-40B4-BE49-F238E27FC236}">
                <a16:creationId xmlns:a16="http://schemas.microsoft.com/office/drawing/2014/main" id="{8BF1A897-DA95-4ECC-B5D7-B41C53A3140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87BCFB3F-955B-4A5A-AE44-E351876C9865}" type="slidenum">
              <a:rPr lang="en-US" altLang="en-US" sz="1200">
                <a:latin typeface="Calibri" panose="020F0502020204030204" pitchFamily="34" charset="0"/>
              </a:rPr>
              <a:pPr/>
              <a:t>16</a:t>
            </a:fld>
            <a:endParaRPr lang="en-US" altLang="en-US" sz="1200">
              <a:latin typeface="Calibri" panose="020F050202020403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CCC58B48-7CD8-4005-B631-1991B78085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37911066-F2B0-4254-BE99-A2F4195A3E6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Values determine how individuals probably will act in given circumstances. They are communicated via the eight subsystems just described and are passed down through generations.</a:t>
            </a:r>
          </a:p>
          <a:p>
            <a:pPr eaLnBrk="1" hangingPunct="1">
              <a:spcBef>
                <a:spcPct val="0"/>
              </a:spcBef>
            </a:pPr>
            <a:endParaRPr lang="en-US" altLang="en-US"/>
          </a:p>
          <a:p>
            <a:pPr eaLnBrk="1" hangingPunct="1">
              <a:spcBef>
                <a:spcPct val="0"/>
              </a:spcBef>
            </a:pPr>
            <a:r>
              <a:rPr lang="en-US" altLang="en-US"/>
              <a:t>Contingency management requires managers to adapt to the local environment and people and to adjust their management styles accordingly.</a:t>
            </a:r>
          </a:p>
          <a:p>
            <a:pPr eaLnBrk="1" hangingPunct="1">
              <a:spcBef>
                <a:spcPct val="0"/>
              </a:spcBef>
            </a:pPr>
            <a:endParaRPr lang="en-US" altLang="en-US"/>
          </a:p>
          <a:p>
            <a:pPr eaLnBrk="1" hangingPunct="1">
              <a:spcBef>
                <a:spcPct val="0"/>
              </a:spcBef>
            </a:pPr>
            <a:r>
              <a:rPr lang="en-US" altLang="en-US"/>
              <a:t>Value dimensions and resulting cultural profiles provide only an approximation of national character. There may be variations in national culture—i.e., subcultures may exist as well. For example, American tend to think of the Chinese as culturally homogenous, but distinct ethnic groups within China have their own customs and dialects.</a:t>
            </a:r>
          </a:p>
          <a:p>
            <a:pPr eaLnBrk="1" hangingPunct="1">
              <a:spcBef>
                <a:spcPct val="0"/>
              </a:spcBef>
            </a:pPr>
            <a:endParaRPr lang="en-US" altLang="en-US"/>
          </a:p>
        </p:txBody>
      </p:sp>
      <p:sp>
        <p:nvSpPr>
          <p:cNvPr id="62468" name="Slide Number Placeholder 3">
            <a:extLst>
              <a:ext uri="{FF2B5EF4-FFF2-40B4-BE49-F238E27FC236}">
                <a16:creationId xmlns:a16="http://schemas.microsoft.com/office/drawing/2014/main" id="{FBFEF8EA-B273-490C-B786-EB974B3EB3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92872317-B8B3-404D-BA91-2F0553787D08}" type="slidenum">
              <a:rPr lang="en-US" altLang="en-US" sz="1200">
                <a:latin typeface="Calibri" panose="020F0502020204030204" pitchFamily="34" charset="0"/>
              </a:rPr>
              <a:pPr/>
              <a:t>17</a:t>
            </a:fld>
            <a:endParaRPr lang="en-US" altLang="en-US" sz="1200">
              <a:latin typeface="Calibri" panose="020F0502020204030204" pitchFamily="34" charset="0"/>
            </a:endParaRPr>
          </a:p>
        </p:txBody>
      </p:sp>
      <p:sp>
        <p:nvSpPr>
          <p:cNvPr id="62469" name="Footer Placeholder 4">
            <a:extLst>
              <a:ext uri="{FF2B5EF4-FFF2-40B4-BE49-F238E27FC236}">
                <a16:creationId xmlns:a16="http://schemas.microsoft.com/office/drawing/2014/main" id="{F0173BCD-DB0F-4CA6-845D-6BB7C33DF589}"/>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F9339740-2560-4CAA-ADB7-C2824947B94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C8A4548F-5B9D-4492-85FC-E14F37D8424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GLOBE (Global Leadership and Organizational Behavior Effectiveness) dimensions are based on data gathered by 170 researchers over seven years. The data were collected from 18,000 managers in sixty-two countries. There are nine dimensions that distinguish cultures from one another and have implications for managers: assertiveness, future orientation, performance orientation, humane orientation, gender differentiation, uncertainty avoidance, power distance, institutional collectivism vs. individualism, and in-group collectivism.  Only four are discussed in the text because the other five overlap with Hofstede</a:t>
            </a:r>
            <a:r>
              <a:rPr lang="ja-JP" altLang="en-US"/>
              <a:t>’</a:t>
            </a:r>
            <a:r>
              <a:rPr lang="en-US" altLang="ja-JP"/>
              <a:t>s dimensions.</a:t>
            </a:r>
          </a:p>
          <a:p>
            <a:pPr eaLnBrk="1" hangingPunct="1">
              <a:spcBef>
                <a:spcPct val="0"/>
              </a:spcBef>
            </a:pPr>
            <a:endParaRPr lang="en-US" altLang="en-US"/>
          </a:p>
          <a:p>
            <a:pPr eaLnBrk="1" hangingPunct="1">
              <a:spcBef>
                <a:spcPct val="0"/>
              </a:spcBef>
            </a:pPr>
            <a:r>
              <a:rPr lang="en-US" altLang="en-US"/>
              <a:t>Assertiveness concerns how much people are expected to be tough, confrontational, and competitive versus modest and tender. Low assertiveness countries have sympathy for the weak and emphasize loyalty and solidarity.</a:t>
            </a:r>
          </a:p>
          <a:p>
            <a:pPr eaLnBrk="1" hangingPunct="1">
              <a:spcBef>
                <a:spcPct val="0"/>
              </a:spcBef>
            </a:pPr>
            <a:endParaRPr lang="en-US" altLang="en-US"/>
          </a:p>
          <a:p>
            <a:pPr eaLnBrk="1" hangingPunct="1">
              <a:spcBef>
                <a:spcPct val="0"/>
              </a:spcBef>
            </a:pPr>
            <a:r>
              <a:rPr lang="en-US" altLang="en-US"/>
              <a:t>Performance orientation concerns the importance of performance improvement and excellence and refers to whether people are encouraged to strive for continued improvement. Low performance orientation countries place priority on things like tradition, loyalty, family, and background. They associate competition with defeat.</a:t>
            </a:r>
          </a:p>
          <a:p>
            <a:pPr eaLnBrk="1" hangingPunct="1">
              <a:spcBef>
                <a:spcPct val="0"/>
              </a:spcBef>
            </a:pPr>
            <a:endParaRPr lang="en-US" altLang="en-US"/>
          </a:p>
        </p:txBody>
      </p:sp>
      <p:sp>
        <p:nvSpPr>
          <p:cNvPr id="63492" name="Slide Number Placeholder 3">
            <a:extLst>
              <a:ext uri="{FF2B5EF4-FFF2-40B4-BE49-F238E27FC236}">
                <a16:creationId xmlns:a16="http://schemas.microsoft.com/office/drawing/2014/main" id="{94F6209A-E1C0-4E5C-86B9-069C632A35D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6CD025AC-2ACC-4B13-942E-CF80C4FAD149}" type="slidenum">
              <a:rPr lang="en-US" altLang="en-US" sz="1200">
                <a:latin typeface="Calibri" panose="020F0502020204030204" pitchFamily="34" charset="0"/>
              </a:rPr>
              <a:pPr/>
              <a:t>18</a:t>
            </a:fld>
            <a:endParaRPr lang="en-US" altLang="en-US" sz="1200">
              <a:latin typeface="Calibri" panose="020F0502020204030204" pitchFamily="34" charset="0"/>
            </a:endParaRPr>
          </a:p>
        </p:txBody>
      </p:sp>
      <p:sp>
        <p:nvSpPr>
          <p:cNvPr id="63493" name="Footer Placeholder 4">
            <a:extLst>
              <a:ext uri="{FF2B5EF4-FFF2-40B4-BE49-F238E27FC236}">
                <a16:creationId xmlns:a16="http://schemas.microsoft.com/office/drawing/2014/main" id="{43B6A4BD-40AD-4BEE-852B-E9B6DB29EBF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901329A3-ED80-4E23-9B6C-81CCC62F832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48BBF783-7594-4D3F-AB97-21E6604B2E3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4516" name="Slide Number Placeholder 3">
            <a:extLst>
              <a:ext uri="{FF2B5EF4-FFF2-40B4-BE49-F238E27FC236}">
                <a16:creationId xmlns:a16="http://schemas.microsoft.com/office/drawing/2014/main" id="{A24EB4D4-892C-43BC-8CE1-BC5D886B144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3099E7F0-C578-4F32-80D9-9A87CA0B91D5}" type="slidenum">
              <a:rPr lang="en-US" altLang="en-US" sz="1200">
                <a:latin typeface="Calibri" panose="020F0502020204030204" pitchFamily="34" charset="0"/>
              </a:rPr>
              <a:pPr/>
              <a:t>19</a:t>
            </a:fld>
            <a:endParaRPr lang="en-US" altLang="en-US" sz="1200">
              <a:latin typeface="Calibri" panose="020F0502020204030204" pitchFamily="34" charset="0"/>
            </a:endParaRPr>
          </a:p>
        </p:txBody>
      </p:sp>
      <p:sp>
        <p:nvSpPr>
          <p:cNvPr id="64517" name="Footer Placeholder 4">
            <a:extLst>
              <a:ext uri="{FF2B5EF4-FFF2-40B4-BE49-F238E27FC236}">
                <a16:creationId xmlns:a16="http://schemas.microsoft.com/office/drawing/2014/main" id="{6C054BC0-9F52-4331-B3F1-444AD3406D7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DA563DA7-854C-4406-8E41-C6BF8C52241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9ACE3F76-7CAB-468C-B61C-3264424211D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GLOBE research also indicates the existence of geographic clusters of countries that are culturally similar. This figures shows the 10 clusters that were found. The GLOBE research suggests companies may find it easier to expand into more similar cultures than into those that are dramatically different.</a:t>
            </a:r>
          </a:p>
          <a:p>
            <a:pPr eaLnBrk="1" hangingPunct="1">
              <a:spcBef>
                <a:spcPct val="0"/>
              </a:spcBef>
            </a:pPr>
            <a:endParaRPr lang="en-US" altLang="en-US"/>
          </a:p>
        </p:txBody>
      </p:sp>
      <p:sp>
        <p:nvSpPr>
          <p:cNvPr id="65540" name="Slide Number Placeholder 3">
            <a:extLst>
              <a:ext uri="{FF2B5EF4-FFF2-40B4-BE49-F238E27FC236}">
                <a16:creationId xmlns:a16="http://schemas.microsoft.com/office/drawing/2014/main" id="{697774EC-D38B-41E3-A10B-3476CDF29CE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F1222131-7E04-4359-9F6D-A2A922681400}" type="slidenum">
              <a:rPr lang="en-US" altLang="en-US" sz="1200">
                <a:latin typeface="Calibri" panose="020F0502020204030204" pitchFamily="34" charset="0"/>
              </a:rPr>
              <a:pPr/>
              <a:t>20</a:t>
            </a:fld>
            <a:endParaRPr lang="en-US" altLang="en-US" sz="1200">
              <a:latin typeface="Calibri" panose="020F0502020204030204" pitchFamily="34" charset="0"/>
            </a:endParaRPr>
          </a:p>
        </p:txBody>
      </p:sp>
      <p:sp>
        <p:nvSpPr>
          <p:cNvPr id="65541" name="Footer Placeholder 4">
            <a:extLst>
              <a:ext uri="{FF2B5EF4-FFF2-40B4-BE49-F238E27FC236}">
                <a16:creationId xmlns:a16="http://schemas.microsoft.com/office/drawing/2014/main" id="{474D2858-D84C-4191-9CA8-C5A056D37E81}"/>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938413AE-4A62-4BA0-8C78-09ED8FA2BA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E0C2850B-58DA-4BE0-A86D-E4BE905583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Hofstede</a:t>
            </a:r>
            <a:r>
              <a:rPr lang="ja-JP" altLang="en-US"/>
              <a:t>’</a:t>
            </a:r>
            <a:r>
              <a:rPr lang="en-US" altLang="ja-JP"/>
              <a:t>s research, which was conducted prior to the GLOBE project, is based on 116,000 people in 50 countries. Nonetheless, all of the research was conducted in a single firm—IBM. As such, the result should be interpreted with caution.</a:t>
            </a:r>
          </a:p>
          <a:p>
            <a:pPr eaLnBrk="1" hangingPunct="1">
              <a:spcBef>
                <a:spcPct val="0"/>
              </a:spcBef>
            </a:pPr>
            <a:endParaRPr lang="en-US" altLang="en-US"/>
          </a:p>
          <a:p>
            <a:pPr eaLnBrk="1" hangingPunct="1">
              <a:spcBef>
                <a:spcPct val="0"/>
              </a:spcBef>
            </a:pPr>
            <a:r>
              <a:rPr lang="en-US" altLang="en-US"/>
              <a:t>Power distance is a society</a:t>
            </a:r>
            <a:r>
              <a:rPr lang="ja-JP" altLang="en-US"/>
              <a:t>’</a:t>
            </a:r>
            <a:r>
              <a:rPr lang="en-US" altLang="ja-JP"/>
              <a:t>s acceptance of unequal power distribution. In high power distance cultures, formal authority and hierarchy are very respected. Thus leadership tends to be autocratic and centralized. In low power distance cultures superiors and subordinates are more likely to view one another as equals, leading to more cooperation.</a:t>
            </a:r>
          </a:p>
          <a:p>
            <a:pPr eaLnBrk="1" hangingPunct="1">
              <a:spcBef>
                <a:spcPct val="0"/>
              </a:spcBef>
            </a:pPr>
            <a:endParaRPr lang="en-US" altLang="en-US"/>
          </a:p>
          <a:p>
            <a:pPr eaLnBrk="1" hangingPunct="1">
              <a:spcBef>
                <a:spcPct val="0"/>
              </a:spcBef>
            </a:pPr>
            <a:r>
              <a:rPr lang="en-US" altLang="en-US"/>
              <a:t>Uncertainty avoidance is the extent to which people feel threatened by ambiguous situations. High uncertainty avoidance cultures are very uncomfortable with ambiguity and tend to have strict laws and closely followed procedures. In businesses, managers tend to make low-risk decisions, employees are not aggressive, and lifetime employment is common. Low uncertainty avoidance cultures are more comfortable with ambiguity. In these cultures, company activities are less formal and structured, managers take more risks, and employees have more job mobility.</a:t>
            </a:r>
          </a:p>
          <a:p>
            <a:pPr eaLnBrk="1" hangingPunct="1">
              <a:spcBef>
                <a:spcPct val="0"/>
              </a:spcBef>
            </a:pPr>
            <a:endParaRPr lang="en-US" altLang="en-US"/>
          </a:p>
          <a:p>
            <a:pPr eaLnBrk="1" hangingPunct="1">
              <a:spcBef>
                <a:spcPct val="0"/>
              </a:spcBef>
            </a:pPr>
            <a:r>
              <a:rPr lang="en-US" altLang="en-US"/>
              <a:t>Individualism is the tendency for people to look after themselves and their immediate families only and to neglect the needs of society. Democracy, individual initiative, and achievement are valued. Collectivism entails tight social frameworks, emotional dependence on the organization, and strong belief in group decisions. Countries scoring higher on individualism tend to have higher GNPs and freer political systems. Social loafing is more common in individual than in collective cultures.</a:t>
            </a:r>
          </a:p>
          <a:p>
            <a:pPr eaLnBrk="1" hangingPunct="1">
              <a:spcBef>
                <a:spcPct val="0"/>
              </a:spcBef>
            </a:pPr>
            <a:endParaRPr lang="en-US" altLang="en-US"/>
          </a:p>
          <a:p>
            <a:pPr eaLnBrk="1" hangingPunct="1">
              <a:spcBef>
                <a:spcPct val="0"/>
              </a:spcBef>
            </a:pPr>
            <a:r>
              <a:rPr lang="en-US" altLang="en-US"/>
              <a:t>Masculinity refers to the degree to which  traditionally masculine values (e.g., assertiveness, materialism, and lack of concern for others) prevail. Femininity emphasizes the traditionally feminine values of concern for others, relationships, and quality of life. In more feminine cultures one tends to find less work-family conflict, less job stress, more women in high-level jobs, and a reduced need for assertiveness.</a:t>
            </a:r>
          </a:p>
          <a:p>
            <a:pPr eaLnBrk="1" hangingPunct="1">
              <a:spcBef>
                <a:spcPct val="0"/>
              </a:spcBef>
            </a:pPr>
            <a:endParaRPr lang="en-US" altLang="en-US"/>
          </a:p>
        </p:txBody>
      </p:sp>
      <p:sp>
        <p:nvSpPr>
          <p:cNvPr id="66564" name="Slide Number Placeholder 3">
            <a:extLst>
              <a:ext uri="{FF2B5EF4-FFF2-40B4-BE49-F238E27FC236}">
                <a16:creationId xmlns:a16="http://schemas.microsoft.com/office/drawing/2014/main" id="{FD1A9243-8B53-41E7-A5DC-D01A2568CE6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B390CE72-62FB-4305-A356-60D26A1BE136}" type="slidenum">
              <a:rPr lang="en-US" altLang="en-US" sz="1200">
                <a:latin typeface="Calibri" panose="020F0502020204030204" pitchFamily="34" charset="0"/>
              </a:rPr>
              <a:pPr/>
              <a:t>21</a:t>
            </a:fld>
            <a:endParaRPr lang="en-US" altLang="en-US" sz="1200">
              <a:latin typeface="Calibri" panose="020F0502020204030204" pitchFamily="34" charset="0"/>
            </a:endParaRPr>
          </a:p>
        </p:txBody>
      </p:sp>
      <p:sp>
        <p:nvSpPr>
          <p:cNvPr id="66565" name="Footer Placeholder 4">
            <a:extLst>
              <a:ext uri="{FF2B5EF4-FFF2-40B4-BE49-F238E27FC236}">
                <a16:creationId xmlns:a16="http://schemas.microsoft.com/office/drawing/2014/main" id="{8E559930-CB3A-43FD-BD24-C9721903E87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039024AC-EB39-480F-921B-93285F37BCE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436DE5C0-444D-42D6-8D95-97314B2E775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Trompenaar</a:t>
            </a:r>
            <a:r>
              <a:rPr lang="ja-JP" altLang="en-US"/>
              <a:t>’</a:t>
            </a:r>
            <a:r>
              <a:rPr lang="en-US" altLang="ja-JP"/>
              <a:t>s research gathered data from 15,000 managers from 28 countries, representing 47 national cultures. Some of these are similar to other dimensions already discussed, and are not addressed here.</a:t>
            </a:r>
          </a:p>
          <a:p>
            <a:pPr eaLnBrk="1" hangingPunct="1">
              <a:spcBef>
                <a:spcPct val="0"/>
              </a:spcBef>
            </a:pPr>
            <a:endParaRPr lang="en-US" altLang="en-US"/>
          </a:p>
          <a:p>
            <a:pPr eaLnBrk="1" hangingPunct="1">
              <a:spcBef>
                <a:spcPct val="0"/>
              </a:spcBef>
            </a:pPr>
            <a:r>
              <a:rPr lang="en-US" altLang="en-US"/>
              <a:t>Universalistic cultures apply rules and systems objectively, without consideration of individual circumstances. Particularistic cultures tend to put more emphasis on relationships and apply rules more subjectively. </a:t>
            </a:r>
          </a:p>
          <a:p>
            <a:pPr eaLnBrk="1" hangingPunct="1">
              <a:spcBef>
                <a:spcPct val="0"/>
              </a:spcBef>
            </a:pPr>
            <a:endParaRPr lang="en-US" altLang="en-US"/>
          </a:p>
          <a:p>
            <a:pPr eaLnBrk="1" hangingPunct="1">
              <a:spcBef>
                <a:spcPct val="0"/>
              </a:spcBef>
            </a:pPr>
            <a:r>
              <a:rPr lang="en-US" altLang="en-US"/>
              <a:t>Affective cultures tend to express emotions openly, whereas neutral cultures do not.</a:t>
            </a:r>
          </a:p>
          <a:p>
            <a:pPr eaLnBrk="1" hangingPunct="1">
              <a:spcBef>
                <a:spcPct val="0"/>
              </a:spcBef>
            </a:pPr>
            <a:endParaRPr lang="en-US" altLang="en-US"/>
          </a:p>
        </p:txBody>
      </p:sp>
      <p:sp>
        <p:nvSpPr>
          <p:cNvPr id="67588" name="Footer Placeholder 3">
            <a:extLst>
              <a:ext uri="{FF2B5EF4-FFF2-40B4-BE49-F238E27FC236}">
                <a16:creationId xmlns:a16="http://schemas.microsoft.com/office/drawing/2014/main" id="{8B95D976-13BB-46F8-BE43-8014CA34CDF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
        <p:nvSpPr>
          <p:cNvPr id="67589" name="Slide Number Placeholder 4">
            <a:extLst>
              <a:ext uri="{FF2B5EF4-FFF2-40B4-BE49-F238E27FC236}">
                <a16:creationId xmlns:a16="http://schemas.microsoft.com/office/drawing/2014/main" id="{2F4E4509-A857-4DF7-B95B-BF37500D67E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5743DC04-BDDA-4804-8385-5030542F18CB}" type="slidenum">
              <a:rPr lang="en-US" altLang="en-US" sz="1200">
                <a:latin typeface="Calibri" panose="020F0502020204030204" pitchFamily="34" charset="0"/>
              </a:rPr>
              <a:pPr/>
              <a:t>25</a:t>
            </a:fld>
            <a:endParaRPr lang="en-US" altLang="en-US" sz="1200">
              <a:latin typeface="Calibri" panose="020F050202020403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5C003D21-4328-4A26-8330-F14A5AB045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B3EC8F7C-3C92-4A45-B670-9252F89DAB5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People in specific cultures compartmentalize their work and private lives, and they are more open and direct. In diffuse cultures work spills over into personal relationships and vice versa.</a:t>
            </a:r>
          </a:p>
          <a:p>
            <a:pPr eaLnBrk="1" hangingPunct="1">
              <a:spcBef>
                <a:spcPct val="0"/>
              </a:spcBef>
            </a:pPr>
            <a:endParaRPr lang="en-US" altLang="en-US"/>
          </a:p>
          <a:p>
            <a:pPr eaLnBrk="1" hangingPunct="1">
              <a:spcBef>
                <a:spcPct val="0"/>
              </a:spcBef>
            </a:pPr>
            <a:r>
              <a:rPr lang="en-US" altLang="en-US"/>
              <a:t>In achievement-oriented cultures individual achievement is the source of status and influence. In ascription-oriented cultures status and influence come from class, age, gender, etc.</a:t>
            </a:r>
          </a:p>
          <a:p>
            <a:pPr eaLnBrk="1" hangingPunct="1">
              <a:spcBef>
                <a:spcPct val="0"/>
              </a:spcBef>
            </a:pPr>
            <a:endParaRPr lang="en-US" altLang="en-US"/>
          </a:p>
        </p:txBody>
      </p:sp>
      <p:sp>
        <p:nvSpPr>
          <p:cNvPr id="68612" name="Footer Placeholder 3">
            <a:extLst>
              <a:ext uri="{FF2B5EF4-FFF2-40B4-BE49-F238E27FC236}">
                <a16:creationId xmlns:a16="http://schemas.microsoft.com/office/drawing/2014/main" id="{16458998-3344-4B8E-B606-75B29D5679C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
        <p:nvSpPr>
          <p:cNvPr id="68613" name="Slide Number Placeholder 4">
            <a:extLst>
              <a:ext uri="{FF2B5EF4-FFF2-40B4-BE49-F238E27FC236}">
                <a16:creationId xmlns:a16="http://schemas.microsoft.com/office/drawing/2014/main" id="{E6A526AE-341D-48C8-99F0-635D41A5B95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84182526-5BF3-40EF-90E7-6BCC18636B69}" type="slidenum">
              <a:rPr lang="en-US" altLang="en-US" sz="1200">
                <a:latin typeface="Calibri" panose="020F0502020204030204" pitchFamily="34" charset="0"/>
              </a:rPr>
              <a:pPr/>
              <a:t>26</a:t>
            </a:fld>
            <a:endParaRPr lang="en-US" altLang="en-US" sz="1200">
              <a:latin typeface="Calibri" panose="020F050202020403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57B5CD2A-3B08-43DA-AA11-EF395CB0237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2304EC64-4496-4B73-BBDC-CB1BF0E6947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To Americans, time is money and schedules are strictly kept. In Latin America the word for tomorrow is used to mean </a:t>
            </a:r>
            <a:r>
              <a:rPr lang="ja-JP" altLang="en-US"/>
              <a:t>“</a:t>
            </a:r>
            <a:r>
              <a:rPr lang="en-US" altLang="ja-JP"/>
              <a:t>sometime in the future.</a:t>
            </a:r>
            <a:r>
              <a:rPr lang="ja-JP" altLang="en-US"/>
              <a:t>”</a:t>
            </a:r>
            <a:endParaRPr lang="en-US" altLang="ja-JP"/>
          </a:p>
          <a:p>
            <a:pPr eaLnBrk="1" hangingPunct="1">
              <a:spcBef>
                <a:spcPct val="0"/>
              </a:spcBef>
            </a:pPr>
            <a:endParaRPr lang="en-US" altLang="en-US"/>
          </a:p>
          <a:p>
            <a:pPr eaLnBrk="1" hangingPunct="1">
              <a:spcBef>
                <a:spcPct val="0"/>
              </a:spcBef>
            </a:pPr>
            <a:r>
              <a:rPr lang="en-US" altLang="en-US"/>
              <a:t>Many non-Western societies believe in destiny of the will of their God and, thus, tend to be passive and hostile toward change. For example, to a Chinese worker, the change to power machinery might suggest dissatisfaction with his father</a:t>
            </a:r>
            <a:r>
              <a:rPr lang="ja-JP" altLang="en-US"/>
              <a:t>’</a:t>
            </a:r>
            <a:r>
              <a:rPr lang="en-US" altLang="ja-JP"/>
              <a:t>s way of life.</a:t>
            </a:r>
          </a:p>
          <a:p>
            <a:pPr eaLnBrk="1" hangingPunct="1">
              <a:spcBef>
                <a:spcPct val="0"/>
              </a:spcBef>
            </a:pPr>
            <a:endParaRPr lang="en-US" altLang="en-US"/>
          </a:p>
          <a:p>
            <a:pPr eaLnBrk="1" hangingPunct="1">
              <a:spcBef>
                <a:spcPct val="0"/>
              </a:spcBef>
            </a:pPr>
            <a:r>
              <a:rPr lang="en-US" altLang="en-US"/>
              <a:t>Americans tend to value physical goods and status symbols. Many non-Westerners value the aesthetic and spiritual realm instead.</a:t>
            </a:r>
          </a:p>
          <a:p>
            <a:pPr eaLnBrk="1" hangingPunct="1">
              <a:spcBef>
                <a:spcPct val="0"/>
              </a:spcBef>
            </a:pPr>
            <a:endParaRPr lang="en-US" altLang="en-US"/>
          </a:p>
          <a:p>
            <a:pPr eaLnBrk="1" hangingPunct="1">
              <a:spcBef>
                <a:spcPct val="0"/>
              </a:spcBef>
            </a:pPr>
            <a:r>
              <a:rPr lang="en-US" altLang="en-US"/>
              <a:t>In the US, individual achievement takes precedent. There is a focus on </a:t>
            </a:r>
            <a:r>
              <a:rPr lang="ja-JP" altLang="en-US"/>
              <a:t>“</a:t>
            </a:r>
            <a:r>
              <a:rPr lang="en-US" altLang="ja-JP"/>
              <a:t>I.</a:t>
            </a:r>
            <a:r>
              <a:rPr lang="ja-JP" altLang="en-US"/>
              <a:t>”</a:t>
            </a:r>
            <a:r>
              <a:rPr lang="en-US" altLang="ja-JP"/>
              <a:t> In countries like China, there is more emphasis on conformity and cooperation.</a:t>
            </a:r>
          </a:p>
          <a:p>
            <a:pPr eaLnBrk="1" hangingPunct="1">
              <a:spcBef>
                <a:spcPct val="0"/>
              </a:spcBef>
            </a:pPr>
            <a:endParaRPr lang="en-US" altLang="en-US"/>
          </a:p>
        </p:txBody>
      </p:sp>
      <p:sp>
        <p:nvSpPr>
          <p:cNvPr id="69636" name="Slide Number Placeholder 3">
            <a:extLst>
              <a:ext uri="{FF2B5EF4-FFF2-40B4-BE49-F238E27FC236}">
                <a16:creationId xmlns:a16="http://schemas.microsoft.com/office/drawing/2014/main" id="{6BA4CD4F-B16B-47B1-A586-A6EA31E26F4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ED9A29F9-555F-4412-99F7-F3ADD672B439}" type="slidenum">
              <a:rPr lang="en-US" altLang="en-US" sz="1200">
                <a:latin typeface="Calibri" panose="020F0502020204030204" pitchFamily="34" charset="0"/>
              </a:rPr>
              <a:pPr/>
              <a:t>27</a:t>
            </a:fld>
            <a:endParaRPr lang="en-US" altLang="en-US" sz="1200">
              <a:latin typeface="Calibri" panose="020F0502020204030204" pitchFamily="34" charset="0"/>
            </a:endParaRPr>
          </a:p>
        </p:txBody>
      </p:sp>
      <p:sp>
        <p:nvSpPr>
          <p:cNvPr id="69637" name="Footer Placeholder 4">
            <a:extLst>
              <a:ext uri="{FF2B5EF4-FFF2-40B4-BE49-F238E27FC236}">
                <a16:creationId xmlns:a16="http://schemas.microsoft.com/office/drawing/2014/main" id="{6D84E505-74A0-49CA-BB35-DE919C2F2C7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8CBA4C1B-5772-4B76-B489-10F1A95AA5E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666AFAD3-8B47-4652-9BC1-6BB64373BA3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Technology is changing culture in many societies—especially in terms of associations, education, and the economy. That compares with an average of 70 percent for the European countries, 87 percent in the United States, and 47 percent for China. Seoul is the most techno- logically advanced city in the world. </a:t>
            </a:r>
          </a:p>
          <a:p>
            <a:pPr eaLnBrk="1" hangingPunct="1">
              <a:spcBef>
                <a:spcPct val="0"/>
              </a:spcBef>
            </a:pPr>
            <a:endParaRPr lang="en-US" altLang="en-US"/>
          </a:p>
          <a:p>
            <a:pPr eaLnBrk="1" hangingPunct="1">
              <a:spcBef>
                <a:spcPct val="0"/>
              </a:spcBef>
            </a:pPr>
            <a:r>
              <a:rPr lang="en-US" altLang="en-US"/>
              <a:t>Culture also is changing how technology is used. The US collects a great deal of information from consumers. In Sweden and many other European countries, the use and sharing of consumer data is closely monitored by the government. The Swedish airline example illustrates the extent to which privacy is protected and suggests some degree of uncertainty avoidance.</a:t>
            </a:r>
          </a:p>
          <a:p>
            <a:pPr eaLnBrk="1" hangingPunct="1">
              <a:spcBef>
                <a:spcPct val="0"/>
              </a:spcBef>
            </a:pPr>
            <a:endParaRPr lang="en-US" altLang="en-US"/>
          </a:p>
          <a:p>
            <a:pPr eaLnBrk="1" hangingPunct="1">
              <a:spcBef>
                <a:spcPct val="0"/>
              </a:spcBef>
            </a:pPr>
            <a:r>
              <a:rPr lang="en-US" altLang="en-US"/>
              <a:t>The fact that so much of the internet market lives outside the US indicates the need for e-commerce to take local approaches to markets, customs, languages, and currencies to be successful.</a:t>
            </a:r>
          </a:p>
          <a:p>
            <a:pPr eaLnBrk="1" hangingPunct="1">
              <a:spcBef>
                <a:spcPct val="0"/>
              </a:spcBef>
            </a:pPr>
            <a:endParaRPr lang="en-US" altLang="en-US"/>
          </a:p>
        </p:txBody>
      </p:sp>
      <p:sp>
        <p:nvSpPr>
          <p:cNvPr id="70660" name="Slide Number Placeholder 3">
            <a:extLst>
              <a:ext uri="{FF2B5EF4-FFF2-40B4-BE49-F238E27FC236}">
                <a16:creationId xmlns:a16="http://schemas.microsoft.com/office/drawing/2014/main" id="{271325A3-E3E1-4E2E-8869-3CF8195F8D4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70575338-2497-4C6B-9CFE-A2393C28821D}" type="slidenum">
              <a:rPr lang="en-US" altLang="en-US" sz="1200">
                <a:latin typeface="Calibri" panose="020F0502020204030204" pitchFamily="34" charset="0"/>
              </a:rPr>
              <a:pPr/>
              <a:t>28</a:t>
            </a:fld>
            <a:endParaRPr lang="en-US" altLang="en-US" sz="1200">
              <a:latin typeface="Calibri" panose="020F0502020204030204" pitchFamily="34" charset="0"/>
            </a:endParaRPr>
          </a:p>
        </p:txBody>
      </p:sp>
      <p:sp>
        <p:nvSpPr>
          <p:cNvPr id="70661" name="Footer Placeholder 4">
            <a:extLst>
              <a:ext uri="{FF2B5EF4-FFF2-40B4-BE49-F238E27FC236}">
                <a16:creationId xmlns:a16="http://schemas.microsoft.com/office/drawing/2014/main" id="{13EE6A87-BE15-4420-91C0-53C4D71B8A2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29613BD6-10E0-4DB5-9A6E-55EDFEBC53B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a:extLst>
              <a:ext uri="{FF2B5EF4-FFF2-40B4-BE49-F238E27FC236}">
                <a16:creationId xmlns:a16="http://schemas.microsoft.com/office/drawing/2014/main" id="{AEB80799-5463-4844-9717-B888BED1F04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Though profiles have their limitations, managers can use them to anticipate differences in the level of motivation, communication, ethics, loyalty, and individual and group productivity that may be encountered in a given culture. This Comparative Management in Focus section illustrates how to synthesize information from Hofstede and others to gain a sense of the character of a society.</a:t>
            </a:r>
          </a:p>
          <a:p>
            <a:pPr eaLnBrk="1" hangingPunct="1">
              <a:spcBef>
                <a:spcPct val="0"/>
              </a:spcBef>
            </a:pPr>
            <a:endParaRPr lang="en-US" altLang="en-US"/>
          </a:p>
          <a:p>
            <a:pPr eaLnBrk="1" hangingPunct="1">
              <a:spcBef>
                <a:spcPct val="0"/>
              </a:spcBef>
            </a:pPr>
            <a:r>
              <a:rPr lang="en-US" altLang="en-US"/>
              <a:t>Much of Japanese culture and working relationships can be explained by the principle of </a:t>
            </a:r>
            <a:r>
              <a:rPr lang="en-US" altLang="en-US" i="1"/>
              <a:t>wa</a:t>
            </a:r>
            <a:r>
              <a:rPr lang="en-US" altLang="en-US"/>
              <a:t>. Wa is embedded in the value of indulgent love, which leads to mutual confidence, faith, and honor necessary for business relationships. As such, the workplace is characterized by a mix of authoritarianism and humanism—much like a family. Management systems stress rank and looking after employees. There is devotion to work, collective responsibility, and a high degree of employee productivity. </a:t>
            </a:r>
          </a:p>
          <a:p>
            <a:pPr eaLnBrk="1" hangingPunct="1">
              <a:spcBef>
                <a:spcPct val="0"/>
              </a:spcBef>
            </a:pPr>
            <a:endParaRPr lang="en-US" altLang="en-US"/>
          </a:p>
        </p:txBody>
      </p:sp>
      <p:sp>
        <p:nvSpPr>
          <p:cNvPr id="71684" name="Slide Number Placeholder 3">
            <a:extLst>
              <a:ext uri="{FF2B5EF4-FFF2-40B4-BE49-F238E27FC236}">
                <a16:creationId xmlns:a16="http://schemas.microsoft.com/office/drawing/2014/main" id="{BD9899BF-8173-4F68-86C0-7E01FA4125E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92C816AF-A952-41FA-A170-9A12AA629753}" type="slidenum">
              <a:rPr lang="en-US" altLang="en-US" sz="1200">
                <a:latin typeface="Calibri" panose="020F0502020204030204" pitchFamily="34" charset="0"/>
              </a:rPr>
              <a:pPr/>
              <a:t>29</a:t>
            </a:fld>
            <a:endParaRPr lang="en-US" altLang="en-US" sz="1200">
              <a:latin typeface="Calibri" panose="020F0502020204030204" pitchFamily="34" charset="0"/>
            </a:endParaRPr>
          </a:p>
        </p:txBody>
      </p:sp>
      <p:sp>
        <p:nvSpPr>
          <p:cNvPr id="71685" name="Footer Placeholder 4">
            <a:extLst>
              <a:ext uri="{FF2B5EF4-FFF2-40B4-BE49-F238E27FC236}">
                <a16:creationId xmlns:a16="http://schemas.microsoft.com/office/drawing/2014/main" id="{2A7AE286-DBB3-4C0A-8A28-1859CE48AA3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7B63CF3B-7C64-4163-B065-8350795A526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D70FCA29-2141-476F-8198-633B2D5ACD3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Though profiles have their limitations, managers can use them to anticipate differences in the level of motivation, communication, ethics, loyalty, and individual and group productivity that may be encountered in a given culture. This Comparative Management in Focus section illustrates how to synthesize information from Hofstede and others to gain a sense of the character of a society.</a:t>
            </a:r>
          </a:p>
          <a:p>
            <a:pPr eaLnBrk="1" hangingPunct="1">
              <a:spcBef>
                <a:spcPct val="0"/>
              </a:spcBef>
            </a:pPr>
            <a:endParaRPr lang="en-US" altLang="en-US"/>
          </a:p>
          <a:p>
            <a:pPr eaLnBrk="1" hangingPunct="1">
              <a:spcBef>
                <a:spcPct val="0"/>
              </a:spcBef>
            </a:pPr>
            <a:r>
              <a:rPr lang="en-US" altLang="en-US"/>
              <a:t>Much of Japanese culture and working relationships can be explained by the principle of </a:t>
            </a:r>
            <a:r>
              <a:rPr lang="en-US" altLang="en-US" i="1"/>
              <a:t>wa</a:t>
            </a:r>
            <a:r>
              <a:rPr lang="en-US" altLang="en-US"/>
              <a:t>. Wa is embedded in the value of indulgent love, which leads to mutual confidence, faith, and honor necessary for business relationships. As such, the workplace is characterized by a mix of authoritarianism and humanism—much like a family. Management systems stress rank and looking after employees. There is devotion to work, collective responsibility, and a high degree of employee productivity. </a:t>
            </a:r>
          </a:p>
          <a:p>
            <a:pPr eaLnBrk="1" hangingPunct="1">
              <a:spcBef>
                <a:spcPct val="0"/>
              </a:spcBef>
            </a:pPr>
            <a:endParaRPr lang="en-US" altLang="en-US"/>
          </a:p>
        </p:txBody>
      </p:sp>
      <p:sp>
        <p:nvSpPr>
          <p:cNvPr id="72708" name="Slide Number Placeholder 3">
            <a:extLst>
              <a:ext uri="{FF2B5EF4-FFF2-40B4-BE49-F238E27FC236}">
                <a16:creationId xmlns:a16="http://schemas.microsoft.com/office/drawing/2014/main" id="{E326D12E-1868-4E03-9981-907F0D50A7A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2E4E37D0-E666-4989-9421-8C8C833F5DB5}" type="slidenum">
              <a:rPr lang="en-US" altLang="en-US" sz="1200">
                <a:latin typeface="Calibri" panose="020F0502020204030204" pitchFamily="34" charset="0"/>
              </a:rPr>
              <a:pPr/>
              <a:t>30</a:t>
            </a:fld>
            <a:endParaRPr lang="en-US" altLang="en-US" sz="1200">
              <a:latin typeface="Calibri" panose="020F0502020204030204" pitchFamily="34" charset="0"/>
            </a:endParaRPr>
          </a:p>
        </p:txBody>
      </p:sp>
      <p:sp>
        <p:nvSpPr>
          <p:cNvPr id="72709" name="Footer Placeholder 4">
            <a:extLst>
              <a:ext uri="{FF2B5EF4-FFF2-40B4-BE49-F238E27FC236}">
                <a16:creationId xmlns:a16="http://schemas.microsoft.com/office/drawing/2014/main" id="{9B53262B-4095-4205-8371-B9540B4F72A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2772AD9F-E9A5-4D3C-8ABB-A221CBF6D86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93B2B7E8-DB6D-4181-A10C-474203A6E7B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3732" name="Slide Number Placeholder 3">
            <a:extLst>
              <a:ext uri="{FF2B5EF4-FFF2-40B4-BE49-F238E27FC236}">
                <a16:creationId xmlns:a16="http://schemas.microsoft.com/office/drawing/2014/main" id="{C1F33D87-0968-457B-B451-47F8C00A52F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CF4BBC91-B24F-4762-A0D8-36B35893F9A5}" type="slidenum">
              <a:rPr lang="en-US" altLang="en-US" sz="1200">
                <a:latin typeface="Calibri" panose="020F0502020204030204" pitchFamily="34" charset="0"/>
              </a:rPr>
              <a:pPr/>
              <a:t>31</a:t>
            </a:fld>
            <a:endParaRPr lang="en-US" altLang="en-US" sz="1200">
              <a:latin typeface="Calibri" panose="020F0502020204030204" pitchFamily="34" charset="0"/>
            </a:endParaRPr>
          </a:p>
        </p:txBody>
      </p:sp>
      <p:sp>
        <p:nvSpPr>
          <p:cNvPr id="73733" name="Footer Placeholder 4">
            <a:extLst>
              <a:ext uri="{FF2B5EF4-FFF2-40B4-BE49-F238E27FC236}">
                <a16:creationId xmlns:a16="http://schemas.microsoft.com/office/drawing/2014/main" id="{53AD0A41-2B29-4B23-862E-21FE87AAEA2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a:extLst>
              <a:ext uri="{FF2B5EF4-FFF2-40B4-BE49-F238E27FC236}">
                <a16:creationId xmlns:a16="http://schemas.microsoft.com/office/drawing/2014/main" id="{1F03BB41-B719-4E94-B837-877D4A09CFA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2DA8CFF9-2006-47B3-8CC4-926BFB0357AC}" type="slidenum">
              <a:rPr lang="en-US" altLang="en-US" sz="1200">
                <a:latin typeface="Calibri" panose="020F0502020204030204" pitchFamily="34" charset="0"/>
              </a:rPr>
              <a:pPr/>
              <a:t>33</a:t>
            </a:fld>
            <a:endParaRPr lang="en-US" altLang="en-US" sz="1200">
              <a:latin typeface="Calibri" panose="020F0502020204030204" pitchFamily="34" charset="0"/>
            </a:endParaRPr>
          </a:p>
        </p:txBody>
      </p:sp>
      <p:sp>
        <p:nvSpPr>
          <p:cNvPr id="74755" name="Rectangle 2">
            <a:extLst>
              <a:ext uri="{FF2B5EF4-FFF2-40B4-BE49-F238E27FC236}">
                <a16:creationId xmlns:a16="http://schemas.microsoft.com/office/drawing/2014/main" id="{87A669B1-8AEF-4918-84B1-ADC1E7CD47C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6" name="Rectangle 3">
            <a:extLst>
              <a:ext uri="{FF2B5EF4-FFF2-40B4-BE49-F238E27FC236}">
                <a16:creationId xmlns:a16="http://schemas.microsoft.com/office/drawing/2014/main" id="{0871BD09-0292-47A7-A322-5D642B9C7D2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Islam permeates Saudi life—Allah is always present, controls everything, and is frequently referred to in conversation.83 Employees may spend more than two hours a day in prayer as part of the life pattern that intertwines work with religion, politics, and social life. Outsiders must realize that establishing a trusting relationship and respect for Arab social norms has to precede any attempts at business discussions. Honor, pride, and dignity are at the core of shame societies such as the Arabs. As such, shame and honor provide the basis for social control and motivation. Circumstances dictate what is right or wrong and what constitutes acceptable behavior. </a:t>
            </a:r>
          </a:p>
          <a:p>
            <a:pPr eaLnBrk="1" hangingPunct="1">
              <a:spcBef>
                <a:spcPct val="0"/>
              </a:spcBef>
            </a:pPr>
            <a:endParaRPr lang="en-US" altLang="en-US"/>
          </a:p>
          <a:p>
            <a:pPr eaLnBrk="1" hangingPunct="1">
              <a:spcBef>
                <a:spcPct val="0"/>
              </a:spcBef>
            </a:pPr>
            <a:endParaRPr lang="en-US"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0EC85133-1846-418A-AB10-F924453D05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a:extLst>
              <a:ext uri="{FF2B5EF4-FFF2-40B4-BE49-F238E27FC236}">
                <a16:creationId xmlns:a16="http://schemas.microsoft.com/office/drawing/2014/main" id="{8EBDE2FD-51A9-4B43-9291-318AB6CB02F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predominance of small businesses means that they are likely to become part of the value chain for most foreign firms.</a:t>
            </a:r>
          </a:p>
          <a:p>
            <a:pPr eaLnBrk="1" hangingPunct="1">
              <a:spcBef>
                <a:spcPct val="0"/>
              </a:spcBef>
            </a:pPr>
            <a:endParaRPr lang="en-US" altLang="en-US"/>
          </a:p>
          <a:p>
            <a:pPr eaLnBrk="1" hangingPunct="1">
              <a:spcBef>
                <a:spcPct val="0"/>
              </a:spcBef>
            </a:pPr>
            <a:r>
              <a:rPr lang="en-US" altLang="en-US"/>
              <a:t>Guanxi refers to the network of relationships that the Chinese cultivate, and it entails the exchange of favors and gifts to provide an obligation to reciprocate favors. </a:t>
            </a:r>
          </a:p>
          <a:p>
            <a:pPr eaLnBrk="1" hangingPunct="1">
              <a:spcBef>
                <a:spcPct val="0"/>
              </a:spcBef>
            </a:pPr>
            <a:endParaRPr lang="en-US" altLang="en-US"/>
          </a:p>
          <a:p>
            <a:pPr eaLnBrk="1" hangingPunct="1">
              <a:spcBef>
                <a:spcPct val="0"/>
              </a:spcBef>
            </a:pPr>
            <a:r>
              <a:rPr lang="en-US" altLang="en-US"/>
              <a:t>Leadership tends to be centralized and autocratic, but leaders feel a responsibility for their employees. As such, caring for people is put ahead of business concerns and efficiency.</a:t>
            </a:r>
          </a:p>
          <a:p>
            <a:pPr eaLnBrk="1" hangingPunct="1">
              <a:spcBef>
                <a:spcPct val="0"/>
              </a:spcBef>
            </a:pPr>
            <a:endParaRPr lang="en-US" altLang="en-US"/>
          </a:p>
          <a:p>
            <a:pPr eaLnBrk="1" hangingPunct="1">
              <a:spcBef>
                <a:spcPct val="0"/>
              </a:spcBef>
            </a:pPr>
            <a:r>
              <a:rPr lang="en-US" altLang="en-US"/>
              <a:t>Because organizations tend to be centralized, most have only two primary hierarchical levels. The highest level includes the boss and a few family members. The second level includes all of the employees.</a:t>
            </a:r>
          </a:p>
          <a:p>
            <a:pPr eaLnBrk="1" hangingPunct="1">
              <a:spcBef>
                <a:spcPct val="0"/>
              </a:spcBef>
            </a:pPr>
            <a:endParaRPr lang="en-US" altLang="en-US"/>
          </a:p>
          <a:p>
            <a:pPr eaLnBrk="1" hangingPunct="1">
              <a:spcBef>
                <a:spcPct val="0"/>
              </a:spcBef>
            </a:pPr>
            <a:r>
              <a:rPr lang="en-US" altLang="en-US"/>
              <a:t>Today, younger Chinese managers are integrating both Western and Chinese management styles to some extent.</a:t>
            </a:r>
          </a:p>
          <a:p>
            <a:pPr eaLnBrk="1" hangingPunct="1">
              <a:spcBef>
                <a:spcPct val="0"/>
              </a:spcBef>
            </a:pPr>
            <a:endParaRPr lang="en-US" altLang="en-US"/>
          </a:p>
        </p:txBody>
      </p:sp>
      <p:sp>
        <p:nvSpPr>
          <p:cNvPr id="75780" name="Slide Number Placeholder 3">
            <a:extLst>
              <a:ext uri="{FF2B5EF4-FFF2-40B4-BE49-F238E27FC236}">
                <a16:creationId xmlns:a16="http://schemas.microsoft.com/office/drawing/2014/main" id="{E4EAD11B-2C77-4EB4-A492-C1870C99585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9D73B409-195C-442C-8784-D9A2E1FAA7D1}" type="slidenum">
              <a:rPr lang="en-US" altLang="en-US" sz="1200">
                <a:latin typeface="Calibri" panose="020F0502020204030204" pitchFamily="34" charset="0"/>
              </a:rPr>
              <a:pPr/>
              <a:t>34</a:t>
            </a:fld>
            <a:endParaRPr lang="en-US" altLang="en-US" sz="1200">
              <a:latin typeface="Calibri" panose="020F0502020204030204" pitchFamily="34" charset="0"/>
            </a:endParaRPr>
          </a:p>
        </p:txBody>
      </p:sp>
      <p:sp>
        <p:nvSpPr>
          <p:cNvPr id="75781" name="Footer Placeholder 4">
            <a:extLst>
              <a:ext uri="{FF2B5EF4-FFF2-40B4-BE49-F238E27FC236}">
                <a16:creationId xmlns:a16="http://schemas.microsoft.com/office/drawing/2014/main" id="{B6D41B8B-BDC0-4224-9E94-F39DF3D9156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15/10/2023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15/10/2023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15/10/2023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5.xml"/><Relationship Id="rId5" Type="http://schemas.openxmlformats.org/officeDocument/2006/relationships/image" Target="../media/image11.png"/><Relationship Id="rId4" Type="http://schemas.openxmlformats.org/officeDocument/2006/relationships/image" Target="../media/image10.jpeg"/></Relationships>
</file>

<file path=ppt/slides/_rels/slide1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22.wmf"/></Relationships>
</file>

<file path=ppt/slides/_rels/slide2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9.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2448272"/>
          </a:xfrm>
        </p:spPr>
        <p:txBody>
          <a:bodyPr>
            <a:normAutofit fontScale="90000"/>
          </a:bodyPr>
          <a:lstStyle/>
          <a:p>
            <a:br>
              <a:rPr lang="en-GB" i="1" dirty="0">
                <a:solidFill>
                  <a:schemeClr val="bg1"/>
                </a:solidFill>
              </a:rPr>
            </a:br>
            <a:br>
              <a:rPr lang="en-GB" i="1" dirty="0">
                <a:solidFill>
                  <a:schemeClr val="bg1"/>
                </a:solidFill>
              </a:rPr>
            </a:br>
            <a:r>
              <a:rPr lang="en-GB" i="1" dirty="0">
                <a:solidFill>
                  <a:schemeClr val="bg1"/>
                </a:solidFill>
              </a:rPr>
              <a:t>Week three: </a:t>
            </a:r>
            <a:r>
              <a:rPr lang="en-US" i="1" dirty="0">
                <a:solidFill>
                  <a:schemeClr val="bg1"/>
                </a:solidFill>
              </a:rPr>
              <a:t>The role of culture in international business communication </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96E4E646-B42C-4443-B770-0E0BAB9B9358}"/>
              </a:ext>
            </a:extLst>
          </p:cNvPr>
          <p:cNvSpPr>
            <a:spLocks noGrp="1"/>
          </p:cNvSpPr>
          <p:nvPr>
            <p:ph type="sldNum" sz="quarter" idx="12"/>
          </p:nvPr>
        </p:nvSpPr>
        <p:spPr>
          <a:xfrm>
            <a:off x="152400" y="5791200"/>
            <a:ext cx="457200" cy="609600"/>
          </a:xfrm>
        </p:spPr>
        <p:txBody>
          <a:bodyPr/>
          <a:lstStyle/>
          <a:p>
            <a:pPr fontAlgn="auto">
              <a:spcBef>
                <a:spcPts val="0"/>
              </a:spcBef>
              <a:spcAft>
                <a:spcPts val="0"/>
              </a:spcAft>
              <a:defRPr/>
            </a:pPr>
            <a:r>
              <a:rPr lang="en-US" dirty="0">
                <a:latin typeface="+mj-lt"/>
                <a:ea typeface="+mj-ea"/>
                <a:cs typeface="+mj-cs"/>
              </a:rPr>
              <a:t>3-1</a:t>
            </a:r>
          </a:p>
        </p:txBody>
      </p:sp>
      <p:sp>
        <p:nvSpPr>
          <p:cNvPr id="10" name="AutoShape 2">
            <a:extLst>
              <a:ext uri="{FF2B5EF4-FFF2-40B4-BE49-F238E27FC236}">
                <a16:creationId xmlns:a16="http://schemas.microsoft.com/office/drawing/2014/main" id="{6C7D6C5D-F109-4C32-B2CB-2F69EB747551}"/>
              </a:ext>
            </a:extLst>
          </p:cNvPr>
          <p:cNvSpPr>
            <a:spLocks noChangeArrowheads="1"/>
          </p:cNvSpPr>
          <p:nvPr/>
        </p:nvSpPr>
        <p:spPr bwMode="auto">
          <a:xfrm>
            <a:off x="688975" y="152401"/>
            <a:ext cx="7696200" cy="2133599"/>
          </a:xfrm>
          <a:prstGeom prst="roundRect">
            <a:avLst>
              <a:gd name="adj" fmla="val 16667"/>
            </a:avLst>
          </a:prstGeom>
          <a:ln w="76200">
            <a:headEnd/>
            <a:tailEnd/>
          </a:ln>
        </p:spPr>
        <p:style>
          <a:lnRef idx="2">
            <a:schemeClr val="accent4"/>
          </a:lnRef>
          <a:fillRef idx="1">
            <a:schemeClr val="lt1"/>
          </a:fillRef>
          <a:effectRef idx="0">
            <a:schemeClr val="accent4"/>
          </a:effectRef>
          <a:fontRef idx="minor">
            <a:schemeClr val="dk1"/>
          </a:fontRef>
        </p:style>
        <p:txBody>
          <a:bodyPr anchor="ctr">
            <a:scene3d>
              <a:camera prst="perspectiveFront"/>
              <a:lightRig rig="threePt" dir="t"/>
            </a:scene3d>
          </a:bodyPr>
          <a:lstStyle/>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Chapter 3: Understanding the Role of Culture</a:t>
            </a:r>
          </a:p>
        </p:txBody>
      </p:sp>
      <p:sp>
        <p:nvSpPr>
          <p:cNvPr id="6148" name="TextBox 2">
            <a:extLst>
              <a:ext uri="{FF2B5EF4-FFF2-40B4-BE49-F238E27FC236}">
                <a16:creationId xmlns:a16="http://schemas.microsoft.com/office/drawing/2014/main" id="{6A778E22-47DA-49CD-9B6A-F685B76B9816}"/>
              </a:ext>
            </a:extLst>
          </p:cNvPr>
          <p:cNvSpPr txBox="1">
            <a:spLocks noChangeArrowheads="1"/>
          </p:cNvSpPr>
          <p:nvPr/>
        </p:nvSpPr>
        <p:spPr bwMode="auto">
          <a:xfrm>
            <a:off x="7086600" y="5410200"/>
            <a:ext cx="2514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2000" b="1"/>
              <a:t>Ninth Edition</a:t>
            </a:r>
          </a:p>
          <a:p>
            <a:r>
              <a:rPr lang="en-US" altLang="en-US" sz="2000" b="1"/>
              <a:t>Global Edition</a:t>
            </a:r>
          </a:p>
        </p:txBody>
      </p:sp>
      <p:pic>
        <p:nvPicPr>
          <p:cNvPr id="6149" name="Picture 1">
            <a:extLst>
              <a:ext uri="{FF2B5EF4-FFF2-40B4-BE49-F238E27FC236}">
                <a16:creationId xmlns:a16="http://schemas.microsoft.com/office/drawing/2014/main" id="{F980F8CF-5D62-4D17-AC80-4E2E235AE26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14675" y="2590800"/>
            <a:ext cx="299085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50" name="Footer Placeholder 13">
            <a:extLst>
              <a:ext uri="{FF2B5EF4-FFF2-40B4-BE49-F238E27FC236}">
                <a16:creationId xmlns:a16="http://schemas.microsoft.com/office/drawing/2014/main" id="{019EEDB4-EAC8-4F36-A22E-57DBE5769B9A}"/>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sz="1400">
              <a:solidFill>
                <a:schemeClr val="tx2"/>
              </a:solidFill>
              <a:latin typeface="Perpetua" panose="02020502060401020303"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26251-1C16-447B-BDE8-CA39B90DC915}"/>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Learning Goals</a:t>
            </a:r>
          </a:p>
        </p:txBody>
      </p:sp>
      <p:sp>
        <p:nvSpPr>
          <p:cNvPr id="3" name="Content Placeholder 2">
            <a:extLst>
              <a:ext uri="{FF2B5EF4-FFF2-40B4-BE49-F238E27FC236}">
                <a16:creationId xmlns:a16="http://schemas.microsoft.com/office/drawing/2014/main" id="{E4B99FEB-92A7-4039-839D-C859189E867C}"/>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marL="457200" indent="-457200" eaLnBrk="1" hangingPunct="1">
              <a:buFont typeface="Franklin Gothic Book" pitchFamily="34" charset="0"/>
              <a:buAutoNum type="arabicPeriod"/>
              <a:defRPr/>
            </a:pPr>
            <a:r>
              <a:rPr lang="en-US" altLang="en-US" sz="2800" b="1" dirty="0">
                <a:solidFill>
                  <a:srgbClr val="000000"/>
                </a:solidFill>
              </a:rPr>
              <a:t>To understand how culture affects all aspects of international management</a:t>
            </a:r>
          </a:p>
          <a:p>
            <a:pPr marL="457200" indent="-457200" eaLnBrk="1" hangingPunct="1">
              <a:buFont typeface="Franklin Gothic Book" pitchFamily="34" charset="0"/>
              <a:buAutoNum type="arabicPeriod"/>
              <a:defRPr/>
            </a:pPr>
            <a:r>
              <a:rPr lang="en-US" altLang="en-US" sz="2800" b="1" dirty="0">
                <a:solidFill>
                  <a:srgbClr val="000000"/>
                </a:solidFill>
              </a:rPr>
              <a:t>To be able to distinguish the major value dimensions which define cultural differences among societies or groups</a:t>
            </a:r>
          </a:p>
          <a:p>
            <a:pPr marL="457200" indent="-457200" eaLnBrk="1" hangingPunct="1">
              <a:buFont typeface="Franklin Gothic Book" pitchFamily="34" charset="0"/>
              <a:buAutoNum type="arabicPeriod"/>
              <a:defRPr/>
            </a:pPr>
            <a:r>
              <a:rPr lang="en-US" altLang="en-US" sz="2800" b="1" dirty="0"/>
              <a:t>To understand the interaction between culture and the use of the Internet </a:t>
            </a:r>
          </a:p>
          <a:p>
            <a:pPr marL="457200" indent="-457200" eaLnBrk="1" hangingPunct="1">
              <a:buFont typeface="Franklin Gothic Book" pitchFamily="34" charset="0"/>
              <a:buAutoNum type="arabicPeriod"/>
              <a:defRPr/>
            </a:pPr>
            <a:endParaRPr lang="en-US" altLang="en-US" sz="2800" b="1" dirty="0">
              <a:solidFill>
                <a:srgbClr val="000000"/>
              </a:solidFill>
            </a:endParaRPr>
          </a:p>
          <a:p>
            <a:pPr marL="457200" indent="-457200" eaLnBrk="1" hangingPunct="1">
              <a:buFont typeface="Franklin Gothic Book" pitchFamily="34" charset="0"/>
              <a:buAutoNum type="arabicPeriod"/>
              <a:defRPr/>
            </a:pPr>
            <a:endParaRPr lang="en-US" altLang="en-US" sz="2800" b="1" dirty="0">
              <a:solidFill>
                <a:srgbClr val="000000"/>
              </a:solidFill>
            </a:endParaRPr>
          </a:p>
        </p:txBody>
      </p:sp>
      <p:sp>
        <p:nvSpPr>
          <p:cNvPr id="7172" name="Slide Number Placeholder 5">
            <a:extLst>
              <a:ext uri="{FF2B5EF4-FFF2-40B4-BE49-F238E27FC236}">
                <a16:creationId xmlns:a16="http://schemas.microsoft.com/office/drawing/2014/main" id="{9162E5EA-1567-4384-86CE-7C204D9FFED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D0C967AB-69BC-4F5D-B25B-4873CC4682E9}" type="slidenum">
              <a:rPr lang="en-US" altLang="en-US" sz="1400">
                <a:solidFill>
                  <a:srgbClr val="FFFFFF"/>
                </a:solidFill>
                <a:latin typeface="Franklin Gothic Book" panose="020B0503020102020204" pitchFamily="34" charset="0"/>
              </a:rPr>
              <a:pPr/>
              <a:t>3</a:t>
            </a:fld>
            <a:endParaRPr lang="en-US" altLang="en-US" sz="1400">
              <a:solidFill>
                <a:srgbClr val="FFFFFF"/>
              </a:solidFill>
              <a:latin typeface="Franklin Gothic Book" panose="020B0503020102020204" pitchFamily="34" charset="0"/>
            </a:endParaRPr>
          </a:p>
        </p:txBody>
      </p:sp>
      <p:sp>
        <p:nvSpPr>
          <p:cNvPr id="7173" name="Footer Placeholder 7">
            <a:extLst>
              <a:ext uri="{FF2B5EF4-FFF2-40B4-BE49-F238E27FC236}">
                <a16:creationId xmlns:a16="http://schemas.microsoft.com/office/drawing/2014/main" id="{31A5CE3C-4330-41E1-B6CE-5DCE9DAEAEA8}"/>
              </a:ext>
            </a:extLst>
          </p:cNvPr>
          <p:cNvSpPr>
            <a:spLocks noGrp="1"/>
          </p:cNvSpPr>
          <p:nvPr>
            <p:ph type="ftr" sz="quarter" idx="11"/>
          </p:nvPr>
        </p:nvSpPr>
        <p:spPr bwMode="auto">
          <a:xfrm>
            <a:off x="685800" y="6248400"/>
            <a:ext cx="39624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pic>
        <p:nvPicPr>
          <p:cNvPr id="7174" name="Picture 5">
            <a:extLst>
              <a:ext uri="{FF2B5EF4-FFF2-40B4-BE49-F238E27FC236}">
                <a16:creationId xmlns:a16="http://schemas.microsoft.com/office/drawing/2014/main" id="{CA0820F9-B771-4139-A8F7-5994F94EF03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1520" y="3410951"/>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C28BD-54DB-4238-9B32-7E43235131AC}"/>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Learning Goals</a:t>
            </a:r>
          </a:p>
        </p:txBody>
      </p:sp>
      <p:sp>
        <p:nvSpPr>
          <p:cNvPr id="3" name="Content Placeholder 2">
            <a:extLst>
              <a:ext uri="{FF2B5EF4-FFF2-40B4-BE49-F238E27FC236}">
                <a16:creationId xmlns:a16="http://schemas.microsoft.com/office/drawing/2014/main" id="{6D3E84C4-47CB-4913-BE0D-E9F56EC1C956}"/>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0" indent="-457200" eaLnBrk="1" hangingPunct="1">
              <a:lnSpc>
                <a:spcPct val="80000"/>
              </a:lnSpc>
              <a:buFont typeface="Wingdings 2" panose="05020102010507070707" pitchFamily="18" charset="2"/>
              <a:buNone/>
              <a:defRPr/>
            </a:pPr>
            <a:endParaRPr lang="en-US" altLang="en-US" sz="2400" b="1" dirty="0">
              <a:solidFill>
                <a:schemeClr val="accent1"/>
              </a:solidFill>
            </a:endParaRPr>
          </a:p>
          <a:p>
            <a:pPr marL="0" indent="-457200" eaLnBrk="1" hangingPunct="1">
              <a:lnSpc>
                <a:spcPct val="80000"/>
              </a:lnSpc>
              <a:buFont typeface="Wingdings 2" panose="05020102010507070707" pitchFamily="18" charset="2"/>
              <a:buNone/>
              <a:defRPr/>
            </a:pPr>
            <a:r>
              <a:rPr lang="en-US" altLang="en-US" sz="2400" b="1" dirty="0">
                <a:solidFill>
                  <a:schemeClr val="accent1"/>
                </a:solidFill>
              </a:rPr>
              <a:t>4. </a:t>
            </a:r>
            <a:r>
              <a:rPr lang="en-US" altLang="en-US" sz="2800" b="1" dirty="0"/>
              <a:t>To be able to develop a working        cultural profile typical of many people within a certain society as an aid to anticipating attitudes toward work, negotiations, and so on    </a:t>
            </a:r>
            <a:endParaRPr lang="en-US" altLang="en-US" sz="2400" b="1" dirty="0"/>
          </a:p>
          <a:p>
            <a:pPr marL="0" indent="-457200" eaLnBrk="1" hangingPunct="1">
              <a:lnSpc>
                <a:spcPct val="80000"/>
              </a:lnSpc>
              <a:buFont typeface="Wingdings 2" panose="05020102010507070707" pitchFamily="18" charset="2"/>
              <a:buNone/>
              <a:defRPr/>
            </a:pPr>
            <a:endParaRPr lang="en-US" altLang="en-US" sz="2400" b="1" dirty="0">
              <a:solidFill>
                <a:schemeClr val="accent1"/>
              </a:solidFill>
            </a:endParaRPr>
          </a:p>
          <a:p>
            <a:pPr marL="0" indent="-457200" eaLnBrk="1" hangingPunct="1">
              <a:lnSpc>
                <a:spcPct val="80000"/>
              </a:lnSpc>
              <a:buFont typeface="Wingdings 2" panose="05020102010507070707" pitchFamily="18" charset="2"/>
              <a:buNone/>
              <a:defRPr/>
            </a:pPr>
            <a:r>
              <a:rPr lang="en-US" altLang="en-US" sz="2400" b="1" dirty="0">
                <a:solidFill>
                  <a:schemeClr val="accent1"/>
                </a:solidFill>
              </a:rPr>
              <a:t>5.</a:t>
            </a:r>
            <a:r>
              <a:rPr lang="en-US" altLang="en-US" sz="2400" dirty="0"/>
              <a:t> </a:t>
            </a:r>
            <a:r>
              <a:rPr lang="en-US" altLang="en-US" sz="2800" b="1" dirty="0"/>
              <a:t>To gain some insight into different  management styles around the world    </a:t>
            </a:r>
          </a:p>
          <a:p>
            <a:pPr marL="0" indent="-457200" eaLnBrk="1" hangingPunct="1">
              <a:lnSpc>
                <a:spcPct val="80000"/>
              </a:lnSpc>
              <a:buFont typeface="Wingdings 2" panose="05020102010507070707" pitchFamily="18" charset="2"/>
              <a:buNone/>
              <a:defRPr/>
            </a:pPr>
            <a:endParaRPr lang="en-US" altLang="en-US" sz="2400" b="1" dirty="0">
              <a:solidFill>
                <a:schemeClr val="accent1"/>
              </a:solidFill>
            </a:endParaRPr>
          </a:p>
          <a:p>
            <a:pPr marL="0" indent="-457200" eaLnBrk="1" hangingPunct="1">
              <a:lnSpc>
                <a:spcPct val="80000"/>
              </a:lnSpc>
              <a:buFont typeface="Franklin Gothic Book" pitchFamily="34" charset="0"/>
              <a:buAutoNum type="arabicPeriod" startAt="5"/>
              <a:defRPr/>
            </a:pPr>
            <a:endParaRPr lang="en-US" altLang="en-US" sz="2200" b="1" dirty="0">
              <a:solidFill>
                <a:srgbClr val="000000"/>
              </a:solidFill>
            </a:endParaRPr>
          </a:p>
        </p:txBody>
      </p:sp>
      <p:sp>
        <p:nvSpPr>
          <p:cNvPr id="8196" name="Slide Number Placeholder 5">
            <a:extLst>
              <a:ext uri="{FF2B5EF4-FFF2-40B4-BE49-F238E27FC236}">
                <a16:creationId xmlns:a16="http://schemas.microsoft.com/office/drawing/2014/main" id="{0F0D505F-276C-4A4D-81D4-5578999B643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53B8F5C3-A6D1-4B45-83FE-3D0D644C088B}" type="slidenum">
              <a:rPr lang="en-US" altLang="en-US" sz="1400">
                <a:solidFill>
                  <a:srgbClr val="FFFFFF"/>
                </a:solidFill>
                <a:latin typeface="Franklin Gothic Book" panose="020B0503020102020204" pitchFamily="34" charset="0"/>
              </a:rPr>
              <a:pPr/>
              <a:t>4</a:t>
            </a:fld>
            <a:endParaRPr lang="en-US" altLang="en-US" sz="1400">
              <a:solidFill>
                <a:srgbClr val="FFFFFF"/>
              </a:solidFill>
              <a:latin typeface="Franklin Gothic Book" panose="020B0503020102020204" pitchFamily="34" charset="0"/>
            </a:endParaRPr>
          </a:p>
        </p:txBody>
      </p:sp>
      <p:sp>
        <p:nvSpPr>
          <p:cNvPr id="8197" name="Footer Placeholder 7">
            <a:extLst>
              <a:ext uri="{FF2B5EF4-FFF2-40B4-BE49-F238E27FC236}">
                <a16:creationId xmlns:a16="http://schemas.microsoft.com/office/drawing/2014/main" id="{51BCADF0-5C68-4670-AA96-BF174C07B24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pic>
        <p:nvPicPr>
          <p:cNvPr id="8198" name="Picture 5">
            <a:extLst>
              <a:ext uri="{FF2B5EF4-FFF2-40B4-BE49-F238E27FC236}">
                <a16:creationId xmlns:a16="http://schemas.microsoft.com/office/drawing/2014/main" id="{8E4E1FC3-BE75-4F8A-83C5-1D15FFD63E2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512" y="3862539"/>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6D729-D761-4321-927A-078927565F63}"/>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Opening Profile: Saudi Arabian Culture</a:t>
            </a:r>
          </a:p>
        </p:txBody>
      </p:sp>
      <p:sp>
        <p:nvSpPr>
          <p:cNvPr id="9219" name="Slide Number Placeholder 5">
            <a:extLst>
              <a:ext uri="{FF2B5EF4-FFF2-40B4-BE49-F238E27FC236}">
                <a16:creationId xmlns:a16="http://schemas.microsoft.com/office/drawing/2014/main" id="{1E80E6E4-94D2-49B7-8F96-83EE20A2DD90}"/>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9B50B468-606E-4908-9E90-047107E1CA72}" type="slidenum">
              <a:rPr lang="en-US" altLang="en-US" sz="1400">
                <a:solidFill>
                  <a:srgbClr val="FFFFFF"/>
                </a:solidFill>
                <a:latin typeface="Franklin Gothic Book" panose="020B0503020102020204" pitchFamily="34" charset="0"/>
              </a:rPr>
              <a:pPr/>
              <a:t>5</a:t>
            </a:fld>
            <a:endParaRPr lang="en-US" altLang="en-US" sz="1400">
              <a:solidFill>
                <a:srgbClr val="FFFFFF"/>
              </a:solidFill>
              <a:latin typeface="Franklin Gothic Book" panose="020B0503020102020204" pitchFamily="34" charset="0"/>
            </a:endParaRPr>
          </a:p>
        </p:txBody>
      </p:sp>
      <p:sp>
        <p:nvSpPr>
          <p:cNvPr id="9220" name="Footer Placeholder 8">
            <a:extLst>
              <a:ext uri="{FF2B5EF4-FFF2-40B4-BE49-F238E27FC236}">
                <a16:creationId xmlns:a16="http://schemas.microsoft.com/office/drawing/2014/main" id="{6414D3AF-2EBA-4F05-9DBF-6AAA34941BC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pic>
        <p:nvPicPr>
          <p:cNvPr id="9221" name="Picture 5">
            <a:extLst>
              <a:ext uri="{FF2B5EF4-FFF2-40B4-BE49-F238E27FC236}">
                <a16:creationId xmlns:a16="http://schemas.microsoft.com/office/drawing/2014/main" id="{57CADA17-AB3A-415F-AEE4-0721BEB6023F}"/>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1447800" y="1600200"/>
            <a:ext cx="7315200" cy="4525963"/>
          </a:xfrm>
        </p:spPr>
      </p:pic>
      <p:pic>
        <p:nvPicPr>
          <p:cNvPr id="9222" name="Picture 5">
            <a:extLst>
              <a:ext uri="{FF2B5EF4-FFF2-40B4-BE49-F238E27FC236}">
                <a16:creationId xmlns:a16="http://schemas.microsoft.com/office/drawing/2014/main" id="{33C4D2C6-6D76-455E-989D-84471C3791A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0325" y="3863181"/>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A3689-3E79-4E45-A847-96458001F486}"/>
              </a:ext>
            </a:extLst>
          </p:cNvPr>
          <p:cNvSpPr>
            <a:spLocks noGrp="1"/>
          </p:cNvSpPr>
          <p:nvPr>
            <p:ph type="title"/>
          </p:nvPr>
        </p:nvSpPr>
        <p:spPr>
          <a:xfrm>
            <a:off x="914400" y="228600"/>
            <a:ext cx="7772400" cy="1189038"/>
          </a:xfrm>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hangingPunct="1">
              <a:defRPr/>
            </a:pPr>
            <a:br>
              <a:rPr lang="en-US" altLang="en-US" sz="3200" b="1">
                <a:solidFill>
                  <a:srgbClr val="996600"/>
                </a:solidFill>
                <a:latin typeface="Perpetua" pitchFamily="18" charset="0"/>
              </a:rPr>
            </a:br>
            <a:r>
              <a:rPr lang="en-US" altLang="en-US" sz="3200" b="1">
                <a:solidFill>
                  <a:srgbClr val="996600"/>
                </a:solidFill>
                <a:latin typeface="Perpetua" pitchFamily="18" charset="0"/>
              </a:rPr>
              <a:t>Opening Profile:</a:t>
            </a:r>
            <a:r>
              <a:rPr lang="en-US" altLang="en-US" sz="3200" b="1"/>
              <a:t>: </a:t>
            </a:r>
            <a:r>
              <a:rPr lang="en-US" altLang="en-US" sz="3200" b="1">
                <a:solidFill>
                  <a:srgbClr val="800000"/>
                </a:solidFill>
                <a:latin typeface="Perpetua" pitchFamily="18" charset="0"/>
              </a:rPr>
              <a:t>Social Media Bring </a:t>
            </a:r>
            <a:r>
              <a:rPr lang="en-US" altLang="en-US" sz="3200" b="1">
                <a:solidFill>
                  <a:srgbClr val="996600"/>
                </a:solidFill>
                <a:latin typeface="Perpetua" pitchFamily="18" charset="0"/>
              </a:rPr>
              <a:t>Changes to Saudi Arabian Culture </a:t>
            </a:r>
            <a:br>
              <a:rPr lang="en-US" altLang="en-US" sz="3200">
                <a:latin typeface="Perpetua" pitchFamily="18" charset="0"/>
              </a:rPr>
            </a:br>
            <a:endParaRPr lang="en-US" altLang="en-US" sz="3200" b="1">
              <a:solidFill>
                <a:srgbClr val="996600"/>
              </a:solidFill>
              <a:latin typeface="Perpetua" pitchFamily="18" charset="0"/>
            </a:endParaRPr>
          </a:p>
        </p:txBody>
      </p:sp>
      <p:sp>
        <p:nvSpPr>
          <p:cNvPr id="3" name="Content Placeholder 2">
            <a:extLst>
              <a:ext uri="{FF2B5EF4-FFF2-40B4-BE49-F238E27FC236}">
                <a16:creationId xmlns:a16="http://schemas.microsoft.com/office/drawing/2014/main" id="{E9F3965E-070C-4FEE-877E-88D541803E25}"/>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lnSpc>
                <a:spcPct val="90000"/>
              </a:lnSpc>
              <a:buFont typeface="Arial" charset="0"/>
              <a:buChar char="•"/>
              <a:defRPr/>
            </a:pPr>
            <a:r>
              <a:rPr lang="en-US" altLang="en-US" sz="2400" b="1" dirty="0"/>
              <a:t> social media penetration in Saudi Arabia included:</a:t>
            </a:r>
          </a:p>
          <a:p>
            <a:pPr eaLnBrk="1" hangingPunct="1">
              <a:lnSpc>
                <a:spcPct val="90000"/>
              </a:lnSpc>
              <a:buFont typeface="Wingdings 2" panose="05020102010507070707" pitchFamily="18" charset="2"/>
              <a:buNone/>
              <a:defRPr/>
            </a:pPr>
            <a:r>
              <a:rPr lang="en-US" altLang="en-US" sz="2400" b="1" dirty="0"/>
              <a:t>       	88%  on Facebook</a:t>
            </a:r>
            <a:br>
              <a:rPr lang="en-US" altLang="en-US" sz="2400" b="1" dirty="0"/>
            </a:br>
            <a:r>
              <a:rPr lang="en-US" altLang="en-US" sz="2400" b="1" dirty="0"/>
              <a:t>       	81 % on Twitter</a:t>
            </a:r>
          </a:p>
          <a:p>
            <a:pPr eaLnBrk="1" hangingPunct="1">
              <a:lnSpc>
                <a:spcPct val="90000"/>
              </a:lnSpc>
              <a:buFont typeface="Wingdings 2" panose="05020102010507070707" pitchFamily="18" charset="2"/>
              <a:buNone/>
              <a:defRPr/>
            </a:pPr>
            <a:r>
              <a:rPr lang="en-US" altLang="en-US" sz="2400" b="1" dirty="0"/>
              <a:t>       	78 % on Google</a:t>
            </a:r>
          </a:p>
          <a:p>
            <a:pPr eaLnBrk="1" hangingPunct="1">
              <a:lnSpc>
                <a:spcPct val="90000"/>
              </a:lnSpc>
              <a:buFont typeface="Arial" charset="0"/>
              <a:buChar char="•"/>
              <a:defRPr/>
            </a:pPr>
            <a:r>
              <a:rPr lang="en-US" altLang="en-US" sz="2400" b="1" dirty="0"/>
              <a:t>70 % of Saudis are under 30 and own smartphones</a:t>
            </a:r>
          </a:p>
          <a:p>
            <a:pPr eaLnBrk="1" hangingPunct="1">
              <a:lnSpc>
                <a:spcPct val="90000"/>
              </a:lnSpc>
              <a:buFont typeface="Arial" charset="0"/>
              <a:buChar char="•"/>
              <a:defRPr/>
            </a:pPr>
            <a:r>
              <a:rPr lang="en-US" altLang="en-US" sz="2400" b="1" dirty="0"/>
              <a:t>Many use  Twitter and YouTube out of </a:t>
            </a:r>
            <a:br>
              <a:rPr lang="en-US" altLang="en-US" sz="2400" b="1" dirty="0"/>
            </a:br>
            <a:r>
              <a:rPr lang="en-US" altLang="en-US" sz="2400" b="1" dirty="0"/>
              <a:t>boredom with the lack of entertainment</a:t>
            </a:r>
          </a:p>
          <a:p>
            <a:pPr eaLnBrk="1" hangingPunct="1">
              <a:lnSpc>
                <a:spcPct val="90000"/>
              </a:lnSpc>
              <a:buFont typeface="Arial" charset="0"/>
              <a:buChar char="•"/>
              <a:defRPr/>
            </a:pPr>
            <a:r>
              <a:rPr lang="en-US" altLang="en-US" sz="2400" b="1" dirty="0"/>
              <a:t>Twitter represents an escape from</a:t>
            </a:r>
            <a:br>
              <a:rPr lang="en-US" altLang="en-US" sz="2400" b="1" dirty="0"/>
            </a:br>
            <a:r>
              <a:rPr lang="en-US" altLang="en-US" sz="2400" b="1" dirty="0"/>
              <a:t> the lack of social freedom</a:t>
            </a:r>
          </a:p>
          <a:p>
            <a:pPr eaLnBrk="1" hangingPunct="1">
              <a:lnSpc>
                <a:spcPct val="90000"/>
              </a:lnSpc>
              <a:buFont typeface="Arial" charset="0"/>
              <a:buChar char="•"/>
              <a:defRPr/>
            </a:pPr>
            <a:endParaRPr lang="en-US" altLang="en-US" sz="2400" b="1" dirty="0"/>
          </a:p>
          <a:p>
            <a:pPr eaLnBrk="1" hangingPunct="1">
              <a:lnSpc>
                <a:spcPct val="90000"/>
              </a:lnSpc>
              <a:buFont typeface="Arial" charset="0"/>
              <a:buChar char="•"/>
              <a:defRPr/>
            </a:pPr>
            <a:endParaRPr lang="en-US" altLang="en-US" sz="2000" b="1" dirty="0">
              <a:solidFill>
                <a:srgbClr val="000000"/>
              </a:solidFill>
            </a:endParaRPr>
          </a:p>
        </p:txBody>
      </p:sp>
      <p:sp>
        <p:nvSpPr>
          <p:cNvPr id="10244" name="Slide Number Placeholder 5">
            <a:extLst>
              <a:ext uri="{FF2B5EF4-FFF2-40B4-BE49-F238E27FC236}">
                <a16:creationId xmlns:a16="http://schemas.microsoft.com/office/drawing/2014/main" id="{399A3582-080C-4BD1-A6C6-19B3ED83A2E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AA917181-518D-4741-A079-AE431397BAF9}" type="slidenum">
              <a:rPr lang="en-US" altLang="en-US" sz="1400">
                <a:solidFill>
                  <a:srgbClr val="FFFFFF"/>
                </a:solidFill>
                <a:latin typeface="Franklin Gothic Book" panose="020B0503020102020204" pitchFamily="34" charset="0"/>
              </a:rPr>
              <a:pPr/>
              <a:t>6</a:t>
            </a:fld>
            <a:endParaRPr lang="en-US" altLang="en-US" sz="1400">
              <a:solidFill>
                <a:srgbClr val="FFFFFF"/>
              </a:solidFill>
              <a:latin typeface="Franklin Gothic Book" panose="020B0503020102020204" pitchFamily="34" charset="0"/>
            </a:endParaRPr>
          </a:p>
        </p:txBody>
      </p:sp>
      <p:sp>
        <p:nvSpPr>
          <p:cNvPr id="10245" name="Footer Placeholder 10">
            <a:extLst>
              <a:ext uri="{FF2B5EF4-FFF2-40B4-BE49-F238E27FC236}">
                <a16:creationId xmlns:a16="http://schemas.microsoft.com/office/drawing/2014/main" id="{CA0E818F-42F8-49DB-80D1-25FD18FE67EF}"/>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pic>
        <p:nvPicPr>
          <p:cNvPr id="10246" name="Picture 5">
            <a:extLst>
              <a:ext uri="{FF2B5EF4-FFF2-40B4-BE49-F238E27FC236}">
                <a16:creationId xmlns:a16="http://schemas.microsoft.com/office/drawing/2014/main" id="{55A178DB-9299-44EA-910C-92952FEDED1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0662" y="3863181"/>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CEE77-A6EF-4268-9C08-7324262BD9FE}"/>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Opening Profile: Saudi Arabian Culture</a:t>
            </a:r>
          </a:p>
        </p:txBody>
      </p:sp>
      <p:sp>
        <p:nvSpPr>
          <p:cNvPr id="11267" name="Slide Number Placeholder 5">
            <a:extLst>
              <a:ext uri="{FF2B5EF4-FFF2-40B4-BE49-F238E27FC236}">
                <a16:creationId xmlns:a16="http://schemas.microsoft.com/office/drawing/2014/main" id="{03E70491-D572-4E2A-AF31-2CF719C68D2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C16127F5-5433-4C0F-BD08-B9200D930D4A}" type="slidenum">
              <a:rPr lang="en-US" altLang="en-US" sz="1400">
                <a:solidFill>
                  <a:srgbClr val="FFFFFF"/>
                </a:solidFill>
                <a:latin typeface="Franklin Gothic Book" panose="020B0503020102020204" pitchFamily="34" charset="0"/>
              </a:rPr>
              <a:pPr/>
              <a:t>7</a:t>
            </a:fld>
            <a:endParaRPr lang="en-US" altLang="en-US" sz="1400">
              <a:solidFill>
                <a:srgbClr val="FFFFFF"/>
              </a:solidFill>
              <a:latin typeface="Franklin Gothic Book" panose="020B0503020102020204" pitchFamily="34" charset="0"/>
            </a:endParaRPr>
          </a:p>
        </p:txBody>
      </p:sp>
      <p:sp>
        <p:nvSpPr>
          <p:cNvPr id="11268" name="Footer Placeholder 10">
            <a:extLst>
              <a:ext uri="{FF2B5EF4-FFF2-40B4-BE49-F238E27FC236}">
                <a16:creationId xmlns:a16="http://schemas.microsoft.com/office/drawing/2014/main" id="{A124D2C5-29AC-4D83-BCAC-EA5542385103}"/>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pic>
        <p:nvPicPr>
          <p:cNvPr id="11269" name="Picture 5">
            <a:extLst>
              <a:ext uri="{FF2B5EF4-FFF2-40B4-BE49-F238E27FC236}">
                <a16:creationId xmlns:a16="http://schemas.microsoft.com/office/drawing/2014/main" id="{AAC868DC-0734-48FE-B13C-B314FCC9CB3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3528" y="378904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Content Placeholder 2">
            <a:extLst>
              <a:ext uri="{FF2B5EF4-FFF2-40B4-BE49-F238E27FC236}">
                <a16:creationId xmlns:a16="http://schemas.microsoft.com/office/drawing/2014/main" id="{7E2717B5-88F0-4B28-B41F-59955C43A475}"/>
              </a:ext>
            </a:extLst>
          </p:cNvPr>
          <p:cNvSpPr>
            <a:spLocks noGrp="1"/>
          </p:cNvSpPr>
          <p:nvPr>
            <p:ph sz="quarter" idx="1"/>
          </p:nvPr>
        </p:nvSpPr>
        <p:spPr>
          <a:xfrm>
            <a:off x="1828800" y="1646238"/>
            <a:ext cx="6858000" cy="4525962"/>
          </a:xfrm>
          <a:solidFill>
            <a:srgbClr val="F9ECD2"/>
          </a:soli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a:lnSpc>
                <a:spcPct val="80000"/>
              </a:lnSpc>
              <a:defRPr/>
            </a:pPr>
            <a:endParaRPr lang="en-US" altLang="en-US" sz="3200" b="1" baseline="30000"/>
          </a:p>
          <a:p>
            <a:pPr>
              <a:lnSpc>
                <a:spcPct val="80000"/>
              </a:lnSpc>
              <a:defRPr/>
            </a:pPr>
            <a:r>
              <a:rPr lang="en-US" altLang="en-US" sz="3200" b="1" baseline="30000"/>
              <a:t>Social</a:t>
            </a:r>
            <a:r>
              <a:rPr lang="en-US" altLang="en-US" sz="3200" b="1"/>
              <a:t> </a:t>
            </a:r>
            <a:r>
              <a:rPr lang="en-US" altLang="en-US" sz="3200" b="1" baseline="30000"/>
              <a:t>media used in</a:t>
            </a:r>
            <a:r>
              <a:rPr lang="en-US" altLang="en-US" sz="3200" b="1"/>
              <a:t> </a:t>
            </a:r>
            <a:r>
              <a:rPr lang="en-US" altLang="en-US" sz="3200" b="1" baseline="30000"/>
              <a:t>all sectors of  Saudi society</a:t>
            </a:r>
          </a:p>
          <a:p>
            <a:pPr lvl="1">
              <a:lnSpc>
                <a:spcPct val="60000"/>
              </a:lnSpc>
              <a:buFont typeface="Arial" charset="0"/>
              <a:buChar char="•"/>
              <a:defRPr/>
            </a:pPr>
            <a:r>
              <a:rPr lang="en-US" altLang="en-US" sz="3000" b="1" baseline="30000"/>
              <a:t>   Government officials</a:t>
            </a:r>
          </a:p>
          <a:p>
            <a:pPr lvl="1">
              <a:lnSpc>
                <a:spcPct val="60000"/>
              </a:lnSpc>
              <a:buFont typeface="Arial" charset="0"/>
              <a:buChar char="•"/>
              <a:defRPr/>
            </a:pPr>
            <a:r>
              <a:rPr lang="en-US" altLang="en-US" sz="3000" b="1" baseline="30000"/>
              <a:t> </a:t>
            </a:r>
            <a:r>
              <a:rPr lang="en-US" altLang="en-US" sz="3000" b="1"/>
              <a:t> </a:t>
            </a:r>
            <a:r>
              <a:rPr lang="en-US" altLang="en-US" sz="3000" b="1" baseline="30000"/>
              <a:t> Royalty</a:t>
            </a:r>
          </a:p>
          <a:p>
            <a:pPr lvl="1">
              <a:lnSpc>
                <a:spcPct val="70000"/>
              </a:lnSpc>
              <a:buFont typeface="Arial" charset="0"/>
              <a:buChar char="•"/>
              <a:defRPr/>
            </a:pPr>
            <a:r>
              <a:rPr lang="en-US" altLang="en-US" sz="3000" b="1" baseline="30000"/>
              <a:t>   Sheikhs</a:t>
            </a:r>
          </a:p>
          <a:p>
            <a:pPr lvl="1">
              <a:lnSpc>
                <a:spcPct val="70000"/>
              </a:lnSpc>
              <a:buFont typeface="Arial" charset="0"/>
              <a:buChar char="•"/>
              <a:defRPr/>
            </a:pPr>
            <a:r>
              <a:rPr lang="en-US" altLang="en-US" sz="3000" b="1" baseline="30000"/>
              <a:t> </a:t>
            </a:r>
            <a:r>
              <a:rPr lang="en-US" altLang="en-US" sz="3000" b="1"/>
              <a:t> </a:t>
            </a:r>
            <a:r>
              <a:rPr lang="en-US" altLang="en-US" sz="3000" b="1" baseline="30000"/>
              <a:t>Industry </a:t>
            </a:r>
          </a:p>
          <a:p>
            <a:pPr lvl="1">
              <a:lnSpc>
                <a:spcPct val="80000"/>
              </a:lnSpc>
              <a:buFont typeface="Wingdings 2" panose="05020102010507070707" pitchFamily="18" charset="2"/>
              <a:buNone/>
              <a:defRPr/>
            </a:pPr>
            <a:endParaRPr lang="en-US" altLang="en-US" sz="3000" b="1" baseline="30000"/>
          </a:p>
          <a:p>
            <a:pPr>
              <a:lnSpc>
                <a:spcPct val="50000"/>
              </a:lnSpc>
              <a:defRPr/>
            </a:pPr>
            <a:r>
              <a:rPr lang="en-US" altLang="en-US" sz="3200" b="1" baseline="30000"/>
              <a:t>Saudi government, an absolute monarchy, </a:t>
            </a:r>
          </a:p>
          <a:p>
            <a:pPr>
              <a:lnSpc>
                <a:spcPct val="50000"/>
              </a:lnSpc>
              <a:buFont typeface="Wingdings 2" panose="05020102010507070707" pitchFamily="18" charset="2"/>
              <a:buNone/>
              <a:defRPr/>
            </a:pPr>
            <a:r>
              <a:rPr lang="en-US" altLang="en-US" sz="3200" b="1" baseline="30000"/>
              <a:t>    reviews online activity to gather intelligence </a:t>
            </a:r>
          </a:p>
          <a:p>
            <a:pPr>
              <a:lnSpc>
                <a:spcPct val="60000"/>
              </a:lnSpc>
              <a:buSzPct val="93000"/>
              <a:buFont typeface="Wingdings 2" panose="05020102010507070707" pitchFamily="18" charset="2"/>
              <a:buNone/>
              <a:defRPr/>
            </a:pPr>
            <a:r>
              <a:rPr lang="en-US" altLang="en-US" sz="3200" b="1" baseline="30000"/>
              <a:t>    and monitor public opinion</a:t>
            </a:r>
          </a:p>
          <a:p>
            <a:pPr>
              <a:lnSpc>
                <a:spcPct val="60000"/>
              </a:lnSpc>
              <a:buSzPct val="104000"/>
              <a:buFont typeface="Arial" charset="0"/>
              <a:buChar char="•"/>
              <a:defRPr/>
            </a:pPr>
            <a:r>
              <a:rPr lang="en-US" altLang="en-US" sz="2000" b="1"/>
              <a:t>Social Media</a:t>
            </a:r>
          </a:p>
          <a:p>
            <a:pPr lvl="1">
              <a:lnSpc>
                <a:spcPct val="60000"/>
              </a:lnSpc>
              <a:buSzPct val="93000"/>
              <a:buFont typeface="Arial" charset="0"/>
              <a:buChar char="•"/>
              <a:defRPr/>
            </a:pPr>
            <a:r>
              <a:rPr lang="en-US" altLang="en-US" sz="1800" b="1"/>
              <a:t> </a:t>
            </a:r>
            <a:r>
              <a:rPr lang="en-US" altLang="en-US" sz="2000" b="1"/>
              <a:t>force for modernity in Saudi Arabia</a:t>
            </a:r>
          </a:p>
          <a:p>
            <a:pPr lvl="1">
              <a:lnSpc>
                <a:spcPct val="60000"/>
              </a:lnSpc>
              <a:buSzPct val="93000"/>
              <a:buFont typeface="Arial" charset="0"/>
              <a:buChar char="•"/>
              <a:defRPr/>
            </a:pPr>
            <a:r>
              <a:rPr lang="en-US" altLang="en-US" sz="2000" b="1"/>
              <a:t> powerful interactions with cultural mores</a:t>
            </a:r>
            <a:endParaRPr lang="en-US" altLang="en-US" sz="2000" b="1" baseline="30000"/>
          </a:p>
          <a:p>
            <a:pPr>
              <a:lnSpc>
                <a:spcPct val="60000"/>
              </a:lnSpc>
              <a:buFont typeface="Arial" charset="0"/>
              <a:buChar char="•"/>
              <a:defRPr/>
            </a:pPr>
            <a:endParaRPr lang="en-US" altLang="en-US" sz="2000" b="1"/>
          </a:p>
          <a:p>
            <a:pPr>
              <a:lnSpc>
                <a:spcPct val="60000"/>
              </a:lnSpc>
              <a:buSzPct val="93000"/>
              <a:buFont typeface="Wingdings 2" panose="05020102010507070707" pitchFamily="18" charset="2"/>
              <a:buNone/>
              <a:defRPr/>
            </a:pPr>
            <a:endParaRPr lang="en-US" altLang="en-US" sz="2000" b="1" baseline="30000"/>
          </a:p>
          <a:p>
            <a:pPr>
              <a:lnSpc>
                <a:spcPct val="60000"/>
              </a:lnSpc>
              <a:buSzPct val="93000"/>
              <a:buFont typeface="Wingdings 2" panose="05020102010507070707" pitchFamily="18" charset="2"/>
              <a:buNone/>
              <a:defRPr/>
            </a:pPr>
            <a:r>
              <a:rPr lang="en-US" altLang="en-US" sz="3200" b="1" baseline="30000"/>
              <a:t> </a:t>
            </a:r>
          </a:p>
          <a:p>
            <a:pPr eaLnBrk="1" hangingPunct="1">
              <a:buFont typeface="Wingdings 2" panose="05020102010507070707" pitchFamily="18" charset="2"/>
              <a:buNone/>
              <a:defRPr/>
            </a:pPr>
            <a:endParaRPr lang="en-US" altLang="en-US" sz="2800" b="1">
              <a:solidFill>
                <a:srgbClr val="000000"/>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C908E-B386-4142-986A-11B5BCF38453}"/>
              </a:ext>
            </a:extLst>
          </p:cNvPr>
          <p:cNvSpPr>
            <a:spLocks noGrp="1"/>
          </p:cNvSpPr>
          <p:nvPr>
            <p:ph type="title"/>
          </p:nvPr>
        </p:nvSpPr>
        <p:spPr>
          <a:xfrm>
            <a:off x="914400" y="3810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Culture and its Effects on Organizations</a:t>
            </a:r>
          </a:p>
        </p:txBody>
      </p:sp>
      <p:sp>
        <p:nvSpPr>
          <p:cNvPr id="3" name="Content Placeholder 2">
            <a:extLst>
              <a:ext uri="{FF2B5EF4-FFF2-40B4-BE49-F238E27FC236}">
                <a16:creationId xmlns:a16="http://schemas.microsoft.com/office/drawing/2014/main" id="{A285AA5C-F0BD-49E8-954B-F89A1AF4FAB4}"/>
              </a:ext>
            </a:extLst>
          </p:cNvPr>
          <p:cNvSpPr>
            <a:spLocks noGrp="1"/>
          </p:cNvSpPr>
          <p:nvPr>
            <p:ph sz="quarter" idx="1"/>
          </p:nvPr>
        </p:nvSpPr>
        <p:spPr>
          <a:xfrm>
            <a:off x="2514600" y="2133600"/>
            <a:ext cx="5638800" cy="29718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2" panose="05020102010507070707" pitchFamily="18" charset="2"/>
              <a:buNone/>
              <a:defRPr/>
            </a:pPr>
            <a:endParaRPr lang="en-US" altLang="en-US" sz="2400" b="1"/>
          </a:p>
        </p:txBody>
      </p:sp>
      <p:sp>
        <p:nvSpPr>
          <p:cNvPr id="13316" name="Slide Number Placeholder 5">
            <a:extLst>
              <a:ext uri="{FF2B5EF4-FFF2-40B4-BE49-F238E27FC236}">
                <a16:creationId xmlns:a16="http://schemas.microsoft.com/office/drawing/2014/main" id="{E19E4F27-E05D-4BC2-8270-92CD35E42F2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B6DA849F-4F3B-4F44-82E4-C795C2BE0447}" type="slidenum">
              <a:rPr lang="en-US" altLang="en-US" sz="1400">
                <a:solidFill>
                  <a:srgbClr val="FFFFFF"/>
                </a:solidFill>
                <a:latin typeface="Franklin Gothic Book" panose="020B0503020102020204" pitchFamily="34" charset="0"/>
              </a:rPr>
              <a:pPr/>
              <a:t>8</a:t>
            </a:fld>
            <a:endParaRPr lang="en-US" altLang="en-US" sz="1400">
              <a:solidFill>
                <a:srgbClr val="FFFFFF"/>
              </a:solidFill>
              <a:latin typeface="Franklin Gothic Book" panose="020B0503020102020204" pitchFamily="34" charset="0"/>
            </a:endParaRPr>
          </a:p>
        </p:txBody>
      </p:sp>
      <p:sp>
        <p:nvSpPr>
          <p:cNvPr id="13317" name="Footer Placeholder 8">
            <a:extLst>
              <a:ext uri="{FF2B5EF4-FFF2-40B4-BE49-F238E27FC236}">
                <a16:creationId xmlns:a16="http://schemas.microsoft.com/office/drawing/2014/main" id="{C6BD7F44-090F-45C2-AF56-C903EA5D513D}"/>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
        <p:nvSpPr>
          <p:cNvPr id="8" name="Bevel 7">
            <a:extLst>
              <a:ext uri="{FF2B5EF4-FFF2-40B4-BE49-F238E27FC236}">
                <a16:creationId xmlns:a16="http://schemas.microsoft.com/office/drawing/2014/main" id="{943BD0C1-ECB5-440D-96EA-F548069C1F5C}"/>
              </a:ext>
            </a:extLst>
          </p:cNvPr>
          <p:cNvSpPr/>
          <p:nvPr/>
        </p:nvSpPr>
        <p:spPr>
          <a:xfrm>
            <a:off x="2514600" y="1981200"/>
            <a:ext cx="5638800" cy="327660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a:lstStyle/>
          <a:p>
            <a:pPr algn="ctr" eaLnBrk="1" hangingPunct="1">
              <a:defRPr/>
            </a:pPr>
            <a:r>
              <a:rPr lang="en-US" sz="2300" dirty="0">
                <a:solidFill>
                  <a:srgbClr val="FFFF00"/>
                </a:solidFill>
                <a:ea typeface="MS PGothic" pitchFamily="34" charset="-128"/>
              </a:rPr>
              <a:t>Culture</a:t>
            </a:r>
          </a:p>
          <a:p>
            <a:pPr algn="ctr" eaLnBrk="1" hangingPunct="1">
              <a:defRPr/>
            </a:pPr>
            <a:r>
              <a:rPr lang="en-US" sz="2300" dirty="0">
                <a:solidFill>
                  <a:srgbClr val="FFFF00"/>
                </a:solidFill>
                <a:ea typeface="MS PGothic" pitchFamily="34" charset="-128"/>
              </a:rPr>
              <a:t>A set of shared values, understandings, assumptions, and goals that are learned from earlier generations, imposed by present members of a society, and passed on to succeeding generations </a:t>
            </a:r>
          </a:p>
          <a:p>
            <a:pPr algn="ctr" eaLnBrk="1" hangingPunct="1">
              <a:defRPr/>
            </a:pPr>
            <a:endParaRPr lang="en-US" sz="2300" dirty="0">
              <a:solidFill>
                <a:srgbClr val="FFFF00"/>
              </a:solidFill>
              <a:ea typeface="MS PGothic" pitchFamily="34" charset="-128"/>
            </a:endParaRPr>
          </a:p>
        </p:txBody>
      </p:sp>
      <p:pic>
        <p:nvPicPr>
          <p:cNvPr id="13319" name="Picture 5">
            <a:extLst>
              <a:ext uri="{FF2B5EF4-FFF2-40B4-BE49-F238E27FC236}">
                <a16:creationId xmlns:a16="http://schemas.microsoft.com/office/drawing/2014/main" id="{0FFFD882-5ABD-46A6-92CE-E6057285F1A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96862" y="34290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32141-017A-4EE0-9065-AEAA0FA9022C}"/>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Environmental Variables Affecting Management Functions</a:t>
            </a:r>
          </a:p>
        </p:txBody>
      </p:sp>
      <p:sp>
        <p:nvSpPr>
          <p:cNvPr id="14339" name="Slide Number Placeholder 5">
            <a:extLst>
              <a:ext uri="{FF2B5EF4-FFF2-40B4-BE49-F238E27FC236}">
                <a16:creationId xmlns:a16="http://schemas.microsoft.com/office/drawing/2014/main" id="{60FEA8A4-BE0F-4BC3-82AD-039ADBD3728B}"/>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2B26A790-E49F-45C8-BB60-BF1C2C4A24B4}" type="slidenum">
              <a:rPr lang="en-US" altLang="en-US" sz="1400">
                <a:solidFill>
                  <a:srgbClr val="FFFFFF"/>
                </a:solidFill>
                <a:latin typeface="Franklin Gothic Book" panose="020B0503020102020204" pitchFamily="34" charset="0"/>
              </a:rPr>
              <a:pPr/>
              <a:t>9</a:t>
            </a:fld>
            <a:endParaRPr lang="en-US" altLang="en-US" sz="1400">
              <a:solidFill>
                <a:srgbClr val="FFFFFF"/>
              </a:solidFill>
              <a:latin typeface="Franklin Gothic Book" panose="020B0503020102020204" pitchFamily="34" charset="0"/>
            </a:endParaRPr>
          </a:p>
        </p:txBody>
      </p:sp>
      <p:sp>
        <p:nvSpPr>
          <p:cNvPr id="14340" name="Footer Placeholder 8">
            <a:extLst>
              <a:ext uri="{FF2B5EF4-FFF2-40B4-BE49-F238E27FC236}">
                <a16:creationId xmlns:a16="http://schemas.microsoft.com/office/drawing/2014/main" id="{263D5658-A2FB-464F-8D3B-437811177F43}"/>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pic>
        <p:nvPicPr>
          <p:cNvPr id="14341" name="Picture 5">
            <a:extLst>
              <a:ext uri="{FF2B5EF4-FFF2-40B4-BE49-F238E27FC236}">
                <a16:creationId xmlns:a16="http://schemas.microsoft.com/office/drawing/2014/main" id="{82E1F5B1-0B31-436D-9D1B-614FCF9B17D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 y="3717032"/>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2" name="Picture 7">
            <a:extLst>
              <a:ext uri="{FF2B5EF4-FFF2-40B4-BE49-F238E27FC236}">
                <a16:creationId xmlns:a16="http://schemas.microsoft.com/office/drawing/2014/main" id="{E2747D39-6660-4DDC-914E-80507CF8EF6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209800" y="1495425"/>
            <a:ext cx="6477000" cy="4748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D94BA-F103-4B66-B824-951E1408EDC0}"/>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Culture and its Effects on Organizations</a:t>
            </a:r>
          </a:p>
        </p:txBody>
      </p:sp>
      <p:graphicFrame>
        <p:nvGraphicFramePr>
          <p:cNvPr id="8" name="Content Placeholder 7">
            <a:extLst>
              <a:ext uri="{FF2B5EF4-FFF2-40B4-BE49-F238E27FC236}">
                <a16:creationId xmlns:a16="http://schemas.microsoft.com/office/drawing/2014/main" id="{894EACFD-BD14-4040-97CA-C1436D7585D2}"/>
              </a:ext>
            </a:extLst>
          </p:cNvPr>
          <p:cNvGraphicFramePr>
            <a:graphicFrameLocks noGrp="1"/>
          </p:cNvGraphicFramePr>
          <p:nvPr>
            <p:ph sz="quarter" idx="1"/>
            <p:extLst>
              <p:ext uri="{D42A27DB-BD31-4B8C-83A1-F6EECF244321}">
                <p14:modId xmlns:p14="http://schemas.microsoft.com/office/powerpoint/2010/main" val="3483808693"/>
              </p:ext>
            </p:extLst>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364" name="Slide Number Placeholder 5">
            <a:extLst>
              <a:ext uri="{FF2B5EF4-FFF2-40B4-BE49-F238E27FC236}">
                <a16:creationId xmlns:a16="http://schemas.microsoft.com/office/drawing/2014/main" id="{738C46CA-EBEA-4E0E-9E66-D13501979FC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52EC9AD7-F386-4917-BD80-C9288928E0CE}" type="slidenum">
              <a:rPr lang="en-US" altLang="en-US" sz="1400">
                <a:solidFill>
                  <a:srgbClr val="FFFFFF"/>
                </a:solidFill>
                <a:latin typeface="Franklin Gothic Book" panose="020B0503020102020204" pitchFamily="34" charset="0"/>
              </a:rPr>
              <a:pPr/>
              <a:t>10</a:t>
            </a:fld>
            <a:endParaRPr lang="en-US" altLang="en-US" sz="1400">
              <a:solidFill>
                <a:srgbClr val="FFFFFF"/>
              </a:solidFill>
              <a:latin typeface="Franklin Gothic Book" panose="020B0503020102020204" pitchFamily="34" charset="0"/>
            </a:endParaRPr>
          </a:p>
        </p:txBody>
      </p:sp>
      <p:sp>
        <p:nvSpPr>
          <p:cNvPr id="15365" name="Footer Placeholder 8">
            <a:extLst>
              <a:ext uri="{FF2B5EF4-FFF2-40B4-BE49-F238E27FC236}">
                <a16:creationId xmlns:a16="http://schemas.microsoft.com/office/drawing/2014/main" id="{EA4FF93C-A774-4A9B-BCE9-86C490B8F0D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pic>
        <p:nvPicPr>
          <p:cNvPr id="15366" name="Picture 5">
            <a:extLst>
              <a:ext uri="{FF2B5EF4-FFF2-40B4-BE49-F238E27FC236}">
                <a16:creationId xmlns:a16="http://schemas.microsoft.com/office/drawing/2014/main" id="{44322CC3-2AAC-4D58-B22C-EEEF047BA19D}"/>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79512" y="3839412"/>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6D049-33B7-45DA-B5F7-4F16EEF1E54D}"/>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Organizational Culture</a:t>
            </a:r>
          </a:p>
        </p:txBody>
      </p:sp>
      <p:sp>
        <p:nvSpPr>
          <p:cNvPr id="3" name="Content Placeholder 2">
            <a:extLst>
              <a:ext uri="{FF2B5EF4-FFF2-40B4-BE49-F238E27FC236}">
                <a16:creationId xmlns:a16="http://schemas.microsoft.com/office/drawing/2014/main" id="{BA07A60B-5FAC-4CF9-B26B-001A96929CB7}"/>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Franklin Gothic Book" pitchFamily="34" charset="0"/>
              <a:buAutoNum type="arabicPeriod"/>
              <a:defRPr/>
            </a:pPr>
            <a:r>
              <a:rPr lang="en-US" altLang="en-US" sz="2400" b="1">
                <a:solidFill>
                  <a:srgbClr val="000000"/>
                </a:solidFill>
              </a:rPr>
              <a:t>Exists within and interacts with societal culture</a:t>
            </a:r>
          </a:p>
          <a:p>
            <a:pPr marL="457200" indent="-457200" eaLnBrk="1" hangingPunct="1">
              <a:buFont typeface="Franklin Gothic Book" pitchFamily="34" charset="0"/>
              <a:buAutoNum type="arabicPeriod"/>
              <a:defRPr/>
            </a:pPr>
            <a:r>
              <a:rPr lang="en-US" altLang="en-US" sz="2400" b="1">
                <a:solidFill>
                  <a:srgbClr val="000000"/>
                </a:solidFill>
              </a:rPr>
              <a:t>Varies a great deal from one organization, company, institution, or group to another</a:t>
            </a:r>
          </a:p>
          <a:p>
            <a:pPr marL="457200" indent="-457200" eaLnBrk="1" hangingPunct="1">
              <a:buFont typeface="Franklin Gothic Book" pitchFamily="34" charset="0"/>
              <a:buAutoNum type="arabicPeriod"/>
              <a:defRPr/>
            </a:pPr>
            <a:r>
              <a:rPr lang="en-US" altLang="en-US" sz="2400" b="1">
                <a:solidFill>
                  <a:srgbClr val="000000"/>
                </a:solidFill>
              </a:rPr>
              <a:t>Represents those expectations, norms, and goals held in common by members of that group</a:t>
            </a:r>
          </a:p>
          <a:p>
            <a:pPr marL="457200" indent="-457200" eaLnBrk="1" hangingPunct="1">
              <a:buFont typeface="Wingdings 2" panose="05020102010507070707" pitchFamily="18" charset="2"/>
              <a:buNone/>
              <a:defRPr/>
            </a:pPr>
            <a:endParaRPr lang="en-US" altLang="en-US" sz="2400" b="1">
              <a:solidFill>
                <a:srgbClr val="000000"/>
              </a:solidFill>
            </a:endParaRPr>
          </a:p>
          <a:p>
            <a:pPr marL="457200" indent="-457200" eaLnBrk="1" hangingPunct="1">
              <a:defRPr/>
            </a:pPr>
            <a:r>
              <a:rPr lang="en-US" altLang="en-US" sz="2400" b="1"/>
              <a:t>Examples:</a:t>
            </a:r>
          </a:p>
          <a:p>
            <a:pPr marL="730250" lvl="1" indent="-457200" eaLnBrk="1" hangingPunct="1">
              <a:defRPr/>
            </a:pPr>
            <a:r>
              <a:rPr lang="en-US" altLang="en-US" sz="2000" b="1" i="1"/>
              <a:t>IBM vs. Apple</a:t>
            </a:r>
          </a:p>
          <a:p>
            <a:pPr marL="730250" lvl="1" indent="-457200" eaLnBrk="1" hangingPunct="1">
              <a:defRPr/>
            </a:pPr>
            <a:r>
              <a:rPr lang="en-US" altLang="en-US" sz="2000" b="1" i="1"/>
              <a:t>Daimler Benz vs. Chrysler</a:t>
            </a:r>
            <a:endParaRPr lang="en-US" altLang="en-US" sz="2000" b="1" i="1">
              <a:solidFill>
                <a:srgbClr val="7030A0"/>
              </a:solidFill>
            </a:endParaRPr>
          </a:p>
        </p:txBody>
      </p:sp>
      <p:sp>
        <p:nvSpPr>
          <p:cNvPr id="17412" name="Slide Number Placeholder 5">
            <a:extLst>
              <a:ext uri="{FF2B5EF4-FFF2-40B4-BE49-F238E27FC236}">
                <a16:creationId xmlns:a16="http://schemas.microsoft.com/office/drawing/2014/main" id="{698F0584-D6DA-4866-BCC5-8EE3F3CC95B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82B628EE-A03F-4996-B1E6-A8B9FA8531B3}" type="slidenum">
              <a:rPr lang="en-US" altLang="en-US" sz="1400">
                <a:solidFill>
                  <a:srgbClr val="FFFFFF"/>
                </a:solidFill>
                <a:latin typeface="Franklin Gothic Book" panose="020B0503020102020204" pitchFamily="34" charset="0"/>
              </a:rPr>
              <a:pPr/>
              <a:t>11</a:t>
            </a:fld>
            <a:endParaRPr lang="en-US" altLang="en-US" sz="1400">
              <a:solidFill>
                <a:srgbClr val="FFFFFF"/>
              </a:solidFill>
              <a:latin typeface="Franklin Gothic Book" panose="020B0503020102020204" pitchFamily="34" charset="0"/>
            </a:endParaRPr>
          </a:p>
        </p:txBody>
      </p:sp>
      <p:sp>
        <p:nvSpPr>
          <p:cNvPr id="17413" name="Footer Placeholder 8">
            <a:extLst>
              <a:ext uri="{FF2B5EF4-FFF2-40B4-BE49-F238E27FC236}">
                <a16:creationId xmlns:a16="http://schemas.microsoft.com/office/drawing/2014/main" id="{1BA84472-1A65-4CB4-81FD-860530BF1668}"/>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Inc </a:t>
            </a:r>
          </a:p>
        </p:txBody>
      </p:sp>
      <p:pic>
        <p:nvPicPr>
          <p:cNvPr id="17414" name="Picture 5">
            <a:extLst>
              <a:ext uri="{FF2B5EF4-FFF2-40B4-BE49-F238E27FC236}">
                <a16:creationId xmlns:a16="http://schemas.microsoft.com/office/drawing/2014/main" id="{1155C268-5F75-4B1B-A49B-0016D6BC534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22467" y="4005064"/>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85B27-9B97-4297-9F96-A06995D2732E}"/>
              </a:ext>
            </a:extLst>
          </p:cNvPr>
          <p:cNvSpPr>
            <a:spLocks noGrp="1"/>
          </p:cNvSpPr>
          <p:nvPr>
            <p:ph type="title"/>
          </p:nvPr>
        </p:nvSpPr>
        <p:spPr>
          <a:xfrm>
            <a:off x="990600" y="3048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sz="3200" b="1">
                <a:solidFill>
                  <a:srgbClr val="996600"/>
                </a:solidFill>
                <a:latin typeface="+mn-lt"/>
                <a:ea typeface="+mn-ea"/>
                <a:cs typeface="+mn-cs"/>
              </a:rPr>
              <a:t>The Effect of Culture on </a:t>
            </a:r>
            <a:br>
              <a:rPr lang="en-US" sz="3200" b="1">
                <a:solidFill>
                  <a:srgbClr val="996600"/>
                </a:solidFill>
                <a:latin typeface="+mn-lt"/>
                <a:ea typeface="+mn-ea"/>
                <a:cs typeface="+mn-cs"/>
              </a:rPr>
            </a:br>
            <a:r>
              <a:rPr lang="en-US" sz="3200" b="1">
                <a:solidFill>
                  <a:srgbClr val="996600"/>
                </a:solidFill>
                <a:latin typeface="+mn-lt"/>
                <a:ea typeface="+mn-ea"/>
                <a:cs typeface="+mn-cs"/>
              </a:rPr>
              <a:t>Organizational Process</a:t>
            </a:r>
          </a:p>
        </p:txBody>
      </p:sp>
      <p:sp>
        <p:nvSpPr>
          <p:cNvPr id="18435" name="Footer Placeholder 12">
            <a:extLst>
              <a:ext uri="{FF2B5EF4-FFF2-40B4-BE49-F238E27FC236}">
                <a16:creationId xmlns:a16="http://schemas.microsoft.com/office/drawing/2014/main" id="{1EA890C8-4CFD-4DB1-B143-51231E8CF26A}"/>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sz="1400">
              <a:solidFill>
                <a:schemeClr val="tx2"/>
              </a:solidFill>
              <a:latin typeface="Perpetua" panose="02020502060401020303" pitchFamily="18" charset="0"/>
            </a:endParaRPr>
          </a:p>
        </p:txBody>
      </p:sp>
      <p:sp>
        <p:nvSpPr>
          <p:cNvPr id="18436" name="Slide Number Placeholder 5">
            <a:extLst>
              <a:ext uri="{FF2B5EF4-FFF2-40B4-BE49-F238E27FC236}">
                <a16:creationId xmlns:a16="http://schemas.microsoft.com/office/drawing/2014/main" id="{445C7411-A3D2-46D5-A833-CFDB4E69352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E79D0437-C27C-4207-B5EC-0E0FFBE1B2AA}" type="slidenum">
              <a:rPr lang="en-US" altLang="en-US" sz="1400">
                <a:solidFill>
                  <a:srgbClr val="FFFFFF"/>
                </a:solidFill>
                <a:latin typeface="Franklin Gothic Book" panose="020B0503020102020204" pitchFamily="34" charset="0"/>
              </a:rPr>
              <a:pPr/>
              <a:t>12</a:t>
            </a:fld>
            <a:endParaRPr lang="en-US" altLang="en-US" sz="1400">
              <a:solidFill>
                <a:srgbClr val="FFFFFF"/>
              </a:solidFill>
              <a:latin typeface="Franklin Gothic Book" panose="020B0503020102020204" pitchFamily="34" charset="0"/>
            </a:endParaRPr>
          </a:p>
        </p:txBody>
      </p:sp>
      <p:graphicFrame>
        <p:nvGraphicFramePr>
          <p:cNvPr id="12" name="Table 11">
            <a:extLst>
              <a:ext uri="{FF2B5EF4-FFF2-40B4-BE49-F238E27FC236}">
                <a16:creationId xmlns:a16="http://schemas.microsoft.com/office/drawing/2014/main" id="{2729A950-0134-4B2E-B9CC-736CDF863D16}"/>
              </a:ext>
            </a:extLst>
          </p:cNvPr>
          <p:cNvGraphicFramePr>
            <a:graphicFrameLocks noGrp="1"/>
          </p:cNvGraphicFramePr>
          <p:nvPr/>
        </p:nvGraphicFramePr>
        <p:xfrm>
          <a:off x="1676400" y="1524000"/>
          <a:ext cx="7086600" cy="4572002"/>
        </p:xfrm>
        <a:graphic>
          <a:graphicData uri="http://schemas.openxmlformats.org/drawingml/2006/table">
            <a:tbl>
              <a:tblPr/>
              <a:tblGrid>
                <a:gridCol w="2362200">
                  <a:extLst>
                    <a:ext uri="{9D8B030D-6E8A-4147-A177-3AD203B41FA5}">
                      <a16:colId xmlns:a16="http://schemas.microsoft.com/office/drawing/2014/main" val="20000"/>
                    </a:ext>
                  </a:extLst>
                </a:gridCol>
                <a:gridCol w="2362200">
                  <a:extLst>
                    <a:ext uri="{9D8B030D-6E8A-4147-A177-3AD203B41FA5}">
                      <a16:colId xmlns:a16="http://schemas.microsoft.com/office/drawing/2014/main" val="20001"/>
                    </a:ext>
                  </a:extLst>
                </a:gridCol>
                <a:gridCol w="2362200">
                  <a:extLst>
                    <a:ext uri="{9D8B030D-6E8A-4147-A177-3AD203B41FA5}">
                      <a16:colId xmlns:a16="http://schemas.microsoft.com/office/drawing/2014/main" val="20002"/>
                    </a:ext>
                  </a:extLst>
                </a:gridCol>
              </a:tblGrid>
              <a:tr h="911527">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400" b="1" i="0" u="none" strike="noStrike" cap="none" normalizeH="0" baseline="0" dirty="0">
                          <a:ln>
                            <a:noFill/>
                          </a:ln>
                          <a:solidFill>
                            <a:schemeClr val="tx1"/>
                          </a:solidFill>
                          <a:effectLst/>
                          <a:latin typeface="Arial" charset="0"/>
                        </a:rPr>
                        <a:t>U.S. Culture</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400" b="1" i="0" u="none" strike="noStrike" cap="none" normalizeH="0" baseline="0" dirty="0">
                          <a:ln>
                            <a:noFill/>
                          </a:ln>
                          <a:solidFill>
                            <a:schemeClr val="tx1"/>
                          </a:solidFill>
                          <a:effectLst/>
                          <a:latin typeface="Arial" charset="0"/>
                        </a:rPr>
                        <a:t>Alternative </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400" b="1" i="0" u="none" strike="noStrike" cap="none" normalizeH="0" baseline="0" dirty="0">
                          <a:ln>
                            <a:noFill/>
                          </a:ln>
                          <a:solidFill>
                            <a:schemeClr val="tx1"/>
                          </a:solidFill>
                          <a:effectLst/>
                          <a:latin typeface="Arial" charset="0"/>
                        </a:rPr>
                        <a:t>Function Affected</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927491">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200" b="0" i="0" u="none" strike="noStrike" cap="none" normalizeH="0" baseline="0" dirty="0">
                          <a:ln>
                            <a:noFill/>
                          </a:ln>
                          <a:solidFill>
                            <a:schemeClr val="tx1"/>
                          </a:solidFill>
                          <a:effectLst/>
                          <a:latin typeface="Arial" charset="0"/>
                        </a:rPr>
                        <a:t>Individual influences future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200" b="0" i="0" u="none" strike="noStrike" cap="none" normalizeH="0" baseline="0" dirty="0">
                          <a:ln>
                            <a:noFill/>
                          </a:ln>
                          <a:solidFill>
                            <a:schemeClr val="tx1"/>
                          </a:solidFill>
                          <a:effectLst/>
                          <a:latin typeface="Arial" charset="0"/>
                        </a:rPr>
                        <a:t>Life is preordained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200" b="0" i="0" u="none" strike="noStrike" cap="none" normalizeH="0" baseline="0" dirty="0">
                          <a:ln>
                            <a:noFill/>
                          </a:ln>
                          <a:solidFill>
                            <a:schemeClr val="tx1"/>
                          </a:solidFill>
                          <a:effectLst/>
                          <a:latin typeface="Arial" charset="0"/>
                        </a:rPr>
                        <a:t>Planning, scheduling</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90993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200" b="0" i="0" u="none" strike="noStrike" cap="none" normalizeH="0" baseline="0" dirty="0">
                          <a:ln>
                            <a:noFill/>
                          </a:ln>
                          <a:solidFill>
                            <a:schemeClr val="tx1"/>
                          </a:solidFill>
                          <a:effectLst/>
                          <a:latin typeface="Arial" charset="0"/>
                        </a:rPr>
                        <a:t>The environment is changeable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200" b="0" i="0" u="none" strike="noStrike" cap="none" normalizeH="0" baseline="0" dirty="0">
                          <a:ln>
                            <a:noFill/>
                          </a:ln>
                          <a:solidFill>
                            <a:schemeClr val="tx1"/>
                          </a:solidFill>
                          <a:effectLst/>
                          <a:latin typeface="Arial" charset="0"/>
                        </a:rPr>
                        <a:t>People adjust to the environment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200" b="0" i="0" u="none" strike="noStrike" cap="none" normalizeH="0" baseline="0" dirty="0">
                          <a:ln>
                            <a:noFill/>
                          </a:ln>
                          <a:solidFill>
                            <a:schemeClr val="tx1"/>
                          </a:solidFill>
                          <a:effectLst/>
                          <a:latin typeface="Arial" charset="0"/>
                        </a:rPr>
                        <a:t>Morale, productivity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911527">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200" b="0" i="0" u="none" strike="noStrike" cap="none" normalizeH="0" baseline="0" dirty="0">
                          <a:ln>
                            <a:noFill/>
                          </a:ln>
                          <a:solidFill>
                            <a:schemeClr val="tx1"/>
                          </a:solidFill>
                          <a:effectLst/>
                          <a:latin typeface="Arial" charset="0"/>
                        </a:rPr>
                        <a:t>Hark work leads to success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200" b="0" i="0" u="none" strike="noStrike" cap="none" normalizeH="0" baseline="0" dirty="0">
                          <a:ln>
                            <a:noFill/>
                          </a:ln>
                          <a:solidFill>
                            <a:schemeClr val="tx1"/>
                          </a:solidFill>
                          <a:effectLst/>
                          <a:latin typeface="Arial" charset="0"/>
                        </a:rPr>
                        <a:t>Wisdom and luck are also needed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200" b="0" i="0" u="none" strike="noStrike" cap="none" normalizeH="0" baseline="0" dirty="0">
                          <a:ln>
                            <a:noFill/>
                          </a:ln>
                          <a:solidFill>
                            <a:schemeClr val="tx1"/>
                          </a:solidFill>
                          <a:effectLst/>
                          <a:latin typeface="Arial" charset="0"/>
                        </a:rPr>
                        <a:t>Motivation, rewards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3"/>
                  </a:ext>
                </a:extLst>
              </a:tr>
              <a:tr h="911527">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200" b="0" i="0" u="none" strike="noStrike" cap="none" normalizeH="0" baseline="0" dirty="0">
                          <a:ln>
                            <a:noFill/>
                          </a:ln>
                          <a:solidFill>
                            <a:schemeClr val="tx1"/>
                          </a:solidFill>
                          <a:effectLst/>
                          <a:latin typeface="Arial" charset="0"/>
                        </a:rPr>
                        <a:t>Employment can be ended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200" b="0" i="0" u="none" strike="noStrike" cap="none" normalizeH="0" baseline="0" dirty="0">
                          <a:ln>
                            <a:noFill/>
                          </a:ln>
                          <a:solidFill>
                            <a:schemeClr val="tx1"/>
                          </a:solidFill>
                          <a:effectLst/>
                          <a:latin typeface="Arial" charset="0"/>
                        </a:rPr>
                        <a:t>Employment is for a lifetime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200" b="0" i="0" u="none" strike="noStrike" cap="none" normalizeH="0" baseline="0" dirty="0">
                          <a:ln>
                            <a:noFill/>
                          </a:ln>
                          <a:solidFill>
                            <a:schemeClr val="tx1"/>
                          </a:solidFill>
                          <a:effectLst/>
                          <a:latin typeface="Arial" charset="0"/>
                        </a:rPr>
                        <a:t>Promotions, recruitment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4"/>
                  </a:ext>
                </a:extLst>
              </a:tr>
            </a:tbl>
          </a:graphicData>
        </a:graphic>
      </p:graphicFrame>
      <p:pic>
        <p:nvPicPr>
          <p:cNvPr id="18463" name="Picture 5">
            <a:extLst>
              <a:ext uri="{FF2B5EF4-FFF2-40B4-BE49-F238E27FC236}">
                <a16:creationId xmlns:a16="http://schemas.microsoft.com/office/drawing/2014/main" id="{58DBFF9E-1299-4ED9-A3CF-4E318A6BB00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42887" y="3810001"/>
            <a:ext cx="1343025" cy="1697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7F026-1C31-4CF2-BC75-646ED9835D95}"/>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3200" b="1">
                <a:solidFill>
                  <a:srgbClr val="996600"/>
                </a:solidFill>
                <a:latin typeface="Perpetua" pitchFamily="18" charset="0"/>
              </a:rPr>
              <a:t>Culture</a:t>
            </a:r>
            <a:r>
              <a:rPr lang="ja-JP" altLang="en-US" sz="3200" b="1">
                <a:solidFill>
                  <a:srgbClr val="996600"/>
                </a:solidFill>
                <a:latin typeface="Perpetua" pitchFamily="18" charset="0"/>
              </a:rPr>
              <a:t>’</a:t>
            </a:r>
            <a:r>
              <a:rPr lang="en-US" altLang="ja-JP" sz="3200" b="1">
                <a:solidFill>
                  <a:srgbClr val="996600"/>
                </a:solidFill>
                <a:latin typeface="Perpetua" pitchFamily="18" charset="0"/>
              </a:rPr>
              <a:t>s Effects on Management</a:t>
            </a:r>
            <a:endParaRPr lang="en-US" altLang="en-US" sz="3200" b="1">
              <a:solidFill>
                <a:srgbClr val="996600"/>
              </a:solidFill>
              <a:latin typeface="Perpetua" pitchFamily="18" charset="0"/>
            </a:endParaRPr>
          </a:p>
        </p:txBody>
      </p:sp>
      <p:sp>
        <p:nvSpPr>
          <p:cNvPr id="3" name="Content Placeholder 2">
            <a:extLst>
              <a:ext uri="{FF2B5EF4-FFF2-40B4-BE49-F238E27FC236}">
                <a16:creationId xmlns:a16="http://schemas.microsoft.com/office/drawing/2014/main" id="{1E993F27-16D0-48DA-BD46-3E18196EFCCD}"/>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lnSpc>
                <a:spcPct val="90000"/>
              </a:lnSpc>
              <a:defRPr/>
            </a:pPr>
            <a:r>
              <a:rPr lang="en-US" altLang="en-US" sz="2000" b="1">
                <a:solidFill>
                  <a:srgbClr val="7030A0"/>
                </a:solidFill>
              </a:rPr>
              <a:t>Convergence</a:t>
            </a:r>
            <a:r>
              <a:rPr lang="en-US" altLang="en-US" sz="2000" b="1">
                <a:solidFill>
                  <a:srgbClr val="000000"/>
                </a:solidFill>
              </a:rPr>
              <a:t>—the phenomenon of the shifting of individual management styles to become similar to one another</a:t>
            </a:r>
          </a:p>
          <a:p>
            <a:pPr marL="457200" indent="-457200" eaLnBrk="1" hangingPunct="1">
              <a:lnSpc>
                <a:spcPct val="90000"/>
              </a:lnSpc>
              <a:defRPr/>
            </a:pPr>
            <a:r>
              <a:rPr lang="en-US" altLang="en-US" sz="2000" b="1">
                <a:solidFill>
                  <a:srgbClr val="7030A0"/>
                </a:solidFill>
              </a:rPr>
              <a:t>Self-Reference Criterion</a:t>
            </a:r>
            <a:r>
              <a:rPr lang="en-US" altLang="en-US" sz="2000" b="1"/>
              <a:t>—the subconscious reference point of ones own cultural values.  Many people in the world understand and relate to others only in terms of their own cultures  </a:t>
            </a:r>
            <a:endParaRPr lang="en-US" altLang="en-US" sz="2000" b="1">
              <a:solidFill>
                <a:srgbClr val="7030A0"/>
              </a:solidFill>
            </a:endParaRPr>
          </a:p>
          <a:p>
            <a:pPr marL="457200" indent="-457200" eaLnBrk="1" hangingPunct="1">
              <a:lnSpc>
                <a:spcPct val="90000"/>
              </a:lnSpc>
              <a:defRPr/>
            </a:pPr>
            <a:r>
              <a:rPr lang="en-US" altLang="en-US" sz="2000" b="1">
                <a:solidFill>
                  <a:srgbClr val="7030A0"/>
                </a:solidFill>
              </a:rPr>
              <a:t>Parochialism</a:t>
            </a:r>
            <a:r>
              <a:rPr lang="en-US" altLang="en-US" sz="2000" b="1"/>
              <a:t>—occurs, for example, when a Frenchman expects those from or in another country to automatically fall into patterns of behavior common in France</a:t>
            </a:r>
          </a:p>
          <a:p>
            <a:pPr marL="457200" indent="-457200" eaLnBrk="1" hangingPunct="1">
              <a:lnSpc>
                <a:spcPct val="90000"/>
              </a:lnSpc>
              <a:defRPr/>
            </a:pPr>
            <a:r>
              <a:rPr lang="en-US" altLang="en-US" sz="2000" b="1">
                <a:solidFill>
                  <a:srgbClr val="7030A0"/>
                </a:solidFill>
              </a:rPr>
              <a:t>Ethnocentrism</a:t>
            </a:r>
            <a:r>
              <a:rPr lang="en-US" altLang="en-US" sz="2000" b="1"/>
              <a:t>—describes the attitude of those who operate from the assumption that their ways of doing things are best—no matter where or under what conditions they are applied</a:t>
            </a:r>
            <a:endParaRPr lang="en-US" altLang="en-US" sz="2000" b="1">
              <a:solidFill>
                <a:srgbClr val="7030A0"/>
              </a:solidFill>
            </a:endParaRPr>
          </a:p>
          <a:p>
            <a:pPr marL="457200" indent="-457200" eaLnBrk="1" hangingPunct="1">
              <a:lnSpc>
                <a:spcPct val="90000"/>
              </a:lnSpc>
              <a:buFont typeface="Wingdings 2" panose="05020102010507070707" pitchFamily="18" charset="2"/>
              <a:buNone/>
              <a:defRPr/>
            </a:pPr>
            <a:endParaRPr lang="en-US" altLang="en-US" sz="2400" b="1"/>
          </a:p>
        </p:txBody>
      </p:sp>
      <p:sp>
        <p:nvSpPr>
          <p:cNvPr id="19460" name="Slide Number Placeholder 5">
            <a:extLst>
              <a:ext uri="{FF2B5EF4-FFF2-40B4-BE49-F238E27FC236}">
                <a16:creationId xmlns:a16="http://schemas.microsoft.com/office/drawing/2014/main" id="{237F5B6E-CC8D-40FE-9515-AF84068A861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37EF6C27-2321-49A7-B9ED-172C5C621940}" type="slidenum">
              <a:rPr lang="en-US" altLang="en-US" sz="1400">
                <a:solidFill>
                  <a:srgbClr val="FFFFFF"/>
                </a:solidFill>
                <a:latin typeface="Franklin Gothic Book" panose="020B0503020102020204" pitchFamily="34" charset="0"/>
              </a:rPr>
              <a:pPr/>
              <a:t>13</a:t>
            </a:fld>
            <a:endParaRPr lang="en-US" altLang="en-US" sz="1400">
              <a:solidFill>
                <a:srgbClr val="FFFFFF"/>
              </a:solidFill>
              <a:latin typeface="Franklin Gothic Book" panose="020B0503020102020204" pitchFamily="34" charset="0"/>
            </a:endParaRPr>
          </a:p>
        </p:txBody>
      </p:sp>
      <p:sp>
        <p:nvSpPr>
          <p:cNvPr id="19461" name="Footer Placeholder 9">
            <a:extLst>
              <a:ext uri="{FF2B5EF4-FFF2-40B4-BE49-F238E27FC236}">
                <a16:creationId xmlns:a16="http://schemas.microsoft.com/office/drawing/2014/main" id="{3C502D67-F441-4444-9C0D-B5486E8C68F0}"/>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pic>
        <p:nvPicPr>
          <p:cNvPr id="19462" name="Picture 5">
            <a:extLst>
              <a:ext uri="{FF2B5EF4-FFF2-40B4-BE49-F238E27FC236}">
                <a16:creationId xmlns:a16="http://schemas.microsoft.com/office/drawing/2014/main" id="{FC64FE88-B599-4323-A296-CA12E4E32BA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512" y="3573016"/>
            <a:ext cx="1495425" cy="1889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9787A-B093-4850-9572-4D03A238284C}"/>
              </a:ext>
            </a:extLst>
          </p:cNvPr>
          <p:cNvSpPr>
            <a:spLocks noGrp="1"/>
          </p:cNvSpPr>
          <p:nvPr>
            <p:ph type="title"/>
          </p:nvPr>
        </p:nvSpPr>
        <p:spPr>
          <a:xfrm>
            <a:off x="1143000" y="304800"/>
            <a:ext cx="7772400" cy="9906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Influences on National Culture</a:t>
            </a:r>
          </a:p>
        </p:txBody>
      </p:sp>
      <p:sp>
        <p:nvSpPr>
          <p:cNvPr id="10" name="Text Placeholder 9">
            <a:extLst>
              <a:ext uri="{FF2B5EF4-FFF2-40B4-BE49-F238E27FC236}">
                <a16:creationId xmlns:a16="http://schemas.microsoft.com/office/drawing/2014/main" id="{E2580775-FB0E-479F-9F52-A878E10057EE}"/>
              </a:ext>
            </a:extLst>
          </p:cNvPr>
          <p:cNvSpPr>
            <a:spLocks noGrp="1"/>
          </p:cNvSpPr>
          <p:nvPr>
            <p:ph type="body" idx="1"/>
          </p:nvPr>
        </p:nvSpPr>
        <p:spPr>
          <a:xfrm>
            <a:off x="1447800" y="1447800"/>
            <a:ext cx="3733800" cy="762000"/>
          </a:xfrm>
          <a:solidFill>
            <a:schemeClr val="accent1"/>
          </a:solidFill>
          <a:ln w="9525" cap="flat">
            <a:solidFill>
              <a:schemeClr val="accent1"/>
            </a:solidFill>
          </a:ln>
          <a:effectLst>
            <a:outerShdw blurRad="40000" dist="23000" dir="5400000" rotWithShape="0">
              <a:srgbClr val="000000">
                <a:alpha val="34998"/>
              </a:srgbClr>
            </a:outerShdw>
          </a:effectLst>
        </p:spPr>
        <p:txBody>
          <a:bodyPr anchor="ctr"/>
          <a:lstStyle/>
          <a:p>
            <a:pPr algn="ctr" eaLnBrk="1" fontAlgn="auto" hangingPunct="1">
              <a:spcBef>
                <a:spcPts val="580"/>
              </a:spcBef>
              <a:spcAft>
                <a:spcPts val="0"/>
              </a:spcAft>
              <a:buFont typeface="Wingdings 2"/>
              <a:buNone/>
              <a:defRPr/>
            </a:pPr>
            <a:r>
              <a:rPr lang="en-US" dirty="0">
                <a:solidFill>
                  <a:schemeClr val="bg1"/>
                </a:solidFill>
              </a:rPr>
              <a:t>Subcultures</a:t>
            </a:r>
          </a:p>
        </p:txBody>
      </p:sp>
      <p:sp>
        <p:nvSpPr>
          <p:cNvPr id="13" name="Text Placeholder 12">
            <a:extLst>
              <a:ext uri="{FF2B5EF4-FFF2-40B4-BE49-F238E27FC236}">
                <a16:creationId xmlns:a16="http://schemas.microsoft.com/office/drawing/2014/main" id="{93DD148E-64BA-46A1-9403-137AEE60C1AD}"/>
              </a:ext>
            </a:extLst>
          </p:cNvPr>
          <p:cNvSpPr>
            <a:spLocks noGrp="1"/>
          </p:cNvSpPr>
          <p:nvPr>
            <p:ph type="body" sz="half" idx="3"/>
          </p:nvPr>
        </p:nvSpPr>
        <p:spPr>
          <a:xfrm>
            <a:off x="5105400" y="1447800"/>
            <a:ext cx="3733800" cy="762000"/>
          </a:xfrm>
          <a:solidFill>
            <a:schemeClr val="accent1"/>
          </a:solidFill>
          <a:ln w="9525" cap="flat">
            <a:solidFill>
              <a:srgbClr val="80B606"/>
            </a:solidFill>
          </a:ln>
          <a:effectLst>
            <a:outerShdw blurRad="40000" dist="23000" dir="5400000" rotWithShape="0">
              <a:srgbClr val="000000">
                <a:alpha val="34998"/>
              </a:srgbClr>
            </a:outerShdw>
          </a:effectLst>
        </p:spPr>
        <p:txBody>
          <a:bodyPr anchor="ctr"/>
          <a:lstStyle/>
          <a:p>
            <a:pPr algn="ctr" eaLnBrk="1" fontAlgn="auto" hangingPunct="1">
              <a:spcBef>
                <a:spcPts val="580"/>
              </a:spcBef>
              <a:spcAft>
                <a:spcPts val="0"/>
              </a:spcAft>
              <a:buFont typeface="Wingdings 2"/>
              <a:buNone/>
              <a:defRPr/>
            </a:pPr>
            <a:r>
              <a:rPr lang="en-US" dirty="0">
                <a:solidFill>
                  <a:schemeClr val="bg1"/>
                </a:solidFill>
              </a:rPr>
              <a:t>Stereotyping</a:t>
            </a:r>
          </a:p>
        </p:txBody>
      </p:sp>
      <p:sp>
        <p:nvSpPr>
          <p:cNvPr id="20485" name="Footer Placeholder 10">
            <a:extLst>
              <a:ext uri="{FF2B5EF4-FFF2-40B4-BE49-F238E27FC236}">
                <a16:creationId xmlns:a16="http://schemas.microsoft.com/office/drawing/2014/main" id="{9F0A8973-EA8F-472C-A931-4DFAC2A6C10B}"/>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sz="1400">
              <a:solidFill>
                <a:schemeClr val="tx2"/>
              </a:solidFill>
              <a:latin typeface="Perpetua" panose="02020502060401020303" pitchFamily="18" charset="0"/>
            </a:endParaRPr>
          </a:p>
        </p:txBody>
      </p:sp>
      <p:sp>
        <p:nvSpPr>
          <p:cNvPr id="20486" name="Slide Number Placeholder 5">
            <a:extLst>
              <a:ext uri="{FF2B5EF4-FFF2-40B4-BE49-F238E27FC236}">
                <a16:creationId xmlns:a16="http://schemas.microsoft.com/office/drawing/2014/main" id="{1D3A89CB-3AEF-42D9-BFF1-B14C5CA03EF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56F830B5-3936-45BF-92AD-96FAD116D200}" type="slidenum">
              <a:rPr lang="en-US" altLang="en-US" sz="1400">
                <a:solidFill>
                  <a:srgbClr val="FFFFFF"/>
                </a:solidFill>
                <a:latin typeface="Franklin Gothic Book" panose="020B0503020102020204" pitchFamily="34" charset="0"/>
              </a:rPr>
              <a:pPr/>
              <a:t>14</a:t>
            </a:fld>
            <a:endParaRPr lang="en-US" altLang="en-US" sz="1400">
              <a:solidFill>
                <a:srgbClr val="FFFFFF"/>
              </a:solidFill>
              <a:latin typeface="Franklin Gothic Book" panose="020B0503020102020204" pitchFamily="34" charset="0"/>
            </a:endParaRPr>
          </a:p>
        </p:txBody>
      </p:sp>
      <p:sp>
        <p:nvSpPr>
          <p:cNvPr id="3" name="Content Placeholder 2">
            <a:extLst>
              <a:ext uri="{FF2B5EF4-FFF2-40B4-BE49-F238E27FC236}">
                <a16:creationId xmlns:a16="http://schemas.microsoft.com/office/drawing/2014/main" id="{4F592DC1-9693-4781-BA09-A8DE68CEB933}"/>
              </a:ext>
            </a:extLst>
          </p:cNvPr>
          <p:cNvSpPr>
            <a:spLocks noGrp="1"/>
          </p:cNvSpPr>
          <p:nvPr>
            <p:ph sz="half" idx="2"/>
          </p:nvPr>
        </p:nvSpPr>
        <p:spPr>
          <a:xfrm>
            <a:off x="1447800" y="2209800"/>
            <a:ext cx="3657600" cy="3886200"/>
          </a:xfrm>
          <a:solidFill>
            <a:srgbClr val="F9ECD2"/>
          </a:solidFill>
          <a:ln>
            <a:solidFill>
              <a:srgbClr val="F9ECD2"/>
            </a:solidFill>
            <a:miter lim="800000"/>
            <a:headEnd/>
            <a:tailEnd/>
          </a:ln>
          <a:extLst>
            <a:ext uri="{FAA26D3D-D897-4be2-8F04-BA451C77F1D7}"/>
          </a:extLst>
        </p:spPr>
        <p:style>
          <a:lnRef idx="1">
            <a:schemeClr val="accent3"/>
          </a:lnRef>
          <a:fillRef idx="2">
            <a:schemeClr val="accent3"/>
          </a:fillRef>
          <a:effectRef idx="1">
            <a:schemeClr val="accent3"/>
          </a:effectRef>
          <a:fontRef idx="minor">
            <a:schemeClr val="dk1"/>
          </a:fontRef>
        </p:style>
        <p:txBody>
          <a:bodyPr>
            <a:normAutofit/>
          </a:bodyPr>
          <a:lstStyle/>
          <a:p>
            <a:pPr marL="457200" indent="-457200" eaLnBrk="1" fontAlgn="auto" hangingPunct="1">
              <a:spcBef>
                <a:spcPts val="580"/>
              </a:spcBef>
              <a:spcAft>
                <a:spcPts val="0"/>
              </a:spcAft>
              <a:buFont typeface="Wingdings 2"/>
              <a:buChar char=""/>
              <a:defRPr/>
            </a:pPr>
            <a:r>
              <a:rPr lang="en-US" sz="2200" b="1" dirty="0"/>
              <a:t>Many countries comprise diverse </a:t>
            </a:r>
            <a:r>
              <a:rPr lang="en-US" sz="2200" b="1" i="1" dirty="0"/>
              <a:t>subcultures</a:t>
            </a:r>
            <a:r>
              <a:rPr lang="en-US" sz="2200" b="1" dirty="0"/>
              <a:t> whose constituents conform only  in varying degrees to the national character.  Example: Canada</a:t>
            </a:r>
          </a:p>
          <a:p>
            <a:pPr marL="457200" indent="-457200" eaLnBrk="1" fontAlgn="auto" hangingPunct="1">
              <a:spcBef>
                <a:spcPts val="580"/>
              </a:spcBef>
              <a:spcAft>
                <a:spcPts val="0"/>
              </a:spcAft>
              <a:buFont typeface="Wingdings 2"/>
              <a:buNone/>
              <a:defRPr/>
            </a:pPr>
            <a:r>
              <a:rPr lang="en-US" sz="2400" b="1" dirty="0"/>
              <a:t> </a:t>
            </a:r>
          </a:p>
          <a:p>
            <a:pPr marL="2103120" lvl="6" indent="-457200">
              <a:defRPr/>
            </a:pPr>
            <a:endParaRPr lang="en-US" sz="1600" b="1" dirty="0"/>
          </a:p>
          <a:p>
            <a:pPr marL="457200" indent="-457200" eaLnBrk="1" fontAlgn="auto" hangingPunct="1">
              <a:spcBef>
                <a:spcPts val="580"/>
              </a:spcBef>
              <a:spcAft>
                <a:spcPts val="0"/>
              </a:spcAft>
              <a:buFont typeface="Wingdings 2"/>
              <a:buChar char=""/>
              <a:defRPr/>
            </a:pPr>
            <a:endParaRPr lang="en-US" sz="2400" b="1" dirty="0"/>
          </a:p>
          <a:p>
            <a:pPr marL="457200" indent="-457200" eaLnBrk="1" fontAlgn="auto" hangingPunct="1">
              <a:spcBef>
                <a:spcPts val="580"/>
              </a:spcBef>
              <a:spcAft>
                <a:spcPts val="0"/>
              </a:spcAft>
              <a:buFont typeface="Wingdings 2"/>
              <a:buChar char=""/>
              <a:defRPr/>
            </a:pPr>
            <a:endParaRPr lang="en-US" sz="1800" dirty="0"/>
          </a:p>
          <a:p>
            <a:pPr marL="457200" indent="-457200" eaLnBrk="1" fontAlgn="auto" hangingPunct="1">
              <a:spcBef>
                <a:spcPts val="580"/>
              </a:spcBef>
              <a:spcAft>
                <a:spcPts val="0"/>
              </a:spcAft>
              <a:buFont typeface="Wingdings 2"/>
              <a:buNone/>
              <a:defRPr/>
            </a:pPr>
            <a:endParaRPr lang="en-US" sz="2400" b="1" dirty="0">
              <a:solidFill>
                <a:schemeClr val="tx1"/>
              </a:solidFill>
            </a:endParaRPr>
          </a:p>
        </p:txBody>
      </p:sp>
      <p:sp>
        <p:nvSpPr>
          <p:cNvPr id="14" name="Content Placeholder 13">
            <a:extLst>
              <a:ext uri="{FF2B5EF4-FFF2-40B4-BE49-F238E27FC236}">
                <a16:creationId xmlns:a16="http://schemas.microsoft.com/office/drawing/2014/main" id="{F16B00DA-9FAD-4FB4-AD72-1051ABC69C19}"/>
              </a:ext>
            </a:extLst>
          </p:cNvPr>
          <p:cNvSpPr>
            <a:spLocks noGrp="1"/>
          </p:cNvSpPr>
          <p:nvPr>
            <p:ph sz="half" idx="4"/>
          </p:nvPr>
        </p:nvSpPr>
        <p:spPr>
          <a:xfrm>
            <a:off x="5105400" y="2209800"/>
            <a:ext cx="3733800" cy="38862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2200" b="1">
                <a:solidFill>
                  <a:srgbClr val="000000"/>
                </a:solidFill>
              </a:rPr>
              <a:t>A </a:t>
            </a:r>
            <a:r>
              <a:rPr lang="en-US" altLang="en-US" sz="2200" b="1" i="1">
                <a:solidFill>
                  <a:srgbClr val="000000"/>
                </a:solidFill>
              </a:rPr>
              <a:t>cultural</a:t>
            </a:r>
            <a:r>
              <a:rPr lang="en-US" altLang="en-US" sz="2200" b="1">
                <a:solidFill>
                  <a:srgbClr val="000000"/>
                </a:solidFill>
              </a:rPr>
              <a:t> </a:t>
            </a:r>
            <a:r>
              <a:rPr lang="en-US" altLang="en-US" sz="2200" b="1" i="1">
                <a:solidFill>
                  <a:srgbClr val="000000"/>
                </a:solidFill>
              </a:rPr>
              <a:t>profile</a:t>
            </a:r>
            <a:r>
              <a:rPr lang="en-US" altLang="en-US" sz="2200" b="1">
                <a:solidFill>
                  <a:srgbClr val="000000"/>
                </a:solidFill>
              </a:rPr>
              <a:t> that tends to develop some tentative expectations—some cultural context—as a backdrop to managing in a specific international setting</a:t>
            </a:r>
            <a:endParaRPr lang="en-US" altLang="en-US" sz="2200" b="1" i="1">
              <a:solidFill>
                <a:srgbClr val="000000"/>
              </a:solidFill>
            </a:endParaRPr>
          </a:p>
        </p:txBody>
      </p:sp>
      <p:pic>
        <p:nvPicPr>
          <p:cNvPr id="20489" name="Picture 2" descr="C:\Users\Mohamad\AppData\Local\Microsoft\Windows\Temporary Internet Files\Content.IE5\MWGN55O4\MCj04396130000[1].png">
            <a:extLst>
              <a:ext uri="{FF2B5EF4-FFF2-40B4-BE49-F238E27FC236}">
                <a16:creationId xmlns:a16="http://schemas.microsoft.com/office/drawing/2014/main" id="{822C41E4-240F-4B46-98B9-AD07AAA146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9800" y="4906963"/>
            <a:ext cx="1219200" cy="1341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90" name="Picture 3" descr="C:\Users\Mohamad\AppData\Local\Microsoft\Windows\Temporary Internet Files\Content.IE5\IXA6BSJX\MPj04332430000[1].jpg">
            <a:extLst>
              <a:ext uri="{FF2B5EF4-FFF2-40B4-BE49-F238E27FC236}">
                <a16:creationId xmlns:a16="http://schemas.microsoft.com/office/drawing/2014/main" id="{CB4A1186-F0F5-483E-B1AD-60F182366B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00800" y="4343400"/>
            <a:ext cx="175260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91" name="Picture 5">
            <a:extLst>
              <a:ext uri="{FF2B5EF4-FFF2-40B4-BE49-F238E27FC236}">
                <a16:creationId xmlns:a16="http://schemas.microsoft.com/office/drawing/2014/main" id="{9AA4983B-982B-40C7-AEDB-D6AD87CEF129}"/>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2034" y="4095302"/>
            <a:ext cx="1058863" cy="133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FCD6A-92A4-4EF2-8718-30C2B3200674}"/>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 Subsystems that Influence People and Their  Behavior</a:t>
            </a:r>
          </a:p>
        </p:txBody>
      </p:sp>
      <p:sp>
        <p:nvSpPr>
          <p:cNvPr id="21507" name="Slide Number Placeholder 5">
            <a:extLst>
              <a:ext uri="{FF2B5EF4-FFF2-40B4-BE49-F238E27FC236}">
                <a16:creationId xmlns:a16="http://schemas.microsoft.com/office/drawing/2014/main" id="{F929038D-270F-48B0-92AA-01929D49FA7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A651822C-82DF-4304-A855-32B0001F5B95}" type="slidenum">
              <a:rPr lang="en-US" altLang="en-US" sz="1400">
                <a:solidFill>
                  <a:srgbClr val="FFFFFF"/>
                </a:solidFill>
                <a:latin typeface="Franklin Gothic Book" panose="020B0503020102020204" pitchFamily="34" charset="0"/>
              </a:rPr>
              <a:pPr/>
              <a:t>15</a:t>
            </a:fld>
            <a:endParaRPr lang="en-US" altLang="en-US" sz="1400">
              <a:solidFill>
                <a:srgbClr val="FFFFFF"/>
              </a:solidFill>
              <a:latin typeface="Franklin Gothic Book" panose="020B0503020102020204" pitchFamily="34" charset="0"/>
            </a:endParaRPr>
          </a:p>
        </p:txBody>
      </p:sp>
      <p:sp>
        <p:nvSpPr>
          <p:cNvPr id="21508" name="Footer Placeholder 9">
            <a:extLst>
              <a:ext uri="{FF2B5EF4-FFF2-40B4-BE49-F238E27FC236}">
                <a16:creationId xmlns:a16="http://schemas.microsoft.com/office/drawing/2014/main" id="{431D9A34-B034-4E6E-A90C-9E12287752F8}"/>
              </a:ext>
            </a:extLst>
          </p:cNvPr>
          <p:cNvSpPr>
            <a:spLocks noGrp="1"/>
          </p:cNvSpPr>
          <p:nvPr>
            <p:ph type="ftr" sz="quarter" idx="11"/>
          </p:nvPr>
        </p:nvSpPr>
        <p:spPr bwMode="auto">
          <a:xfrm>
            <a:off x="914400" y="6248400"/>
            <a:ext cx="39624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graphicFrame>
        <p:nvGraphicFramePr>
          <p:cNvPr id="9" name="Content Placeholder 8">
            <a:extLst>
              <a:ext uri="{FF2B5EF4-FFF2-40B4-BE49-F238E27FC236}">
                <a16:creationId xmlns:a16="http://schemas.microsoft.com/office/drawing/2014/main" id="{EE39685D-D145-4309-A89B-7E8F5F64D5B8}"/>
              </a:ext>
            </a:extLst>
          </p:cNvPr>
          <p:cNvGraphicFramePr>
            <a:graphicFrameLocks noGrp="1"/>
          </p:cNvGraphicFramePr>
          <p:nvPr>
            <p:ph sz="quarter" idx="1"/>
          </p:nvPr>
        </p:nvGraphicFramePr>
        <p:xfrm>
          <a:off x="1066800" y="1600200"/>
          <a:ext cx="77724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1510" name="Picture 5">
            <a:extLst>
              <a:ext uri="{FF2B5EF4-FFF2-40B4-BE49-F238E27FC236}">
                <a16:creationId xmlns:a16="http://schemas.microsoft.com/office/drawing/2014/main" id="{90A8F17D-0A39-4085-8E13-1DF4093E3D3D}"/>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07504" y="4149080"/>
            <a:ext cx="12065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Footer Placeholder 1">
            <a:extLst>
              <a:ext uri="{FF2B5EF4-FFF2-40B4-BE49-F238E27FC236}">
                <a16:creationId xmlns:a16="http://schemas.microsoft.com/office/drawing/2014/main" id="{218D11B6-90D7-47F7-8163-376B6C5D5BB3}"/>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sz="1400">
              <a:solidFill>
                <a:schemeClr val="tx2"/>
              </a:solidFill>
              <a:latin typeface="Perpetua" panose="02020502060401020303" pitchFamily="18" charset="0"/>
            </a:endParaRPr>
          </a:p>
        </p:txBody>
      </p:sp>
      <p:sp>
        <p:nvSpPr>
          <p:cNvPr id="22531" name="Slide Number Placeholder 2">
            <a:extLst>
              <a:ext uri="{FF2B5EF4-FFF2-40B4-BE49-F238E27FC236}">
                <a16:creationId xmlns:a16="http://schemas.microsoft.com/office/drawing/2014/main" id="{E71F87BC-C724-4429-99D6-14CE2B3B4168}"/>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59BED003-80D8-41CD-B454-54C049AFCF7B}" type="slidenum">
              <a:rPr lang="en-US" altLang="en-US" sz="1400">
                <a:solidFill>
                  <a:srgbClr val="FFFFFF"/>
                </a:solidFill>
                <a:latin typeface="Franklin Gothic Book" panose="020B0503020102020204" pitchFamily="34" charset="0"/>
              </a:rPr>
              <a:pPr/>
              <a:t>16</a:t>
            </a:fld>
            <a:endParaRPr lang="en-US" altLang="en-US" sz="1400">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9B292164-C30B-4ED1-9070-B02D2E8BA388}"/>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Under the Lens: Religion and the Workplace</a:t>
            </a:r>
          </a:p>
        </p:txBody>
      </p:sp>
      <p:sp>
        <p:nvSpPr>
          <p:cNvPr id="6" name="Content Placeholder 2">
            <a:extLst>
              <a:ext uri="{FF2B5EF4-FFF2-40B4-BE49-F238E27FC236}">
                <a16:creationId xmlns:a16="http://schemas.microsoft.com/office/drawing/2014/main" id="{E107F35C-3017-442D-BEE5-102170E4B1F6}"/>
              </a:ext>
            </a:extLst>
          </p:cNvPr>
          <p:cNvSpPr txBox="1">
            <a:spLocks/>
          </p:cNvSpPr>
          <p:nvPr/>
        </p:nvSpPr>
        <p:spPr bwMode="auto">
          <a:xfrm>
            <a:off x="1905000" y="16764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a:spcBef>
                <a:spcPts val="575"/>
              </a:spcBef>
              <a:buClr>
                <a:schemeClr val="accent1"/>
              </a:buClr>
              <a:buSzPct val="85000"/>
              <a:buFont typeface="Wingdings 2" pitchFamily="18" charset="2"/>
              <a:buNone/>
              <a:defRPr/>
            </a:pPr>
            <a:endParaRPr lang="en-US" altLang="en-US" sz="3600" baseline="30000">
              <a:solidFill>
                <a:srgbClr val="000000"/>
              </a:solidFill>
              <a:latin typeface="Perpetua" pitchFamily="18" charset="0"/>
            </a:endParaRPr>
          </a:p>
          <a:p>
            <a:pPr>
              <a:spcBef>
                <a:spcPts val="575"/>
              </a:spcBef>
              <a:buClr>
                <a:schemeClr val="accent1"/>
              </a:buClr>
              <a:buSzPct val="85000"/>
              <a:buFont typeface="Wingdings 2" pitchFamily="18" charset="2"/>
              <a:buNone/>
              <a:defRPr/>
            </a:pPr>
            <a:endParaRPr lang="en-US" altLang="en-US" sz="3600" baseline="30000">
              <a:solidFill>
                <a:srgbClr val="000000"/>
              </a:solidFill>
              <a:latin typeface="Perpetua" pitchFamily="18" charset="0"/>
            </a:endParaRPr>
          </a:p>
          <a:p>
            <a:pPr>
              <a:lnSpc>
                <a:spcPct val="80000"/>
              </a:lnSpc>
              <a:spcBef>
                <a:spcPts val="575"/>
              </a:spcBef>
              <a:buClr>
                <a:schemeClr val="accent1"/>
              </a:buClr>
              <a:buSzPct val="85000"/>
              <a:buFont typeface="Arial" charset="0"/>
              <a:buChar char="•"/>
              <a:defRPr/>
            </a:pPr>
            <a:r>
              <a:rPr lang="en-US" altLang="en-US" sz="3200" b="1" baseline="30000">
                <a:solidFill>
                  <a:srgbClr val="000000"/>
                </a:solidFill>
                <a:latin typeface="Perpetua" pitchFamily="18" charset="0"/>
              </a:rPr>
              <a:t>Since the basis of a religion is shared beliefs, values, and institutions, it is closely aligned with societal culture</a:t>
            </a:r>
          </a:p>
          <a:p>
            <a:pPr>
              <a:lnSpc>
                <a:spcPct val="90000"/>
              </a:lnSpc>
              <a:spcBef>
                <a:spcPts val="575"/>
              </a:spcBef>
              <a:buClr>
                <a:schemeClr val="accent1"/>
              </a:buClr>
              <a:buSzPct val="85000"/>
              <a:buFont typeface="Arial" charset="0"/>
              <a:buChar char="•"/>
              <a:defRPr/>
            </a:pPr>
            <a:r>
              <a:rPr lang="en-US" altLang="en-US" sz="3200" b="1" baseline="30000">
                <a:solidFill>
                  <a:srgbClr val="000000"/>
                </a:solidFill>
                <a:latin typeface="Perpetua" pitchFamily="18" charset="0"/>
              </a:rPr>
              <a:t>Religion and culture are inextricably linked </a:t>
            </a:r>
          </a:p>
          <a:p>
            <a:pPr>
              <a:lnSpc>
                <a:spcPct val="80000"/>
              </a:lnSpc>
              <a:spcBef>
                <a:spcPts val="575"/>
              </a:spcBef>
              <a:buClr>
                <a:schemeClr val="accent1"/>
              </a:buClr>
              <a:buSzPct val="85000"/>
              <a:buFont typeface="Arial" charset="0"/>
              <a:buChar char="•"/>
              <a:defRPr/>
            </a:pPr>
            <a:r>
              <a:rPr lang="en-US" altLang="en-US" sz="3200" b="1" baseline="30000">
                <a:solidFill>
                  <a:srgbClr val="000000"/>
                </a:solidFill>
                <a:latin typeface="Perpetua" pitchFamily="18" charset="0"/>
              </a:rPr>
              <a:t>Religion underlies moral and economic norms and influences everyday business transactions and on-the-job behaviors </a:t>
            </a:r>
          </a:p>
          <a:p>
            <a:pPr>
              <a:lnSpc>
                <a:spcPct val="80000"/>
              </a:lnSpc>
              <a:spcBef>
                <a:spcPts val="575"/>
              </a:spcBef>
              <a:buClr>
                <a:schemeClr val="accent1"/>
              </a:buClr>
              <a:buSzPct val="85000"/>
              <a:buFont typeface="Arial" charset="0"/>
              <a:buChar char="•"/>
              <a:defRPr/>
            </a:pPr>
            <a:r>
              <a:rPr lang="en-US" altLang="en-US" sz="3200" b="1" baseline="30000">
                <a:solidFill>
                  <a:srgbClr val="000000"/>
                </a:solidFill>
                <a:latin typeface="Perpetua" pitchFamily="18" charset="0"/>
              </a:rPr>
              <a:t>Foreign managers must be sensitive to the local religious context and the expectations and workplace norms </a:t>
            </a:r>
          </a:p>
          <a:p>
            <a:pPr>
              <a:lnSpc>
                <a:spcPct val="80000"/>
              </a:lnSpc>
              <a:spcBef>
                <a:spcPts val="575"/>
              </a:spcBef>
              <a:buClr>
                <a:schemeClr val="accent1"/>
              </a:buClr>
              <a:buSzPct val="85000"/>
              <a:buFont typeface="Arial" charset="0"/>
              <a:buChar char="•"/>
              <a:defRPr/>
            </a:pPr>
            <a:r>
              <a:rPr lang="en-US" altLang="en-US" sz="3200" b="1" baseline="30000">
                <a:solidFill>
                  <a:srgbClr val="000000"/>
                </a:solidFill>
                <a:latin typeface="Perpetua" pitchFamily="18" charset="0"/>
              </a:rPr>
              <a:t>Failure to do so will minimize or negated the goals</a:t>
            </a:r>
          </a:p>
          <a:p>
            <a:pPr>
              <a:lnSpc>
                <a:spcPct val="80000"/>
              </a:lnSpc>
              <a:spcBef>
                <a:spcPts val="575"/>
              </a:spcBef>
              <a:buClr>
                <a:schemeClr val="accent1"/>
              </a:buClr>
              <a:buSzPct val="85000"/>
              <a:buFont typeface="Wingdings 2" pitchFamily="18" charset="2"/>
              <a:buNone/>
              <a:defRPr/>
            </a:pPr>
            <a:r>
              <a:rPr lang="en-US" altLang="en-US" sz="3200" b="1" baseline="30000">
                <a:solidFill>
                  <a:srgbClr val="000000"/>
                </a:solidFill>
                <a:latin typeface="Perpetua" pitchFamily="18" charset="0"/>
              </a:rPr>
              <a:t>     of the firm in that location</a:t>
            </a:r>
          </a:p>
          <a:p>
            <a:pPr>
              <a:lnSpc>
                <a:spcPct val="80000"/>
              </a:lnSpc>
              <a:spcBef>
                <a:spcPts val="575"/>
              </a:spcBef>
              <a:buClr>
                <a:schemeClr val="accent1"/>
              </a:buClr>
              <a:buSzPct val="85000"/>
              <a:buFont typeface="Arial" charset="0"/>
              <a:buChar char="•"/>
              <a:defRPr/>
            </a:pPr>
            <a:endParaRPr lang="en-US" altLang="en-US" baseline="30000">
              <a:latin typeface="Perpetua" pitchFamily="18" charset="0"/>
            </a:endParaRPr>
          </a:p>
          <a:p>
            <a:pPr>
              <a:spcBef>
                <a:spcPts val="575"/>
              </a:spcBef>
              <a:buClr>
                <a:schemeClr val="accent1"/>
              </a:buClr>
              <a:buSzPct val="85000"/>
              <a:buFont typeface="Arial" charset="0"/>
              <a:buChar char="•"/>
              <a:defRPr/>
            </a:pPr>
            <a:endParaRPr lang="en-US" altLang="en-US" b="1">
              <a:solidFill>
                <a:srgbClr val="000000"/>
              </a:solidFill>
              <a:latin typeface="Perpetua" pitchFamily="18" charset="0"/>
            </a:endParaRPr>
          </a:p>
        </p:txBody>
      </p:sp>
      <p:pic>
        <p:nvPicPr>
          <p:cNvPr id="22534" name="Picture 5">
            <a:extLst>
              <a:ext uri="{FF2B5EF4-FFF2-40B4-BE49-F238E27FC236}">
                <a16:creationId xmlns:a16="http://schemas.microsoft.com/office/drawing/2014/main" id="{07956B09-B75B-4718-A2B6-5FB2E4ECE70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0662" y="4144458"/>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FBB86-3D0A-44B4-A383-1DC760CEBE2D}"/>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 Value Dimensions</a:t>
            </a:r>
          </a:p>
        </p:txBody>
      </p:sp>
      <p:graphicFrame>
        <p:nvGraphicFramePr>
          <p:cNvPr id="12" name="Content Placeholder 11">
            <a:extLst>
              <a:ext uri="{FF2B5EF4-FFF2-40B4-BE49-F238E27FC236}">
                <a16:creationId xmlns:a16="http://schemas.microsoft.com/office/drawing/2014/main" id="{FF7E1F4D-371D-41BC-9456-B4B5DEB16E5D}"/>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3556" name="Slide Number Placeholder 5">
            <a:extLst>
              <a:ext uri="{FF2B5EF4-FFF2-40B4-BE49-F238E27FC236}">
                <a16:creationId xmlns:a16="http://schemas.microsoft.com/office/drawing/2014/main" id="{77562309-34C4-4CA9-96CD-C4FD4014E99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F8639836-F970-4F97-B9EF-1365120170BE}" type="slidenum">
              <a:rPr lang="en-US" altLang="en-US" sz="1400">
                <a:solidFill>
                  <a:srgbClr val="FFFFFF"/>
                </a:solidFill>
                <a:latin typeface="Franklin Gothic Book" panose="020B0503020102020204" pitchFamily="34" charset="0"/>
              </a:rPr>
              <a:pPr/>
              <a:t>17</a:t>
            </a:fld>
            <a:endParaRPr lang="en-US" altLang="en-US" sz="1400">
              <a:solidFill>
                <a:srgbClr val="FFFFFF"/>
              </a:solidFill>
              <a:latin typeface="Franklin Gothic Book" panose="020B0503020102020204" pitchFamily="34" charset="0"/>
            </a:endParaRPr>
          </a:p>
        </p:txBody>
      </p:sp>
      <p:sp>
        <p:nvSpPr>
          <p:cNvPr id="23557" name="Footer Placeholder 9">
            <a:extLst>
              <a:ext uri="{FF2B5EF4-FFF2-40B4-BE49-F238E27FC236}">
                <a16:creationId xmlns:a16="http://schemas.microsoft.com/office/drawing/2014/main" id="{EF4198FE-39AE-4F87-A1AA-4BCF2A66982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pic>
        <p:nvPicPr>
          <p:cNvPr id="23558" name="Picture 5">
            <a:extLst>
              <a:ext uri="{FF2B5EF4-FFF2-40B4-BE49-F238E27FC236}">
                <a16:creationId xmlns:a16="http://schemas.microsoft.com/office/drawing/2014/main" id="{30BDE340-55D3-4D38-8900-284D0ECFF168}"/>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54329" y="3645024"/>
            <a:ext cx="1539875" cy="194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9E423-2267-4FFB-92CB-28DDD7888A1F}"/>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GLOBE Research Project Dimensions</a:t>
            </a:r>
          </a:p>
        </p:txBody>
      </p:sp>
      <p:graphicFrame>
        <p:nvGraphicFramePr>
          <p:cNvPr id="8" name="Content Placeholder 7">
            <a:extLst>
              <a:ext uri="{FF2B5EF4-FFF2-40B4-BE49-F238E27FC236}">
                <a16:creationId xmlns:a16="http://schemas.microsoft.com/office/drawing/2014/main" id="{686343B5-A2FA-4D08-929A-144470D75256}"/>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4580" name="Slide Number Placeholder 5">
            <a:extLst>
              <a:ext uri="{FF2B5EF4-FFF2-40B4-BE49-F238E27FC236}">
                <a16:creationId xmlns:a16="http://schemas.microsoft.com/office/drawing/2014/main" id="{D6103181-B077-4164-8995-C1176812A368}"/>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7DE59E77-A5A2-4789-BE47-3E24EC5F4437}" type="slidenum">
              <a:rPr lang="en-US" altLang="en-US" sz="1400">
                <a:solidFill>
                  <a:srgbClr val="FFFFFF"/>
                </a:solidFill>
                <a:latin typeface="Franklin Gothic Book" panose="020B0503020102020204" pitchFamily="34" charset="0"/>
              </a:rPr>
              <a:pPr/>
              <a:t>18</a:t>
            </a:fld>
            <a:endParaRPr lang="en-US" altLang="en-US" sz="1400">
              <a:solidFill>
                <a:srgbClr val="FFFFFF"/>
              </a:solidFill>
              <a:latin typeface="Franklin Gothic Book" panose="020B0503020102020204" pitchFamily="34" charset="0"/>
            </a:endParaRPr>
          </a:p>
        </p:txBody>
      </p:sp>
      <p:sp>
        <p:nvSpPr>
          <p:cNvPr id="24581" name="Footer Placeholder 8">
            <a:extLst>
              <a:ext uri="{FF2B5EF4-FFF2-40B4-BE49-F238E27FC236}">
                <a16:creationId xmlns:a16="http://schemas.microsoft.com/office/drawing/2014/main" id="{E5330662-46EA-4C37-B0E8-2473DE82796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pic>
        <p:nvPicPr>
          <p:cNvPr id="24582" name="Picture 5">
            <a:extLst>
              <a:ext uri="{FF2B5EF4-FFF2-40B4-BE49-F238E27FC236}">
                <a16:creationId xmlns:a16="http://schemas.microsoft.com/office/drawing/2014/main" id="{0C8830C2-8F31-4AFD-BBE4-9D553BFED213}"/>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07504" y="3863181"/>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B2D76-B4C1-438F-B024-97F9D535F6E1}"/>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GLOBE Research Project Dimensions</a:t>
            </a:r>
          </a:p>
        </p:txBody>
      </p:sp>
      <p:graphicFrame>
        <p:nvGraphicFramePr>
          <p:cNvPr id="8" name="Content Placeholder 7">
            <a:extLst>
              <a:ext uri="{FF2B5EF4-FFF2-40B4-BE49-F238E27FC236}">
                <a16:creationId xmlns:a16="http://schemas.microsoft.com/office/drawing/2014/main" id="{1E8CDC3D-601C-450F-AE3B-96A3E35546CB}"/>
              </a:ext>
            </a:extLst>
          </p:cNvPr>
          <p:cNvGraphicFramePr>
            <a:graphicFrameLocks noGrp="1"/>
          </p:cNvGraphicFramePr>
          <p:nvPr>
            <p:ph sz="quarter" idx="1"/>
          </p:nvPr>
        </p:nvGraphicFramePr>
        <p:xfrm>
          <a:off x="1801812" y="1620837"/>
          <a:ext cx="6858001"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604" name="Slide Number Placeholder 5">
            <a:extLst>
              <a:ext uri="{FF2B5EF4-FFF2-40B4-BE49-F238E27FC236}">
                <a16:creationId xmlns:a16="http://schemas.microsoft.com/office/drawing/2014/main" id="{38A6DEC9-FC4F-42EC-9D51-57329E22F1A3}"/>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B807BB66-F6AE-4DEE-A4FF-2AE394D714B6}" type="slidenum">
              <a:rPr lang="en-US" altLang="en-US" sz="1400">
                <a:solidFill>
                  <a:srgbClr val="FFFFFF"/>
                </a:solidFill>
                <a:latin typeface="Franklin Gothic Book" panose="020B0503020102020204" pitchFamily="34" charset="0"/>
              </a:rPr>
              <a:pPr/>
              <a:t>19</a:t>
            </a:fld>
            <a:endParaRPr lang="en-US" altLang="en-US" sz="1400">
              <a:solidFill>
                <a:srgbClr val="FFFFFF"/>
              </a:solidFill>
              <a:latin typeface="Franklin Gothic Book" panose="020B0503020102020204" pitchFamily="34" charset="0"/>
            </a:endParaRPr>
          </a:p>
        </p:txBody>
      </p:sp>
      <p:sp>
        <p:nvSpPr>
          <p:cNvPr id="25605" name="Footer Placeholder 8">
            <a:extLst>
              <a:ext uri="{FF2B5EF4-FFF2-40B4-BE49-F238E27FC236}">
                <a16:creationId xmlns:a16="http://schemas.microsoft.com/office/drawing/2014/main" id="{2C3E479C-3479-4261-9B97-B300EB6323A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pic>
        <p:nvPicPr>
          <p:cNvPr id="25606" name="Picture 5">
            <a:extLst>
              <a:ext uri="{FF2B5EF4-FFF2-40B4-BE49-F238E27FC236}">
                <a16:creationId xmlns:a16="http://schemas.microsoft.com/office/drawing/2014/main" id="{7E404AF5-408C-4F59-A4F2-452CF9A8C06F}"/>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0" y="3891523"/>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C5D6F-6341-47FE-84BE-F1F2873D8887}"/>
              </a:ext>
            </a:extLst>
          </p:cNvPr>
          <p:cNvSpPr>
            <a:spLocks noGrp="1"/>
          </p:cNvSpPr>
          <p:nvPr>
            <p:ph type="title"/>
          </p:nvPr>
        </p:nvSpPr>
        <p:spPr>
          <a:xfrm>
            <a:off x="1219200" y="304800"/>
            <a:ext cx="7772400" cy="762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 Cluster</a:t>
            </a:r>
          </a:p>
        </p:txBody>
      </p:sp>
      <p:sp>
        <p:nvSpPr>
          <p:cNvPr id="26627" name="Slide Number Placeholder 5">
            <a:extLst>
              <a:ext uri="{FF2B5EF4-FFF2-40B4-BE49-F238E27FC236}">
                <a16:creationId xmlns:a16="http://schemas.microsoft.com/office/drawing/2014/main" id="{FB828D6E-FA98-4C87-AB1C-1FF5078AEB9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9F6798C6-2340-4F30-AF61-1695D4CB360A}" type="slidenum">
              <a:rPr lang="en-US" altLang="en-US" sz="1400">
                <a:solidFill>
                  <a:srgbClr val="FFFFFF"/>
                </a:solidFill>
                <a:latin typeface="Franklin Gothic Book" panose="020B0503020102020204" pitchFamily="34" charset="0"/>
              </a:rPr>
              <a:pPr/>
              <a:t>20</a:t>
            </a:fld>
            <a:endParaRPr lang="en-US" altLang="en-US" sz="1400">
              <a:solidFill>
                <a:srgbClr val="FFFFFF"/>
              </a:solidFill>
              <a:latin typeface="Franklin Gothic Book" panose="020B0503020102020204" pitchFamily="34" charset="0"/>
            </a:endParaRPr>
          </a:p>
        </p:txBody>
      </p:sp>
      <p:sp>
        <p:nvSpPr>
          <p:cNvPr id="26628" name="Footer Placeholder 9">
            <a:extLst>
              <a:ext uri="{FF2B5EF4-FFF2-40B4-BE49-F238E27FC236}">
                <a16:creationId xmlns:a16="http://schemas.microsoft.com/office/drawing/2014/main" id="{A3F3C9A3-2B17-45E1-BC3D-8ABE38D0F487}"/>
              </a:ext>
            </a:extLst>
          </p:cNvPr>
          <p:cNvSpPr>
            <a:spLocks noGrp="1"/>
          </p:cNvSpPr>
          <p:nvPr>
            <p:ph type="ftr" sz="quarter" idx="11"/>
          </p:nvPr>
        </p:nvSpPr>
        <p:spPr bwMode="auto">
          <a:xfrm>
            <a:off x="2895600" y="5867400"/>
            <a:ext cx="5867400" cy="1066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pic>
        <p:nvPicPr>
          <p:cNvPr id="26629" name="Picture 5">
            <a:extLst>
              <a:ext uri="{FF2B5EF4-FFF2-40B4-BE49-F238E27FC236}">
                <a16:creationId xmlns:a16="http://schemas.microsoft.com/office/drawing/2014/main" id="{01B7E55D-357B-41A8-835D-E24588A32B3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4800" y="4114800"/>
            <a:ext cx="1266825"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30" name="Content Placeholder 5">
            <a:extLst>
              <a:ext uri="{FF2B5EF4-FFF2-40B4-BE49-F238E27FC236}">
                <a16:creationId xmlns:a16="http://schemas.microsoft.com/office/drawing/2014/main" id="{592757E0-E8F0-4D7E-A99C-69D8420E8EC1}"/>
              </a:ext>
            </a:extLst>
          </p:cNvPr>
          <p:cNvPicPr>
            <a:picLocks noGrp="1" noChangeAspect="1"/>
          </p:cNvPicPr>
          <p:nvPr>
            <p:ph sz="quarter" idx="1"/>
          </p:nvPr>
        </p:nvPicPr>
        <p:blipFill>
          <a:blip r:embed="rId4">
            <a:extLst>
              <a:ext uri="{28A0092B-C50C-407E-A947-70E740481C1C}">
                <a14:useLocalDpi xmlns:a14="http://schemas.microsoft.com/office/drawing/2010/main" val="0"/>
              </a:ext>
            </a:extLst>
          </a:blip>
          <a:srcRect t="5034" b="5034"/>
          <a:stretch>
            <a:fillRect/>
          </a:stretch>
        </p:blipFill>
        <p:spPr>
          <a:xfrm>
            <a:off x="1828800" y="1219200"/>
            <a:ext cx="6478588" cy="3810000"/>
          </a:xfrm>
        </p:spPr>
      </p:pic>
      <p:pic>
        <p:nvPicPr>
          <p:cNvPr id="26631" name="Picture 6">
            <a:extLst>
              <a:ext uri="{FF2B5EF4-FFF2-40B4-BE49-F238E27FC236}">
                <a16:creationId xmlns:a16="http://schemas.microsoft.com/office/drawing/2014/main" id="{25D975F5-9355-40B1-A178-8C9F8DFADEB1}"/>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828800" y="5105400"/>
            <a:ext cx="7112000" cy="140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32" name="Footer Placeholder 1">
            <a:extLst>
              <a:ext uri="{FF2B5EF4-FFF2-40B4-BE49-F238E27FC236}">
                <a16:creationId xmlns:a16="http://schemas.microsoft.com/office/drawing/2014/main" id="{22EAAA0C-574D-4940-852F-6C0783912D5A}"/>
              </a:ext>
            </a:extLst>
          </p:cNvPr>
          <p:cNvSpPr txBox="1">
            <a:spLocks/>
          </p:cNvSpPr>
          <p:nvPr/>
        </p:nvSpPr>
        <p:spPr bwMode="auto">
          <a:xfrm>
            <a:off x="4419600" y="6324600"/>
            <a:ext cx="47244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r>
              <a:rPr lang="en-US" altLang="en-US" sz="1400">
                <a:solidFill>
                  <a:schemeClr val="tx2"/>
                </a:solidFill>
                <a:latin typeface="Perpetua" panose="02020502060401020303" pitchFamily="18" charset="0"/>
              </a:rPr>
              <a:t>                                              </a:t>
            </a:r>
          </a:p>
          <a:p>
            <a:pPr eaLnBrk="1" hangingPunct="1"/>
            <a:r>
              <a:rPr lang="en-US" altLang="en-US" sz="1400">
                <a:solidFill>
                  <a:schemeClr val="tx2"/>
                </a:solidFill>
                <a:latin typeface="Perpetua" panose="02020502060401020303" pitchFamily="18" charset="0"/>
              </a:rPr>
              <a:t>                                 </a:t>
            </a:r>
          </a:p>
          <a:p>
            <a:pPr eaLnBrk="1" hangingPunct="1"/>
            <a:r>
              <a:rPr lang="en-US" altLang="en-US" sz="1400">
                <a:solidFill>
                  <a:schemeClr val="tx2"/>
                </a:solidFill>
                <a:latin typeface="Perpetua" panose="02020502060401020303" pitchFamily="18" charset="0"/>
              </a:rPr>
              <a:t>                                         Copyright ©2017 Pearson Education, Ltd.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B2F2B-2AC5-4C30-A540-30CEA214AD66}"/>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3200" b="1">
                <a:solidFill>
                  <a:srgbClr val="996600"/>
                </a:solidFill>
                <a:latin typeface="Perpetua" pitchFamily="18" charset="0"/>
              </a:rPr>
              <a:t>Hofstede</a:t>
            </a:r>
            <a:r>
              <a:rPr lang="ja-JP" altLang="en-US" sz="3200" b="1">
                <a:solidFill>
                  <a:srgbClr val="996600"/>
                </a:solidFill>
                <a:latin typeface="Perpetua" pitchFamily="18" charset="0"/>
              </a:rPr>
              <a:t>’</a:t>
            </a:r>
            <a:r>
              <a:rPr lang="en-US" altLang="ja-JP" sz="3200" b="1">
                <a:solidFill>
                  <a:srgbClr val="996600"/>
                </a:solidFill>
                <a:latin typeface="Perpetua" pitchFamily="18" charset="0"/>
              </a:rPr>
              <a:t>s Value Dimensions</a:t>
            </a:r>
            <a:endParaRPr lang="en-US" altLang="en-US" sz="3200" b="1">
              <a:solidFill>
                <a:srgbClr val="996600"/>
              </a:solidFill>
              <a:latin typeface="Perpetua" pitchFamily="18" charset="0"/>
            </a:endParaRPr>
          </a:p>
        </p:txBody>
      </p:sp>
      <p:graphicFrame>
        <p:nvGraphicFramePr>
          <p:cNvPr id="10" name="Content Placeholder 9">
            <a:extLst>
              <a:ext uri="{FF2B5EF4-FFF2-40B4-BE49-F238E27FC236}">
                <a16:creationId xmlns:a16="http://schemas.microsoft.com/office/drawing/2014/main" id="{728EC4B3-ECD4-4D19-A86D-606C856A3572}"/>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7652" name="Slide Number Placeholder 5">
            <a:extLst>
              <a:ext uri="{FF2B5EF4-FFF2-40B4-BE49-F238E27FC236}">
                <a16:creationId xmlns:a16="http://schemas.microsoft.com/office/drawing/2014/main" id="{9114D10D-0982-4022-B8D0-967F032F5B3B}"/>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7EC94F5E-E34A-4035-A3E6-8306902A6466}" type="slidenum">
              <a:rPr lang="en-US" altLang="en-US" sz="1400">
                <a:solidFill>
                  <a:srgbClr val="FFFFFF"/>
                </a:solidFill>
                <a:latin typeface="Franklin Gothic Book" panose="020B0503020102020204" pitchFamily="34" charset="0"/>
              </a:rPr>
              <a:pPr/>
              <a:t>21</a:t>
            </a:fld>
            <a:endParaRPr lang="en-US" altLang="en-US" sz="1400">
              <a:solidFill>
                <a:srgbClr val="FFFFFF"/>
              </a:solidFill>
              <a:latin typeface="Franklin Gothic Book" panose="020B0503020102020204" pitchFamily="34" charset="0"/>
            </a:endParaRPr>
          </a:p>
        </p:txBody>
      </p:sp>
      <p:sp>
        <p:nvSpPr>
          <p:cNvPr id="27653" name="Footer Placeholder 8">
            <a:extLst>
              <a:ext uri="{FF2B5EF4-FFF2-40B4-BE49-F238E27FC236}">
                <a16:creationId xmlns:a16="http://schemas.microsoft.com/office/drawing/2014/main" id="{052019B5-5806-47FE-99EA-651C3E61F3CD}"/>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pic>
        <p:nvPicPr>
          <p:cNvPr id="27654" name="Picture 5">
            <a:extLst>
              <a:ext uri="{FF2B5EF4-FFF2-40B4-BE49-F238E27FC236}">
                <a16:creationId xmlns:a16="http://schemas.microsoft.com/office/drawing/2014/main" id="{6F8F35E6-9118-4C77-9EE9-14FFBD0BF422}"/>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79512" y="4005064"/>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9E2B0-C346-4949-AD86-94DBC2C5FB60}"/>
              </a:ext>
            </a:extLst>
          </p:cNvPr>
          <p:cNvSpPr>
            <a:spLocks noGrp="1"/>
          </p:cNvSpPr>
          <p:nvPr>
            <p:ph type="title"/>
          </p:nvPr>
        </p:nvSpPr>
        <p:spPr>
          <a:xfrm>
            <a:off x="1143000" y="304800"/>
            <a:ext cx="7467600" cy="9906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algn="ctr" eaLnBrk="1" hangingPunct="1">
              <a:defRPr/>
            </a:pPr>
            <a:r>
              <a:rPr lang="en-US" altLang="en-US" b="1">
                <a:solidFill>
                  <a:srgbClr val="996600"/>
                </a:solidFill>
                <a:latin typeface="Perpetua" pitchFamily="18" charset="0"/>
              </a:rPr>
              <a:t>Hofstede</a:t>
            </a:r>
            <a:r>
              <a:rPr lang="ja-JP" altLang="en-US" b="1">
                <a:solidFill>
                  <a:srgbClr val="996600"/>
                </a:solidFill>
                <a:latin typeface="Perpetua" pitchFamily="18" charset="0"/>
              </a:rPr>
              <a:t>’</a:t>
            </a:r>
            <a:r>
              <a:rPr lang="en-US" altLang="ja-JP" b="1">
                <a:solidFill>
                  <a:srgbClr val="996600"/>
                </a:solidFill>
                <a:latin typeface="Perpetua" pitchFamily="18" charset="0"/>
              </a:rPr>
              <a:t>s Value Dimensions</a:t>
            </a:r>
            <a:endParaRPr lang="en-US" altLang="en-US">
              <a:solidFill>
                <a:srgbClr val="000000"/>
              </a:solidFill>
              <a:latin typeface="Perpetua" pitchFamily="18" charset="0"/>
            </a:endParaRPr>
          </a:p>
        </p:txBody>
      </p:sp>
      <p:sp>
        <p:nvSpPr>
          <p:cNvPr id="28675" name="Footer Placeholder 2">
            <a:extLst>
              <a:ext uri="{FF2B5EF4-FFF2-40B4-BE49-F238E27FC236}">
                <a16:creationId xmlns:a16="http://schemas.microsoft.com/office/drawing/2014/main" id="{51704CCB-30ED-4610-B642-47EB3947924D}"/>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
        <p:nvSpPr>
          <p:cNvPr id="28676" name="Slide Number Placeholder 3">
            <a:extLst>
              <a:ext uri="{FF2B5EF4-FFF2-40B4-BE49-F238E27FC236}">
                <a16:creationId xmlns:a16="http://schemas.microsoft.com/office/drawing/2014/main" id="{4485740C-8FC6-4B87-A81B-8E4AFE004F5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8343D261-6EFA-4329-A684-16D42DEC08F0}" type="slidenum">
              <a:rPr lang="en-US" altLang="en-US" sz="1400">
                <a:solidFill>
                  <a:srgbClr val="FFFFFF"/>
                </a:solidFill>
                <a:latin typeface="Franklin Gothic Book" panose="020B0503020102020204" pitchFamily="34" charset="0"/>
              </a:rPr>
              <a:pPr/>
              <a:t>22</a:t>
            </a:fld>
            <a:endParaRPr lang="en-US" altLang="en-US" sz="1400">
              <a:solidFill>
                <a:srgbClr val="FFFFFF"/>
              </a:solidFill>
              <a:latin typeface="Franklin Gothic Book" panose="020B0503020102020204" pitchFamily="34" charset="0"/>
            </a:endParaRPr>
          </a:p>
        </p:txBody>
      </p:sp>
      <p:sp>
        <p:nvSpPr>
          <p:cNvPr id="7" name="Content Placeholder 6">
            <a:extLst>
              <a:ext uri="{FF2B5EF4-FFF2-40B4-BE49-F238E27FC236}">
                <a16:creationId xmlns:a16="http://schemas.microsoft.com/office/drawing/2014/main" id="{8A8126EF-72A9-476D-80FD-D76520A94FFC}"/>
              </a:ext>
            </a:extLst>
          </p:cNvPr>
          <p:cNvSpPr>
            <a:spLocks noGrp="1"/>
          </p:cNvSpPr>
          <p:nvPr>
            <p:ph sz="quarter" idx="1"/>
          </p:nvPr>
        </p:nvSpPr>
        <p:spPr>
          <a:xfrm>
            <a:off x="1371600" y="1447800"/>
            <a:ext cx="6934200" cy="45720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algn="ctr" eaLnBrk="1" hangingPunct="1">
              <a:buFont typeface="Wingdings 2" panose="05020102010507070707" pitchFamily="18" charset="2"/>
              <a:buNone/>
              <a:defRPr/>
            </a:pPr>
            <a:r>
              <a:rPr lang="en-US" altLang="en-US" sz="2800" dirty="0">
                <a:solidFill>
                  <a:srgbClr val="000000"/>
                </a:solidFill>
              </a:rPr>
              <a:t>Power Distance</a:t>
            </a:r>
          </a:p>
          <a:p>
            <a:pPr eaLnBrk="1" hangingPunct="1">
              <a:buFont typeface="Wingdings 2" panose="05020102010507070707" pitchFamily="18" charset="2"/>
              <a:buNone/>
              <a:defRPr/>
            </a:pPr>
            <a:r>
              <a:rPr lang="en-US" altLang="en-US" dirty="0">
                <a:solidFill>
                  <a:srgbClr val="000000"/>
                </a:solidFill>
              </a:rPr>
              <a:t>			</a:t>
            </a:r>
          </a:p>
          <a:p>
            <a:pPr eaLnBrk="1" hangingPunct="1">
              <a:buFont typeface="Wingdings 2" panose="05020102010507070707" pitchFamily="18" charset="2"/>
              <a:buNone/>
              <a:defRPr/>
            </a:pPr>
            <a:endParaRPr lang="en-US" altLang="en-US" dirty="0">
              <a:solidFill>
                <a:srgbClr val="000000"/>
              </a:solidFill>
            </a:endParaRPr>
          </a:p>
          <a:p>
            <a:pPr eaLnBrk="1" hangingPunct="1">
              <a:buFont typeface="Wingdings 2" panose="05020102010507070707" pitchFamily="18" charset="2"/>
              <a:buNone/>
              <a:defRPr/>
            </a:pPr>
            <a:r>
              <a:rPr lang="en-US" altLang="en-US" dirty="0">
                <a:solidFill>
                  <a:srgbClr val="000000"/>
                </a:solidFill>
              </a:rPr>
              <a:t>	</a:t>
            </a:r>
            <a:r>
              <a:rPr lang="en-US" altLang="en-US" sz="1400" dirty="0">
                <a:solidFill>
                  <a:srgbClr val="000000"/>
                </a:solidFill>
              </a:rPr>
              <a:t>MAL  PHI  MEX  IND FRA  ITA  JPN  SPA  ARG  US  GER  UK  DEN  ISR  AUT</a:t>
            </a:r>
            <a:r>
              <a:rPr lang="en-US" altLang="en-US" sz="1600" dirty="0">
                <a:solidFill>
                  <a:srgbClr val="000000"/>
                </a:solidFill>
              </a:rPr>
              <a:t>	</a:t>
            </a:r>
          </a:p>
          <a:p>
            <a:pPr algn="ctr" eaLnBrk="1" hangingPunct="1">
              <a:buFont typeface="Wingdings 2" panose="05020102010507070707" pitchFamily="18" charset="2"/>
              <a:buNone/>
              <a:defRPr/>
            </a:pPr>
            <a:r>
              <a:rPr lang="en-US" altLang="en-US" sz="2800" dirty="0">
                <a:solidFill>
                  <a:srgbClr val="000000"/>
                </a:solidFill>
              </a:rPr>
              <a:t>Uncertainty Avoidance</a:t>
            </a:r>
          </a:p>
          <a:p>
            <a:pPr algn="ctr" eaLnBrk="1" hangingPunct="1">
              <a:buFont typeface="Wingdings 2" panose="05020102010507070707" pitchFamily="18" charset="2"/>
              <a:buNone/>
              <a:defRPr/>
            </a:pPr>
            <a:endParaRPr lang="en-US" altLang="en-US" sz="2800" dirty="0">
              <a:solidFill>
                <a:srgbClr val="000000"/>
              </a:solidFill>
            </a:endParaRPr>
          </a:p>
          <a:p>
            <a:pPr algn="ctr" eaLnBrk="1" hangingPunct="1">
              <a:buFont typeface="Wingdings 2" panose="05020102010507070707" pitchFamily="18" charset="2"/>
              <a:buNone/>
              <a:defRPr/>
            </a:pPr>
            <a:endParaRPr lang="en-US" altLang="en-US" sz="2800" dirty="0">
              <a:solidFill>
                <a:srgbClr val="000000"/>
              </a:solidFill>
            </a:endParaRPr>
          </a:p>
          <a:p>
            <a:pPr eaLnBrk="1" hangingPunct="1">
              <a:buFont typeface="Wingdings 2" panose="05020102010507070707" pitchFamily="18" charset="2"/>
              <a:buNone/>
              <a:defRPr/>
            </a:pPr>
            <a:r>
              <a:rPr lang="en-US" altLang="en-US" sz="1600" dirty="0">
                <a:solidFill>
                  <a:srgbClr val="000000"/>
                </a:solidFill>
              </a:rPr>
              <a:t>	</a:t>
            </a:r>
            <a:r>
              <a:rPr lang="en-US" altLang="en-US" sz="1400" dirty="0">
                <a:solidFill>
                  <a:srgbClr val="000000"/>
                </a:solidFill>
              </a:rPr>
              <a:t>GRE   JPN   POR   KOR   ARA   GER   AUL   CAN   US   UK   IND   DEN   SIN</a:t>
            </a:r>
          </a:p>
        </p:txBody>
      </p:sp>
      <p:sp>
        <p:nvSpPr>
          <p:cNvPr id="8" name="Left-Right Arrow 7">
            <a:extLst>
              <a:ext uri="{FF2B5EF4-FFF2-40B4-BE49-F238E27FC236}">
                <a16:creationId xmlns:a16="http://schemas.microsoft.com/office/drawing/2014/main" id="{4E023CE9-632D-4D80-B100-3F54A453C8F2}"/>
              </a:ext>
            </a:extLst>
          </p:cNvPr>
          <p:cNvSpPr/>
          <p:nvPr/>
        </p:nvSpPr>
        <p:spPr>
          <a:xfrm>
            <a:off x="1360488" y="2028825"/>
            <a:ext cx="6934200" cy="1143000"/>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800" dirty="0"/>
              <a:t>High	                 Orientation Toward Authority 		  Low</a:t>
            </a:r>
          </a:p>
        </p:txBody>
      </p:sp>
      <p:sp>
        <p:nvSpPr>
          <p:cNvPr id="9" name="Left-Right Arrow 8">
            <a:extLst>
              <a:ext uri="{FF2B5EF4-FFF2-40B4-BE49-F238E27FC236}">
                <a16:creationId xmlns:a16="http://schemas.microsoft.com/office/drawing/2014/main" id="{EF6F5EA8-4222-46A9-831E-1B62FB364F52}"/>
              </a:ext>
            </a:extLst>
          </p:cNvPr>
          <p:cNvSpPr/>
          <p:nvPr/>
        </p:nvSpPr>
        <p:spPr>
          <a:xfrm>
            <a:off x="1371600" y="4038600"/>
            <a:ext cx="6858000" cy="1219200"/>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800" dirty="0"/>
              <a:t>High		        Desire for Stability		Low</a:t>
            </a:r>
          </a:p>
        </p:txBody>
      </p:sp>
      <p:pic>
        <p:nvPicPr>
          <p:cNvPr id="28680" name="Picture 5">
            <a:extLst>
              <a:ext uri="{FF2B5EF4-FFF2-40B4-BE49-F238E27FC236}">
                <a16:creationId xmlns:a16="http://schemas.microsoft.com/office/drawing/2014/main" id="{83CB9794-6999-467C-8ABE-E8B43C7730D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46651" y="4365104"/>
            <a:ext cx="990600" cy="125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5526A-56BF-4B90-8353-89371F748EEE}"/>
              </a:ext>
            </a:extLst>
          </p:cNvPr>
          <p:cNvSpPr>
            <a:spLocks noGrp="1"/>
          </p:cNvSpPr>
          <p:nvPr>
            <p:ph type="title"/>
          </p:nvPr>
        </p:nvSpPr>
        <p:spPr>
          <a:xfrm>
            <a:off x="1066800" y="304800"/>
            <a:ext cx="7467600" cy="11430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algn="ctr" eaLnBrk="1" hangingPunct="1">
              <a:defRPr/>
            </a:pPr>
            <a:r>
              <a:rPr lang="en-US" altLang="en-US" b="1">
                <a:solidFill>
                  <a:srgbClr val="996600"/>
                </a:solidFill>
                <a:latin typeface="Perpetua" pitchFamily="18" charset="0"/>
              </a:rPr>
              <a:t>Hofstede</a:t>
            </a:r>
            <a:r>
              <a:rPr lang="ja-JP" altLang="en-US" b="1">
                <a:solidFill>
                  <a:srgbClr val="996600"/>
                </a:solidFill>
                <a:latin typeface="Perpetua" pitchFamily="18" charset="0"/>
              </a:rPr>
              <a:t>’</a:t>
            </a:r>
            <a:r>
              <a:rPr lang="en-US" altLang="ja-JP" b="1">
                <a:solidFill>
                  <a:srgbClr val="996600"/>
                </a:solidFill>
                <a:latin typeface="Perpetua" pitchFamily="18" charset="0"/>
              </a:rPr>
              <a:t>s Value Dimensions</a:t>
            </a:r>
            <a:endParaRPr lang="en-US" altLang="en-US">
              <a:solidFill>
                <a:srgbClr val="000000"/>
              </a:solidFill>
              <a:latin typeface="Perpetua" pitchFamily="18" charset="0"/>
            </a:endParaRPr>
          </a:p>
        </p:txBody>
      </p:sp>
      <p:sp>
        <p:nvSpPr>
          <p:cNvPr id="29699" name="Footer Placeholder 2">
            <a:extLst>
              <a:ext uri="{FF2B5EF4-FFF2-40B4-BE49-F238E27FC236}">
                <a16:creationId xmlns:a16="http://schemas.microsoft.com/office/drawing/2014/main" id="{4592F071-2E0E-4AAF-90DD-BBA0819DE19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
        <p:nvSpPr>
          <p:cNvPr id="29700" name="Slide Number Placeholder 3">
            <a:extLst>
              <a:ext uri="{FF2B5EF4-FFF2-40B4-BE49-F238E27FC236}">
                <a16:creationId xmlns:a16="http://schemas.microsoft.com/office/drawing/2014/main" id="{DE043696-2335-4645-9FB9-9226D4176CB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7FB07B34-EB06-4BDF-B4E7-9FCE286B3A4F}" type="slidenum">
              <a:rPr lang="en-US" altLang="en-US" sz="1400">
                <a:solidFill>
                  <a:srgbClr val="FFFFFF"/>
                </a:solidFill>
                <a:latin typeface="Franklin Gothic Book" panose="020B0503020102020204" pitchFamily="34" charset="0"/>
              </a:rPr>
              <a:pPr/>
              <a:t>23</a:t>
            </a:fld>
            <a:endParaRPr lang="en-US" altLang="en-US" sz="1400">
              <a:solidFill>
                <a:srgbClr val="FFFFFF"/>
              </a:solidFill>
              <a:latin typeface="Franklin Gothic Book" panose="020B0503020102020204" pitchFamily="34" charset="0"/>
            </a:endParaRPr>
          </a:p>
        </p:txBody>
      </p:sp>
      <p:sp>
        <p:nvSpPr>
          <p:cNvPr id="7" name="Content Placeholder 6">
            <a:extLst>
              <a:ext uri="{FF2B5EF4-FFF2-40B4-BE49-F238E27FC236}">
                <a16:creationId xmlns:a16="http://schemas.microsoft.com/office/drawing/2014/main" id="{33CD6F52-5A85-466F-AF04-78A452A4F311}"/>
              </a:ext>
            </a:extLst>
          </p:cNvPr>
          <p:cNvSpPr>
            <a:spLocks noGrp="1"/>
          </p:cNvSpPr>
          <p:nvPr>
            <p:ph sz="quarter" idx="1"/>
          </p:nvPr>
        </p:nvSpPr>
        <p:spPr>
          <a:xfrm>
            <a:off x="1371600" y="1524000"/>
            <a:ext cx="7162800" cy="45720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algn="ctr" eaLnBrk="1" hangingPunct="1">
              <a:buFont typeface="Wingdings 2" panose="05020102010507070707" pitchFamily="18" charset="2"/>
              <a:buNone/>
              <a:defRPr/>
            </a:pPr>
            <a:r>
              <a:rPr lang="en-US" altLang="en-US" sz="2800" dirty="0">
                <a:solidFill>
                  <a:srgbClr val="000000"/>
                </a:solidFill>
              </a:rPr>
              <a:t>Individualism</a:t>
            </a:r>
          </a:p>
          <a:p>
            <a:pPr eaLnBrk="1" hangingPunct="1">
              <a:buFont typeface="Wingdings 2" panose="05020102010507070707" pitchFamily="18" charset="2"/>
              <a:buNone/>
              <a:defRPr/>
            </a:pPr>
            <a:r>
              <a:rPr lang="en-US" altLang="en-US" dirty="0">
                <a:solidFill>
                  <a:srgbClr val="000000"/>
                </a:solidFill>
              </a:rPr>
              <a:t>			</a:t>
            </a:r>
          </a:p>
          <a:p>
            <a:pPr eaLnBrk="1" hangingPunct="1">
              <a:buFont typeface="Wingdings 2" panose="05020102010507070707" pitchFamily="18" charset="2"/>
              <a:buNone/>
              <a:defRPr/>
            </a:pPr>
            <a:endParaRPr lang="en-US" altLang="en-US" dirty="0">
              <a:solidFill>
                <a:srgbClr val="000000"/>
              </a:solidFill>
            </a:endParaRPr>
          </a:p>
          <a:p>
            <a:pPr eaLnBrk="1" hangingPunct="1">
              <a:buFont typeface="Wingdings 2" panose="05020102010507070707" pitchFamily="18" charset="2"/>
              <a:buNone/>
              <a:defRPr/>
            </a:pPr>
            <a:r>
              <a:rPr lang="en-US" altLang="en-US" dirty="0">
                <a:solidFill>
                  <a:srgbClr val="000000"/>
                </a:solidFill>
              </a:rPr>
              <a:t>	</a:t>
            </a:r>
            <a:r>
              <a:rPr lang="en-US" altLang="en-US" sz="1600" dirty="0">
                <a:solidFill>
                  <a:srgbClr val="000000"/>
                </a:solidFill>
              </a:rPr>
              <a:t>AUL   US   UK   CAN    FRA    GER   SPA    JPN   MEX    ITA   KOR   SIN</a:t>
            </a:r>
          </a:p>
          <a:p>
            <a:pPr eaLnBrk="1" hangingPunct="1">
              <a:buFont typeface="Wingdings 2" panose="05020102010507070707" pitchFamily="18" charset="2"/>
              <a:buNone/>
              <a:defRPr/>
            </a:pPr>
            <a:endParaRPr lang="en-US" altLang="en-US" sz="1600" dirty="0">
              <a:solidFill>
                <a:srgbClr val="000000"/>
              </a:solidFill>
            </a:endParaRPr>
          </a:p>
          <a:p>
            <a:pPr algn="ctr" eaLnBrk="1" hangingPunct="1">
              <a:buFont typeface="Wingdings 2" panose="05020102010507070707" pitchFamily="18" charset="2"/>
              <a:buNone/>
              <a:defRPr/>
            </a:pPr>
            <a:r>
              <a:rPr lang="en-US" altLang="en-US" sz="2800" dirty="0">
                <a:solidFill>
                  <a:srgbClr val="000000"/>
                </a:solidFill>
              </a:rPr>
              <a:t>Masculinity</a:t>
            </a:r>
          </a:p>
          <a:p>
            <a:pPr algn="ctr" eaLnBrk="1" hangingPunct="1">
              <a:buFont typeface="Wingdings 2" panose="05020102010507070707" pitchFamily="18" charset="2"/>
              <a:buNone/>
              <a:defRPr/>
            </a:pPr>
            <a:endParaRPr lang="en-US" altLang="en-US" sz="2800" dirty="0">
              <a:solidFill>
                <a:srgbClr val="000000"/>
              </a:solidFill>
            </a:endParaRPr>
          </a:p>
          <a:p>
            <a:pPr algn="ctr" eaLnBrk="1" hangingPunct="1">
              <a:buFont typeface="Wingdings 2" panose="05020102010507070707" pitchFamily="18" charset="2"/>
              <a:buNone/>
              <a:defRPr/>
            </a:pPr>
            <a:endParaRPr lang="en-US" altLang="en-US" sz="2800" dirty="0">
              <a:solidFill>
                <a:srgbClr val="000000"/>
              </a:solidFill>
            </a:endParaRPr>
          </a:p>
          <a:p>
            <a:pPr eaLnBrk="1" hangingPunct="1">
              <a:buFont typeface="Wingdings 2" panose="05020102010507070707" pitchFamily="18" charset="2"/>
              <a:buNone/>
              <a:defRPr/>
            </a:pPr>
            <a:r>
              <a:rPr lang="en-US" altLang="en-US" sz="1600" dirty="0">
                <a:solidFill>
                  <a:srgbClr val="000000"/>
                </a:solidFill>
              </a:rPr>
              <a:t>   JPN   MEX   GER   UK  US   ARA   FRA   KOR  POR  CHC   DEN  SWE</a:t>
            </a:r>
          </a:p>
        </p:txBody>
      </p:sp>
      <p:sp>
        <p:nvSpPr>
          <p:cNvPr id="8" name="Left-Right Arrow 7">
            <a:extLst>
              <a:ext uri="{FF2B5EF4-FFF2-40B4-BE49-F238E27FC236}">
                <a16:creationId xmlns:a16="http://schemas.microsoft.com/office/drawing/2014/main" id="{163748C8-4663-4738-9B0A-B11DD91468B4}"/>
              </a:ext>
            </a:extLst>
          </p:cNvPr>
          <p:cNvSpPr/>
          <p:nvPr/>
        </p:nvSpPr>
        <p:spPr>
          <a:xfrm>
            <a:off x="1360488" y="2028825"/>
            <a:ext cx="6934200" cy="1143000"/>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800" dirty="0"/>
              <a:t>Individualism	                 		  	        Collectivism</a:t>
            </a:r>
          </a:p>
        </p:txBody>
      </p:sp>
      <p:sp>
        <p:nvSpPr>
          <p:cNvPr id="9" name="Left-Right Arrow 8">
            <a:extLst>
              <a:ext uri="{FF2B5EF4-FFF2-40B4-BE49-F238E27FC236}">
                <a16:creationId xmlns:a16="http://schemas.microsoft.com/office/drawing/2014/main" id="{14EBDA52-7BA7-4766-B09B-924B157C4240}"/>
              </a:ext>
            </a:extLst>
          </p:cNvPr>
          <p:cNvSpPr/>
          <p:nvPr/>
        </p:nvSpPr>
        <p:spPr>
          <a:xfrm>
            <a:off x="1371600" y="4038600"/>
            <a:ext cx="6858000" cy="1219200"/>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800" dirty="0"/>
              <a:t>Assertive/Materialistic			         Relational</a:t>
            </a:r>
          </a:p>
        </p:txBody>
      </p:sp>
      <p:pic>
        <p:nvPicPr>
          <p:cNvPr id="29704" name="Picture 5">
            <a:extLst>
              <a:ext uri="{FF2B5EF4-FFF2-40B4-BE49-F238E27FC236}">
                <a16:creationId xmlns:a16="http://schemas.microsoft.com/office/drawing/2014/main" id="{823AFC5D-AA04-4A9B-A79D-B89352CC400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4074441"/>
            <a:ext cx="1146175"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889EA-75AF-40F3-9F28-AA621AB2973E}"/>
              </a:ext>
            </a:extLst>
          </p:cNvPr>
          <p:cNvSpPr>
            <a:spLocks noGrp="1"/>
          </p:cNvSpPr>
          <p:nvPr>
            <p:ph type="title"/>
          </p:nvPr>
        </p:nvSpPr>
        <p:spPr>
          <a:xfrm>
            <a:off x="1295400" y="304800"/>
            <a:ext cx="7162800" cy="9906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algn="ctr" eaLnBrk="1" hangingPunct="1">
              <a:defRPr/>
            </a:pPr>
            <a:r>
              <a:rPr lang="en-US" altLang="en-US" sz="3500" b="1" dirty="0" err="1">
                <a:solidFill>
                  <a:srgbClr val="996600"/>
                </a:solidFill>
                <a:latin typeface="Perpetua" pitchFamily="18" charset="0"/>
              </a:rPr>
              <a:t>Hofstede</a:t>
            </a:r>
            <a:r>
              <a:rPr lang="ja-JP" altLang="en-US" sz="3500" b="1">
                <a:solidFill>
                  <a:srgbClr val="996600"/>
                </a:solidFill>
                <a:latin typeface="Perpetua" pitchFamily="18" charset="0"/>
              </a:rPr>
              <a:t>’</a:t>
            </a:r>
            <a:r>
              <a:rPr lang="en-US" altLang="ja-JP" sz="3500" b="1" dirty="0">
                <a:solidFill>
                  <a:srgbClr val="996600"/>
                </a:solidFill>
                <a:latin typeface="Perpetua" pitchFamily="18" charset="0"/>
              </a:rPr>
              <a:t>s Value Dimensions</a:t>
            </a:r>
            <a:endParaRPr lang="en-US" altLang="en-US" sz="3500" dirty="0">
              <a:solidFill>
                <a:srgbClr val="000000"/>
              </a:solidFill>
              <a:latin typeface="Perpetua" pitchFamily="18" charset="0"/>
            </a:endParaRPr>
          </a:p>
        </p:txBody>
      </p:sp>
      <p:sp>
        <p:nvSpPr>
          <p:cNvPr id="30723" name="Footer Placeholder 2">
            <a:extLst>
              <a:ext uri="{FF2B5EF4-FFF2-40B4-BE49-F238E27FC236}">
                <a16:creationId xmlns:a16="http://schemas.microsoft.com/office/drawing/2014/main" id="{D623561E-913E-45E7-B8CD-1A556DC29592}"/>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
        <p:nvSpPr>
          <p:cNvPr id="30724" name="Slide Number Placeholder 3">
            <a:extLst>
              <a:ext uri="{FF2B5EF4-FFF2-40B4-BE49-F238E27FC236}">
                <a16:creationId xmlns:a16="http://schemas.microsoft.com/office/drawing/2014/main" id="{557F4116-BCA0-4439-996E-DD4FF2682BD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686E724E-86E8-4E3E-BF8A-AD2AFDED6550}" type="slidenum">
              <a:rPr lang="en-US" altLang="en-US" sz="1400">
                <a:solidFill>
                  <a:srgbClr val="FFFFFF"/>
                </a:solidFill>
                <a:latin typeface="Franklin Gothic Book" panose="020B0503020102020204" pitchFamily="34" charset="0"/>
              </a:rPr>
              <a:pPr/>
              <a:t>24</a:t>
            </a:fld>
            <a:endParaRPr lang="en-US" altLang="en-US" sz="1400">
              <a:solidFill>
                <a:srgbClr val="FFFFFF"/>
              </a:solidFill>
              <a:latin typeface="Franklin Gothic Book" panose="020B0503020102020204" pitchFamily="34" charset="0"/>
            </a:endParaRPr>
          </a:p>
        </p:txBody>
      </p:sp>
      <p:sp>
        <p:nvSpPr>
          <p:cNvPr id="7" name="Content Placeholder 6">
            <a:extLst>
              <a:ext uri="{FF2B5EF4-FFF2-40B4-BE49-F238E27FC236}">
                <a16:creationId xmlns:a16="http://schemas.microsoft.com/office/drawing/2014/main" id="{07D6D01C-6920-4ED1-BFE7-24396AA1E9F4}"/>
              </a:ext>
            </a:extLst>
          </p:cNvPr>
          <p:cNvSpPr>
            <a:spLocks noGrp="1"/>
          </p:cNvSpPr>
          <p:nvPr>
            <p:ph sz="quarter" idx="1"/>
          </p:nvPr>
        </p:nvSpPr>
        <p:spPr>
          <a:xfrm>
            <a:off x="1371600" y="1447800"/>
            <a:ext cx="7010400" cy="41148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algn="ctr" eaLnBrk="1" hangingPunct="1">
              <a:buFont typeface="Wingdings 2" panose="05020102010507070707" pitchFamily="18" charset="2"/>
              <a:buNone/>
              <a:defRPr/>
            </a:pPr>
            <a:endParaRPr lang="en-US" altLang="en-US" sz="2800" dirty="0">
              <a:solidFill>
                <a:srgbClr val="000000"/>
              </a:solidFill>
            </a:endParaRPr>
          </a:p>
          <a:p>
            <a:pPr algn="ctr" eaLnBrk="1" hangingPunct="1">
              <a:buFont typeface="Wingdings 2" panose="05020102010507070707" pitchFamily="18" charset="2"/>
              <a:buNone/>
              <a:defRPr/>
            </a:pPr>
            <a:endParaRPr lang="en-US" altLang="en-US" sz="2800" dirty="0">
              <a:solidFill>
                <a:srgbClr val="000000"/>
              </a:solidFill>
            </a:endParaRPr>
          </a:p>
          <a:p>
            <a:pPr algn="ctr" eaLnBrk="1" hangingPunct="1">
              <a:buFont typeface="Wingdings 2" panose="05020102010507070707" pitchFamily="18" charset="2"/>
              <a:buNone/>
              <a:defRPr/>
            </a:pPr>
            <a:r>
              <a:rPr lang="en-US" altLang="en-US" sz="2800" dirty="0">
                <a:solidFill>
                  <a:srgbClr val="000000"/>
                </a:solidFill>
              </a:rPr>
              <a:t>Long-term/Short-term Orientation</a:t>
            </a:r>
          </a:p>
          <a:p>
            <a:pPr eaLnBrk="1" hangingPunct="1">
              <a:buFont typeface="Wingdings 2" panose="05020102010507070707" pitchFamily="18" charset="2"/>
              <a:buNone/>
              <a:defRPr/>
            </a:pPr>
            <a:r>
              <a:rPr lang="en-US" altLang="en-US" dirty="0">
                <a:solidFill>
                  <a:srgbClr val="000000"/>
                </a:solidFill>
              </a:rPr>
              <a:t>			</a:t>
            </a:r>
          </a:p>
          <a:p>
            <a:pPr eaLnBrk="1" hangingPunct="1">
              <a:buFont typeface="Wingdings 2" panose="05020102010507070707" pitchFamily="18" charset="2"/>
              <a:buNone/>
              <a:defRPr/>
            </a:pPr>
            <a:endParaRPr lang="en-US" altLang="en-US" dirty="0">
              <a:solidFill>
                <a:srgbClr val="000000"/>
              </a:solidFill>
            </a:endParaRPr>
          </a:p>
          <a:p>
            <a:pPr eaLnBrk="1" hangingPunct="1">
              <a:buFont typeface="Wingdings 2" panose="05020102010507070707" pitchFamily="18" charset="2"/>
              <a:buNone/>
              <a:defRPr/>
            </a:pPr>
            <a:r>
              <a:rPr lang="en-US" altLang="en-US" dirty="0">
                <a:solidFill>
                  <a:srgbClr val="000000"/>
                </a:solidFill>
              </a:rPr>
              <a:t>  </a:t>
            </a:r>
          </a:p>
          <a:p>
            <a:pPr eaLnBrk="1" hangingPunct="1">
              <a:buFont typeface="Wingdings 2" panose="05020102010507070707" pitchFamily="18" charset="2"/>
              <a:buNone/>
              <a:defRPr/>
            </a:pPr>
            <a:r>
              <a:rPr lang="en-US" altLang="en-US" dirty="0">
                <a:solidFill>
                  <a:srgbClr val="000000"/>
                </a:solidFill>
              </a:rPr>
              <a:t> </a:t>
            </a:r>
            <a:r>
              <a:rPr lang="en-US" altLang="en-US" sz="1600" dirty="0">
                <a:solidFill>
                  <a:srgbClr val="000000"/>
                </a:solidFill>
              </a:rPr>
              <a:t>CHI    HK   JPN    TAI    VIE   BRA   IND    US   CAN    UK     E/W    AFR</a:t>
            </a:r>
          </a:p>
        </p:txBody>
      </p:sp>
      <p:sp>
        <p:nvSpPr>
          <p:cNvPr id="8" name="Left-Right Arrow 7">
            <a:extLst>
              <a:ext uri="{FF2B5EF4-FFF2-40B4-BE49-F238E27FC236}">
                <a16:creationId xmlns:a16="http://schemas.microsoft.com/office/drawing/2014/main" id="{4203172F-F4F3-4B05-AA5E-EF8D593630B9}"/>
              </a:ext>
            </a:extLst>
          </p:cNvPr>
          <p:cNvSpPr/>
          <p:nvPr/>
        </p:nvSpPr>
        <p:spPr>
          <a:xfrm>
            <a:off x="1371600" y="3124200"/>
            <a:ext cx="6934200" cy="1143000"/>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800" dirty="0"/>
              <a:t>High				 		  Low</a:t>
            </a:r>
          </a:p>
        </p:txBody>
      </p:sp>
      <p:pic>
        <p:nvPicPr>
          <p:cNvPr id="30727" name="Picture 5">
            <a:extLst>
              <a:ext uri="{FF2B5EF4-FFF2-40B4-BE49-F238E27FC236}">
                <a16:creationId xmlns:a16="http://schemas.microsoft.com/office/drawing/2014/main" id="{F8CD7599-03B3-4DB1-A342-AF3299BD4BC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4267200"/>
            <a:ext cx="1066800" cy="134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3A6C9-2AF3-4CE7-A2D7-BD8BEBDBC836}"/>
              </a:ext>
            </a:extLst>
          </p:cNvPr>
          <p:cNvSpPr>
            <a:spLocks noGrp="1"/>
          </p:cNvSpPr>
          <p:nvPr>
            <p:ph type="title"/>
          </p:nvPr>
        </p:nvSpPr>
        <p:spPr>
          <a:xfrm>
            <a:off x="1219200" y="304800"/>
            <a:ext cx="7467600" cy="9906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algn="ctr" eaLnBrk="1" hangingPunct="1">
              <a:defRPr/>
            </a:pPr>
            <a:r>
              <a:rPr lang="en-US" altLang="en-US" b="1">
                <a:solidFill>
                  <a:srgbClr val="996600"/>
                </a:solidFill>
                <a:latin typeface="Perpetua" pitchFamily="18" charset="0"/>
              </a:rPr>
              <a:t>Trompenaar</a:t>
            </a:r>
            <a:r>
              <a:rPr lang="ja-JP" altLang="en-US" b="1">
                <a:solidFill>
                  <a:srgbClr val="996600"/>
                </a:solidFill>
                <a:latin typeface="Perpetua" pitchFamily="18" charset="0"/>
              </a:rPr>
              <a:t>’</a:t>
            </a:r>
            <a:r>
              <a:rPr lang="en-US" altLang="ja-JP" b="1">
                <a:solidFill>
                  <a:srgbClr val="996600"/>
                </a:solidFill>
                <a:latin typeface="Perpetua" pitchFamily="18" charset="0"/>
              </a:rPr>
              <a:t>s Dimensions</a:t>
            </a:r>
            <a:endParaRPr lang="en-US" altLang="en-US">
              <a:solidFill>
                <a:srgbClr val="000000"/>
              </a:solidFill>
              <a:latin typeface="Perpetua" pitchFamily="18" charset="0"/>
            </a:endParaRPr>
          </a:p>
        </p:txBody>
      </p:sp>
      <p:sp>
        <p:nvSpPr>
          <p:cNvPr id="31747" name="Footer Placeholder 2">
            <a:extLst>
              <a:ext uri="{FF2B5EF4-FFF2-40B4-BE49-F238E27FC236}">
                <a16:creationId xmlns:a16="http://schemas.microsoft.com/office/drawing/2014/main" id="{55641EC4-372E-4BF1-B273-B38E07FFFAE4}"/>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
        <p:nvSpPr>
          <p:cNvPr id="31748" name="Slide Number Placeholder 3">
            <a:extLst>
              <a:ext uri="{FF2B5EF4-FFF2-40B4-BE49-F238E27FC236}">
                <a16:creationId xmlns:a16="http://schemas.microsoft.com/office/drawing/2014/main" id="{C106C036-03E3-4E75-8D62-3E2532F5E7A3}"/>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51394C13-B1E4-4B1F-A829-5E0BF1C35375}" type="slidenum">
              <a:rPr lang="en-US" altLang="en-US" sz="1400">
                <a:solidFill>
                  <a:srgbClr val="FFFFFF"/>
                </a:solidFill>
                <a:latin typeface="Franklin Gothic Book" panose="020B0503020102020204" pitchFamily="34" charset="0"/>
              </a:rPr>
              <a:pPr/>
              <a:t>25</a:t>
            </a:fld>
            <a:endParaRPr lang="en-US" altLang="en-US" sz="1400">
              <a:solidFill>
                <a:srgbClr val="FFFFFF"/>
              </a:solidFill>
              <a:latin typeface="Franklin Gothic Book" panose="020B0503020102020204" pitchFamily="34" charset="0"/>
            </a:endParaRPr>
          </a:p>
        </p:txBody>
      </p:sp>
      <p:sp>
        <p:nvSpPr>
          <p:cNvPr id="7" name="Content Placeholder 6">
            <a:extLst>
              <a:ext uri="{FF2B5EF4-FFF2-40B4-BE49-F238E27FC236}">
                <a16:creationId xmlns:a16="http://schemas.microsoft.com/office/drawing/2014/main" id="{CA3116DC-7668-423E-B9AB-6AE851D499A4}"/>
              </a:ext>
            </a:extLst>
          </p:cNvPr>
          <p:cNvSpPr>
            <a:spLocks noGrp="1"/>
          </p:cNvSpPr>
          <p:nvPr>
            <p:ph sz="quarter" idx="1"/>
          </p:nvPr>
        </p:nvSpPr>
        <p:spPr>
          <a:xfrm>
            <a:off x="1219200" y="1447800"/>
            <a:ext cx="7391400" cy="4495800"/>
          </a:xfrm>
          <a:solidFill>
            <a:srgbClr val="F9ECD2"/>
          </a:soli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algn="ctr" eaLnBrk="1" hangingPunct="1">
              <a:buFont typeface="Wingdings 2" panose="05020102010507070707" pitchFamily="18" charset="2"/>
              <a:buNone/>
              <a:defRPr/>
            </a:pPr>
            <a:r>
              <a:rPr lang="en-US" altLang="en-US" sz="2800" dirty="0">
                <a:solidFill>
                  <a:srgbClr val="000000"/>
                </a:solidFill>
              </a:rPr>
              <a:t>Obligation</a:t>
            </a:r>
          </a:p>
          <a:p>
            <a:pPr eaLnBrk="1" hangingPunct="1">
              <a:buFont typeface="Wingdings 2" panose="05020102010507070707" pitchFamily="18" charset="2"/>
              <a:buNone/>
              <a:defRPr/>
            </a:pPr>
            <a:r>
              <a:rPr lang="en-US" altLang="en-US" dirty="0">
                <a:solidFill>
                  <a:srgbClr val="000000"/>
                </a:solidFill>
              </a:rPr>
              <a:t>		  </a:t>
            </a:r>
            <a:r>
              <a:rPr lang="en-US" altLang="en-US" sz="2400" dirty="0">
                <a:solidFill>
                  <a:srgbClr val="000000"/>
                </a:solidFill>
              </a:rPr>
              <a:t>High					Low</a:t>
            </a:r>
          </a:p>
          <a:p>
            <a:pPr eaLnBrk="1" hangingPunct="1">
              <a:buFont typeface="Wingdings 2" panose="05020102010507070707" pitchFamily="18" charset="2"/>
              <a:buNone/>
              <a:defRPr/>
            </a:pPr>
            <a:endParaRPr lang="en-US" altLang="en-US" dirty="0">
              <a:solidFill>
                <a:srgbClr val="000000"/>
              </a:solidFill>
            </a:endParaRPr>
          </a:p>
          <a:p>
            <a:pPr eaLnBrk="1" hangingPunct="1">
              <a:buFont typeface="Wingdings 2" panose="05020102010507070707" pitchFamily="18" charset="2"/>
              <a:buNone/>
              <a:defRPr/>
            </a:pPr>
            <a:r>
              <a:rPr lang="en-US" altLang="en-US" dirty="0">
                <a:solidFill>
                  <a:srgbClr val="000000"/>
                </a:solidFill>
              </a:rPr>
              <a:t>		   </a:t>
            </a:r>
            <a:r>
              <a:rPr lang="en-US" altLang="en-US" sz="1600" dirty="0">
                <a:solidFill>
                  <a:srgbClr val="000000"/>
                </a:solidFill>
              </a:rPr>
              <a:t>US	GER   SWE   UK   ITA	   FRA	 JPN   SPA    SIN</a:t>
            </a:r>
          </a:p>
          <a:p>
            <a:pPr eaLnBrk="1" hangingPunct="1">
              <a:buFont typeface="Wingdings 2" panose="05020102010507070707" pitchFamily="18" charset="2"/>
              <a:buNone/>
              <a:defRPr/>
            </a:pPr>
            <a:endParaRPr lang="en-US" altLang="en-US" sz="1600" dirty="0">
              <a:solidFill>
                <a:srgbClr val="000000"/>
              </a:solidFill>
            </a:endParaRPr>
          </a:p>
          <a:p>
            <a:pPr algn="ctr" eaLnBrk="1" hangingPunct="1">
              <a:buFont typeface="Wingdings 2" panose="05020102010507070707" pitchFamily="18" charset="2"/>
              <a:buNone/>
              <a:defRPr/>
            </a:pPr>
            <a:r>
              <a:rPr lang="en-US" altLang="en-US" sz="2800" dirty="0">
                <a:solidFill>
                  <a:srgbClr val="000000"/>
                </a:solidFill>
              </a:rPr>
              <a:t>Emotional Orientation in Relationship</a:t>
            </a:r>
          </a:p>
          <a:p>
            <a:pPr eaLnBrk="1" hangingPunct="1">
              <a:buFont typeface="Wingdings 2" panose="05020102010507070707" pitchFamily="18" charset="2"/>
              <a:buNone/>
              <a:defRPr/>
            </a:pPr>
            <a:r>
              <a:rPr lang="en-US" altLang="en-US" sz="2800" dirty="0">
                <a:solidFill>
                  <a:srgbClr val="000000"/>
                </a:solidFill>
              </a:rPr>
              <a:t>		   </a:t>
            </a:r>
            <a:r>
              <a:rPr lang="en-US" altLang="en-US" sz="2400" dirty="0">
                <a:solidFill>
                  <a:srgbClr val="000000"/>
                </a:solidFill>
              </a:rPr>
              <a:t>High					Low</a:t>
            </a:r>
          </a:p>
          <a:p>
            <a:pPr algn="ctr" eaLnBrk="1" hangingPunct="1">
              <a:buFont typeface="Wingdings 2" panose="05020102010507070707" pitchFamily="18" charset="2"/>
              <a:buNone/>
              <a:defRPr/>
            </a:pPr>
            <a:endParaRPr lang="en-US" altLang="en-US" sz="2800" dirty="0">
              <a:solidFill>
                <a:srgbClr val="000000"/>
              </a:solidFill>
            </a:endParaRPr>
          </a:p>
          <a:p>
            <a:pPr eaLnBrk="1" hangingPunct="1">
              <a:buFont typeface="Wingdings 2" panose="05020102010507070707" pitchFamily="18" charset="2"/>
              <a:buNone/>
              <a:defRPr/>
            </a:pPr>
            <a:endParaRPr lang="en-US" altLang="en-US" sz="1600" dirty="0">
              <a:solidFill>
                <a:srgbClr val="000000"/>
              </a:solidFill>
            </a:endParaRPr>
          </a:p>
          <a:p>
            <a:pPr eaLnBrk="1" hangingPunct="1">
              <a:buFont typeface="Wingdings 2" panose="05020102010507070707" pitchFamily="18" charset="2"/>
              <a:buNone/>
              <a:defRPr/>
            </a:pPr>
            <a:r>
              <a:rPr lang="en-US" altLang="en-US" sz="1600" dirty="0">
                <a:solidFill>
                  <a:srgbClr val="000000"/>
                </a:solidFill>
              </a:rPr>
              <a:t>		      JPN	   UK   GER   SWE	USA	FRA   SPA   ITA        CHI</a:t>
            </a:r>
          </a:p>
        </p:txBody>
      </p:sp>
      <p:sp>
        <p:nvSpPr>
          <p:cNvPr id="8" name="Left-Right Arrow 7">
            <a:extLst>
              <a:ext uri="{FF2B5EF4-FFF2-40B4-BE49-F238E27FC236}">
                <a16:creationId xmlns:a16="http://schemas.microsoft.com/office/drawing/2014/main" id="{BFBCC21E-74A6-4041-AFCB-E918ADD279A4}"/>
              </a:ext>
            </a:extLst>
          </p:cNvPr>
          <p:cNvSpPr/>
          <p:nvPr/>
        </p:nvSpPr>
        <p:spPr>
          <a:xfrm>
            <a:off x="1371600" y="2133600"/>
            <a:ext cx="7162800" cy="1143000"/>
          </a:xfrm>
          <a:prstGeom prst="lef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800" dirty="0"/>
              <a:t>     </a:t>
            </a:r>
            <a:r>
              <a:rPr lang="en-US" sz="1800" b="1" dirty="0">
                <a:solidFill>
                  <a:schemeClr val="accent1"/>
                </a:solidFill>
              </a:rPr>
              <a:t>Universalistic</a:t>
            </a:r>
            <a:r>
              <a:rPr lang="en-US" sz="1800" dirty="0"/>
              <a:t>	                 		  	   </a:t>
            </a:r>
            <a:r>
              <a:rPr lang="en-US" sz="1800" b="1" dirty="0">
                <a:solidFill>
                  <a:schemeClr val="accent1"/>
                </a:solidFill>
              </a:rPr>
              <a:t>Particularistic</a:t>
            </a:r>
          </a:p>
        </p:txBody>
      </p:sp>
      <p:sp>
        <p:nvSpPr>
          <p:cNvPr id="9" name="Left-Right Arrow 8">
            <a:extLst>
              <a:ext uri="{FF2B5EF4-FFF2-40B4-BE49-F238E27FC236}">
                <a16:creationId xmlns:a16="http://schemas.microsoft.com/office/drawing/2014/main" id="{FCE034BE-DF02-48AB-8DAB-ED4676E8DD62}"/>
              </a:ext>
            </a:extLst>
          </p:cNvPr>
          <p:cNvSpPr/>
          <p:nvPr/>
        </p:nvSpPr>
        <p:spPr>
          <a:xfrm>
            <a:off x="1371600" y="4495800"/>
            <a:ext cx="7086600" cy="1219200"/>
          </a:xfrm>
          <a:prstGeom prst="lef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800" dirty="0"/>
              <a:t>     </a:t>
            </a:r>
            <a:r>
              <a:rPr lang="en-US" sz="1800" b="1" dirty="0">
                <a:solidFill>
                  <a:schemeClr val="accent1"/>
                </a:solidFill>
              </a:rPr>
              <a:t>Neutral</a:t>
            </a:r>
            <a:r>
              <a:rPr lang="en-US" sz="1800" dirty="0"/>
              <a:t>		         		          </a:t>
            </a:r>
            <a:r>
              <a:rPr lang="en-US" sz="1800" b="1" dirty="0">
                <a:solidFill>
                  <a:schemeClr val="accent1"/>
                </a:solidFill>
              </a:rPr>
              <a:t>Affective</a:t>
            </a:r>
          </a:p>
        </p:txBody>
      </p:sp>
      <p:pic>
        <p:nvPicPr>
          <p:cNvPr id="31752" name="Picture 5">
            <a:extLst>
              <a:ext uri="{FF2B5EF4-FFF2-40B4-BE49-F238E27FC236}">
                <a16:creationId xmlns:a16="http://schemas.microsoft.com/office/drawing/2014/main" id="{D2A968F0-61F5-4A43-BD00-EFBD3DA1184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 y="4464050"/>
            <a:ext cx="990600" cy="125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32789-9809-485C-A5F4-70527CF60159}"/>
              </a:ext>
            </a:extLst>
          </p:cNvPr>
          <p:cNvSpPr>
            <a:spLocks noGrp="1"/>
          </p:cNvSpPr>
          <p:nvPr>
            <p:ph type="title"/>
          </p:nvPr>
        </p:nvSpPr>
        <p:spPr>
          <a:xfrm>
            <a:off x="1219200" y="304800"/>
            <a:ext cx="7772400" cy="9906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algn="ctr" eaLnBrk="1" hangingPunct="1">
              <a:defRPr/>
            </a:pPr>
            <a:r>
              <a:rPr lang="en-US" altLang="en-US" b="1">
                <a:solidFill>
                  <a:srgbClr val="996600"/>
                </a:solidFill>
                <a:latin typeface="Perpetua" pitchFamily="18" charset="0"/>
              </a:rPr>
              <a:t>Trompenaar</a:t>
            </a:r>
            <a:r>
              <a:rPr lang="ja-JP" altLang="en-US" b="1">
                <a:solidFill>
                  <a:srgbClr val="996600"/>
                </a:solidFill>
                <a:latin typeface="Perpetua" pitchFamily="18" charset="0"/>
              </a:rPr>
              <a:t>’</a:t>
            </a:r>
            <a:r>
              <a:rPr lang="en-US" altLang="ja-JP" b="1">
                <a:solidFill>
                  <a:srgbClr val="996600"/>
                </a:solidFill>
                <a:latin typeface="Perpetua" pitchFamily="18" charset="0"/>
              </a:rPr>
              <a:t>s Dimensions</a:t>
            </a:r>
            <a:endParaRPr lang="en-US" altLang="en-US">
              <a:solidFill>
                <a:srgbClr val="000000"/>
              </a:solidFill>
              <a:latin typeface="Perpetua" pitchFamily="18" charset="0"/>
            </a:endParaRPr>
          </a:p>
        </p:txBody>
      </p:sp>
      <p:sp>
        <p:nvSpPr>
          <p:cNvPr id="32771" name="Footer Placeholder 2">
            <a:extLst>
              <a:ext uri="{FF2B5EF4-FFF2-40B4-BE49-F238E27FC236}">
                <a16:creationId xmlns:a16="http://schemas.microsoft.com/office/drawing/2014/main" id="{A625966D-B4B5-4DE2-B54A-77237C999CF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
        <p:nvSpPr>
          <p:cNvPr id="32772" name="Slide Number Placeholder 3">
            <a:extLst>
              <a:ext uri="{FF2B5EF4-FFF2-40B4-BE49-F238E27FC236}">
                <a16:creationId xmlns:a16="http://schemas.microsoft.com/office/drawing/2014/main" id="{3E6D162B-440B-4EEE-8735-FDF4585C6065}"/>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788C8CC1-D23C-4236-9C91-C32B9C8A2A6C}" type="slidenum">
              <a:rPr lang="en-US" altLang="en-US" sz="1400">
                <a:solidFill>
                  <a:srgbClr val="FFFFFF"/>
                </a:solidFill>
                <a:latin typeface="Franklin Gothic Book" panose="020B0503020102020204" pitchFamily="34" charset="0"/>
              </a:rPr>
              <a:pPr/>
              <a:t>26</a:t>
            </a:fld>
            <a:endParaRPr lang="en-US" altLang="en-US" sz="1400">
              <a:solidFill>
                <a:srgbClr val="FFFFFF"/>
              </a:solidFill>
              <a:latin typeface="Franklin Gothic Book" panose="020B0503020102020204" pitchFamily="34" charset="0"/>
            </a:endParaRPr>
          </a:p>
        </p:txBody>
      </p:sp>
      <p:sp>
        <p:nvSpPr>
          <p:cNvPr id="7" name="Content Placeholder 6">
            <a:extLst>
              <a:ext uri="{FF2B5EF4-FFF2-40B4-BE49-F238E27FC236}">
                <a16:creationId xmlns:a16="http://schemas.microsoft.com/office/drawing/2014/main" id="{D0CFBC5E-2954-4CCC-A914-7E26E828F790}"/>
              </a:ext>
            </a:extLst>
          </p:cNvPr>
          <p:cNvSpPr>
            <a:spLocks noGrp="1"/>
          </p:cNvSpPr>
          <p:nvPr>
            <p:ph sz="quarter" idx="1"/>
          </p:nvPr>
        </p:nvSpPr>
        <p:spPr>
          <a:xfrm>
            <a:off x="1371600" y="1447800"/>
            <a:ext cx="7620000" cy="4572000"/>
          </a:xfrm>
          <a:solidFill>
            <a:srgbClr val="F9ECD2"/>
          </a:soli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algn="ctr" eaLnBrk="1" hangingPunct="1">
              <a:buFont typeface="Wingdings 2" panose="05020102010507070707" pitchFamily="18" charset="2"/>
              <a:buNone/>
              <a:defRPr/>
            </a:pPr>
            <a:r>
              <a:rPr lang="en-US" altLang="en-US" sz="2800" dirty="0">
                <a:solidFill>
                  <a:srgbClr val="000000"/>
                </a:solidFill>
              </a:rPr>
              <a:t>Privacy in Relationship</a:t>
            </a:r>
          </a:p>
          <a:p>
            <a:pPr eaLnBrk="1" hangingPunct="1">
              <a:buFont typeface="Wingdings 2" panose="05020102010507070707" pitchFamily="18" charset="2"/>
              <a:buNone/>
              <a:defRPr/>
            </a:pPr>
            <a:r>
              <a:rPr lang="en-US" altLang="en-US" dirty="0">
                <a:solidFill>
                  <a:srgbClr val="000000"/>
                </a:solidFill>
              </a:rPr>
              <a:t>		  </a:t>
            </a:r>
            <a:r>
              <a:rPr lang="en-US" altLang="en-US" sz="2400" dirty="0">
                <a:solidFill>
                  <a:srgbClr val="000000"/>
                </a:solidFill>
              </a:rPr>
              <a:t>High					         Low</a:t>
            </a:r>
          </a:p>
          <a:p>
            <a:pPr eaLnBrk="1" hangingPunct="1">
              <a:buFont typeface="Wingdings 2" panose="05020102010507070707" pitchFamily="18" charset="2"/>
              <a:buNone/>
              <a:defRPr/>
            </a:pPr>
            <a:endParaRPr lang="en-US" altLang="en-US" dirty="0">
              <a:solidFill>
                <a:srgbClr val="000000"/>
              </a:solidFill>
            </a:endParaRPr>
          </a:p>
          <a:p>
            <a:pPr eaLnBrk="1" hangingPunct="1">
              <a:buFont typeface="Wingdings 2" panose="05020102010507070707" pitchFamily="18" charset="2"/>
              <a:buNone/>
              <a:defRPr/>
            </a:pPr>
            <a:r>
              <a:rPr lang="en-US" altLang="en-US" dirty="0">
                <a:solidFill>
                  <a:srgbClr val="000000"/>
                </a:solidFill>
              </a:rPr>
              <a:t>		 </a:t>
            </a:r>
            <a:r>
              <a:rPr lang="en-US" altLang="en-US" sz="1600" dirty="0">
                <a:solidFill>
                  <a:srgbClr val="000000"/>
                </a:solidFill>
              </a:rPr>
              <a:t>UK   US	FRA          GER	            ITA   JPN   SWE        SPA   CHI</a:t>
            </a:r>
          </a:p>
          <a:p>
            <a:pPr eaLnBrk="1" hangingPunct="1">
              <a:buFont typeface="Wingdings 2" panose="05020102010507070707" pitchFamily="18" charset="2"/>
              <a:buNone/>
              <a:defRPr/>
            </a:pPr>
            <a:endParaRPr lang="en-US" altLang="en-US" sz="1600" dirty="0">
              <a:solidFill>
                <a:srgbClr val="000000"/>
              </a:solidFill>
            </a:endParaRPr>
          </a:p>
          <a:p>
            <a:pPr algn="ctr" eaLnBrk="1" hangingPunct="1">
              <a:buFont typeface="Wingdings 2" panose="05020102010507070707" pitchFamily="18" charset="2"/>
              <a:buNone/>
              <a:defRPr/>
            </a:pPr>
            <a:r>
              <a:rPr lang="en-US" altLang="en-US" sz="2800" dirty="0">
                <a:solidFill>
                  <a:srgbClr val="000000"/>
                </a:solidFill>
              </a:rPr>
              <a:t>Source of Power and Status</a:t>
            </a:r>
          </a:p>
          <a:p>
            <a:pPr eaLnBrk="1" hangingPunct="1">
              <a:buFont typeface="Wingdings 2" panose="05020102010507070707" pitchFamily="18" charset="2"/>
              <a:buNone/>
              <a:defRPr/>
            </a:pPr>
            <a:r>
              <a:rPr lang="en-US" altLang="en-US" sz="2800" dirty="0">
                <a:solidFill>
                  <a:srgbClr val="000000"/>
                </a:solidFill>
              </a:rPr>
              <a:t>		   </a:t>
            </a:r>
            <a:r>
              <a:rPr lang="en-US" altLang="en-US" sz="2400" dirty="0">
                <a:solidFill>
                  <a:srgbClr val="000000"/>
                </a:solidFill>
              </a:rPr>
              <a:t>High					        Low</a:t>
            </a:r>
          </a:p>
          <a:p>
            <a:pPr algn="ctr" eaLnBrk="1" hangingPunct="1">
              <a:buFont typeface="Wingdings 2" panose="05020102010507070707" pitchFamily="18" charset="2"/>
              <a:buNone/>
              <a:defRPr/>
            </a:pPr>
            <a:endParaRPr lang="en-US" altLang="en-US" sz="2800" dirty="0">
              <a:solidFill>
                <a:srgbClr val="000000"/>
              </a:solidFill>
            </a:endParaRPr>
          </a:p>
          <a:p>
            <a:pPr eaLnBrk="1" hangingPunct="1">
              <a:buFont typeface="Wingdings 2" panose="05020102010507070707" pitchFamily="18" charset="2"/>
              <a:buNone/>
              <a:defRPr/>
            </a:pPr>
            <a:r>
              <a:rPr lang="en-US" altLang="en-US" sz="1600" dirty="0">
                <a:solidFill>
                  <a:srgbClr val="000000"/>
                </a:solidFill>
              </a:rPr>
              <a:t>		  US   UK   SWE   GER   FRA		      ITA   SPA   JPN   CHI</a:t>
            </a:r>
          </a:p>
        </p:txBody>
      </p:sp>
      <p:sp>
        <p:nvSpPr>
          <p:cNvPr id="8" name="Left-Right Arrow 7">
            <a:extLst>
              <a:ext uri="{FF2B5EF4-FFF2-40B4-BE49-F238E27FC236}">
                <a16:creationId xmlns:a16="http://schemas.microsoft.com/office/drawing/2014/main" id="{38DD496C-EC7A-444B-BA73-B27B0714F316}"/>
              </a:ext>
            </a:extLst>
          </p:cNvPr>
          <p:cNvSpPr/>
          <p:nvPr/>
        </p:nvSpPr>
        <p:spPr>
          <a:xfrm>
            <a:off x="1371600" y="2133600"/>
            <a:ext cx="7391400" cy="1143000"/>
          </a:xfrm>
          <a:prstGeom prst="lef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800" dirty="0"/>
              <a:t>     </a:t>
            </a:r>
            <a:r>
              <a:rPr lang="en-US" sz="1800" b="1" dirty="0">
                <a:solidFill>
                  <a:schemeClr val="accent1"/>
                </a:solidFill>
              </a:rPr>
              <a:t>Specific</a:t>
            </a:r>
            <a:r>
              <a:rPr lang="en-US" sz="1800" dirty="0"/>
              <a:t>	                 		  	            </a:t>
            </a:r>
            <a:r>
              <a:rPr lang="en-US" sz="1800" b="1" dirty="0">
                <a:solidFill>
                  <a:schemeClr val="accent1"/>
                </a:solidFill>
              </a:rPr>
              <a:t>Diffuse</a:t>
            </a:r>
          </a:p>
        </p:txBody>
      </p:sp>
      <p:sp>
        <p:nvSpPr>
          <p:cNvPr id="9" name="Left-Right Arrow 8">
            <a:extLst>
              <a:ext uri="{FF2B5EF4-FFF2-40B4-BE49-F238E27FC236}">
                <a16:creationId xmlns:a16="http://schemas.microsoft.com/office/drawing/2014/main" id="{2FD11E6E-6D84-4321-B1F8-FA2BF92585ED}"/>
              </a:ext>
            </a:extLst>
          </p:cNvPr>
          <p:cNvSpPr/>
          <p:nvPr/>
        </p:nvSpPr>
        <p:spPr>
          <a:xfrm>
            <a:off x="1371600" y="4343400"/>
            <a:ext cx="7391400" cy="1219200"/>
          </a:xfrm>
          <a:prstGeom prst="lef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800" dirty="0"/>
              <a:t>     </a:t>
            </a:r>
            <a:r>
              <a:rPr lang="en-US" sz="1800" b="1" dirty="0">
                <a:solidFill>
                  <a:schemeClr val="accent1"/>
                </a:solidFill>
              </a:rPr>
              <a:t>Personal</a:t>
            </a:r>
            <a:r>
              <a:rPr lang="en-US" sz="1800" dirty="0"/>
              <a:t>		         		          </a:t>
            </a:r>
            <a:r>
              <a:rPr lang="en-US" sz="1800" b="1" dirty="0">
                <a:solidFill>
                  <a:schemeClr val="accent1"/>
                </a:solidFill>
              </a:rPr>
              <a:t>Society</a:t>
            </a:r>
          </a:p>
        </p:txBody>
      </p:sp>
      <p:pic>
        <p:nvPicPr>
          <p:cNvPr id="32776" name="Picture 5">
            <a:extLst>
              <a:ext uri="{FF2B5EF4-FFF2-40B4-BE49-F238E27FC236}">
                <a16:creationId xmlns:a16="http://schemas.microsoft.com/office/drawing/2014/main" id="{1E6284DB-D3D4-4F51-894A-0750943188B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3675" y="4293023"/>
            <a:ext cx="1025525"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DC64B-D392-4E33-845D-C5777C87C58B}"/>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Critical Operational Value Differences</a:t>
            </a:r>
          </a:p>
        </p:txBody>
      </p:sp>
      <p:sp>
        <p:nvSpPr>
          <p:cNvPr id="3" name="Content Placeholder 2">
            <a:extLst>
              <a:ext uri="{FF2B5EF4-FFF2-40B4-BE49-F238E27FC236}">
                <a16:creationId xmlns:a16="http://schemas.microsoft.com/office/drawing/2014/main" id="{661184FB-4104-4FA2-8552-9CCADE9ACE70}"/>
              </a:ext>
            </a:extLst>
          </p:cNvPr>
          <p:cNvSpPr>
            <a:spLocks noGrp="1"/>
          </p:cNvSpPr>
          <p:nvPr>
            <p:ph sz="quarter" idx="1"/>
          </p:nvPr>
        </p:nvSpPr>
        <p:spPr>
          <a:xfrm>
            <a:off x="1676400" y="1600200"/>
            <a:ext cx="70104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2400" b="1" i="1" dirty="0">
                <a:solidFill>
                  <a:srgbClr val="7030A0"/>
                </a:solidFill>
              </a:rPr>
              <a:t>Time</a:t>
            </a:r>
            <a:r>
              <a:rPr lang="en-US" altLang="en-US" sz="2400" b="1" dirty="0">
                <a:solidFill>
                  <a:srgbClr val="000000"/>
                </a:solidFill>
              </a:rPr>
              <a:t>—differences in temporal values</a:t>
            </a:r>
            <a:endParaRPr lang="en-US" altLang="en-US" sz="2400" b="1" i="1" dirty="0">
              <a:solidFill>
                <a:srgbClr val="000000"/>
              </a:solidFill>
            </a:endParaRPr>
          </a:p>
          <a:p>
            <a:pPr eaLnBrk="1" hangingPunct="1">
              <a:buFont typeface="Wingdings 2" panose="05020102010507070707" pitchFamily="18" charset="2"/>
              <a:buNone/>
              <a:defRPr/>
            </a:pPr>
            <a:endParaRPr lang="en-US" altLang="en-US" sz="2400" b="1" i="1" dirty="0">
              <a:solidFill>
                <a:srgbClr val="000000"/>
              </a:solidFill>
            </a:endParaRPr>
          </a:p>
          <a:p>
            <a:pPr eaLnBrk="1" hangingPunct="1">
              <a:buFont typeface="Wingdings 2" panose="05020102010507070707" pitchFamily="18" charset="2"/>
              <a:buNone/>
              <a:defRPr/>
            </a:pPr>
            <a:endParaRPr lang="en-US" altLang="en-US" sz="2400" b="1" i="1" dirty="0">
              <a:solidFill>
                <a:srgbClr val="000000"/>
              </a:solidFill>
            </a:endParaRPr>
          </a:p>
          <a:p>
            <a:pPr eaLnBrk="1" hangingPunct="1">
              <a:defRPr/>
            </a:pPr>
            <a:r>
              <a:rPr lang="en-US" altLang="en-US" sz="2400" b="1" i="1" dirty="0">
                <a:solidFill>
                  <a:srgbClr val="7030A0"/>
                </a:solidFill>
              </a:rPr>
              <a:t>Change</a:t>
            </a:r>
            <a:r>
              <a:rPr lang="en-US" altLang="en-US" sz="2400" b="1" dirty="0">
                <a:solidFill>
                  <a:srgbClr val="000000"/>
                </a:solidFill>
              </a:rPr>
              <a:t>—control and pace of change</a:t>
            </a:r>
          </a:p>
          <a:p>
            <a:pPr eaLnBrk="1" hangingPunct="1">
              <a:defRPr/>
            </a:pPr>
            <a:r>
              <a:rPr lang="en-US" altLang="en-US" sz="2400" b="1" i="1" dirty="0">
                <a:solidFill>
                  <a:srgbClr val="7030A0"/>
                </a:solidFill>
              </a:rPr>
              <a:t>Material</a:t>
            </a:r>
            <a:r>
              <a:rPr lang="en-US" altLang="en-US" sz="2400" b="1" i="1" dirty="0">
                <a:solidFill>
                  <a:srgbClr val="000000"/>
                </a:solidFill>
              </a:rPr>
              <a:t> </a:t>
            </a:r>
            <a:r>
              <a:rPr lang="en-US" altLang="en-US" sz="2400" b="1" i="1" dirty="0">
                <a:solidFill>
                  <a:srgbClr val="7030A0"/>
                </a:solidFill>
              </a:rPr>
              <a:t>Factors</a:t>
            </a:r>
            <a:r>
              <a:rPr lang="en-US" altLang="en-US" sz="2400" b="1" i="1" dirty="0">
                <a:solidFill>
                  <a:srgbClr val="000000"/>
                </a:solidFill>
              </a:rPr>
              <a:t>—</a:t>
            </a:r>
            <a:r>
              <a:rPr lang="en-US" altLang="en-US" sz="2400" b="1" dirty="0">
                <a:solidFill>
                  <a:srgbClr val="000000"/>
                </a:solidFill>
              </a:rPr>
              <a:t>physical goods and status symbols versus aesthetics and the spiritual realism</a:t>
            </a:r>
          </a:p>
          <a:p>
            <a:pPr eaLnBrk="1" hangingPunct="1">
              <a:defRPr/>
            </a:pPr>
            <a:endParaRPr lang="en-US" altLang="en-US" sz="2400" b="1" i="1" dirty="0">
              <a:solidFill>
                <a:srgbClr val="7030A0"/>
              </a:solidFill>
            </a:endParaRPr>
          </a:p>
          <a:p>
            <a:pPr eaLnBrk="1" hangingPunct="1">
              <a:buFont typeface="Wingdings 2" panose="05020102010507070707" pitchFamily="18" charset="2"/>
              <a:buNone/>
              <a:defRPr/>
            </a:pPr>
            <a:endParaRPr lang="en-US" altLang="en-US" sz="2400" b="1" i="1" dirty="0">
              <a:solidFill>
                <a:srgbClr val="7030A0"/>
              </a:solidFill>
            </a:endParaRPr>
          </a:p>
          <a:p>
            <a:pPr eaLnBrk="1" hangingPunct="1">
              <a:defRPr/>
            </a:pPr>
            <a:r>
              <a:rPr lang="en-US" altLang="en-US" sz="2400" b="1" i="1" dirty="0">
                <a:solidFill>
                  <a:srgbClr val="7030A0"/>
                </a:solidFill>
              </a:rPr>
              <a:t>Individualism</a:t>
            </a:r>
            <a:r>
              <a:rPr lang="en-US" altLang="en-US" sz="2400" b="1" dirty="0">
                <a:solidFill>
                  <a:srgbClr val="000000"/>
                </a:solidFill>
              </a:rPr>
              <a:t>—</a:t>
            </a:r>
            <a:r>
              <a:rPr lang="ja-JP" altLang="en-US" sz="2400" b="1">
                <a:solidFill>
                  <a:srgbClr val="000000"/>
                </a:solidFill>
              </a:rPr>
              <a:t>“</a:t>
            </a:r>
            <a:r>
              <a:rPr lang="en-US" altLang="ja-JP" sz="2400" b="1" dirty="0">
                <a:solidFill>
                  <a:srgbClr val="000000"/>
                </a:solidFill>
              </a:rPr>
              <a:t>me/I</a:t>
            </a:r>
            <a:r>
              <a:rPr lang="ja-JP" altLang="en-US" sz="2400" b="1">
                <a:solidFill>
                  <a:srgbClr val="000000"/>
                </a:solidFill>
              </a:rPr>
              <a:t>”</a:t>
            </a:r>
            <a:r>
              <a:rPr lang="en-US" altLang="ja-JP" sz="2400" b="1" dirty="0">
                <a:solidFill>
                  <a:srgbClr val="000000"/>
                </a:solidFill>
              </a:rPr>
              <a:t> versus </a:t>
            </a:r>
            <a:r>
              <a:rPr lang="ja-JP" altLang="en-US" sz="2400" b="1">
                <a:solidFill>
                  <a:srgbClr val="000000"/>
                </a:solidFill>
              </a:rPr>
              <a:t>“</a:t>
            </a:r>
            <a:r>
              <a:rPr lang="en-US" altLang="ja-JP" sz="2400" b="1" dirty="0">
                <a:solidFill>
                  <a:srgbClr val="000000"/>
                </a:solidFill>
              </a:rPr>
              <a:t>we</a:t>
            </a:r>
            <a:r>
              <a:rPr lang="ja-JP" altLang="en-US" sz="2400" b="1">
                <a:solidFill>
                  <a:srgbClr val="000000"/>
                </a:solidFill>
              </a:rPr>
              <a:t>”</a:t>
            </a:r>
            <a:endParaRPr lang="en-US" altLang="ja-JP" sz="2400" b="1" i="1" dirty="0">
              <a:solidFill>
                <a:srgbClr val="000000"/>
              </a:solidFill>
            </a:endParaRPr>
          </a:p>
          <a:p>
            <a:pPr eaLnBrk="1" hangingPunct="1">
              <a:defRPr/>
            </a:pPr>
            <a:endParaRPr lang="en-US" altLang="en-US" sz="2400" dirty="0">
              <a:solidFill>
                <a:srgbClr val="000000"/>
              </a:solidFill>
            </a:endParaRPr>
          </a:p>
        </p:txBody>
      </p:sp>
      <p:sp>
        <p:nvSpPr>
          <p:cNvPr id="33796" name="Slide Number Placeholder 5">
            <a:extLst>
              <a:ext uri="{FF2B5EF4-FFF2-40B4-BE49-F238E27FC236}">
                <a16:creationId xmlns:a16="http://schemas.microsoft.com/office/drawing/2014/main" id="{D04DB70B-FE18-4F8E-9751-CE75F6C417C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5EF55645-6E30-4AFC-AE23-D8BC084358B9}" type="slidenum">
              <a:rPr lang="en-US" altLang="en-US" sz="1400">
                <a:solidFill>
                  <a:srgbClr val="FFFFFF"/>
                </a:solidFill>
                <a:latin typeface="Franklin Gothic Book" panose="020B0503020102020204" pitchFamily="34" charset="0"/>
              </a:rPr>
              <a:pPr/>
              <a:t>27</a:t>
            </a:fld>
            <a:endParaRPr lang="en-US" altLang="en-US" sz="1400">
              <a:solidFill>
                <a:srgbClr val="FFFFFF"/>
              </a:solidFill>
              <a:latin typeface="Franklin Gothic Book" panose="020B0503020102020204" pitchFamily="34" charset="0"/>
            </a:endParaRPr>
          </a:p>
        </p:txBody>
      </p:sp>
      <p:sp>
        <p:nvSpPr>
          <p:cNvPr id="33797" name="Footer Placeholder 8">
            <a:extLst>
              <a:ext uri="{FF2B5EF4-FFF2-40B4-BE49-F238E27FC236}">
                <a16:creationId xmlns:a16="http://schemas.microsoft.com/office/drawing/2014/main" id="{5B9DE409-A00E-4928-BC99-87CDD9B5945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pic>
        <p:nvPicPr>
          <p:cNvPr id="33798" name="Picture 2" descr="C:\Users\Mohamad\AppData\Local\Microsoft\Windows\Temporary Internet Files\Content.IE5\IXA6BSJX\MPj04464520000[1].jpg">
            <a:extLst>
              <a:ext uri="{FF2B5EF4-FFF2-40B4-BE49-F238E27FC236}">
                <a16:creationId xmlns:a16="http://schemas.microsoft.com/office/drawing/2014/main" id="{F23D35E3-5F8A-4338-B67D-41B51C614F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7600" y="1752600"/>
            <a:ext cx="1219200"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9" name="Picture 3" descr="C:\Users\Mohamad\AppData\Local\Microsoft\Windows\Temporary Internet Files\Content.IE5\8EUEOIBY\MCj04250040000[1].wmf">
            <a:extLst>
              <a:ext uri="{FF2B5EF4-FFF2-40B4-BE49-F238E27FC236}">
                <a16:creationId xmlns:a16="http://schemas.microsoft.com/office/drawing/2014/main" id="{8E25A541-2F8C-4503-AFC8-CBCEA5FA47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00600" y="4114800"/>
            <a:ext cx="1143000" cy="129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800" name="Picture 5">
            <a:extLst>
              <a:ext uri="{FF2B5EF4-FFF2-40B4-BE49-F238E27FC236}">
                <a16:creationId xmlns:a16="http://schemas.microsoft.com/office/drawing/2014/main" id="{1BF15E2E-363B-419F-8E1B-29E632793655}"/>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23528" y="4221088"/>
            <a:ext cx="1025525"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C4400-323C-4B5A-AFA5-A46E04138957}"/>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Internet and Culture</a:t>
            </a:r>
          </a:p>
        </p:txBody>
      </p:sp>
      <p:sp>
        <p:nvSpPr>
          <p:cNvPr id="3" name="Content Placeholder 2">
            <a:extLst>
              <a:ext uri="{FF2B5EF4-FFF2-40B4-BE49-F238E27FC236}">
                <a16:creationId xmlns:a16="http://schemas.microsoft.com/office/drawing/2014/main" id="{2534FD43-498D-4D92-895A-1381392B7877}"/>
              </a:ext>
            </a:extLst>
          </p:cNvPr>
          <p:cNvSpPr>
            <a:spLocks noGrp="1"/>
          </p:cNvSpPr>
          <p:nvPr>
            <p:ph sz="quarter" idx="1"/>
          </p:nvPr>
        </p:nvSpPr>
        <p:spPr>
          <a:xfrm>
            <a:off x="1676400" y="1600200"/>
            <a:ext cx="70104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eaLnBrk="1" hangingPunct="1">
              <a:defRPr/>
            </a:pPr>
            <a:r>
              <a:rPr lang="en-US" altLang="en-US" sz="2300" b="1" dirty="0"/>
              <a:t>Over 92 percent of Korean homes have high-speed Internet service</a:t>
            </a:r>
          </a:p>
          <a:p>
            <a:pPr eaLnBrk="1" hangingPunct="1">
              <a:buFont typeface="Wingdings 2" panose="05020102010507070707" pitchFamily="18" charset="2"/>
              <a:buNone/>
              <a:defRPr/>
            </a:pPr>
            <a:endParaRPr lang="en-US" altLang="en-US" sz="2300" b="1" i="1" dirty="0">
              <a:solidFill>
                <a:srgbClr val="7030A0"/>
              </a:solidFill>
            </a:endParaRPr>
          </a:p>
          <a:p>
            <a:pPr eaLnBrk="1" hangingPunct="1">
              <a:buFont typeface="Wingdings 2" panose="05020102010507070707" pitchFamily="18" charset="2"/>
              <a:buNone/>
              <a:defRPr/>
            </a:pPr>
            <a:endParaRPr lang="en-US" altLang="en-US" sz="2300" b="1" i="1" dirty="0">
              <a:solidFill>
                <a:srgbClr val="7030A0"/>
              </a:solidFill>
            </a:endParaRPr>
          </a:p>
          <a:p>
            <a:pPr eaLnBrk="1" hangingPunct="1">
              <a:defRPr/>
            </a:pPr>
            <a:r>
              <a:rPr lang="en-US" altLang="en-US" sz="2300" b="1" dirty="0"/>
              <a:t>Sweden requires all databases of personal information to be registered with the Data Inspection Board, their federal regulatory agency</a:t>
            </a:r>
          </a:p>
          <a:p>
            <a:pPr eaLnBrk="1" hangingPunct="1">
              <a:defRPr/>
            </a:pPr>
            <a:r>
              <a:rPr lang="en-US" altLang="en-US" sz="2300" b="1" dirty="0"/>
              <a:t>About 75 percent of the world</a:t>
            </a:r>
            <a:r>
              <a:rPr lang="ja-JP" altLang="en-US" sz="2300" b="1"/>
              <a:t>’</a:t>
            </a:r>
            <a:r>
              <a:rPr lang="en-US" altLang="ja-JP" sz="2300" b="1" dirty="0"/>
              <a:t>s Internet market lives outside the United States: websites must reflect local markets, customs, languages and currencies</a:t>
            </a:r>
            <a:endParaRPr lang="en-US" altLang="en-US" sz="2300" b="1" dirty="0"/>
          </a:p>
        </p:txBody>
      </p:sp>
      <p:sp>
        <p:nvSpPr>
          <p:cNvPr id="35844" name="Slide Number Placeholder 5">
            <a:extLst>
              <a:ext uri="{FF2B5EF4-FFF2-40B4-BE49-F238E27FC236}">
                <a16:creationId xmlns:a16="http://schemas.microsoft.com/office/drawing/2014/main" id="{48FEADF5-6B80-4304-8B8A-0BD6AE671FE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3009BEC7-4224-495A-89B3-DC0A06A860BE}" type="slidenum">
              <a:rPr lang="en-US" altLang="en-US" sz="1400">
                <a:solidFill>
                  <a:srgbClr val="FFFFFF"/>
                </a:solidFill>
                <a:latin typeface="Franklin Gothic Book" panose="020B0503020102020204" pitchFamily="34" charset="0"/>
              </a:rPr>
              <a:pPr/>
              <a:t>28</a:t>
            </a:fld>
            <a:endParaRPr lang="en-US" altLang="en-US" sz="1400">
              <a:solidFill>
                <a:srgbClr val="FFFFFF"/>
              </a:solidFill>
              <a:latin typeface="Franklin Gothic Book" panose="020B0503020102020204" pitchFamily="34" charset="0"/>
            </a:endParaRPr>
          </a:p>
        </p:txBody>
      </p:sp>
      <p:sp>
        <p:nvSpPr>
          <p:cNvPr id="35845" name="Footer Placeholder 8">
            <a:extLst>
              <a:ext uri="{FF2B5EF4-FFF2-40B4-BE49-F238E27FC236}">
                <a16:creationId xmlns:a16="http://schemas.microsoft.com/office/drawing/2014/main" id="{D4F7567D-6890-49AE-BEA3-DA7136062B7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pic>
        <p:nvPicPr>
          <p:cNvPr id="35846" name="Picture 2" descr="C:\Users\Mohamad\AppData\Local\Microsoft\Windows\Temporary Internet Files\Content.IE5\IXA6BSJX\MPj04393480000[1].jpg">
            <a:extLst>
              <a:ext uri="{FF2B5EF4-FFF2-40B4-BE49-F238E27FC236}">
                <a16:creationId xmlns:a16="http://schemas.microsoft.com/office/drawing/2014/main" id="{1727349F-774F-4C67-B954-8CEDCEDB12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4200" y="1981200"/>
            <a:ext cx="1447800"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7" name="Picture 5">
            <a:extLst>
              <a:ext uri="{FF2B5EF4-FFF2-40B4-BE49-F238E27FC236}">
                <a16:creationId xmlns:a16="http://schemas.microsoft.com/office/drawing/2014/main" id="{51879D88-0509-41A6-82CB-A630EFCCF27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81000" y="4495800"/>
            <a:ext cx="1025525"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98D37-CD9F-42D8-832E-83B599B1285D}"/>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Developing Cultural Profiles</a:t>
            </a:r>
          </a:p>
        </p:txBody>
      </p:sp>
      <p:graphicFrame>
        <p:nvGraphicFramePr>
          <p:cNvPr id="8" name="Content Placeholder 7">
            <a:extLst>
              <a:ext uri="{FF2B5EF4-FFF2-40B4-BE49-F238E27FC236}">
                <a16:creationId xmlns:a16="http://schemas.microsoft.com/office/drawing/2014/main" id="{0D06870E-0687-4F8C-B4A5-C19BCBC03FF6}"/>
              </a:ext>
            </a:extLst>
          </p:cNvPr>
          <p:cNvGraphicFramePr>
            <a:graphicFrameLocks noGrp="1"/>
          </p:cNvGraphicFramePr>
          <p:nvPr>
            <p:ph sz="quarter" idx="1"/>
          </p:nvPr>
        </p:nvGraphicFramePr>
        <p:xfrm>
          <a:off x="1801812" y="1603375"/>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7892" name="Slide Number Placeholder 5">
            <a:extLst>
              <a:ext uri="{FF2B5EF4-FFF2-40B4-BE49-F238E27FC236}">
                <a16:creationId xmlns:a16="http://schemas.microsoft.com/office/drawing/2014/main" id="{7050AA01-CF19-4652-95A3-BCA7F460EF0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A281F560-A646-4A7C-B28C-14B640A8FFC7}" type="slidenum">
              <a:rPr lang="en-US" altLang="en-US" sz="1400">
                <a:solidFill>
                  <a:srgbClr val="FFFFFF"/>
                </a:solidFill>
                <a:latin typeface="Franklin Gothic Book" panose="020B0503020102020204" pitchFamily="34" charset="0"/>
              </a:rPr>
              <a:pPr/>
              <a:t>29</a:t>
            </a:fld>
            <a:endParaRPr lang="en-US" altLang="en-US" sz="1400">
              <a:solidFill>
                <a:srgbClr val="FFFFFF"/>
              </a:solidFill>
              <a:latin typeface="Franklin Gothic Book" panose="020B0503020102020204" pitchFamily="34" charset="0"/>
            </a:endParaRPr>
          </a:p>
        </p:txBody>
      </p:sp>
      <p:sp>
        <p:nvSpPr>
          <p:cNvPr id="37893" name="Footer Placeholder 8">
            <a:extLst>
              <a:ext uri="{FF2B5EF4-FFF2-40B4-BE49-F238E27FC236}">
                <a16:creationId xmlns:a16="http://schemas.microsoft.com/office/drawing/2014/main" id="{F1BCEF79-DFD0-4A35-A46C-7B370282035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pic>
        <p:nvPicPr>
          <p:cNvPr id="37894" name="Picture 5">
            <a:extLst>
              <a:ext uri="{FF2B5EF4-FFF2-40B4-BE49-F238E27FC236}">
                <a16:creationId xmlns:a16="http://schemas.microsoft.com/office/drawing/2014/main" id="{673D9794-0A73-4465-98ED-C257CE4184F6}"/>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81000" y="4495800"/>
            <a:ext cx="1025525"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F1B64-C2AC-4933-84A6-325975D0FC0A}"/>
              </a:ext>
            </a:extLst>
          </p:cNvPr>
          <p:cNvSpPr>
            <a:spLocks noGrp="1"/>
          </p:cNvSpPr>
          <p:nvPr>
            <p:ph type="title"/>
          </p:nvPr>
        </p:nvSpPr>
        <p:spPr>
          <a:xfrm>
            <a:off x="1143000" y="381000"/>
            <a:ext cx="7772400" cy="114300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Comparative Management in Focus</a:t>
            </a:r>
          </a:p>
        </p:txBody>
      </p:sp>
      <p:sp>
        <p:nvSpPr>
          <p:cNvPr id="11" name="Text Placeholder 10">
            <a:extLst>
              <a:ext uri="{FF2B5EF4-FFF2-40B4-BE49-F238E27FC236}">
                <a16:creationId xmlns:a16="http://schemas.microsoft.com/office/drawing/2014/main" id="{E83411D5-648C-4B35-BFFF-7B5E1A148806}"/>
              </a:ext>
            </a:extLst>
          </p:cNvPr>
          <p:cNvSpPr>
            <a:spLocks noGrp="1"/>
          </p:cNvSpPr>
          <p:nvPr>
            <p:ph type="body" idx="1"/>
          </p:nvPr>
        </p:nvSpPr>
        <p:spPr>
          <a:xfrm>
            <a:off x="1219200" y="1447800"/>
            <a:ext cx="3886200" cy="685800"/>
          </a:xfrm>
          <a:solidFill>
            <a:schemeClr val="accent1"/>
          </a:solidFill>
          <a:ln w="9525" cap="flat">
            <a:solidFill>
              <a:srgbClr val="D34412"/>
            </a:solidFill>
          </a:ln>
          <a:effectLst>
            <a:outerShdw blurRad="40000" dist="23000" dir="5400000" rotWithShape="0">
              <a:srgbClr val="000000">
                <a:alpha val="34998"/>
              </a:srgbClr>
            </a:outerShdw>
          </a:effectLst>
        </p:spPr>
        <p:txBody>
          <a:bodyPr anchor="ctr"/>
          <a:lstStyle/>
          <a:p>
            <a:pPr algn="ctr" eaLnBrk="1" fontAlgn="auto" hangingPunct="1">
              <a:spcBef>
                <a:spcPts val="580"/>
              </a:spcBef>
              <a:spcAft>
                <a:spcPts val="0"/>
              </a:spcAft>
              <a:buFont typeface="Wingdings 2"/>
              <a:buNone/>
              <a:defRPr/>
            </a:pPr>
            <a:r>
              <a:rPr lang="en-US" dirty="0">
                <a:solidFill>
                  <a:srgbClr val="FFFF00"/>
                </a:solidFill>
              </a:rPr>
              <a:t>Japan</a:t>
            </a:r>
            <a:r>
              <a:rPr lang="en-US" dirty="0"/>
              <a:t>	</a:t>
            </a:r>
          </a:p>
        </p:txBody>
      </p:sp>
      <p:sp>
        <p:nvSpPr>
          <p:cNvPr id="12" name="Text Placeholder 11">
            <a:extLst>
              <a:ext uri="{FF2B5EF4-FFF2-40B4-BE49-F238E27FC236}">
                <a16:creationId xmlns:a16="http://schemas.microsoft.com/office/drawing/2014/main" id="{DF6B7279-E0A6-4471-86E7-B9F42BF25309}"/>
              </a:ext>
            </a:extLst>
          </p:cNvPr>
          <p:cNvSpPr>
            <a:spLocks noGrp="1"/>
          </p:cNvSpPr>
          <p:nvPr>
            <p:ph type="body" sz="half" idx="3"/>
          </p:nvPr>
        </p:nvSpPr>
        <p:spPr>
          <a:xfrm>
            <a:off x="5105400" y="1447800"/>
            <a:ext cx="3733800" cy="762000"/>
          </a:xfrm>
          <a:solidFill>
            <a:schemeClr val="accent1"/>
          </a:solidFill>
          <a:ln w="9525" cap="flat">
            <a:solidFill>
              <a:srgbClr val="D34412"/>
            </a:solidFill>
          </a:ln>
          <a:effectLst>
            <a:outerShdw blurRad="40000" dist="23000" dir="5400000" rotWithShape="0">
              <a:srgbClr val="000000">
                <a:alpha val="34998"/>
              </a:srgbClr>
            </a:outerShdw>
          </a:effectLst>
        </p:spPr>
        <p:txBody>
          <a:bodyPr anchor="ctr"/>
          <a:lstStyle/>
          <a:p>
            <a:pPr algn="ctr" eaLnBrk="1" fontAlgn="auto" hangingPunct="1">
              <a:spcBef>
                <a:spcPts val="580"/>
              </a:spcBef>
              <a:spcAft>
                <a:spcPts val="0"/>
              </a:spcAft>
              <a:buFont typeface="Wingdings 2"/>
              <a:buNone/>
              <a:defRPr/>
            </a:pPr>
            <a:r>
              <a:rPr lang="en-US" dirty="0">
                <a:solidFill>
                  <a:srgbClr val="FFFF00"/>
                </a:solidFill>
              </a:rPr>
              <a:t>Germany</a:t>
            </a:r>
          </a:p>
        </p:txBody>
      </p:sp>
      <p:sp>
        <p:nvSpPr>
          <p:cNvPr id="38917" name="Footer Placeholder 8">
            <a:extLst>
              <a:ext uri="{FF2B5EF4-FFF2-40B4-BE49-F238E27FC236}">
                <a16:creationId xmlns:a16="http://schemas.microsoft.com/office/drawing/2014/main" id="{19490FC1-4274-416B-BC13-8D5D25E67D1E}"/>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sz="1400">
              <a:solidFill>
                <a:schemeClr val="tx2"/>
              </a:solidFill>
              <a:latin typeface="Perpetua" panose="02020502060401020303" pitchFamily="18" charset="0"/>
            </a:endParaRPr>
          </a:p>
        </p:txBody>
      </p:sp>
      <p:sp>
        <p:nvSpPr>
          <p:cNvPr id="38918" name="Slide Number Placeholder 5">
            <a:extLst>
              <a:ext uri="{FF2B5EF4-FFF2-40B4-BE49-F238E27FC236}">
                <a16:creationId xmlns:a16="http://schemas.microsoft.com/office/drawing/2014/main" id="{FD69F6ED-624D-41A4-8793-FC4D8ABBE9A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84144B2E-93D8-4E86-B5D8-6F35C1BC82A3}" type="slidenum">
              <a:rPr lang="en-US" altLang="en-US" sz="1400">
                <a:solidFill>
                  <a:srgbClr val="FFFFFF"/>
                </a:solidFill>
                <a:latin typeface="Franklin Gothic Book" panose="020B0503020102020204" pitchFamily="34" charset="0"/>
              </a:rPr>
              <a:pPr/>
              <a:t>30</a:t>
            </a:fld>
            <a:endParaRPr lang="en-US" altLang="en-US" sz="1400">
              <a:solidFill>
                <a:srgbClr val="FFFFFF"/>
              </a:solidFill>
              <a:latin typeface="Franklin Gothic Book" panose="020B0503020102020204" pitchFamily="34" charset="0"/>
            </a:endParaRPr>
          </a:p>
        </p:txBody>
      </p:sp>
      <p:sp>
        <p:nvSpPr>
          <p:cNvPr id="3" name="Content Placeholder 2">
            <a:extLst>
              <a:ext uri="{FF2B5EF4-FFF2-40B4-BE49-F238E27FC236}">
                <a16:creationId xmlns:a16="http://schemas.microsoft.com/office/drawing/2014/main" id="{83EBAF1F-7DB2-40D5-8DE5-06DCD9DA8E54}"/>
              </a:ext>
            </a:extLst>
          </p:cNvPr>
          <p:cNvSpPr>
            <a:spLocks noGrp="1"/>
          </p:cNvSpPr>
          <p:nvPr>
            <p:ph sz="half" idx="2"/>
          </p:nvPr>
        </p:nvSpPr>
        <p:spPr>
          <a:xfrm>
            <a:off x="1295400" y="2209800"/>
            <a:ext cx="3733800" cy="388620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ja-JP" altLang="en-US" sz="2100" b="1"/>
              <a:t>“</a:t>
            </a:r>
            <a:r>
              <a:rPr lang="en-US" altLang="ja-JP" sz="2100" b="1" dirty="0" err="1"/>
              <a:t>Wa</a:t>
            </a:r>
            <a:r>
              <a:rPr lang="ja-JP" altLang="en-US" sz="2100" b="1"/>
              <a:t>”</a:t>
            </a:r>
            <a:r>
              <a:rPr lang="en-US" altLang="ja-JP" sz="2100" b="1" dirty="0"/>
              <a:t>—peace and harmony</a:t>
            </a:r>
          </a:p>
          <a:p>
            <a:pPr eaLnBrk="1" hangingPunct="1">
              <a:defRPr/>
            </a:pPr>
            <a:r>
              <a:rPr lang="en-US" altLang="en-US" sz="2100" b="1" dirty="0"/>
              <a:t>A mix of authoritarian and humanism in the workplace</a:t>
            </a:r>
          </a:p>
          <a:p>
            <a:pPr eaLnBrk="1" hangingPunct="1">
              <a:defRPr/>
            </a:pPr>
            <a:r>
              <a:rPr lang="en-US" altLang="en-US" sz="2100" b="1" dirty="0"/>
              <a:t>Emphasis on participative management, consensus, and duty</a:t>
            </a:r>
          </a:p>
          <a:p>
            <a:pPr eaLnBrk="1" hangingPunct="1">
              <a:defRPr/>
            </a:pPr>
            <a:r>
              <a:rPr lang="en-US" altLang="en-US" sz="2100" b="1" dirty="0"/>
              <a:t>Open expression and conflict discouraged</a:t>
            </a:r>
          </a:p>
        </p:txBody>
      </p:sp>
      <p:sp>
        <p:nvSpPr>
          <p:cNvPr id="13" name="Content Placeholder 12">
            <a:extLst>
              <a:ext uri="{FF2B5EF4-FFF2-40B4-BE49-F238E27FC236}">
                <a16:creationId xmlns:a16="http://schemas.microsoft.com/office/drawing/2014/main" id="{BA1F58EB-2593-4BF0-930D-B1E24F3E50CF}"/>
              </a:ext>
            </a:extLst>
          </p:cNvPr>
          <p:cNvSpPr>
            <a:spLocks noGrp="1"/>
          </p:cNvSpPr>
          <p:nvPr>
            <p:ph sz="half" idx="4"/>
          </p:nvPr>
        </p:nvSpPr>
        <p:spPr>
          <a:xfrm>
            <a:off x="5105400" y="2286000"/>
            <a:ext cx="3733800" cy="388620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lstStyle/>
          <a:p>
            <a:pPr eaLnBrk="1" hangingPunct="1">
              <a:lnSpc>
                <a:spcPct val="90000"/>
              </a:lnSpc>
              <a:defRPr/>
            </a:pPr>
            <a:r>
              <a:rPr lang="en-US" sz="2500" b="1" dirty="0">
                <a:solidFill>
                  <a:srgbClr val="000000"/>
                </a:solidFill>
                <a:ea typeface="+mn-ea"/>
                <a:cs typeface="+mn-cs"/>
              </a:rPr>
              <a:t>Preference for rules and order, privacy</a:t>
            </a:r>
          </a:p>
          <a:p>
            <a:pPr eaLnBrk="1" hangingPunct="1">
              <a:lnSpc>
                <a:spcPct val="90000"/>
              </a:lnSpc>
              <a:defRPr/>
            </a:pPr>
            <a:r>
              <a:rPr lang="en-US" sz="2500" b="1" dirty="0">
                <a:solidFill>
                  <a:srgbClr val="000000"/>
                </a:solidFill>
                <a:ea typeface="+mn-ea"/>
                <a:cs typeface="+mn-cs"/>
              </a:rPr>
              <a:t>Dislike of inefficiency and tardiness</a:t>
            </a:r>
          </a:p>
          <a:p>
            <a:pPr eaLnBrk="1" hangingPunct="1">
              <a:lnSpc>
                <a:spcPct val="90000"/>
              </a:lnSpc>
              <a:defRPr/>
            </a:pPr>
            <a:r>
              <a:rPr lang="en-US" sz="2500" b="1" dirty="0">
                <a:solidFill>
                  <a:srgbClr val="000000"/>
                </a:solidFill>
                <a:ea typeface="+mn-ea"/>
                <a:cs typeface="+mn-cs"/>
              </a:rPr>
              <a:t>Assertive, but not aggressive</a:t>
            </a:r>
          </a:p>
          <a:p>
            <a:pPr eaLnBrk="1" hangingPunct="1">
              <a:lnSpc>
                <a:spcPct val="90000"/>
              </a:lnSpc>
              <a:defRPr/>
            </a:pPr>
            <a:r>
              <a:rPr lang="en-US" sz="2500" b="1" dirty="0">
                <a:solidFill>
                  <a:srgbClr val="000000"/>
                </a:solidFill>
                <a:ea typeface="+mn-ea"/>
                <a:cs typeface="+mn-cs"/>
              </a:rPr>
              <a:t>Organizations are centralized but still favor consensus decision making</a:t>
            </a:r>
          </a:p>
        </p:txBody>
      </p:sp>
      <p:pic>
        <p:nvPicPr>
          <p:cNvPr id="38921" name="Picture 5">
            <a:extLst>
              <a:ext uri="{FF2B5EF4-FFF2-40B4-BE49-F238E27FC236}">
                <a16:creationId xmlns:a16="http://schemas.microsoft.com/office/drawing/2014/main" id="{EE924298-20E2-4907-BB2B-AD5A630B99B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700" y="4495800"/>
            <a:ext cx="1266825"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A508D-846F-4113-8766-9C88A389F058}"/>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Comparative Management in Focus</a:t>
            </a:r>
          </a:p>
        </p:txBody>
      </p:sp>
      <p:sp>
        <p:nvSpPr>
          <p:cNvPr id="12" name="Text Placeholder 11">
            <a:extLst>
              <a:ext uri="{FF2B5EF4-FFF2-40B4-BE49-F238E27FC236}">
                <a16:creationId xmlns:a16="http://schemas.microsoft.com/office/drawing/2014/main" id="{0AB41C19-3C9E-412D-B415-9EEA52DAD71C}"/>
              </a:ext>
            </a:extLst>
          </p:cNvPr>
          <p:cNvSpPr>
            <a:spLocks noGrp="1"/>
          </p:cNvSpPr>
          <p:nvPr>
            <p:ph type="body" sz="half" idx="3"/>
          </p:nvPr>
        </p:nvSpPr>
        <p:spPr>
          <a:xfrm>
            <a:off x="2895600" y="1447800"/>
            <a:ext cx="3733800" cy="762000"/>
          </a:xfrm>
          <a:solidFill>
            <a:schemeClr val="accent1"/>
          </a:solidFill>
          <a:ln w="9525" cap="flat">
            <a:solidFill>
              <a:srgbClr val="D34412"/>
            </a:solidFill>
          </a:ln>
          <a:effectLst>
            <a:outerShdw blurRad="40000" dist="23000" dir="5400000" rotWithShape="0">
              <a:srgbClr val="000000">
                <a:alpha val="34998"/>
              </a:srgbClr>
            </a:outerShdw>
          </a:effectLst>
        </p:spPr>
        <p:txBody>
          <a:bodyPr anchor="ctr"/>
          <a:lstStyle/>
          <a:p>
            <a:pPr algn="ctr" eaLnBrk="1" fontAlgn="auto" hangingPunct="1">
              <a:spcBef>
                <a:spcPts val="580"/>
              </a:spcBef>
              <a:spcAft>
                <a:spcPts val="0"/>
              </a:spcAft>
              <a:buFont typeface="Wingdings 2"/>
              <a:buNone/>
              <a:defRPr/>
            </a:pPr>
            <a:r>
              <a:rPr lang="en-US" dirty="0">
                <a:solidFill>
                  <a:srgbClr val="FFFF00"/>
                </a:solidFill>
              </a:rPr>
              <a:t>Latin America</a:t>
            </a:r>
          </a:p>
        </p:txBody>
      </p:sp>
      <p:sp>
        <p:nvSpPr>
          <p:cNvPr id="39940" name="Footer Placeholder 8">
            <a:extLst>
              <a:ext uri="{FF2B5EF4-FFF2-40B4-BE49-F238E27FC236}">
                <a16:creationId xmlns:a16="http://schemas.microsoft.com/office/drawing/2014/main" id="{F1AA92FA-0463-424C-B8CF-F7DF185B35A7}"/>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sz="1400">
              <a:solidFill>
                <a:schemeClr val="tx2"/>
              </a:solidFill>
              <a:latin typeface="Perpetua" panose="02020502060401020303" pitchFamily="18" charset="0"/>
            </a:endParaRPr>
          </a:p>
        </p:txBody>
      </p:sp>
      <p:sp>
        <p:nvSpPr>
          <p:cNvPr id="39941" name="Slide Number Placeholder 5">
            <a:extLst>
              <a:ext uri="{FF2B5EF4-FFF2-40B4-BE49-F238E27FC236}">
                <a16:creationId xmlns:a16="http://schemas.microsoft.com/office/drawing/2014/main" id="{EDD40EA4-FC1B-417B-A335-BDF35593F3D5}"/>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5366AA59-A694-48AD-8B01-03D732CD35D4}" type="slidenum">
              <a:rPr lang="en-US" altLang="en-US" sz="1400">
                <a:solidFill>
                  <a:srgbClr val="FFFFFF"/>
                </a:solidFill>
                <a:latin typeface="Franklin Gothic Book" panose="020B0503020102020204" pitchFamily="34" charset="0"/>
              </a:rPr>
              <a:pPr/>
              <a:t>31</a:t>
            </a:fld>
            <a:endParaRPr lang="en-US" altLang="en-US" sz="1400">
              <a:solidFill>
                <a:srgbClr val="FFFFFF"/>
              </a:solidFill>
              <a:latin typeface="Franklin Gothic Book" panose="020B0503020102020204" pitchFamily="34" charset="0"/>
            </a:endParaRPr>
          </a:p>
        </p:txBody>
      </p:sp>
      <p:sp>
        <p:nvSpPr>
          <p:cNvPr id="13" name="Content Placeholder 12">
            <a:extLst>
              <a:ext uri="{FF2B5EF4-FFF2-40B4-BE49-F238E27FC236}">
                <a16:creationId xmlns:a16="http://schemas.microsoft.com/office/drawing/2014/main" id="{61E5B4D2-CC49-4E5C-91E1-9F00E3977725}"/>
              </a:ext>
            </a:extLst>
          </p:cNvPr>
          <p:cNvSpPr>
            <a:spLocks noGrp="1"/>
          </p:cNvSpPr>
          <p:nvPr>
            <p:ph sz="half" idx="4"/>
          </p:nvPr>
        </p:nvSpPr>
        <p:spPr>
          <a:xfrm>
            <a:off x="2895600" y="2209800"/>
            <a:ext cx="3733800" cy="388620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lstStyle/>
          <a:p>
            <a:pPr eaLnBrk="1" hangingPunct="1">
              <a:lnSpc>
                <a:spcPct val="80000"/>
              </a:lnSpc>
              <a:defRPr/>
            </a:pPr>
            <a:r>
              <a:rPr lang="en-US" altLang="en-US" sz="2400" b="1">
                <a:solidFill>
                  <a:srgbClr val="000000"/>
                </a:solidFill>
              </a:rPr>
              <a:t>Not homogenous, but common similarities</a:t>
            </a:r>
          </a:p>
          <a:p>
            <a:pPr eaLnBrk="1" hangingPunct="1">
              <a:lnSpc>
                <a:spcPct val="80000"/>
              </a:lnSpc>
              <a:defRPr/>
            </a:pPr>
            <a:r>
              <a:rPr lang="ja-JP" altLang="en-US" sz="2400" b="1">
                <a:solidFill>
                  <a:srgbClr val="000000"/>
                </a:solidFill>
              </a:rPr>
              <a:t>“</a:t>
            </a:r>
            <a:r>
              <a:rPr lang="en-US" altLang="ja-JP" sz="2400" b="1">
                <a:solidFill>
                  <a:srgbClr val="000000"/>
                </a:solidFill>
              </a:rPr>
              <a:t>Being-oriented</a:t>
            </a:r>
            <a:r>
              <a:rPr lang="ja-JP" altLang="en-US" sz="2400" b="1">
                <a:solidFill>
                  <a:srgbClr val="000000"/>
                </a:solidFill>
              </a:rPr>
              <a:t>”</a:t>
            </a:r>
            <a:r>
              <a:rPr lang="en-US" altLang="ja-JP" sz="2400" b="1">
                <a:solidFill>
                  <a:srgbClr val="000000"/>
                </a:solidFill>
              </a:rPr>
              <a:t> compared with </a:t>
            </a:r>
            <a:r>
              <a:rPr lang="ja-JP" altLang="en-US" sz="2400" b="1">
                <a:solidFill>
                  <a:srgbClr val="000000"/>
                </a:solidFill>
              </a:rPr>
              <a:t>“</a:t>
            </a:r>
            <a:r>
              <a:rPr lang="en-US" altLang="ja-JP" sz="2400" b="1">
                <a:solidFill>
                  <a:srgbClr val="000000"/>
                </a:solidFill>
              </a:rPr>
              <a:t>doing-oriented</a:t>
            </a:r>
            <a:r>
              <a:rPr lang="ja-JP" altLang="en-US" sz="2400" b="1">
                <a:solidFill>
                  <a:srgbClr val="000000"/>
                </a:solidFill>
              </a:rPr>
              <a:t>”</a:t>
            </a:r>
            <a:endParaRPr lang="en-US" altLang="ja-JP" sz="2400" b="1">
              <a:solidFill>
                <a:srgbClr val="000000"/>
              </a:solidFill>
            </a:endParaRPr>
          </a:p>
          <a:p>
            <a:pPr eaLnBrk="1" hangingPunct="1">
              <a:lnSpc>
                <a:spcPct val="80000"/>
              </a:lnSpc>
              <a:defRPr/>
            </a:pPr>
            <a:r>
              <a:rPr lang="en-US" altLang="en-US" sz="2400" b="1">
                <a:solidFill>
                  <a:srgbClr val="000000"/>
                </a:solidFill>
              </a:rPr>
              <a:t>Work and private lives are more closely integrated</a:t>
            </a:r>
          </a:p>
          <a:p>
            <a:pPr eaLnBrk="1" hangingPunct="1">
              <a:lnSpc>
                <a:spcPct val="80000"/>
              </a:lnSpc>
              <a:defRPr/>
            </a:pPr>
            <a:r>
              <a:rPr lang="en-US" altLang="en-US" sz="2400" b="1">
                <a:solidFill>
                  <a:srgbClr val="000000"/>
                </a:solidFill>
              </a:rPr>
              <a:t>Very important to maintain harmony and save face</a:t>
            </a:r>
          </a:p>
        </p:txBody>
      </p:sp>
      <p:pic>
        <p:nvPicPr>
          <p:cNvPr id="39943" name="Picture 5">
            <a:extLst>
              <a:ext uri="{FF2B5EF4-FFF2-40B4-BE49-F238E27FC236}">
                <a16:creationId xmlns:a16="http://schemas.microsoft.com/office/drawing/2014/main" id="{97214317-164A-45B5-9287-6195ED9D90D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 y="4130675"/>
            <a:ext cx="1616075" cy="204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Footer Placeholder 1">
            <a:extLst>
              <a:ext uri="{FF2B5EF4-FFF2-40B4-BE49-F238E27FC236}">
                <a16:creationId xmlns:a16="http://schemas.microsoft.com/office/drawing/2014/main" id="{41B40074-43C5-4634-A32E-C8BF6C91F89D}"/>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sz="1400">
              <a:solidFill>
                <a:schemeClr val="tx2"/>
              </a:solidFill>
              <a:latin typeface="Perpetua" panose="02020502060401020303" pitchFamily="18" charset="0"/>
            </a:endParaRPr>
          </a:p>
        </p:txBody>
      </p:sp>
      <p:sp>
        <p:nvSpPr>
          <p:cNvPr id="41987" name="Slide Number Placeholder 2">
            <a:extLst>
              <a:ext uri="{FF2B5EF4-FFF2-40B4-BE49-F238E27FC236}">
                <a16:creationId xmlns:a16="http://schemas.microsoft.com/office/drawing/2014/main" id="{FDF6DF25-D605-4F28-95FC-033349C1A07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EA4BD672-BF8B-4883-BE95-10B5CA1D4F66}" type="slidenum">
              <a:rPr lang="en-US" altLang="en-US" sz="1400">
                <a:solidFill>
                  <a:srgbClr val="FFFFFF"/>
                </a:solidFill>
                <a:latin typeface="Franklin Gothic Book" panose="020B0503020102020204" pitchFamily="34" charset="0"/>
              </a:rPr>
              <a:pPr/>
              <a:t>32</a:t>
            </a:fld>
            <a:endParaRPr lang="en-US" altLang="en-US" sz="1400">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2105DEFB-200E-406F-9852-71AF9CF7E762}"/>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Under the Lens:  Doing Business in Brazil</a:t>
            </a:r>
          </a:p>
        </p:txBody>
      </p:sp>
      <p:sp>
        <p:nvSpPr>
          <p:cNvPr id="6" name="Content Placeholder 2">
            <a:extLst>
              <a:ext uri="{FF2B5EF4-FFF2-40B4-BE49-F238E27FC236}">
                <a16:creationId xmlns:a16="http://schemas.microsoft.com/office/drawing/2014/main" id="{3EC09236-B6A2-4E48-93DB-C919759F5AAB}"/>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lvl1pPr marL="273050" indent="-273050" algn="l" rtl="0" eaLnBrk="0" fontAlgn="base" hangingPunct="0">
              <a:spcBef>
                <a:spcPts val="575"/>
              </a:spcBef>
              <a:spcAft>
                <a:spcPct val="0"/>
              </a:spcAft>
              <a:buClr>
                <a:schemeClr val="accent1"/>
              </a:buClr>
              <a:buSzPct val="85000"/>
              <a:buFont typeface="Wingdings 2" pitchFamily="18" charset="2"/>
              <a:buChar char=""/>
              <a:defRPr sz="2600" kern="1200">
                <a:solidFill>
                  <a:schemeClr val="dk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itchFamily="18" charset="2"/>
              <a:buChar char=""/>
              <a:defRPr sz="2400" kern="1200">
                <a:solidFill>
                  <a:schemeClr val="dk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itchFamily="18" charset="2"/>
              <a:buChar char=""/>
              <a:defRPr sz="2000" kern="1200">
                <a:solidFill>
                  <a:schemeClr val="dk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itchFamily="18" charset="2"/>
              <a:buChar char=""/>
              <a:defRPr sz="2000" kern="1200">
                <a:solidFill>
                  <a:schemeClr val="dk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dk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dk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dk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dk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dk1"/>
                </a:solidFill>
                <a:latin typeface="+mn-lt"/>
                <a:ea typeface="+mn-ea"/>
                <a:cs typeface="+mn-cs"/>
              </a:defRPr>
            </a:lvl9pPr>
          </a:lstStyle>
          <a:p>
            <a:pPr eaLnBrk="1" hangingPunct="1">
              <a:defRPr/>
            </a:pPr>
            <a:r>
              <a:rPr lang="en-US" sz="2400" b="1" dirty="0">
                <a:solidFill>
                  <a:srgbClr val="000000"/>
                </a:solidFill>
              </a:rPr>
              <a:t>Almost everyone has a combination of European, African, and indigenous ancestry</a:t>
            </a:r>
          </a:p>
          <a:p>
            <a:pPr eaLnBrk="1" hangingPunct="1">
              <a:defRPr/>
            </a:pPr>
            <a:r>
              <a:rPr lang="en-US" sz="2400" b="1" dirty="0">
                <a:solidFill>
                  <a:srgbClr val="000000"/>
                </a:solidFill>
              </a:rPr>
              <a:t>Individual relationships are important</a:t>
            </a:r>
          </a:p>
          <a:p>
            <a:pPr eaLnBrk="1" hangingPunct="1">
              <a:defRPr/>
            </a:pPr>
            <a:r>
              <a:rPr lang="en-US" sz="2400" b="1" dirty="0">
                <a:solidFill>
                  <a:srgbClr val="000000"/>
                </a:solidFill>
              </a:rPr>
              <a:t>Brazilians take time when negotiating</a:t>
            </a:r>
          </a:p>
          <a:p>
            <a:pPr eaLnBrk="1" hangingPunct="1">
              <a:defRPr/>
            </a:pPr>
            <a:r>
              <a:rPr lang="en-US" sz="2400" b="1" dirty="0">
                <a:solidFill>
                  <a:srgbClr val="000000"/>
                </a:solidFill>
              </a:rPr>
              <a:t>Brazilian business is hierarchical, and meetings are required</a:t>
            </a:r>
          </a:p>
          <a:p>
            <a:pPr eaLnBrk="1" hangingPunct="1">
              <a:defRPr/>
            </a:pPr>
            <a:r>
              <a:rPr lang="en-US" sz="2400" b="1" dirty="0">
                <a:solidFill>
                  <a:srgbClr val="000000"/>
                </a:solidFill>
              </a:rPr>
              <a:t>Avoid confrontations</a:t>
            </a:r>
          </a:p>
          <a:p>
            <a:pPr eaLnBrk="1" hangingPunct="1">
              <a:defRPr/>
            </a:pPr>
            <a:r>
              <a:rPr lang="en-US" sz="2400" b="1" dirty="0">
                <a:solidFill>
                  <a:srgbClr val="000000"/>
                </a:solidFill>
              </a:rPr>
              <a:t>Dress well and conservatively</a:t>
            </a:r>
          </a:p>
          <a:p>
            <a:pPr eaLnBrk="1" hangingPunct="1">
              <a:defRPr/>
            </a:pPr>
            <a:r>
              <a:rPr lang="en-US" sz="2400" b="1" dirty="0">
                <a:solidFill>
                  <a:srgbClr val="000000"/>
                </a:solidFill>
              </a:rPr>
              <a:t>Business cards are exchanged</a:t>
            </a:r>
          </a:p>
          <a:p>
            <a:pPr lvl="1" eaLnBrk="1" hangingPunct="1">
              <a:defRPr/>
            </a:pPr>
            <a:r>
              <a:rPr lang="en-US" sz="2000" b="1" i="1" dirty="0">
                <a:solidFill>
                  <a:srgbClr val="000000"/>
                </a:solidFill>
              </a:rPr>
              <a:t>Having your business card printed in Portuguese on the opposite side is a good idea.</a:t>
            </a:r>
          </a:p>
        </p:txBody>
      </p:sp>
      <p:pic>
        <p:nvPicPr>
          <p:cNvPr id="41990" name="Picture 5">
            <a:extLst>
              <a:ext uri="{FF2B5EF4-FFF2-40B4-BE49-F238E27FC236}">
                <a16:creationId xmlns:a16="http://schemas.microsoft.com/office/drawing/2014/main" id="{72BD7A95-682C-4375-AF4E-C6BD7030F5C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44462" y="3863181"/>
            <a:ext cx="1539875" cy="194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Rectangle 2">
            <a:extLst>
              <a:ext uri="{FF2B5EF4-FFF2-40B4-BE49-F238E27FC236}">
                <a16:creationId xmlns:a16="http://schemas.microsoft.com/office/drawing/2014/main" id="{03DBB708-85E4-4E9F-8182-0300E1596CF2}"/>
              </a:ext>
            </a:extLst>
          </p:cNvPr>
          <p:cNvSpPr>
            <a:spLocks noGrp="1" noChangeArrowheads="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lstStyle/>
          <a:p>
            <a:pPr algn="ctr" eaLnBrk="1" hangingPunct="1">
              <a:defRPr/>
            </a:pPr>
            <a:r>
              <a:rPr lang="en-US" altLang="en-US" sz="3200" b="1">
                <a:solidFill>
                  <a:srgbClr val="996600"/>
                </a:solidFill>
                <a:latin typeface="Perpetua" pitchFamily="18" charset="0"/>
              </a:rPr>
              <a:t>Developing Management Styles and Ways of Doing Business: Saudi Arabia</a:t>
            </a:r>
            <a:endParaRPr lang="en-US" altLang="en-US" sz="3800">
              <a:solidFill>
                <a:srgbClr val="000000"/>
              </a:solidFill>
              <a:latin typeface="Perpetua" pitchFamily="18" charset="0"/>
            </a:endParaRPr>
          </a:p>
        </p:txBody>
      </p:sp>
      <p:sp>
        <p:nvSpPr>
          <p:cNvPr id="43011" name="Slide Number Placeholder 4">
            <a:extLst>
              <a:ext uri="{FF2B5EF4-FFF2-40B4-BE49-F238E27FC236}">
                <a16:creationId xmlns:a16="http://schemas.microsoft.com/office/drawing/2014/main" id="{45F756E2-6D08-490E-8F14-32F1BE2C969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nchor="b"/>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l"/>
            <a:r>
              <a:rPr lang="en-US" altLang="en-US" sz="1400">
                <a:solidFill>
                  <a:srgbClr val="FFFFFF"/>
                </a:solidFill>
                <a:latin typeface="Franklin Gothic Book" panose="020B0503020102020204" pitchFamily="34" charset="0"/>
              </a:rPr>
              <a:t>3-</a:t>
            </a:r>
            <a:fld id="{5E57739C-8B91-4B9A-8781-97BDAC66B392}" type="slidenum">
              <a:rPr lang="en-US" altLang="en-US" sz="1400">
                <a:solidFill>
                  <a:srgbClr val="FFFFFF"/>
                </a:solidFill>
                <a:latin typeface="Franklin Gothic Book" panose="020B0503020102020204" pitchFamily="34" charset="0"/>
              </a:rPr>
              <a:pPr algn="l"/>
              <a:t>33</a:t>
            </a:fld>
            <a:endParaRPr lang="en-US" altLang="en-US" sz="1400">
              <a:solidFill>
                <a:srgbClr val="FFFFFF"/>
              </a:solidFill>
              <a:latin typeface="Franklin Gothic Book" panose="020B0503020102020204" pitchFamily="34" charset="0"/>
            </a:endParaRPr>
          </a:p>
        </p:txBody>
      </p:sp>
      <p:sp>
        <p:nvSpPr>
          <p:cNvPr id="43012" name="Text Box 4">
            <a:extLst>
              <a:ext uri="{FF2B5EF4-FFF2-40B4-BE49-F238E27FC236}">
                <a16:creationId xmlns:a16="http://schemas.microsoft.com/office/drawing/2014/main" id="{C385F0C4-9557-410A-BC17-1A602AEA26DD}"/>
              </a:ext>
            </a:extLst>
          </p:cNvPr>
          <p:cNvSpPr txBox="1">
            <a:spLocks noChangeArrowheads="1"/>
          </p:cNvSpPr>
          <p:nvPr/>
        </p:nvSpPr>
        <p:spPr bwMode="auto">
          <a:xfrm>
            <a:off x="1331913" y="1981200"/>
            <a:ext cx="1404937"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r>
              <a:rPr lang="en-US" altLang="en-US" b="1">
                <a:latin typeface="Perpetua" panose="02020502060401020303" pitchFamily="18" charset="0"/>
              </a:rPr>
              <a:t>Tribalism</a:t>
            </a:r>
          </a:p>
        </p:txBody>
      </p:sp>
      <p:sp>
        <p:nvSpPr>
          <p:cNvPr id="43013" name="Text Box 5">
            <a:extLst>
              <a:ext uri="{FF2B5EF4-FFF2-40B4-BE49-F238E27FC236}">
                <a16:creationId xmlns:a16="http://schemas.microsoft.com/office/drawing/2014/main" id="{7733D621-7B8D-46EA-877C-5BDF35ADFEBC}"/>
              </a:ext>
            </a:extLst>
          </p:cNvPr>
          <p:cNvSpPr txBox="1">
            <a:spLocks noChangeArrowheads="1"/>
          </p:cNvSpPr>
          <p:nvPr/>
        </p:nvSpPr>
        <p:spPr bwMode="auto">
          <a:xfrm>
            <a:off x="5029200" y="1809750"/>
            <a:ext cx="3505200"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r>
              <a:rPr lang="en-US" altLang="en-US" b="1">
                <a:latin typeface="Perpetua" panose="02020502060401020303" pitchFamily="18" charset="0"/>
              </a:rPr>
              <a:t>Paternalism, </a:t>
            </a:r>
          </a:p>
          <a:p>
            <a:pPr algn="ctr" eaLnBrk="1" hangingPunct="1"/>
            <a:r>
              <a:rPr lang="en-US" altLang="en-US" b="1">
                <a:latin typeface="Perpetua" panose="02020502060401020303" pitchFamily="18" charset="0"/>
              </a:rPr>
              <a:t>nepotism</a:t>
            </a:r>
          </a:p>
        </p:txBody>
      </p:sp>
      <p:sp>
        <p:nvSpPr>
          <p:cNvPr id="43014" name="Text Box 6">
            <a:extLst>
              <a:ext uri="{FF2B5EF4-FFF2-40B4-BE49-F238E27FC236}">
                <a16:creationId xmlns:a16="http://schemas.microsoft.com/office/drawing/2014/main" id="{3FDD1EA6-E4E1-469F-9E25-BA21747BF450}"/>
              </a:ext>
            </a:extLst>
          </p:cNvPr>
          <p:cNvSpPr txBox="1">
            <a:spLocks noChangeArrowheads="1"/>
          </p:cNvSpPr>
          <p:nvPr/>
        </p:nvSpPr>
        <p:spPr bwMode="auto">
          <a:xfrm>
            <a:off x="685800" y="3276600"/>
            <a:ext cx="25908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r>
              <a:rPr lang="en-US" altLang="en-US" b="1">
                <a:latin typeface="Perpetua" panose="02020502060401020303" pitchFamily="18" charset="0"/>
              </a:rPr>
              <a:t>Close </a:t>
            </a:r>
          </a:p>
          <a:p>
            <a:pPr algn="ctr" eaLnBrk="1" hangingPunct="1"/>
            <a:r>
              <a:rPr lang="en-US" altLang="en-US" b="1">
                <a:latin typeface="Perpetua" panose="02020502060401020303" pitchFamily="18" charset="0"/>
              </a:rPr>
              <a:t>friendships</a:t>
            </a:r>
          </a:p>
        </p:txBody>
      </p:sp>
      <p:sp>
        <p:nvSpPr>
          <p:cNvPr id="43015" name="Text Box 7">
            <a:extLst>
              <a:ext uri="{FF2B5EF4-FFF2-40B4-BE49-F238E27FC236}">
                <a16:creationId xmlns:a16="http://schemas.microsoft.com/office/drawing/2014/main" id="{1945ADB5-C5E9-48E3-8904-33CD0C49C9BB}"/>
              </a:ext>
            </a:extLst>
          </p:cNvPr>
          <p:cNvSpPr txBox="1">
            <a:spLocks noChangeArrowheads="1"/>
          </p:cNvSpPr>
          <p:nvPr/>
        </p:nvSpPr>
        <p:spPr bwMode="auto">
          <a:xfrm>
            <a:off x="5181600" y="3200400"/>
            <a:ext cx="35052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r>
              <a:rPr lang="en-US" altLang="en-US" b="1">
                <a:latin typeface="Perpetua" panose="02020502060401020303" pitchFamily="18" charset="0"/>
              </a:rPr>
              <a:t>Person-orientation,</a:t>
            </a:r>
          </a:p>
          <a:p>
            <a:pPr algn="ctr" eaLnBrk="1" hangingPunct="1"/>
            <a:r>
              <a:rPr lang="en-US" altLang="en-US" b="1">
                <a:latin typeface="Perpetua" panose="02020502060401020303" pitchFamily="18" charset="0"/>
              </a:rPr>
              <a:t>Theory Y management (treat workers with freedom and respect)</a:t>
            </a:r>
          </a:p>
        </p:txBody>
      </p:sp>
      <p:sp>
        <p:nvSpPr>
          <p:cNvPr id="43016" name="Text Box 8">
            <a:extLst>
              <a:ext uri="{FF2B5EF4-FFF2-40B4-BE49-F238E27FC236}">
                <a16:creationId xmlns:a16="http://schemas.microsoft.com/office/drawing/2014/main" id="{7F947220-A01B-4EA3-AA6E-688314086D71}"/>
              </a:ext>
            </a:extLst>
          </p:cNvPr>
          <p:cNvSpPr txBox="1">
            <a:spLocks noChangeArrowheads="1"/>
          </p:cNvSpPr>
          <p:nvPr/>
        </p:nvSpPr>
        <p:spPr bwMode="auto">
          <a:xfrm>
            <a:off x="457200" y="4800600"/>
            <a:ext cx="25908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r>
              <a:rPr lang="en-US" altLang="en-US" b="1">
                <a:latin typeface="Perpetua" panose="02020502060401020303" pitchFamily="18" charset="0"/>
              </a:rPr>
              <a:t>Honor, </a:t>
            </a:r>
          </a:p>
          <a:p>
            <a:pPr algn="ctr" eaLnBrk="1" hangingPunct="1"/>
            <a:r>
              <a:rPr lang="en-US" altLang="en-US" b="1">
                <a:latin typeface="Perpetua" panose="02020502060401020303" pitchFamily="18" charset="0"/>
              </a:rPr>
              <a:t>shame</a:t>
            </a:r>
          </a:p>
        </p:txBody>
      </p:sp>
      <p:sp>
        <p:nvSpPr>
          <p:cNvPr id="43017" name="Text Box 9">
            <a:extLst>
              <a:ext uri="{FF2B5EF4-FFF2-40B4-BE49-F238E27FC236}">
                <a16:creationId xmlns:a16="http://schemas.microsoft.com/office/drawing/2014/main" id="{8743105E-203F-460B-B45F-7DF52AB83C03}"/>
              </a:ext>
            </a:extLst>
          </p:cNvPr>
          <p:cNvSpPr txBox="1">
            <a:spLocks noChangeArrowheads="1"/>
          </p:cNvSpPr>
          <p:nvPr/>
        </p:nvSpPr>
        <p:spPr bwMode="auto">
          <a:xfrm>
            <a:off x="4970463" y="4724400"/>
            <a:ext cx="41910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r>
              <a:rPr lang="en-US" altLang="en-US" b="1">
                <a:latin typeface="Perpetua" panose="02020502060401020303" pitchFamily="18" charset="0"/>
              </a:rPr>
              <a:t>Conflict avoidance,</a:t>
            </a:r>
          </a:p>
          <a:p>
            <a:pPr algn="ctr" eaLnBrk="1" hangingPunct="1"/>
            <a:r>
              <a:rPr lang="en-US" altLang="en-US" b="1">
                <a:latin typeface="Perpetua" panose="02020502060401020303" pitchFamily="18" charset="0"/>
              </a:rPr>
              <a:t>positive reinforcement</a:t>
            </a:r>
          </a:p>
        </p:txBody>
      </p:sp>
      <p:sp>
        <p:nvSpPr>
          <p:cNvPr id="191498" name="AutoShape 10">
            <a:extLst>
              <a:ext uri="{FF2B5EF4-FFF2-40B4-BE49-F238E27FC236}">
                <a16:creationId xmlns:a16="http://schemas.microsoft.com/office/drawing/2014/main" id="{59DE0C7A-6FF4-4241-AAB6-3998D1466886}"/>
              </a:ext>
            </a:extLst>
          </p:cNvPr>
          <p:cNvSpPr>
            <a:spLocks noChangeArrowheads="1"/>
          </p:cNvSpPr>
          <p:nvPr/>
        </p:nvSpPr>
        <p:spPr bwMode="auto">
          <a:xfrm>
            <a:off x="3124200" y="2057400"/>
            <a:ext cx="2286000" cy="457200"/>
          </a:xfrm>
          <a:custGeom>
            <a:avLst/>
            <a:gdLst>
              <a:gd name="T0" fmla="*/ 181451250 w 21600"/>
              <a:gd name="T1" fmla="*/ 0 h 21600"/>
              <a:gd name="T2" fmla="*/ 0 w 21600"/>
              <a:gd name="T3" fmla="*/ 4838700 h 21600"/>
              <a:gd name="T4" fmla="*/ 181451250 w 21600"/>
              <a:gd name="T5" fmla="*/ 9677400 h 21600"/>
              <a:gd name="T6" fmla="*/ 241935000 w 21600"/>
              <a:gd name="T7" fmla="*/ 4838700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cap="flat" cmpd="sng">
            <a:solidFill>
              <a:srgbClr val="D34412"/>
            </a:solidFill>
            <a:prstDash val="solid"/>
            <a:round/>
            <a:headEnd/>
            <a:tailEnd/>
          </a:ln>
          <a:effectLst>
            <a:outerShdw blurRad="40000" dist="23000" dir="5400000" rotWithShape="0">
              <a:srgbClr val="000000">
                <a:alpha val="34998"/>
              </a:srgbClr>
            </a:outerShdw>
          </a:effectLst>
        </p:spPr>
        <p:txBody>
          <a:bodyPr wrap="none" anchor="ctr"/>
          <a:lstStyle/>
          <a:p>
            <a:pPr eaLnBrk="1" hangingPunct="1">
              <a:defRPr/>
            </a:pPr>
            <a:endParaRPr lang="en-US"/>
          </a:p>
        </p:txBody>
      </p:sp>
      <p:sp>
        <p:nvSpPr>
          <p:cNvPr id="191499" name="AutoShape 11">
            <a:extLst>
              <a:ext uri="{FF2B5EF4-FFF2-40B4-BE49-F238E27FC236}">
                <a16:creationId xmlns:a16="http://schemas.microsoft.com/office/drawing/2014/main" id="{22C54C39-461C-47CE-A404-0913496DB13B}"/>
              </a:ext>
            </a:extLst>
          </p:cNvPr>
          <p:cNvSpPr>
            <a:spLocks noChangeArrowheads="1"/>
          </p:cNvSpPr>
          <p:nvPr/>
        </p:nvSpPr>
        <p:spPr bwMode="auto">
          <a:xfrm>
            <a:off x="3124200" y="3581400"/>
            <a:ext cx="2286000" cy="457200"/>
          </a:xfrm>
          <a:custGeom>
            <a:avLst/>
            <a:gdLst>
              <a:gd name="T0" fmla="*/ 181451250 w 21600"/>
              <a:gd name="T1" fmla="*/ 0 h 21600"/>
              <a:gd name="T2" fmla="*/ 0 w 21600"/>
              <a:gd name="T3" fmla="*/ 4838700 h 21600"/>
              <a:gd name="T4" fmla="*/ 181451250 w 21600"/>
              <a:gd name="T5" fmla="*/ 9677400 h 21600"/>
              <a:gd name="T6" fmla="*/ 241935000 w 21600"/>
              <a:gd name="T7" fmla="*/ 4838700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cap="flat" cmpd="sng">
            <a:solidFill>
              <a:srgbClr val="D34412"/>
            </a:solidFill>
            <a:prstDash val="solid"/>
            <a:round/>
            <a:headEnd/>
            <a:tailEnd/>
          </a:ln>
          <a:effectLst>
            <a:outerShdw blurRad="40000" dist="23000" dir="5400000" rotWithShape="0">
              <a:srgbClr val="000000">
                <a:alpha val="34998"/>
              </a:srgbClr>
            </a:outerShdw>
          </a:effectLst>
        </p:spPr>
        <p:txBody>
          <a:bodyPr wrap="none" anchor="ctr"/>
          <a:lstStyle/>
          <a:p>
            <a:pPr eaLnBrk="1" hangingPunct="1">
              <a:defRPr/>
            </a:pPr>
            <a:endParaRPr lang="en-US"/>
          </a:p>
        </p:txBody>
      </p:sp>
      <p:sp>
        <p:nvSpPr>
          <p:cNvPr id="191500" name="AutoShape 12">
            <a:extLst>
              <a:ext uri="{FF2B5EF4-FFF2-40B4-BE49-F238E27FC236}">
                <a16:creationId xmlns:a16="http://schemas.microsoft.com/office/drawing/2014/main" id="{5034EF7A-8C3D-49AF-BB52-B91A52ABE57C}"/>
              </a:ext>
            </a:extLst>
          </p:cNvPr>
          <p:cNvSpPr>
            <a:spLocks noChangeArrowheads="1"/>
          </p:cNvSpPr>
          <p:nvPr/>
        </p:nvSpPr>
        <p:spPr bwMode="auto">
          <a:xfrm>
            <a:off x="3124200" y="4953000"/>
            <a:ext cx="2286000" cy="457200"/>
          </a:xfrm>
          <a:custGeom>
            <a:avLst/>
            <a:gdLst>
              <a:gd name="T0" fmla="*/ 181451250 w 21600"/>
              <a:gd name="T1" fmla="*/ 0 h 21600"/>
              <a:gd name="T2" fmla="*/ 0 w 21600"/>
              <a:gd name="T3" fmla="*/ 4838700 h 21600"/>
              <a:gd name="T4" fmla="*/ 181451250 w 21600"/>
              <a:gd name="T5" fmla="*/ 9677400 h 21600"/>
              <a:gd name="T6" fmla="*/ 241935000 w 21600"/>
              <a:gd name="T7" fmla="*/ 4838700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cap="flat" cmpd="sng">
            <a:solidFill>
              <a:srgbClr val="D34412"/>
            </a:solidFill>
            <a:prstDash val="solid"/>
            <a:round/>
            <a:headEnd/>
            <a:tailEnd/>
          </a:ln>
          <a:effectLst>
            <a:outerShdw blurRad="40000" dist="23000" dir="5400000" rotWithShape="0">
              <a:srgbClr val="000000">
                <a:alpha val="34998"/>
              </a:srgbClr>
            </a:outerShdw>
          </a:effectLst>
        </p:spPr>
        <p:txBody>
          <a:bodyPr wrap="none" anchor="ctr"/>
          <a:lstStyle/>
          <a:p>
            <a:pPr eaLnBrk="1" hangingPunct="1">
              <a:defRPr/>
            </a:pPr>
            <a:endParaRPr lang="en-US"/>
          </a:p>
        </p:txBody>
      </p:sp>
      <p:sp>
        <p:nvSpPr>
          <p:cNvPr id="43021" name="Footer Placeholder 1">
            <a:extLst>
              <a:ext uri="{FF2B5EF4-FFF2-40B4-BE49-F238E27FC236}">
                <a16:creationId xmlns:a16="http://schemas.microsoft.com/office/drawing/2014/main" id="{A2224023-309C-4829-B6CB-7B026CA013DF}"/>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8B0FF-6EFA-478F-A5FA-10CDD038636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2800" b="1" dirty="0">
                <a:solidFill>
                  <a:srgbClr val="996600"/>
                </a:solidFill>
                <a:latin typeface="+mn-lt"/>
                <a:ea typeface="+mn-ea"/>
                <a:cs typeface="+mn-cs"/>
              </a:rPr>
              <a:t>Developing Management Styles and Ways of Doing Business: Chinese Family Business</a:t>
            </a:r>
          </a:p>
        </p:txBody>
      </p:sp>
      <p:sp>
        <p:nvSpPr>
          <p:cNvPr id="3" name="Content Placeholder 2">
            <a:extLst>
              <a:ext uri="{FF2B5EF4-FFF2-40B4-BE49-F238E27FC236}">
                <a16:creationId xmlns:a16="http://schemas.microsoft.com/office/drawing/2014/main" id="{1D672F08-3ADA-454C-9FEE-12E4421D7940}"/>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2800" b="1">
                <a:solidFill>
                  <a:srgbClr val="000000"/>
                </a:solidFill>
              </a:rPr>
              <a:t>Small, family businesses predominate</a:t>
            </a:r>
          </a:p>
          <a:p>
            <a:pPr eaLnBrk="1" hangingPunct="1">
              <a:defRPr/>
            </a:pPr>
            <a:r>
              <a:rPr lang="ja-JP" altLang="en-US" sz="2800" b="1">
                <a:solidFill>
                  <a:srgbClr val="000000"/>
                </a:solidFill>
              </a:rPr>
              <a:t>“</a:t>
            </a:r>
            <a:r>
              <a:rPr lang="en-US" altLang="ja-JP" sz="2800" b="1">
                <a:solidFill>
                  <a:srgbClr val="000000"/>
                </a:solidFill>
              </a:rPr>
              <a:t>Guanxi</a:t>
            </a:r>
            <a:r>
              <a:rPr lang="ja-JP" altLang="en-US" sz="2800" b="1">
                <a:solidFill>
                  <a:srgbClr val="000000"/>
                </a:solidFill>
              </a:rPr>
              <a:t>”</a:t>
            </a:r>
            <a:r>
              <a:rPr lang="en-US" altLang="ja-JP" sz="2800" b="1">
                <a:solidFill>
                  <a:srgbClr val="000000"/>
                </a:solidFill>
              </a:rPr>
              <a:t> connections</a:t>
            </a:r>
          </a:p>
          <a:p>
            <a:pPr eaLnBrk="1" hangingPunct="1">
              <a:defRPr/>
            </a:pPr>
            <a:r>
              <a:rPr lang="en-US" altLang="en-US" sz="2800" b="1">
                <a:solidFill>
                  <a:srgbClr val="000000"/>
                </a:solidFill>
              </a:rPr>
              <a:t>People are put ahead of business – human centered management style</a:t>
            </a:r>
          </a:p>
          <a:p>
            <a:pPr eaLnBrk="1" hangingPunct="1">
              <a:defRPr/>
            </a:pPr>
            <a:r>
              <a:rPr lang="en-US" altLang="en-US" sz="2800" b="1">
                <a:solidFill>
                  <a:srgbClr val="000000"/>
                </a:solidFill>
              </a:rPr>
              <a:t>Globalization has resulted in more competitive management styles: the new generation manager is more individualistic, more independent and takes more risks</a:t>
            </a:r>
          </a:p>
          <a:p>
            <a:pPr eaLnBrk="1" hangingPunct="1">
              <a:defRPr/>
            </a:pPr>
            <a:endParaRPr lang="en-US" altLang="en-US" sz="2800" b="1">
              <a:solidFill>
                <a:srgbClr val="000000"/>
              </a:solidFill>
            </a:endParaRPr>
          </a:p>
        </p:txBody>
      </p:sp>
      <p:sp>
        <p:nvSpPr>
          <p:cNvPr id="44036" name="Slide Number Placeholder 5">
            <a:extLst>
              <a:ext uri="{FF2B5EF4-FFF2-40B4-BE49-F238E27FC236}">
                <a16:creationId xmlns:a16="http://schemas.microsoft.com/office/drawing/2014/main" id="{F91A2B12-9A75-4DB1-B302-7E1B6B33AE9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B9499D8D-B576-435C-9EAF-ED35566BAA1F}" type="slidenum">
              <a:rPr lang="en-US" altLang="en-US" sz="1400">
                <a:solidFill>
                  <a:srgbClr val="FFFFFF"/>
                </a:solidFill>
                <a:latin typeface="Franklin Gothic Book" panose="020B0503020102020204" pitchFamily="34" charset="0"/>
              </a:rPr>
              <a:pPr/>
              <a:t>34</a:t>
            </a:fld>
            <a:endParaRPr lang="en-US" altLang="en-US" sz="1400">
              <a:solidFill>
                <a:srgbClr val="FFFFFF"/>
              </a:solidFill>
              <a:latin typeface="Franklin Gothic Book" panose="020B0503020102020204" pitchFamily="34" charset="0"/>
            </a:endParaRPr>
          </a:p>
        </p:txBody>
      </p:sp>
      <p:sp>
        <p:nvSpPr>
          <p:cNvPr id="44037" name="Footer Placeholder 8">
            <a:extLst>
              <a:ext uri="{FF2B5EF4-FFF2-40B4-BE49-F238E27FC236}">
                <a16:creationId xmlns:a16="http://schemas.microsoft.com/office/drawing/2014/main" id="{48F3B6BF-51C6-465B-8B63-4F54D0FEF2C6}"/>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pic>
        <p:nvPicPr>
          <p:cNvPr id="44038" name="Picture 5">
            <a:extLst>
              <a:ext uri="{FF2B5EF4-FFF2-40B4-BE49-F238E27FC236}">
                <a16:creationId xmlns:a16="http://schemas.microsoft.com/office/drawing/2014/main" id="{16FB376A-D91B-459C-99F1-7420F80B653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5" y="3573016"/>
            <a:ext cx="1508125"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Footer Placeholder 1">
            <a:extLst>
              <a:ext uri="{FF2B5EF4-FFF2-40B4-BE49-F238E27FC236}">
                <a16:creationId xmlns:a16="http://schemas.microsoft.com/office/drawing/2014/main" id="{B1EAECE0-F182-4453-B67E-8BA95804CC70}"/>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sz="1400">
              <a:solidFill>
                <a:schemeClr val="tx2"/>
              </a:solidFill>
              <a:latin typeface="Perpetua" panose="02020502060401020303" pitchFamily="18" charset="0"/>
            </a:endParaRPr>
          </a:p>
        </p:txBody>
      </p:sp>
      <p:sp>
        <p:nvSpPr>
          <p:cNvPr id="45059" name="Slide Number Placeholder 2">
            <a:extLst>
              <a:ext uri="{FF2B5EF4-FFF2-40B4-BE49-F238E27FC236}">
                <a16:creationId xmlns:a16="http://schemas.microsoft.com/office/drawing/2014/main" id="{34DAC64F-248B-4B7F-BC9A-26EEB64136F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622A603B-4349-45F6-8AE1-AE7631FA6A2B}" type="slidenum">
              <a:rPr lang="en-US" altLang="en-US" sz="1400">
                <a:solidFill>
                  <a:srgbClr val="FFFFFF"/>
                </a:solidFill>
                <a:latin typeface="Franklin Gothic Book" panose="020B0503020102020204" pitchFamily="34" charset="0"/>
              </a:rPr>
              <a:pPr/>
              <a:t>35</a:t>
            </a:fld>
            <a:endParaRPr lang="en-US" altLang="en-US" sz="1400">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5C6E8E1F-5E74-4BDC-8605-A81A32DD26D8}"/>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Summary of Key Points</a:t>
            </a:r>
          </a:p>
        </p:txBody>
      </p:sp>
      <p:sp>
        <p:nvSpPr>
          <p:cNvPr id="6" name="Content Placeholder 2">
            <a:extLst>
              <a:ext uri="{FF2B5EF4-FFF2-40B4-BE49-F238E27FC236}">
                <a16:creationId xmlns:a16="http://schemas.microsoft.com/office/drawing/2014/main" id="{7E7EC536-B417-44AA-B170-27C19A421CE9}"/>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eaLnBrk="1" hangingPunct="1">
              <a:spcBef>
                <a:spcPts val="575"/>
              </a:spcBef>
              <a:buClr>
                <a:schemeClr val="accent1"/>
              </a:buClr>
              <a:buSzPct val="85000"/>
              <a:buFont typeface="Wingdings 2" pitchFamily="18" charset="2"/>
              <a:buChar char=""/>
              <a:defRPr/>
            </a:pPr>
            <a:endParaRPr lang="en-US" altLang="en-US" b="1">
              <a:solidFill>
                <a:srgbClr val="000000"/>
              </a:solidFill>
              <a:latin typeface="Perpetua" pitchFamily="18" charset="0"/>
            </a:endParaRPr>
          </a:p>
          <a:p>
            <a:pPr marL="273050" indent="-273050" eaLnBrk="1" hangingPunct="1">
              <a:spcBef>
                <a:spcPts val="575"/>
              </a:spcBef>
              <a:buClr>
                <a:schemeClr val="accent1"/>
              </a:buClr>
              <a:buSzPct val="85000"/>
              <a:buFont typeface="Wingdings 2" pitchFamily="18" charset="2"/>
              <a:buChar char=""/>
              <a:defRPr/>
            </a:pPr>
            <a:r>
              <a:rPr lang="en-US" altLang="en-US" b="1">
                <a:solidFill>
                  <a:srgbClr val="000000"/>
                </a:solidFill>
                <a:latin typeface="Perpetua" pitchFamily="18" charset="0"/>
              </a:rPr>
              <a:t>Each society has its own unique culture</a:t>
            </a:r>
          </a:p>
          <a:p>
            <a:pPr marL="273050" indent="-273050" eaLnBrk="1" hangingPunct="1">
              <a:spcBef>
                <a:spcPts val="575"/>
              </a:spcBef>
              <a:buClr>
                <a:schemeClr val="accent1"/>
              </a:buClr>
              <a:buSzPct val="85000"/>
              <a:buFont typeface="Wingdings 2" pitchFamily="18" charset="2"/>
              <a:buChar char=""/>
              <a:defRPr/>
            </a:pPr>
            <a:r>
              <a:rPr lang="en-US" altLang="en-US" b="1">
                <a:solidFill>
                  <a:srgbClr val="000000"/>
                </a:solidFill>
                <a:latin typeface="Perpetua" pitchFamily="18" charset="0"/>
              </a:rPr>
              <a:t>Managers must develop cultural sensitivity</a:t>
            </a:r>
          </a:p>
          <a:p>
            <a:pPr marL="273050" indent="-273050" eaLnBrk="1" hangingPunct="1">
              <a:spcBef>
                <a:spcPts val="575"/>
              </a:spcBef>
              <a:buClr>
                <a:schemeClr val="accent1"/>
              </a:buClr>
              <a:buSzPct val="85000"/>
              <a:buFont typeface="Wingdings 2" pitchFamily="18" charset="2"/>
              <a:buChar char=""/>
              <a:defRPr/>
            </a:pPr>
            <a:r>
              <a:rPr lang="en-US" altLang="en-US" b="1">
                <a:solidFill>
                  <a:srgbClr val="000000"/>
                </a:solidFill>
                <a:latin typeface="Perpetua" pitchFamily="18" charset="0"/>
              </a:rPr>
              <a:t>Researchers such as Hofstede and Trompenaar have created studies which help describe cultural profiles; GLOBE study created a body of data on cultural dimensions</a:t>
            </a:r>
          </a:p>
          <a:p>
            <a:pPr marL="273050" indent="-273050" eaLnBrk="1" hangingPunct="1">
              <a:spcBef>
                <a:spcPts val="575"/>
              </a:spcBef>
              <a:buClr>
                <a:schemeClr val="accent1"/>
              </a:buClr>
              <a:buSzPct val="85000"/>
              <a:buFont typeface="Wingdings 2" pitchFamily="18" charset="2"/>
              <a:buChar char=""/>
              <a:defRPr/>
            </a:pPr>
            <a:r>
              <a:rPr lang="en-US" altLang="en-US" b="1">
                <a:solidFill>
                  <a:srgbClr val="000000"/>
                </a:solidFill>
                <a:latin typeface="Perpetua" pitchFamily="18" charset="0"/>
              </a:rPr>
              <a:t>Managers can use research results and personal observations to develop cultural profiles of countries</a:t>
            </a:r>
          </a:p>
          <a:p>
            <a:pPr marL="273050" indent="-273050" eaLnBrk="1" hangingPunct="1">
              <a:spcBef>
                <a:spcPts val="575"/>
              </a:spcBef>
              <a:buClr>
                <a:schemeClr val="accent1"/>
              </a:buClr>
              <a:buSzPct val="85000"/>
              <a:buFont typeface="Wingdings 2" pitchFamily="18" charset="2"/>
              <a:buChar char=""/>
              <a:defRPr/>
            </a:pPr>
            <a:endParaRPr lang="en-US" altLang="en-US" b="1">
              <a:solidFill>
                <a:srgbClr val="000000"/>
              </a:solidFill>
              <a:latin typeface="Perpetua" pitchFamily="18"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p:txBody>
          <a:bodyPr/>
          <a:lstStyle/>
          <a:p>
            <a:pPr marL="0" indent="0">
              <a:lnSpc>
                <a:spcPct val="107000"/>
              </a:lnSpc>
              <a:spcAft>
                <a:spcPts val="800"/>
              </a:spcAft>
              <a:buNone/>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Chapter 3: </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r>
              <a:rPr lang="en-GB" sz="1800" i="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Deresky</a:t>
            </a:r>
            <a:r>
              <a:rPr lang="en-GB"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 H. (2017). International management. Harlow, Essex: Pearson.</a:t>
            </a:r>
          </a:p>
          <a:p>
            <a:endParaRPr lang="en-GB" sz="1800" i="1" dirty="0">
              <a:solidFill>
                <a:srgbClr val="000000"/>
              </a:solidFill>
              <a:latin typeface="Arial" panose="020B0604020202020204" pitchFamily="34" charset="0"/>
              <a:cs typeface="Arial" panose="020B0604020202020204" pitchFamily="34" charset="0"/>
            </a:endParaRPr>
          </a:p>
          <a:p>
            <a:pPr marL="0" indent="0">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Section 2: unit 5</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r>
              <a:rPr lang="en-GB" sz="1800" dirty="0" err="1">
                <a:effectLst/>
                <a:latin typeface="Arial" panose="020B0604020202020204" pitchFamily="34" charset="0"/>
                <a:ea typeface="Times New Roman" panose="02020603050405020304" pitchFamily="18" charset="0"/>
                <a:cs typeface="Arial" panose="020B0604020202020204" pitchFamily="34" charset="0"/>
              </a:rPr>
              <a:t>Dignen</a:t>
            </a:r>
            <a:r>
              <a:rPr lang="en-GB" sz="1800" dirty="0">
                <a:effectLst/>
                <a:latin typeface="Arial" panose="020B0604020202020204" pitchFamily="34" charset="0"/>
                <a:ea typeface="Times New Roman" panose="02020603050405020304" pitchFamily="18" charset="0"/>
                <a:cs typeface="Arial" panose="020B0604020202020204" pitchFamily="34" charset="0"/>
              </a:rPr>
              <a:t>, B., McMaster, I. (2013). </a:t>
            </a:r>
            <a:r>
              <a:rPr lang="en-GB" sz="1800" i="1" dirty="0">
                <a:effectLst/>
                <a:latin typeface="Arial" panose="020B0604020202020204" pitchFamily="34" charset="0"/>
                <a:ea typeface="Times New Roman" panose="02020603050405020304" pitchFamily="18" charset="0"/>
                <a:cs typeface="Arial" panose="020B0604020202020204" pitchFamily="34" charset="0"/>
              </a:rPr>
              <a:t>Collins Effective International Business Communication</a:t>
            </a:r>
            <a:r>
              <a:rPr lang="en-GB" sz="1800" dirty="0">
                <a:effectLst/>
                <a:latin typeface="Arial" panose="020B0604020202020204" pitchFamily="34" charset="0"/>
                <a:ea typeface="Times New Roman" panose="02020603050405020304" pitchFamily="18" charset="0"/>
                <a:cs typeface="Arial" panose="020B0604020202020204" pitchFamily="34" charset="0"/>
              </a:rPr>
              <a:t>. London: Collins</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42144929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137</TotalTime>
  <Words>4765</Words>
  <Application>Microsoft Macintosh PowerPoint</Application>
  <PresentationFormat>On-screen Show (4:3)</PresentationFormat>
  <Paragraphs>483</Paragraphs>
  <Slides>36</Slides>
  <Notes>29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Arial</vt:lpstr>
      <vt:lpstr>Calibri</vt:lpstr>
      <vt:lpstr>Franklin Gothic Book</vt:lpstr>
      <vt:lpstr>Myriad Pro</vt:lpstr>
      <vt:lpstr>Perpetua</vt:lpstr>
      <vt:lpstr>Wingdings</vt:lpstr>
      <vt:lpstr>Wingdings 2</vt:lpstr>
      <vt:lpstr>20140311PresentationUWTSDTemplate</vt:lpstr>
      <vt:lpstr>  Week three: The role of culture in international business communication </vt:lpstr>
      <vt:lpstr>PowerPoint Presentation</vt:lpstr>
      <vt:lpstr>Learning Goals</vt:lpstr>
      <vt:lpstr>Learning Goals</vt:lpstr>
      <vt:lpstr>Opening Profile: Saudi Arabian Culture</vt:lpstr>
      <vt:lpstr> Opening Profile:: Social Media Bring Changes to Saudi Arabian Culture  </vt:lpstr>
      <vt:lpstr>Opening Profile: Saudi Arabian Culture</vt:lpstr>
      <vt:lpstr>Culture and its Effects on Organizations</vt:lpstr>
      <vt:lpstr>Environmental Variables Affecting Management Functions</vt:lpstr>
      <vt:lpstr>Culture and its Effects on Organizations</vt:lpstr>
      <vt:lpstr>Organizational Culture</vt:lpstr>
      <vt:lpstr>The Effect of Culture on  Organizational Process</vt:lpstr>
      <vt:lpstr>Culture’s Effects on Management</vt:lpstr>
      <vt:lpstr>Influences on National Culture</vt:lpstr>
      <vt:lpstr>Cultural Subsystems that Influence People and Their  Behavior</vt:lpstr>
      <vt:lpstr>PowerPoint Presentation</vt:lpstr>
      <vt:lpstr>Cultural Value Dimensions</vt:lpstr>
      <vt:lpstr>GLOBE Research Project Dimensions</vt:lpstr>
      <vt:lpstr>GLOBE Research Project Dimensions</vt:lpstr>
      <vt:lpstr>Cultural Cluster</vt:lpstr>
      <vt:lpstr>Hofstede’s Value Dimensions</vt:lpstr>
      <vt:lpstr>Hofstede’s Value Dimensions</vt:lpstr>
      <vt:lpstr>Hofstede’s Value Dimensions</vt:lpstr>
      <vt:lpstr>Hofstede’s Value Dimensions</vt:lpstr>
      <vt:lpstr>Trompenaar’s Dimensions</vt:lpstr>
      <vt:lpstr>Trompenaar’s Dimensions</vt:lpstr>
      <vt:lpstr>Critical Operational Value Differences</vt:lpstr>
      <vt:lpstr>The Internet and Culture</vt:lpstr>
      <vt:lpstr>Developing Cultural Profiles</vt:lpstr>
      <vt:lpstr>Comparative Management in Focus</vt:lpstr>
      <vt:lpstr>Comparative Management in Focus</vt:lpstr>
      <vt:lpstr>PowerPoint Presentation</vt:lpstr>
      <vt:lpstr>Developing Management Styles and Ways of Doing Business: Saudi Arabia</vt:lpstr>
      <vt:lpstr>Developing Management Styles and Ways of Doing Business: Chinese Family Business</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Microsoft Office User</cp:lastModifiedBy>
  <cp:revision>11</cp:revision>
  <dcterms:created xsi:type="dcterms:W3CDTF">2015-04-14T15:21:28Z</dcterms:created>
  <dcterms:modified xsi:type="dcterms:W3CDTF">2023-10-15T20:06:35Z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