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9" r:id="rId3"/>
    <p:sldId id="258" r:id="rId4"/>
    <p:sldId id="261" r:id="rId5"/>
    <p:sldId id="257" r:id="rId6"/>
    <p:sldId id="265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A509C2-B3A6-4959-A1C2-18C2484257D8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A7DB1-6765-468C-B957-F046DA452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633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E227F-82AE-4ADD-88DE-6894C822DB86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590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F9B02-BB53-428A-A361-3BE8BC956BF3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8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D9ED-12F9-4187-81A9-F8524FCC6D2E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952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6A34-09A7-4579-A9F4-B94CE68CC022}" type="datetime1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92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08D43-709B-4425-8BB5-ADA5BF4F725F}" type="datetime1">
              <a:rPr lang="en-GB" smtClean="0"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691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3E73-1AE3-4F12-B5C6-033CAD97A4B5}" type="datetime1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224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EC51F-8E5E-41C5-94DB-31DF6D4E398C}" type="datetime1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271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FB0B-E966-4FBD-BFE8-B2235399126A}" type="datetime1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6157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C342717-9691-4D62-BF69-C82C94748F35}" type="datetime1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4781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7A3FA-F335-4453-8602-9E394DFCDC6B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173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2686-CB64-4C5C-8807-85478BC255D4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199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CF4E3-AA7D-48B0-920A-04E7DF34842E}" type="datetime1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30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smtClean="0"/>
              <a:t>Overview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64811"/>
            <a:ext cx="10515600" cy="3765276"/>
          </a:xfrm>
        </p:spPr>
        <p:txBody>
          <a:bodyPr>
            <a:normAutofit fontScale="77500" lnSpcReduction="20000"/>
          </a:bodyPr>
          <a:lstStyle/>
          <a:p>
            <a:endParaRPr lang="en-GB" sz="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600" dirty="0" smtClean="0"/>
              <a:t>Possible Progression to BA Leadership and Management Skills for the Workplace degree is through a good overall pass on the Cert HE Skills programme and a successful Admission Interview.</a:t>
            </a:r>
          </a:p>
          <a:p>
            <a:pPr marL="514350" indent="-514350">
              <a:buFont typeface="+mj-lt"/>
              <a:buAutoNum type="arabicPeriod"/>
            </a:pPr>
            <a:endParaRPr lang="en-GB" sz="3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600" dirty="0" smtClean="0"/>
              <a:t>All Exam Board decisions will be made available to you via </a:t>
            </a:r>
            <a:r>
              <a:rPr lang="en-GB" sz="3600" dirty="0" err="1" smtClean="0"/>
              <a:t>MyTSD</a:t>
            </a:r>
            <a:r>
              <a:rPr lang="en-GB" sz="36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92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0621"/>
            <a:ext cx="10515600" cy="797469"/>
          </a:xfrm>
        </p:spPr>
        <p:txBody>
          <a:bodyPr/>
          <a:lstStyle/>
          <a:p>
            <a:pPr algn="ctr"/>
            <a:r>
              <a:rPr lang="en-GB" b="1" dirty="0" smtClean="0"/>
              <a:t>Possible Progression to the BA degree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933302"/>
            <a:ext cx="11223171" cy="4114801"/>
          </a:xfrm>
        </p:spPr>
        <p:txBody>
          <a:bodyPr>
            <a:normAutofit fontScale="92500"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Progression to the BA Leadership and Management Skills for the Workplace degree is subject to satisfactory progression through the Cert HE Skills for the Workplace.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will need to have passed the assessments in each module.  This means a reasonably good average overall average mark across the year of the Cert HE studies.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will need to have an Admission Interview and be offered a place on the BA as a result of the Admission Interview.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3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Exam Board Decisions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943" y="1815736"/>
            <a:ext cx="11547566" cy="4540613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For completing Cert HE Skills students and for completing   BA Leadership and Management students at Level 5 and Level 6, an exam board will take place about the middle of January 2019.</a:t>
            </a:r>
          </a:p>
          <a:p>
            <a:endParaRPr lang="en-GB" sz="3200" dirty="0" smtClean="0"/>
          </a:p>
          <a:p>
            <a:r>
              <a:rPr lang="en-GB" sz="3200" dirty="0" smtClean="0"/>
              <a:t>At this exam board, all student results are decided.</a:t>
            </a:r>
          </a:p>
          <a:p>
            <a:endParaRPr lang="en-GB" sz="3200" dirty="0" smtClean="0"/>
          </a:p>
          <a:p>
            <a:r>
              <a:rPr lang="en-GB" sz="3200" dirty="0" smtClean="0"/>
              <a:t>Registry make your results available online for you via </a:t>
            </a:r>
            <a:r>
              <a:rPr lang="en-GB" sz="3200" dirty="0" err="1" smtClean="0"/>
              <a:t>MyTSD</a:t>
            </a:r>
            <a:r>
              <a:rPr lang="en-GB" sz="32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36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552" y="274355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Our Experiences of the Challenges Our Students Face on the BA Leadership &amp; Management degree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246812"/>
            <a:ext cx="11224260" cy="380129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You want to succeed and we want you to succeed.</a:t>
            </a:r>
          </a:p>
          <a:p>
            <a:endParaRPr lang="en-GB" sz="800" dirty="0"/>
          </a:p>
          <a:p>
            <a:r>
              <a:rPr lang="en-GB" dirty="0" smtClean="0"/>
              <a:t>It’s a big commitment as the study becomes more demanding of your time and is a lot to balance:</a:t>
            </a:r>
          </a:p>
          <a:p>
            <a:endParaRPr lang="en-GB" sz="800" dirty="0"/>
          </a:p>
          <a:p>
            <a:r>
              <a:rPr lang="en-GB" dirty="0" smtClean="0"/>
              <a:t>More time spent studying means more study outside class time.</a:t>
            </a:r>
          </a:p>
          <a:p>
            <a:endParaRPr lang="en-GB" sz="800" dirty="0" smtClean="0"/>
          </a:p>
          <a:p>
            <a:r>
              <a:rPr lang="en-GB" dirty="0" smtClean="0"/>
              <a:t>The real challenge is balancing study, with work and family.  Your tutors know how hard it is, as we were mature students.</a:t>
            </a:r>
          </a:p>
          <a:p>
            <a:endParaRPr lang="en-GB" sz="800" dirty="0" smtClean="0"/>
          </a:p>
          <a:p>
            <a:r>
              <a:rPr lang="en-GB" dirty="0" smtClean="0"/>
              <a:t>You only have so much time, so you will need to make choices to succeed in balancing what is important to you.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11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BA Leadership and Management (2 years)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Level 5</a:t>
            </a:r>
          </a:p>
          <a:p>
            <a:r>
              <a:rPr lang="en-GB" dirty="0" smtClean="0"/>
              <a:t>Critical Thinking</a:t>
            </a:r>
          </a:p>
          <a:p>
            <a:r>
              <a:rPr lang="en-GB" dirty="0" smtClean="0"/>
              <a:t>Knowledge Management</a:t>
            </a:r>
          </a:p>
          <a:p>
            <a:r>
              <a:rPr lang="en-GB" dirty="0" smtClean="0"/>
              <a:t>Managing Projects</a:t>
            </a:r>
          </a:p>
          <a:p>
            <a:r>
              <a:rPr lang="en-GB" dirty="0" smtClean="0"/>
              <a:t>Relationships and Workplace Achievement</a:t>
            </a:r>
          </a:p>
          <a:p>
            <a:r>
              <a:rPr lang="en-GB" dirty="0" smtClean="0"/>
              <a:t>Understanding and Engaging in the Customer Experience</a:t>
            </a:r>
          </a:p>
          <a:p>
            <a:r>
              <a:rPr lang="en-GB" dirty="0" smtClean="0"/>
              <a:t>Workplace Culture and Organisational Efficiency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Level 6</a:t>
            </a:r>
          </a:p>
          <a:p>
            <a:r>
              <a:rPr lang="en-GB" dirty="0" smtClean="0"/>
              <a:t>Emergent Leadership Skills</a:t>
            </a:r>
          </a:p>
          <a:p>
            <a:r>
              <a:rPr lang="en-GB" dirty="0" smtClean="0"/>
              <a:t>Creativity and Innovation</a:t>
            </a:r>
          </a:p>
          <a:p>
            <a:r>
              <a:rPr lang="en-GB" dirty="0" smtClean="0"/>
              <a:t>Leading &amp; Implementing Change</a:t>
            </a:r>
          </a:p>
          <a:p>
            <a:r>
              <a:rPr lang="en-GB" dirty="0" smtClean="0"/>
              <a:t>Strategic Management</a:t>
            </a:r>
          </a:p>
          <a:p>
            <a:r>
              <a:rPr lang="en-GB" dirty="0" smtClean="0"/>
              <a:t>Coaching and Mentoring</a:t>
            </a:r>
          </a:p>
          <a:p>
            <a:r>
              <a:rPr lang="en-GB" dirty="0" smtClean="0"/>
              <a:t>Emotional Intelligence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7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51128"/>
            <a:ext cx="10515600" cy="1325563"/>
          </a:xfrm>
        </p:spPr>
        <p:txBody>
          <a:bodyPr/>
          <a:lstStyle/>
          <a:p>
            <a:pPr algn="ctr"/>
            <a:r>
              <a:rPr lang="en-GB" b="1" dirty="0" smtClean="0"/>
              <a:t>Thanks Very Much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1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156118"/>
            <a:ext cx="10515600" cy="1137104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Amazon Vouchers Scheme for You</a:t>
            </a:r>
            <a:br>
              <a:rPr lang="en-GB" dirty="0" smtClean="0"/>
            </a:br>
            <a:r>
              <a:rPr lang="en-GB" dirty="0" smtClean="0"/>
              <a:t>to Refer People to the Skills Programme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8200" y="1945405"/>
            <a:ext cx="10515600" cy="4776069"/>
          </a:xfrm>
        </p:spPr>
        <p:txBody>
          <a:bodyPr>
            <a:normAutofit/>
          </a:bodyPr>
          <a:lstStyle/>
          <a:p>
            <a:r>
              <a:rPr lang="en-GB" dirty="0"/>
              <a:t>If you have anyone you believe would be interested in coming on the Certificate in Higher Education Skills for the Workplace, then the following will be of interest to you.</a:t>
            </a:r>
          </a:p>
          <a:p>
            <a:r>
              <a:rPr lang="en-GB" dirty="0" smtClean="0"/>
              <a:t>UWTSD </a:t>
            </a:r>
            <a:r>
              <a:rPr lang="en-GB" dirty="0"/>
              <a:t>is offering a referral </a:t>
            </a:r>
            <a:r>
              <a:rPr lang="en-GB" dirty="0" smtClean="0"/>
              <a:t>scheme.  For every </a:t>
            </a:r>
            <a:r>
              <a:rPr lang="en-GB" dirty="0"/>
              <a:t>person you successfully refer to us, who is then accepted </a:t>
            </a:r>
            <a:r>
              <a:rPr lang="en-GB" dirty="0" smtClean="0"/>
              <a:t>at interview and continues </a:t>
            </a:r>
            <a:r>
              <a:rPr lang="en-GB" dirty="0"/>
              <a:t>to actively study and progress on the Cert HE Skills programme, with you will be entitled to receive one Amazon </a:t>
            </a:r>
            <a:r>
              <a:rPr lang="en-GB" dirty="0" smtClean="0"/>
              <a:t>  voucher </a:t>
            </a:r>
            <a:r>
              <a:rPr lang="en-GB" dirty="0"/>
              <a:t>to the value of £100. 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will be limited to 5 successful referrals who are accepted at interview and continues to study, per </a:t>
            </a:r>
            <a:r>
              <a:rPr lang="en-GB" dirty="0" smtClean="0"/>
              <a:t>current </a:t>
            </a:r>
            <a:r>
              <a:rPr lang="en-GB" dirty="0"/>
              <a:t>student each </a:t>
            </a:r>
            <a:r>
              <a:rPr lang="en-GB" dirty="0" smtClean="0"/>
              <a:t>year.</a:t>
            </a:r>
          </a:p>
          <a:p>
            <a:r>
              <a:rPr lang="en-GB" dirty="0" smtClean="0"/>
              <a:t>So </a:t>
            </a:r>
            <a:r>
              <a:rPr lang="en-GB" dirty="0"/>
              <a:t>the maximum per </a:t>
            </a:r>
            <a:r>
              <a:rPr lang="en-GB" dirty="0" smtClean="0"/>
              <a:t>current </a:t>
            </a:r>
            <a:r>
              <a:rPr lang="en-GB" dirty="0"/>
              <a:t>student of successful referrals at interview and continuing to study is 5 </a:t>
            </a:r>
            <a:r>
              <a:rPr lang="en-GB" dirty="0" smtClean="0"/>
              <a:t>people per year, </a:t>
            </a:r>
            <a:r>
              <a:rPr lang="en-GB" dirty="0"/>
              <a:t>which </a:t>
            </a:r>
            <a:r>
              <a:rPr lang="en-GB" dirty="0" smtClean="0"/>
              <a:t>    means up to £</a:t>
            </a:r>
            <a:r>
              <a:rPr lang="en-GB" dirty="0"/>
              <a:t>500 </a:t>
            </a:r>
            <a:r>
              <a:rPr lang="en-GB" dirty="0" smtClean="0"/>
              <a:t>within one year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953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157</TotalTime>
  <Words>368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Gallery</vt:lpstr>
      <vt:lpstr>Overview</vt:lpstr>
      <vt:lpstr>Possible Progression to the BA degree</vt:lpstr>
      <vt:lpstr>Exam Board Decisions</vt:lpstr>
      <vt:lpstr>Our Experiences of the Challenges Our Students Face on the BA Leadership &amp; Management degree</vt:lpstr>
      <vt:lpstr>BA Leadership and Management (2 years)</vt:lpstr>
      <vt:lpstr>Thanks Very Much</vt:lpstr>
      <vt:lpstr>Amazon Vouchers Scheme for You to Refer People to the Skills Programme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Glenn Behenna (Programme Director)</dc:title>
  <dc:creator>UWTSD</dc:creator>
  <cp:lastModifiedBy>UWTSD</cp:lastModifiedBy>
  <cp:revision>25</cp:revision>
  <dcterms:created xsi:type="dcterms:W3CDTF">2018-05-14T08:30:45Z</dcterms:created>
  <dcterms:modified xsi:type="dcterms:W3CDTF">2018-11-20T12:15:32Z</dcterms:modified>
</cp:coreProperties>
</file>