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4"/>
  </p:notesMasterIdLst>
  <p:handoutMasterIdLst>
    <p:handoutMasterId r:id="rId45"/>
  </p:handoutMasterIdLst>
  <p:sldIdLst>
    <p:sldId id="292" r:id="rId6"/>
    <p:sldId id="256" r:id="rId7"/>
    <p:sldId id="265" r:id="rId8"/>
    <p:sldId id="400" r:id="rId9"/>
    <p:sldId id="326" r:id="rId10"/>
    <p:sldId id="407" r:id="rId11"/>
    <p:sldId id="343" r:id="rId12"/>
    <p:sldId id="319" r:id="rId13"/>
    <p:sldId id="413" r:id="rId14"/>
    <p:sldId id="323" r:id="rId15"/>
    <p:sldId id="321" r:id="rId16"/>
    <p:sldId id="403" r:id="rId17"/>
    <p:sldId id="339" r:id="rId18"/>
    <p:sldId id="340" r:id="rId19"/>
    <p:sldId id="341" r:id="rId20"/>
    <p:sldId id="408" r:id="rId21"/>
    <p:sldId id="270" r:id="rId22"/>
    <p:sldId id="412" r:id="rId23"/>
    <p:sldId id="405" r:id="rId24"/>
    <p:sldId id="271" r:id="rId25"/>
    <p:sldId id="336" r:id="rId26"/>
    <p:sldId id="378" r:id="rId27"/>
    <p:sldId id="278" r:id="rId28"/>
    <p:sldId id="335" r:id="rId29"/>
    <p:sldId id="385" r:id="rId30"/>
    <p:sldId id="381" r:id="rId31"/>
    <p:sldId id="386" r:id="rId32"/>
    <p:sldId id="397" r:id="rId33"/>
    <p:sldId id="337" r:id="rId34"/>
    <p:sldId id="410" r:id="rId35"/>
    <p:sldId id="338" r:id="rId36"/>
    <p:sldId id="402" r:id="rId37"/>
    <p:sldId id="268" r:id="rId38"/>
    <p:sldId id="330" r:id="rId39"/>
    <p:sldId id="395" r:id="rId40"/>
    <p:sldId id="267" r:id="rId41"/>
    <p:sldId id="399" r:id="rId42"/>
    <p:sldId id="342"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Potter" initials="JP" lastIdx="1" clrIdx="0">
    <p:extLst>
      <p:ext uri="{19B8F6BF-5375-455C-9EA6-DF929625EA0E}">
        <p15:presenceInfo xmlns:p15="http://schemas.microsoft.com/office/powerpoint/2012/main" userId="S-1-5-21-809251214-2178901256-4152538893-266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970FE2-9CCA-4C6B-ABA2-F94332DAFACE}" v="15" dt="2022-09-28T09:46:03.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853" autoAdjust="0"/>
  </p:normalViewPr>
  <p:slideViewPr>
    <p:cSldViewPr>
      <p:cViewPr varScale="1">
        <p:scale>
          <a:sx n="74" d="100"/>
          <a:sy n="74" d="100"/>
        </p:scale>
        <p:origin x="2664" y="6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commentAuthors" Target="commentAuthor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09970FE2-9CCA-4C6B-ABA2-F94332DAFACE}"/>
    <pc:docChg chg="custSel addSld delSld modSld sldOrd">
      <pc:chgData name="Julie Thomas" userId="2af13b6d24d29b42" providerId="LiveId" clId="{09970FE2-9CCA-4C6B-ABA2-F94332DAFACE}" dt="2022-09-28T13:35:43.363" v="1298" actId="113"/>
      <pc:docMkLst>
        <pc:docMk/>
      </pc:docMkLst>
      <pc:sldChg chg="modSp mod">
        <pc:chgData name="Julie Thomas" userId="2af13b6d24d29b42" providerId="LiveId" clId="{09970FE2-9CCA-4C6B-ABA2-F94332DAFACE}" dt="2022-09-28T08:57:20.007" v="877" actId="5793"/>
        <pc:sldMkLst>
          <pc:docMk/>
          <pc:sldMk cId="3725346607" sldId="265"/>
        </pc:sldMkLst>
        <pc:spChg chg="mod">
          <ac:chgData name="Julie Thomas" userId="2af13b6d24d29b42" providerId="LiveId" clId="{09970FE2-9CCA-4C6B-ABA2-F94332DAFACE}" dt="2022-09-28T08:57:20.007" v="877" actId="5793"/>
          <ac:spMkLst>
            <pc:docMk/>
            <pc:sldMk cId="3725346607" sldId="265"/>
            <ac:spMk id="4" creationId="{00000000-0000-0000-0000-000000000000}"/>
          </ac:spMkLst>
        </pc:spChg>
      </pc:sldChg>
      <pc:sldChg chg="modSp mod">
        <pc:chgData name="Julie Thomas" userId="2af13b6d24d29b42" providerId="LiveId" clId="{09970FE2-9CCA-4C6B-ABA2-F94332DAFACE}" dt="2022-09-23T11:02:21.903" v="169" actId="6549"/>
        <pc:sldMkLst>
          <pc:docMk/>
          <pc:sldMk cId="2953054776" sldId="270"/>
        </pc:sldMkLst>
        <pc:spChg chg="mod">
          <ac:chgData name="Julie Thomas" userId="2af13b6d24d29b42" providerId="LiveId" clId="{09970FE2-9CCA-4C6B-ABA2-F94332DAFACE}" dt="2022-09-23T11:02:21.903" v="169" actId="6549"/>
          <ac:spMkLst>
            <pc:docMk/>
            <pc:sldMk cId="2953054776" sldId="270"/>
            <ac:spMk id="3" creationId="{00000000-0000-0000-0000-000000000000}"/>
          </ac:spMkLst>
        </pc:spChg>
      </pc:sldChg>
      <pc:sldChg chg="modSp mod">
        <pc:chgData name="Julie Thomas" userId="2af13b6d24d29b42" providerId="LiveId" clId="{09970FE2-9CCA-4C6B-ABA2-F94332DAFACE}" dt="2022-09-23T10:59:22.436" v="120" actId="20577"/>
        <pc:sldMkLst>
          <pc:docMk/>
          <pc:sldMk cId="876127806" sldId="323"/>
        </pc:sldMkLst>
        <pc:spChg chg="mod">
          <ac:chgData name="Julie Thomas" userId="2af13b6d24d29b42" providerId="LiveId" clId="{09970FE2-9CCA-4C6B-ABA2-F94332DAFACE}" dt="2022-09-23T10:59:22.436" v="120" actId="20577"/>
          <ac:spMkLst>
            <pc:docMk/>
            <pc:sldMk cId="876127806" sldId="323"/>
            <ac:spMk id="3" creationId="{AFC29467-E020-4335-9DE4-5004A12C6D6A}"/>
          </ac:spMkLst>
        </pc:spChg>
      </pc:sldChg>
      <pc:sldChg chg="del">
        <pc:chgData name="Julie Thomas" userId="2af13b6d24d29b42" providerId="LiveId" clId="{09970FE2-9CCA-4C6B-ABA2-F94332DAFACE}" dt="2022-09-23T11:03:01.817" v="170" actId="2696"/>
        <pc:sldMkLst>
          <pc:docMk/>
          <pc:sldMk cId="3047134669" sldId="324"/>
        </pc:sldMkLst>
      </pc:sldChg>
      <pc:sldChg chg="del">
        <pc:chgData name="Julie Thomas" userId="2af13b6d24d29b42" providerId="LiveId" clId="{09970FE2-9CCA-4C6B-ABA2-F94332DAFACE}" dt="2022-09-23T11:03:05.941" v="171" actId="2696"/>
        <pc:sldMkLst>
          <pc:docMk/>
          <pc:sldMk cId="2035418927" sldId="332"/>
        </pc:sldMkLst>
      </pc:sldChg>
      <pc:sldChg chg="modSp mod">
        <pc:chgData name="Julie Thomas" userId="2af13b6d24d29b42" providerId="LiveId" clId="{09970FE2-9CCA-4C6B-ABA2-F94332DAFACE}" dt="2022-09-27T13:41:15.006" v="612" actId="27636"/>
        <pc:sldMkLst>
          <pc:docMk/>
          <pc:sldMk cId="3506735463" sldId="338"/>
        </pc:sldMkLst>
        <pc:spChg chg="mod">
          <ac:chgData name="Julie Thomas" userId="2af13b6d24d29b42" providerId="LiveId" clId="{09970FE2-9CCA-4C6B-ABA2-F94332DAFACE}" dt="2022-09-27T13:41:15.006" v="612" actId="27636"/>
          <ac:spMkLst>
            <pc:docMk/>
            <pc:sldMk cId="3506735463" sldId="338"/>
            <ac:spMk id="3" creationId="{31F759A4-8A7E-4CC2-804A-2374CE7D5DB0}"/>
          </ac:spMkLst>
        </pc:spChg>
      </pc:sldChg>
      <pc:sldChg chg="modSp mod">
        <pc:chgData name="Julie Thomas" userId="2af13b6d24d29b42" providerId="LiveId" clId="{09970FE2-9CCA-4C6B-ABA2-F94332DAFACE}" dt="2022-09-28T09:41:28.774" v="1249" actId="20577"/>
        <pc:sldMkLst>
          <pc:docMk/>
          <pc:sldMk cId="3006456379" sldId="342"/>
        </pc:sldMkLst>
        <pc:spChg chg="mod">
          <ac:chgData name="Julie Thomas" userId="2af13b6d24d29b42" providerId="LiveId" clId="{09970FE2-9CCA-4C6B-ABA2-F94332DAFACE}" dt="2022-09-27T14:04:25.502" v="786" actId="14100"/>
          <ac:spMkLst>
            <pc:docMk/>
            <pc:sldMk cId="3006456379" sldId="342"/>
            <ac:spMk id="2" creationId="{E49FEB73-D776-4395-B6D6-61C03C6A7187}"/>
          </ac:spMkLst>
        </pc:spChg>
        <pc:spChg chg="mod">
          <ac:chgData name="Julie Thomas" userId="2af13b6d24d29b42" providerId="LiveId" clId="{09970FE2-9CCA-4C6B-ABA2-F94332DAFACE}" dt="2022-09-28T09:41:28.774" v="1249" actId="20577"/>
          <ac:spMkLst>
            <pc:docMk/>
            <pc:sldMk cId="3006456379" sldId="342"/>
            <ac:spMk id="3" creationId="{BE639D83-6C59-48E0-8CE0-FEA1AB673303}"/>
          </ac:spMkLst>
        </pc:spChg>
      </pc:sldChg>
      <pc:sldChg chg="modSp mod">
        <pc:chgData name="Julie Thomas" userId="2af13b6d24d29b42" providerId="LiveId" clId="{09970FE2-9CCA-4C6B-ABA2-F94332DAFACE}" dt="2022-09-23T11:05:52.395" v="225" actId="20577"/>
        <pc:sldMkLst>
          <pc:docMk/>
          <pc:sldMk cId="150595287" sldId="385"/>
        </pc:sldMkLst>
        <pc:spChg chg="mod">
          <ac:chgData name="Julie Thomas" userId="2af13b6d24d29b42" providerId="LiveId" clId="{09970FE2-9CCA-4C6B-ABA2-F94332DAFACE}" dt="2022-09-23T11:05:52.395" v="225" actId="20577"/>
          <ac:spMkLst>
            <pc:docMk/>
            <pc:sldMk cId="150595287" sldId="385"/>
            <ac:spMk id="4" creationId="{28CB5FE9-B9BD-45BE-986D-D8B1881E5FAF}"/>
          </ac:spMkLst>
        </pc:spChg>
      </pc:sldChg>
      <pc:sldChg chg="modSp mod">
        <pc:chgData name="Julie Thomas" userId="2af13b6d24d29b42" providerId="LiveId" clId="{09970FE2-9CCA-4C6B-ABA2-F94332DAFACE}" dt="2022-09-23T11:09:52.811" v="229" actId="27636"/>
        <pc:sldMkLst>
          <pc:docMk/>
          <pc:sldMk cId="1393620023" sldId="386"/>
        </pc:sldMkLst>
        <pc:spChg chg="mod">
          <ac:chgData name="Julie Thomas" userId="2af13b6d24d29b42" providerId="LiveId" clId="{09970FE2-9CCA-4C6B-ABA2-F94332DAFACE}" dt="2022-09-23T11:09:52.811" v="229" actId="27636"/>
          <ac:spMkLst>
            <pc:docMk/>
            <pc:sldMk cId="1393620023" sldId="386"/>
            <ac:spMk id="3" creationId="{9F479237-CA70-4FA5-8D2C-1652102E017C}"/>
          </ac:spMkLst>
        </pc:spChg>
      </pc:sldChg>
      <pc:sldChg chg="del ord">
        <pc:chgData name="Julie Thomas" userId="2af13b6d24d29b42" providerId="LiveId" clId="{09970FE2-9CCA-4C6B-ABA2-F94332DAFACE}" dt="2022-09-27T14:50:47.049" v="797" actId="2696"/>
        <pc:sldMkLst>
          <pc:docMk/>
          <pc:sldMk cId="157346635" sldId="388"/>
        </pc:sldMkLst>
      </pc:sldChg>
      <pc:sldChg chg="modSp mod">
        <pc:chgData name="Julie Thomas" userId="2af13b6d24d29b42" providerId="LiveId" clId="{09970FE2-9CCA-4C6B-ABA2-F94332DAFACE}" dt="2022-09-27T13:42:14.268" v="657" actId="20577"/>
        <pc:sldMkLst>
          <pc:docMk/>
          <pc:sldMk cId="3748175760" sldId="395"/>
        </pc:sldMkLst>
        <pc:spChg chg="mod">
          <ac:chgData name="Julie Thomas" userId="2af13b6d24d29b42" providerId="LiveId" clId="{09970FE2-9CCA-4C6B-ABA2-F94332DAFACE}" dt="2022-09-27T13:42:14.268" v="657" actId="20577"/>
          <ac:spMkLst>
            <pc:docMk/>
            <pc:sldMk cId="3748175760" sldId="395"/>
            <ac:spMk id="3" creationId="{F1229691-C706-4132-BA38-ABE2642794A9}"/>
          </ac:spMkLst>
        </pc:spChg>
      </pc:sldChg>
      <pc:sldChg chg="modSp mod">
        <pc:chgData name="Julie Thomas" userId="2af13b6d24d29b42" providerId="LiveId" clId="{09970FE2-9CCA-4C6B-ABA2-F94332DAFACE}" dt="2022-09-27T14:35:52.013" v="796" actId="27636"/>
        <pc:sldMkLst>
          <pc:docMk/>
          <pc:sldMk cId="3046650771" sldId="397"/>
        </pc:sldMkLst>
        <pc:spChg chg="mod">
          <ac:chgData name="Julie Thomas" userId="2af13b6d24d29b42" providerId="LiveId" clId="{09970FE2-9CCA-4C6B-ABA2-F94332DAFACE}" dt="2022-09-27T14:35:52.013" v="796" actId="27636"/>
          <ac:spMkLst>
            <pc:docMk/>
            <pc:sldMk cId="3046650771" sldId="397"/>
            <ac:spMk id="3" creationId="{F7FFD18F-10B8-4AA5-9502-1F850BC093E7}"/>
          </ac:spMkLst>
        </pc:spChg>
      </pc:sldChg>
      <pc:sldChg chg="modSp mod modNotesTx">
        <pc:chgData name="Julie Thomas" userId="2af13b6d24d29b42" providerId="LiveId" clId="{09970FE2-9CCA-4C6B-ABA2-F94332DAFACE}" dt="2022-09-23T10:58:20.150" v="90" actId="6549"/>
        <pc:sldMkLst>
          <pc:docMk/>
          <pc:sldMk cId="2838543046" sldId="400"/>
        </pc:sldMkLst>
        <pc:spChg chg="mod">
          <ac:chgData name="Julie Thomas" userId="2af13b6d24d29b42" providerId="LiveId" clId="{09970FE2-9CCA-4C6B-ABA2-F94332DAFACE}" dt="2022-09-23T10:58:20.150" v="90" actId="6549"/>
          <ac:spMkLst>
            <pc:docMk/>
            <pc:sldMk cId="2838543046" sldId="400"/>
            <ac:spMk id="3" creationId="{C2CCF345-CFAE-45D9-A5DA-5868ADE0DFEB}"/>
          </ac:spMkLst>
        </pc:spChg>
      </pc:sldChg>
      <pc:sldChg chg="modSp mod">
        <pc:chgData name="Julie Thomas" userId="2af13b6d24d29b42" providerId="LiveId" clId="{09970FE2-9CCA-4C6B-ABA2-F94332DAFACE}" dt="2022-09-27T13:56:28.612" v="659"/>
        <pc:sldMkLst>
          <pc:docMk/>
          <pc:sldMk cId="2792676028" sldId="402"/>
        </pc:sldMkLst>
        <pc:spChg chg="mod">
          <ac:chgData name="Julie Thomas" userId="2af13b6d24d29b42" providerId="LiveId" clId="{09970FE2-9CCA-4C6B-ABA2-F94332DAFACE}" dt="2022-09-27T13:56:28.612" v="659"/>
          <ac:spMkLst>
            <pc:docMk/>
            <pc:sldMk cId="2792676028" sldId="402"/>
            <ac:spMk id="3" creationId="{B1BD957C-6666-4E7C-B20F-A32BF54EF328}"/>
          </ac:spMkLst>
        </pc:spChg>
      </pc:sldChg>
      <pc:sldChg chg="modSp mod">
        <pc:chgData name="Julie Thomas" userId="2af13b6d24d29b42" providerId="LiveId" clId="{09970FE2-9CCA-4C6B-ABA2-F94332DAFACE}" dt="2022-09-28T13:35:43.363" v="1298" actId="113"/>
        <pc:sldMkLst>
          <pc:docMk/>
          <pc:sldMk cId="3351537424" sldId="405"/>
        </pc:sldMkLst>
        <pc:spChg chg="mod">
          <ac:chgData name="Julie Thomas" userId="2af13b6d24d29b42" providerId="LiveId" clId="{09970FE2-9CCA-4C6B-ABA2-F94332DAFACE}" dt="2022-09-28T13:35:43.363" v="1298" actId="113"/>
          <ac:spMkLst>
            <pc:docMk/>
            <pc:sldMk cId="3351537424" sldId="405"/>
            <ac:spMk id="2" creationId="{77AD261A-FA26-4785-8586-45DA16073F43}"/>
          </ac:spMkLst>
        </pc:spChg>
        <pc:spChg chg="mod">
          <ac:chgData name="Julie Thomas" userId="2af13b6d24d29b42" providerId="LiveId" clId="{09970FE2-9CCA-4C6B-ABA2-F94332DAFACE}" dt="2022-09-27T11:10:51.036" v="344" actId="20577"/>
          <ac:spMkLst>
            <pc:docMk/>
            <pc:sldMk cId="3351537424" sldId="405"/>
            <ac:spMk id="10" creationId="{2881641A-8F51-4024-998B-505CE98E3079}"/>
          </ac:spMkLst>
        </pc:spChg>
      </pc:sldChg>
      <pc:sldChg chg="modSp del mod">
        <pc:chgData name="Julie Thomas" userId="2af13b6d24d29b42" providerId="LiveId" clId="{09970FE2-9CCA-4C6B-ABA2-F94332DAFACE}" dt="2022-09-27T10:43:40.170" v="259" actId="2696"/>
        <pc:sldMkLst>
          <pc:docMk/>
          <pc:sldMk cId="3785096779" sldId="406"/>
        </pc:sldMkLst>
        <pc:graphicFrameChg chg="modGraphic">
          <ac:chgData name="Julie Thomas" userId="2af13b6d24d29b42" providerId="LiveId" clId="{09970FE2-9CCA-4C6B-ABA2-F94332DAFACE}" dt="2022-09-23T11:01:51.851" v="168" actId="6549"/>
          <ac:graphicFrameMkLst>
            <pc:docMk/>
            <pc:sldMk cId="3785096779" sldId="406"/>
            <ac:graphicFrameMk id="4" creationId="{6DCBAB95-C3D8-461D-BE03-E23C09484693}"/>
          </ac:graphicFrameMkLst>
        </pc:graphicFrameChg>
      </pc:sldChg>
      <pc:sldChg chg="addSp modSp new mod ord setBg">
        <pc:chgData name="Julie Thomas" userId="2af13b6d24d29b42" providerId="LiveId" clId="{09970FE2-9CCA-4C6B-ABA2-F94332DAFACE}" dt="2022-09-27T10:39:14.530" v="258" actId="27614"/>
        <pc:sldMkLst>
          <pc:docMk/>
          <pc:sldMk cId="3626349276" sldId="407"/>
        </pc:sldMkLst>
        <pc:spChg chg="add mod">
          <ac:chgData name="Julie Thomas" userId="2af13b6d24d29b42" providerId="LiveId" clId="{09970FE2-9CCA-4C6B-ABA2-F94332DAFACE}" dt="2022-09-27T10:38:55.291" v="255" actId="26606"/>
          <ac:spMkLst>
            <pc:docMk/>
            <pc:sldMk cId="3626349276" sldId="407"/>
            <ac:spMk id="4" creationId="{379EA4F2-16BA-24FA-A2C6-BC87B464C37F}"/>
          </ac:spMkLst>
        </pc:spChg>
        <pc:picChg chg="add mod ord">
          <ac:chgData name="Julie Thomas" userId="2af13b6d24d29b42" providerId="LiveId" clId="{09970FE2-9CCA-4C6B-ABA2-F94332DAFACE}" dt="2022-09-27T10:39:14.530" v="258" actId="27614"/>
          <ac:picMkLst>
            <pc:docMk/>
            <pc:sldMk cId="3626349276" sldId="407"/>
            <ac:picMk id="3" creationId="{DD7446D5-F5F1-DA85-40B0-076BA66873FC}"/>
          </ac:picMkLst>
        </pc:picChg>
      </pc:sldChg>
      <pc:sldChg chg="addSp delSp modSp new mod">
        <pc:chgData name="Julie Thomas" userId="2af13b6d24d29b42" providerId="LiveId" clId="{09970FE2-9CCA-4C6B-ABA2-F94332DAFACE}" dt="2022-09-27T11:07:10.749" v="296" actId="14100"/>
        <pc:sldMkLst>
          <pc:docMk/>
          <pc:sldMk cId="2811228904" sldId="408"/>
        </pc:sldMkLst>
        <pc:spChg chg="del">
          <ac:chgData name="Julie Thomas" userId="2af13b6d24d29b42" providerId="LiveId" clId="{09970FE2-9CCA-4C6B-ABA2-F94332DAFACE}" dt="2022-09-27T10:59:14.805" v="262" actId="478"/>
          <ac:spMkLst>
            <pc:docMk/>
            <pc:sldMk cId="2811228904" sldId="408"/>
            <ac:spMk id="2" creationId="{2790DD92-DC61-A0FB-B220-03FE4D995679}"/>
          </ac:spMkLst>
        </pc:spChg>
        <pc:spChg chg="del">
          <ac:chgData name="Julie Thomas" userId="2af13b6d24d29b42" providerId="LiveId" clId="{09970FE2-9CCA-4C6B-ABA2-F94332DAFACE}" dt="2022-09-27T10:59:08.272" v="261"/>
          <ac:spMkLst>
            <pc:docMk/>
            <pc:sldMk cId="2811228904" sldId="408"/>
            <ac:spMk id="3" creationId="{C80FDBC1-5681-E368-1E72-EE388B7F5275}"/>
          </ac:spMkLst>
        </pc:spChg>
        <pc:spChg chg="add del mod">
          <ac:chgData name="Julie Thomas" userId="2af13b6d24d29b42" providerId="LiveId" clId="{09970FE2-9CCA-4C6B-ABA2-F94332DAFACE}" dt="2022-09-27T11:02:34.062" v="271"/>
          <ac:spMkLst>
            <pc:docMk/>
            <pc:sldMk cId="2811228904" sldId="408"/>
            <ac:spMk id="6" creationId="{1C365EC0-3013-5D91-8B8F-2D30FF532C77}"/>
          </ac:spMkLst>
        </pc:spChg>
        <pc:spChg chg="add del mod">
          <ac:chgData name="Julie Thomas" userId="2af13b6d24d29b42" providerId="LiveId" clId="{09970FE2-9CCA-4C6B-ABA2-F94332DAFACE}" dt="2022-09-27T11:06:30.097" v="286"/>
          <ac:spMkLst>
            <pc:docMk/>
            <pc:sldMk cId="2811228904" sldId="408"/>
            <ac:spMk id="9" creationId="{0452A4EB-D41B-F65D-2228-712E05244C0A}"/>
          </ac:spMkLst>
        </pc:spChg>
        <pc:spChg chg="add del mod">
          <ac:chgData name="Julie Thomas" userId="2af13b6d24d29b42" providerId="LiveId" clId="{09970FE2-9CCA-4C6B-ABA2-F94332DAFACE}" dt="2022-09-27T11:06:52.276" v="291"/>
          <ac:spMkLst>
            <pc:docMk/>
            <pc:sldMk cId="2811228904" sldId="408"/>
            <ac:spMk id="13" creationId="{E8D9ABEE-389F-7CA7-A958-CD1EDA6D8C3A}"/>
          </ac:spMkLst>
        </pc:spChg>
        <pc:graphicFrameChg chg="add del mod modGraphic">
          <ac:chgData name="Julie Thomas" userId="2af13b6d24d29b42" providerId="LiveId" clId="{09970FE2-9CCA-4C6B-ABA2-F94332DAFACE}" dt="2022-09-27T11:00:09.160" v="270" actId="478"/>
          <ac:graphicFrameMkLst>
            <pc:docMk/>
            <pc:sldMk cId="2811228904" sldId="408"/>
            <ac:graphicFrameMk id="4" creationId="{D008889A-601C-72DF-1163-00674322D371}"/>
          </ac:graphicFrameMkLst>
        </pc:graphicFrameChg>
        <pc:graphicFrameChg chg="add del mod modGraphic">
          <ac:chgData name="Julie Thomas" userId="2af13b6d24d29b42" providerId="LiveId" clId="{09970FE2-9CCA-4C6B-ABA2-F94332DAFACE}" dt="2022-09-27T11:03:10.319" v="275" actId="478"/>
          <ac:graphicFrameMkLst>
            <pc:docMk/>
            <pc:sldMk cId="2811228904" sldId="408"/>
            <ac:graphicFrameMk id="7" creationId="{806FA2E0-B18B-D113-64A5-0CC230CF3D26}"/>
          </ac:graphicFrameMkLst>
        </pc:graphicFrameChg>
        <pc:graphicFrameChg chg="add del mod">
          <ac:chgData name="Julie Thomas" userId="2af13b6d24d29b42" providerId="LiveId" clId="{09970FE2-9CCA-4C6B-ABA2-F94332DAFACE}" dt="2022-09-27T11:06:27.048" v="285" actId="478"/>
          <ac:graphicFrameMkLst>
            <pc:docMk/>
            <pc:sldMk cId="2811228904" sldId="408"/>
            <ac:graphicFrameMk id="10" creationId="{89F0EE75-F3C9-4DAD-2276-E4F5A18C90F5}"/>
          </ac:graphicFrameMkLst>
        </pc:graphicFrameChg>
        <pc:graphicFrameChg chg="add del mod modGraphic">
          <ac:chgData name="Julie Thomas" userId="2af13b6d24d29b42" providerId="LiveId" clId="{09970FE2-9CCA-4C6B-ABA2-F94332DAFACE}" dt="2022-09-27T11:06:44.253" v="290" actId="478"/>
          <ac:graphicFrameMkLst>
            <pc:docMk/>
            <pc:sldMk cId="2811228904" sldId="408"/>
            <ac:graphicFrameMk id="11" creationId="{D3932D6F-0D2B-89F4-E3ED-25F9C471A73D}"/>
          </ac:graphicFrameMkLst>
        </pc:graphicFrameChg>
        <pc:picChg chg="add mod">
          <ac:chgData name="Julie Thomas" userId="2af13b6d24d29b42" providerId="LiveId" clId="{09970FE2-9CCA-4C6B-ABA2-F94332DAFACE}" dt="2022-09-27T11:07:10.749" v="296" actId="14100"/>
          <ac:picMkLst>
            <pc:docMk/>
            <pc:sldMk cId="2811228904" sldId="408"/>
            <ac:picMk id="14" creationId="{F8F8BFE1-12C0-F443-E467-F6948142D925}"/>
          </ac:picMkLst>
        </pc:picChg>
      </pc:sldChg>
      <pc:sldChg chg="new del">
        <pc:chgData name="Julie Thomas" userId="2af13b6d24d29b42" providerId="LiveId" clId="{09970FE2-9CCA-4C6B-ABA2-F94332DAFACE}" dt="2022-09-27T13:32:12.236" v="347" actId="2696"/>
        <pc:sldMkLst>
          <pc:docMk/>
          <pc:sldMk cId="2558621249" sldId="409"/>
        </pc:sldMkLst>
      </pc:sldChg>
      <pc:sldChg chg="addSp delSp modSp new mod ord modAnim">
        <pc:chgData name="Julie Thomas" userId="2af13b6d24d29b42" providerId="LiveId" clId="{09970FE2-9CCA-4C6B-ABA2-F94332DAFACE}" dt="2022-09-27T13:41:42.436" v="614"/>
        <pc:sldMkLst>
          <pc:docMk/>
          <pc:sldMk cId="774602627" sldId="410"/>
        </pc:sldMkLst>
        <pc:spChg chg="mod">
          <ac:chgData name="Julie Thomas" userId="2af13b6d24d29b42" providerId="LiveId" clId="{09970FE2-9CCA-4C6B-ABA2-F94332DAFACE}" dt="2022-09-27T13:37:42.644" v="410" actId="20577"/>
          <ac:spMkLst>
            <pc:docMk/>
            <pc:sldMk cId="774602627" sldId="410"/>
            <ac:spMk id="2" creationId="{45363B8E-170C-A0DD-4F2D-53ADF53ACA6A}"/>
          </ac:spMkLst>
        </pc:spChg>
        <pc:spChg chg="del">
          <ac:chgData name="Julie Thomas" userId="2af13b6d24d29b42" providerId="LiveId" clId="{09970FE2-9CCA-4C6B-ABA2-F94332DAFACE}" dt="2022-09-27T13:32:59.747" v="348"/>
          <ac:spMkLst>
            <pc:docMk/>
            <pc:sldMk cId="774602627" sldId="410"/>
            <ac:spMk id="3" creationId="{5E521C88-7188-5F1C-5573-B712C8EB4564}"/>
          </ac:spMkLst>
        </pc:spChg>
        <pc:picChg chg="add mod">
          <ac:chgData name="Julie Thomas" userId="2af13b6d24d29b42" providerId="LiveId" clId="{09970FE2-9CCA-4C6B-ABA2-F94332DAFACE}" dt="2022-09-27T13:32:59.747" v="348"/>
          <ac:picMkLst>
            <pc:docMk/>
            <pc:sldMk cId="774602627" sldId="410"/>
            <ac:picMk id="4" creationId="{675177F7-27E4-37E4-C0E6-F73F0640602C}"/>
          </ac:picMkLst>
        </pc:picChg>
      </pc:sldChg>
      <pc:sldChg chg="new del">
        <pc:chgData name="Julie Thomas" userId="2af13b6d24d29b42" providerId="LiveId" clId="{09970FE2-9CCA-4C6B-ABA2-F94332DAFACE}" dt="2022-09-28T09:17:57.600" v="880" actId="2696"/>
        <pc:sldMkLst>
          <pc:docMk/>
          <pc:sldMk cId="3291385242" sldId="411"/>
        </pc:sldMkLst>
      </pc:sldChg>
      <pc:sldChg chg="modSp new mod ord">
        <pc:chgData name="Julie Thomas" userId="2af13b6d24d29b42" providerId="LiveId" clId="{09970FE2-9CCA-4C6B-ABA2-F94332DAFACE}" dt="2022-09-28T09:29:12.691" v="1228" actId="113"/>
        <pc:sldMkLst>
          <pc:docMk/>
          <pc:sldMk cId="2102206790" sldId="412"/>
        </pc:sldMkLst>
        <pc:spChg chg="mod">
          <ac:chgData name="Julie Thomas" userId="2af13b6d24d29b42" providerId="LiveId" clId="{09970FE2-9CCA-4C6B-ABA2-F94332DAFACE}" dt="2022-09-28T09:29:12.691" v="1228" actId="113"/>
          <ac:spMkLst>
            <pc:docMk/>
            <pc:sldMk cId="2102206790" sldId="412"/>
            <ac:spMk id="2" creationId="{C99C3B23-7D1E-D143-53B0-15E860A84F48}"/>
          </ac:spMkLst>
        </pc:spChg>
        <pc:spChg chg="mod">
          <ac:chgData name="Julie Thomas" userId="2af13b6d24d29b42" providerId="LiveId" clId="{09970FE2-9CCA-4C6B-ABA2-F94332DAFACE}" dt="2022-09-28T09:28:54.259" v="1227" actId="20577"/>
          <ac:spMkLst>
            <pc:docMk/>
            <pc:sldMk cId="2102206790" sldId="412"/>
            <ac:spMk id="3" creationId="{BD19AC10-D667-FCD0-3BE6-D953BBE92C60}"/>
          </ac:spMkLst>
        </pc:spChg>
      </pc:sldChg>
      <pc:sldChg chg="add ord modNotesTx">
        <pc:chgData name="Julie Thomas" userId="2af13b6d24d29b42" providerId="LiveId" clId="{09970FE2-9CCA-4C6B-ABA2-F94332DAFACE}" dt="2022-09-28T09:55:20.115" v="1297" actId="20577"/>
        <pc:sldMkLst>
          <pc:docMk/>
          <pc:sldMk cId="2801829471" sldId="41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28/09/2022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8703AC-DFDF-457E-98D1-74222D6935DF}" type="datetimeFigureOut">
              <a:rPr lang="en-GB" smtClean="0"/>
              <a:t>28/09/2022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CBDDFA6-66F8-4F99-B8F6-C4B18DC6700A}" type="slidenum">
              <a:rPr lang="en-GB" smtClean="0"/>
              <a:t>‹#›</a:t>
            </a:fld>
            <a:endParaRPr lang="en-GB"/>
          </a:p>
        </p:txBody>
      </p:sp>
    </p:spTree>
    <p:extLst>
      <p:ext uri="{BB962C8B-B14F-4D97-AF65-F5344CB8AC3E}">
        <p14:creationId xmlns:p14="http://schemas.microsoft.com/office/powerpoint/2010/main" val="3921063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a:t>
            </a:fld>
            <a:endParaRPr lang="en-GB"/>
          </a:p>
        </p:txBody>
      </p:sp>
    </p:spTree>
    <p:extLst>
      <p:ext uri="{BB962C8B-B14F-4D97-AF65-F5344CB8AC3E}">
        <p14:creationId xmlns:p14="http://schemas.microsoft.com/office/powerpoint/2010/main" val="2837511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a:t>
            </a:fld>
            <a:endParaRPr lang="en-GB"/>
          </a:p>
        </p:txBody>
      </p:sp>
    </p:spTree>
    <p:extLst>
      <p:ext uri="{BB962C8B-B14F-4D97-AF65-F5344CB8AC3E}">
        <p14:creationId xmlns:p14="http://schemas.microsoft.com/office/powerpoint/2010/main" val="101537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3</a:t>
            </a:fld>
            <a:endParaRPr lang="en-GB"/>
          </a:p>
        </p:txBody>
      </p:sp>
    </p:spTree>
    <p:extLst>
      <p:ext uri="{BB962C8B-B14F-4D97-AF65-F5344CB8AC3E}">
        <p14:creationId xmlns:p14="http://schemas.microsoft.com/office/powerpoint/2010/main" val="3397680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209630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5</a:t>
            </a:fld>
            <a:endParaRPr lang="en-GB"/>
          </a:p>
        </p:txBody>
      </p:sp>
    </p:spTree>
    <p:extLst>
      <p:ext uri="{BB962C8B-B14F-4D97-AF65-F5344CB8AC3E}">
        <p14:creationId xmlns:p14="http://schemas.microsoft.com/office/powerpoint/2010/main" val="1298993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7</a:t>
            </a:fld>
            <a:endParaRPr lang="en-GB"/>
          </a:p>
        </p:txBody>
      </p:sp>
    </p:spTree>
    <p:extLst>
      <p:ext uri="{BB962C8B-B14F-4D97-AF65-F5344CB8AC3E}">
        <p14:creationId xmlns:p14="http://schemas.microsoft.com/office/powerpoint/2010/main" val="3148725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465658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WIFI - </a:t>
            </a:r>
            <a:r>
              <a:rPr lang="en-GB" dirty="0" err="1"/>
              <a:t>Eduroam</a:t>
            </a:r>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9</a:t>
            </a:fld>
            <a:endParaRPr lang="en-GB"/>
          </a:p>
        </p:txBody>
      </p:sp>
    </p:spTree>
    <p:extLst>
      <p:ext uri="{BB962C8B-B14F-4D97-AF65-F5344CB8AC3E}">
        <p14:creationId xmlns:p14="http://schemas.microsoft.com/office/powerpoint/2010/main" val="3710882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For the new CIPD qualifications, the Foundation Certificate in People Practice leads to Foundation Membership. Associate and Advanced Diplomas lead to Associate Membership. Associate Members who hold an Advanced Diploma are eligible to apply for Chartered Member or Chartered Fellow by completing an upgrading assessment of their professional experience.</a:t>
            </a:r>
            <a:endParaRPr lang="en-GB" b="0" dirty="0"/>
          </a:p>
        </p:txBody>
      </p:sp>
      <p:sp>
        <p:nvSpPr>
          <p:cNvPr id="4" name="Slide Number Placeholder 3"/>
          <p:cNvSpPr>
            <a:spLocks noGrp="1"/>
          </p:cNvSpPr>
          <p:nvPr>
            <p:ph type="sldNum" sz="quarter" idx="10"/>
          </p:nvPr>
        </p:nvSpPr>
        <p:spPr/>
        <p:txBody>
          <a:bodyPr/>
          <a:lstStyle/>
          <a:p>
            <a:fld id="{8CBDDFA6-66F8-4F99-B8F6-C4B18DC6700A}" type="slidenum">
              <a:rPr lang="en-GB" smtClean="0"/>
              <a:t>10</a:t>
            </a:fld>
            <a:endParaRPr lang="en-GB"/>
          </a:p>
        </p:txBody>
      </p:sp>
    </p:spTree>
    <p:extLst>
      <p:ext uri="{BB962C8B-B14F-4D97-AF65-F5344CB8AC3E}">
        <p14:creationId xmlns:p14="http://schemas.microsoft.com/office/powerpoint/2010/main" val="323660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11</a:t>
            </a:fld>
            <a:endParaRPr lang="en-GB"/>
          </a:p>
        </p:txBody>
      </p:sp>
    </p:spTree>
    <p:extLst>
      <p:ext uri="{BB962C8B-B14F-4D97-AF65-F5344CB8AC3E}">
        <p14:creationId xmlns:p14="http://schemas.microsoft.com/office/powerpoint/2010/main" val="3795857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13</a:t>
            </a:fld>
            <a:endParaRPr lang="en-GB"/>
          </a:p>
        </p:txBody>
      </p:sp>
    </p:spTree>
    <p:extLst>
      <p:ext uri="{BB962C8B-B14F-4D97-AF65-F5344CB8AC3E}">
        <p14:creationId xmlns:p14="http://schemas.microsoft.com/office/powerpoint/2010/main" val="3390988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14</a:t>
            </a:fld>
            <a:endParaRPr lang="en-GB"/>
          </a:p>
        </p:txBody>
      </p:sp>
    </p:spTree>
    <p:extLst>
      <p:ext uri="{BB962C8B-B14F-4D97-AF65-F5344CB8AC3E}">
        <p14:creationId xmlns:p14="http://schemas.microsoft.com/office/powerpoint/2010/main" val="404180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15</a:t>
            </a:fld>
            <a:endParaRPr lang="en-GB"/>
          </a:p>
        </p:txBody>
      </p:sp>
    </p:spTree>
    <p:extLst>
      <p:ext uri="{BB962C8B-B14F-4D97-AF65-F5344CB8AC3E}">
        <p14:creationId xmlns:p14="http://schemas.microsoft.com/office/powerpoint/2010/main" val="2334120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17</a:t>
            </a:fld>
            <a:endParaRPr lang="en-GB"/>
          </a:p>
        </p:txBody>
      </p:sp>
    </p:spTree>
    <p:extLst>
      <p:ext uri="{BB962C8B-B14F-4D97-AF65-F5344CB8AC3E}">
        <p14:creationId xmlns:p14="http://schemas.microsoft.com/office/powerpoint/2010/main" val="3017446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20</a:t>
            </a:fld>
            <a:endParaRPr lang="en-GB"/>
          </a:p>
        </p:txBody>
      </p:sp>
    </p:spTree>
    <p:extLst>
      <p:ext uri="{BB962C8B-B14F-4D97-AF65-F5344CB8AC3E}">
        <p14:creationId xmlns:p14="http://schemas.microsoft.com/office/powerpoint/2010/main" val="2121809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21</a:t>
            </a:fld>
            <a:endParaRPr lang="en-GB"/>
          </a:p>
        </p:txBody>
      </p:sp>
    </p:spTree>
    <p:extLst>
      <p:ext uri="{BB962C8B-B14F-4D97-AF65-F5344CB8AC3E}">
        <p14:creationId xmlns:p14="http://schemas.microsoft.com/office/powerpoint/2010/main" val="58681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Enrolment</a:t>
            </a:r>
          </a:p>
        </p:txBody>
      </p:sp>
      <p:sp>
        <p:nvSpPr>
          <p:cNvPr id="4" name="Slide Number Placeholder 3"/>
          <p:cNvSpPr>
            <a:spLocks noGrp="1"/>
          </p:cNvSpPr>
          <p:nvPr>
            <p:ph type="sldNum" sz="quarter" idx="10"/>
          </p:nvPr>
        </p:nvSpPr>
        <p:spPr/>
        <p:txBody>
          <a:bodyPr/>
          <a:lstStyle/>
          <a:p>
            <a:fld id="{8CBDDFA6-66F8-4F99-B8F6-C4B18DC6700A}" type="slidenum">
              <a:rPr lang="en-GB" smtClean="0"/>
              <a:t>23</a:t>
            </a:fld>
            <a:endParaRPr lang="en-GB"/>
          </a:p>
        </p:txBody>
      </p:sp>
    </p:spTree>
    <p:extLst>
      <p:ext uri="{BB962C8B-B14F-4D97-AF65-F5344CB8AC3E}">
        <p14:creationId xmlns:p14="http://schemas.microsoft.com/office/powerpoint/2010/main" val="27549932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event – 9th February 2022.</a:t>
            </a:r>
          </a:p>
          <a:p>
            <a:endParaRPr lang="en-GB" dirty="0"/>
          </a:p>
          <a:p>
            <a:r>
              <a:rPr lang="en-GB" dirty="0"/>
              <a:t>Also – Code of Conduct, Profession Map. </a:t>
            </a:r>
          </a:p>
        </p:txBody>
      </p:sp>
      <p:sp>
        <p:nvSpPr>
          <p:cNvPr id="4" name="Slide Number Placeholder 3"/>
          <p:cNvSpPr>
            <a:spLocks noGrp="1"/>
          </p:cNvSpPr>
          <p:nvPr>
            <p:ph type="sldNum" sz="quarter" idx="10"/>
          </p:nvPr>
        </p:nvSpPr>
        <p:spPr/>
        <p:txBody>
          <a:bodyPr/>
          <a:lstStyle/>
          <a:p>
            <a:fld id="{8CBDDFA6-66F8-4F99-B8F6-C4B18DC6700A}" type="slidenum">
              <a:rPr lang="en-GB" smtClean="0"/>
              <a:t>24</a:t>
            </a:fld>
            <a:endParaRPr lang="en-GB"/>
          </a:p>
        </p:txBody>
      </p:sp>
    </p:spTree>
    <p:extLst>
      <p:ext uri="{BB962C8B-B14F-4D97-AF65-F5344CB8AC3E}">
        <p14:creationId xmlns:p14="http://schemas.microsoft.com/office/powerpoint/2010/main" val="25757360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27</a:t>
            </a:fld>
            <a:endParaRPr lang="en-GB"/>
          </a:p>
        </p:txBody>
      </p:sp>
    </p:spTree>
    <p:extLst>
      <p:ext uri="{BB962C8B-B14F-4D97-AF65-F5344CB8AC3E}">
        <p14:creationId xmlns:p14="http://schemas.microsoft.com/office/powerpoint/2010/main" val="17931846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Hwb – instead of the timetable on Hwb, use the one I have given you.</a:t>
            </a:r>
          </a:p>
          <a:p>
            <a:r>
              <a:rPr lang="en-GB" dirty="0"/>
              <a:t>Your results will not appear on </a:t>
            </a:r>
            <a:r>
              <a:rPr lang="en-GB" dirty="0" err="1"/>
              <a:t>MyTSD</a:t>
            </a:r>
            <a:r>
              <a:rPr lang="en-GB" dirty="0"/>
              <a:t> – instead you will receive a certificate from the CIPD. </a:t>
            </a:r>
          </a:p>
        </p:txBody>
      </p:sp>
      <p:sp>
        <p:nvSpPr>
          <p:cNvPr id="4" name="Slide Number Placeholder 3"/>
          <p:cNvSpPr>
            <a:spLocks noGrp="1"/>
          </p:cNvSpPr>
          <p:nvPr>
            <p:ph type="sldNum" sz="quarter" idx="5"/>
          </p:nvPr>
        </p:nvSpPr>
        <p:spPr/>
        <p:txBody>
          <a:bodyPr/>
          <a:lstStyle/>
          <a:p>
            <a:fld id="{8CBDDFA6-66F8-4F99-B8F6-C4B18DC6700A}" type="slidenum">
              <a:rPr lang="en-GB" smtClean="0"/>
              <a:t>28</a:t>
            </a:fld>
            <a:endParaRPr lang="en-GB"/>
          </a:p>
        </p:txBody>
      </p:sp>
    </p:spTree>
    <p:extLst>
      <p:ext uri="{BB962C8B-B14F-4D97-AF65-F5344CB8AC3E}">
        <p14:creationId xmlns:p14="http://schemas.microsoft.com/office/powerpoint/2010/main" val="1041735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Plagiarism – this can result in expulsion from the CIPD, as it is a breach of their Code of Conduct. </a:t>
            </a:r>
          </a:p>
        </p:txBody>
      </p:sp>
      <p:sp>
        <p:nvSpPr>
          <p:cNvPr id="4" name="Slide Number Placeholder 3"/>
          <p:cNvSpPr>
            <a:spLocks noGrp="1"/>
          </p:cNvSpPr>
          <p:nvPr>
            <p:ph type="sldNum" sz="quarter" idx="10"/>
          </p:nvPr>
        </p:nvSpPr>
        <p:spPr/>
        <p:txBody>
          <a:bodyPr/>
          <a:lstStyle/>
          <a:p>
            <a:fld id="{8CBDDFA6-66F8-4F99-B8F6-C4B18DC6700A}" type="slidenum">
              <a:rPr lang="en-GB" smtClean="0"/>
              <a:t>29</a:t>
            </a:fld>
            <a:endParaRPr lang="en-GB"/>
          </a:p>
        </p:txBody>
      </p:sp>
    </p:spTree>
    <p:extLst>
      <p:ext uri="{BB962C8B-B14F-4D97-AF65-F5344CB8AC3E}">
        <p14:creationId xmlns:p14="http://schemas.microsoft.com/office/powerpoint/2010/main" val="22882354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31</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Nominate a student rep.</a:t>
            </a:r>
          </a:p>
        </p:txBody>
      </p:sp>
      <p:sp>
        <p:nvSpPr>
          <p:cNvPr id="4" name="Slide Number Placeholder 3"/>
          <p:cNvSpPr>
            <a:spLocks noGrp="1"/>
          </p:cNvSpPr>
          <p:nvPr>
            <p:ph type="sldNum" sz="quarter" idx="10"/>
          </p:nvPr>
        </p:nvSpPr>
        <p:spPr/>
        <p:txBody>
          <a:bodyPr/>
          <a:lstStyle/>
          <a:p>
            <a:fld id="{8CBDDFA6-66F8-4F99-B8F6-C4B18DC6700A}" type="slidenum">
              <a:rPr lang="en-GB" smtClean="0"/>
              <a:t>33</a:t>
            </a:fld>
            <a:endParaRPr lang="en-GB"/>
          </a:p>
        </p:txBody>
      </p:sp>
    </p:spTree>
    <p:extLst>
      <p:ext uri="{BB962C8B-B14F-4D97-AF65-F5344CB8AC3E}">
        <p14:creationId xmlns:p14="http://schemas.microsoft.com/office/powerpoint/2010/main" val="1451468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34</a:t>
            </a:fld>
            <a:endParaRPr lang="en-GB"/>
          </a:p>
        </p:txBody>
      </p:sp>
    </p:spTree>
    <p:extLst>
      <p:ext uri="{BB962C8B-B14F-4D97-AF65-F5344CB8AC3E}">
        <p14:creationId xmlns:p14="http://schemas.microsoft.com/office/powerpoint/2010/main" val="630167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35</a:t>
            </a:fld>
            <a:endParaRPr lang="en-GB"/>
          </a:p>
        </p:txBody>
      </p:sp>
    </p:spTree>
    <p:extLst>
      <p:ext uri="{BB962C8B-B14F-4D97-AF65-F5344CB8AC3E}">
        <p14:creationId xmlns:p14="http://schemas.microsoft.com/office/powerpoint/2010/main" val="4185007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36</a:t>
            </a:fld>
            <a:endParaRPr lang="en-GB"/>
          </a:p>
        </p:txBody>
      </p:sp>
    </p:spTree>
    <p:extLst>
      <p:ext uri="{BB962C8B-B14F-4D97-AF65-F5344CB8AC3E}">
        <p14:creationId xmlns:p14="http://schemas.microsoft.com/office/powerpoint/2010/main" val="22427441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you all feeling now? </a:t>
            </a:r>
          </a:p>
        </p:txBody>
      </p:sp>
      <p:sp>
        <p:nvSpPr>
          <p:cNvPr id="4" name="Slide Number Placeholder 3"/>
          <p:cNvSpPr>
            <a:spLocks noGrp="1"/>
          </p:cNvSpPr>
          <p:nvPr>
            <p:ph type="sldNum" sz="quarter" idx="5"/>
          </p:nvPr>
        </p:nvSpPr>
        <p:spPr/>
        <p:txBody>
          <a:bodyPr/>
          <a:lstStyle/>
          <a:p>
            <a:fld id="{8CBDDFA6-66F8-4F99-B8F6-C4B18DC6700A}" type="slidenum">
              <a:rPr lang="en-GB" smtClean="0"/>
              <a:t>37</a:t>
            </a:fld>
            <a:endParaRPr lang="en-GB"/>
          </a:p>
        </p:txBody>
      </p:sp>
    </p:spTree>
    <p:extLst>
      <p:ext uri="{BB962C8B-B14F-4D97-AF65-F5344CB8AC3E}">
        <p14:creationId xmlns:p14="http://schemas.microsoft.com/office/powerpoint/2010/main" val="2352722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38</a:t>
            </a:fld>
            <a:endParaRPr lang="en-GB"/>
          </a:p>
        </p:txBody>
      </p:sp>
    </p:spTree>
    <p:extLst>
      <p:ext uri="{BB962C8B-B14F-4D97-AF65-F5344CB8AC3E}">
        <p14:creationId xmlns:p14="http://schemas.microsoft.com/office/powerpoint/2010/main" val="1916157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9219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0275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5400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6286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4291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85048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9506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3074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9002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7478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107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28/09/2022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00483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gif"/><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gif"/><Relationship Id="rId9" Type="http://schemas.openxmlformats.org/officeDocument/2006/relationships/image" Target="../media/image11.jp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cipd.co.uk/cipd-hr-profession/about-us/"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hyperlink" Target="http://www.eventbrite.co.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www.youtube.com/user/CIPDGlobal" TargetMode="External"/><Relationship Id="rId4" Type="http://schemas.openxmlformats.org/officeDocument/2006/relationships/hyperlink" Target="http://www.cipd.co.uk/"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uwtsd.ac.uk/quick-link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hwb.uwtsd.ac.uk/pages/student/resources_welcomeandinduction/welcomeresources"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AKCue0kuOn0?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uwtsd.ac.uk/student-servic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gtePFvYP7A0"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youtu.be/yy-FVUZCT7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857572"/>
            <a:ext cx="9144000" cy="5142857"/>
          </a:xfrm>
          <a:prstGeom prst="rect">
            <a:avLst/>
          </a:prstGeom>
        </p:spPr>
      </p:pic>
    </p:spTree>
    <p:extLst>
      <p:ext uri="{BB962C8B-B14F-4D97-AF65-F5344CB8AC3E}">
        <p14:creationId xmlns:p14="http://schemas.microsoft.com/office/powerpoint/2010/main" val="1237937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276872"/>
            <a:ext cx="7992888" cy="1470025"/>
          </a:xfrm>
        </p:spPr>
        <p:txBody>
          <a:bodyPr>
            <a:normAutofit/>
          </a:bodyPr>
          <a:lstStyle/>
          <a:p>
            <a:r>
              <a:rPr lang="en-GB" i="1" dirty="0">
                <a:solidFill>
                  <a:schemeClr val="bg1"/>
                </a:solidFill>
              </a:rPr>
              <a:t>CIPD Foundation Certificate in People Practice</a:t>
            </a:r>
            <a:endParaRPr lang="en-GB" dirty="0">
              <a:solidFill>
                <a:schemeClr val="bg1"/>
              </a:solidFill>
            </a:endParaRPr>
          </a:p>
        </p:txBody>
      </p:sp>
      <p:pic>
        <p:nvPicPr>
          <p:cNvPr id="5" name="Picture 4">
            <a:extLst>
              <a:ext uri="{FF2B5EF4-FFF2-40B4-BE49-F238E27FC236}">
                <a16:creationId xmlns:a16="http://schemas.microsoft.com/office/drawing/2014/main" id="{3CD5B8BC-C0F5-47E0-A50A-8AE24F84A3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60648"/>
            <a:ext cx="2266950" cy="1219200"/>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980728"/>
          </a:xfrm>
        </p:spPr>
        <p:txBody>
          <a:bodyPr>
            <a:normAutofit/>
          </a:bodyPr>
          <a:lstStyle/>
          <a:p>
            <a:pPr algn="l"/>
            <a:r>
              <a:rPr lang="en-GB" b="1" dirty="0">
                <a:effectLst>
                  <a:outerShdw blurRad="38100" dist="38100" dir="2700000" algn="tl">
                    <a:srgbClr val="000000">
                      <a:alpha val="43137"/>
                    </a:srgbClr>
                  </a:outerShdw>
                </a:effectLst>
              </a:rPr>
              <a:t>Schedule for Today</a:t>
            </a:r>
          </a:p>
        </p:txBody>
      </p:sp>
      <p:sp>
        <p:nvSpPr>
          <p:cNvPr id="4" name="Content Placeholder 3"/>
          <p:cNvSpPr>
            <a:spLocks noGrp="1"/>
          </p:cNvSpPr>
          <p:nvPr>
            <p:ph idx="1"/>
          </p:nvPr>
        </p:nvSpPr>
        <p:spPr>
          <a:xfrm>
            <a:off x="482958" y="980728"/>
            <a:ext cx="8229600" cy="4680520"/>
          </a:xfrm>
        </p:spPr>
        <p:txBody>
          <a:bodyPr>
            <a:normAutofit fontScale="85000" lnSpcReduction="20000"/>
          </a:bodyPr>
          <a:lstStyle/>
          <a:p>
            <a:pPr marL="0" indent="0">
              <a:lnSpc>
                <a:spcPct val="80000"/>
              </a:lnSpc>
              <a:buNone/>
            </a:pPr>
            <a:r>
              <a:rPr lang="en-GB" dirty="0"/>
              <a:t>Morning – Induction covering:</a:t>
            </a:r>
          </a:p>
          <a:p>
            <a:pPr marL="0" indent="0">
              <a:lnSpc>
                <a:spcPct val="80000"/>
              </a:lnSpc>
              <a:buNone/>
            </a:pPr>
            <a:endParaRPr lang="en-GB" dirty="0"/>
          </a:p>
          <a:p>
            <a:pPr>
              <a:lnSpc>
                <a:spcPct val="80000"/>
              </a:lnSpc>
            </a:pPr>
            <a:r>
              <a:rPr lang="en-GB" dirty="0"/>
              <a:t>Health and Safety</a:t>
            </a:r>
          </a:p>
          <a:p>
            <a:pPr>
              <a:lnSpc>
                <a:spcPct val="80000"/>
              </a:lnSpc>
            </a:pPr>
            <a:r>
              <a:rPr lang="en-GB" dirty="0"/>
              <a:t>Introductions </a:t>
            </a:r>
          </a:p>
          <a:p>
            <a:pPr>
              <a:lnSpc>
                <a:spcPct val="80000"/>
              </a:lnSpc>
            </a:pPr>
            <a:r>
              <a:rPr lang="en-GB" dirty="0"/>
              <a:t>Your programme of study</a:t>
            </a:r>
          </a:p>
          <a:p>
            <a:pPr>
              <a:lnSpc>
                <a:spcPct val="80000"/>
              </a:lnSpc>
            </a:pPr>
            <a:r>
              <a:rPr lang="en-GB" dirty="0"/>
              <a:t>Welcome from the CIPD</a:t>
            </a:r>
          </a:p>
          <a:p>
            <a:pPr>
              <a:lnSpc>
                <a:spcPct val="80000"/>
              </a:lnSpc>
            </a:pPr>
            <a:r>
              <a:rPr lang="en-GB" dirty="0"/>
              <a:t>University systems – Moodle, Turnitin</a:t>
            </a:r>
          </a:p>
          <a:p>
            <a:pPr>
              <a:lnSpc>
                <a:spcPct val="80000"/>
              </a:lnSpc>
            </a:pPr>
            <a:r>
              <a:rPr lang="en-GB" dirty="0"/>
              <a:t>Support for your studies</a:t>
            </a:r>
          </a:p>
          <a:p>
            <a:pPr marL="0" indent="0">
              <a:lnSpc>
                <a:spcPct val="80000"/>
              </a:lnSpc>
              <a:buNone/>
            </a:pPr>
            <a:endParaRPr lang="en-GB" dirty="0"/>
          </a:p>
          <a:p>
            <a:pPr marL="0" indent="0">
              <a:lnSpc>
                <a:spcPct val="80000"/>
              </a:lnSpc>
              <a:buNone/>
            </a:pPr>
            <a:r>
              <a:rPr lang="en-GB" dirty="0"/>
              <a:t>11am – Info skills session with our librarian</a:t>
            </a:r>
          </a:p>
          <a:p>
            <a:pPr marL="0" indent="0">
              <a:lnSpc>
                <a:spcPct val="80000"/>
              </a:lnSpc>
              <a:buNone/>
            </a:pPr>
            <a:endParaRPr lang="en-GB" dirty="0"/>
          </a:p>
          <a:p>
            <a:pPr marL="0" indent="0">
              <a:lnSpc>
                <a:spcPct val="80000"/>
              </a:lnSpc>
              <a:buNone/>
            </a:pPr>
            <a:r>
              <a:rPr lang="en-GB" dirty="0"/>
              <a:t>After Lunch:</a:t>
            </a:r>
          </a:p>
          <a:p>
            <a:pPr marL="0" indent="0">
              <a:lnSpc>
                <a:spcPct val="80000"/>
              </a:lnSpc>
              <a:buNone/>
            </a:pPr>
            <a:r>
              <a:rPr lang="en-GB" dirty="0"/>
              <a:t>2pm – Library Tour</a:t>
            </a:r>
          </a:p>
          <a:p>
            <a:pPr marL="0" indent="0">
              <a:lnSpc>
                <a:spcPct val="80000"/>
              </a:lnSpc>
              <a:buNone/>
            </a:pPr>
            <a:r>
              <a:rPr lang="en-GB" dirty="0"/>
              <a:t>3pm - Close</a:t>
            </a:r>
          </a:p>
          <a:p>
            <a:pPr marL="0" indent="0">
              <a:buNone/>
            </a:pPr>
            <a:endParaRPr lang="en-GB" dirty="0"/>
          </a:p>
        </p:txBody>
      </p:sp>
    </p:spTree>
    <p:extLst>
      <p:ext uri="{BB962C8B-B14F-4D97-AF65-F5344CB8AC3E}">
        <p14:creationId xmlns:p14="http://schemas.microsoft.com/office/powerpoint/2010/main" val="3725346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E876-D883-43D4-A154-12479C078F8A}"/>
              </a:ext>
            </a:extLst>
          </p:cNvPr>
          <p:cNvSpPr>
            <a:spLocks noGrp="1"/>
          </p:cNvSpPr>
          <p:nvPr>
            <p:ph type="title"/>
          </p:nvPr>
        </p:nvSpPr>
        <p:spPr/>
        <p:txBody>
          <a:bodyPr/>
          <a:lstStyle/>
          <a:p>
            <a:r>
              <a:rPr lang="en-GB" b="1" dirty="0"/>
              <a:t>Health and Safety</a:t>
            </a:r>
          </a:p>
        </p:txBody>
      </p:sp>
      <p:sp>
        <p:nvSpPr>
          <p:cNvPr id="3" name="Content Placeholder 2">
            <a:extLst>
              <a:ext uri="{FF2B5EF4-FFF2-40B4-BE49-F238E27FC236}">
                <a16:creationId xmlns:a16="http://schemas.microsoft.com/office/drawing/2014/main" id="{C2CCF345-CFAE-45D9-A5DA-5868ADE0DFEB}"/>
              </a:ext>
            </a:extLst>
          </p:cNvPr>
          <p:cNvSpPr>
            <a:spLocks noGrp="1"/>
          </p:cNvSpPr>
          <p:nvPr>
            <p:ph idx="1"/>
          </p:nvPr>
        </p:nvSpPr>
        <p:spPr>
          <a:xfrm>
            <a:off x="457200" y="1340768"/>
            <a:ext cx="8229600" cy="4785395"/>
          </a:xfrm>
        </p:spPr>
        <p:txBody>
          <a:bodyPr>
            <a:normAutofit/>
          </a:bodyPr>
          <a:lstStyle/>
          <a:p>
            <a:pPr marL="0" indent="0">
              <a:buNone/>
            </a:pPr>
            <a:endParaRPr lang="en-GB" sz="1800" dirty="0">
              <a:effectLst/>
              <a:latin typeface="Calibri" panose="020F0502020204030204" pitchFamily="34" charset="0"/>
            </a:endParaRPr>
          </a:p>
          <a:p>
            <a:r>
              <a:rPr lang="en-GB" sz="3600" dirty="0"/>
              <a:t>Fire exits/procedures</a:t>
            </a:r>
          </a:p>
          <a:p>
            <a:r>
              <a:rPr lang="en-GB" sz="3600" dirty="0"/>
              <a:t>Toilets</a:t>
            </a:r>
          </a:p>
          <a:p>
            <a:r>
              <a:rPr lang="en-GB" sz="3600" dirty="0"/>
              <a:t>Catering facilities</a:t>
            </a:r>
          </a:p>
        </p:txBody>
      </p:sp>
    </p:spTree>
    <p:extLst>
      <p:ext uri="{BB962C8B-B14F-4D97-AF65-F5344CB8AC3E}">
        <p14:creationId xmlns:p14="http://schemas.microsoft.com/office/powerpoint/2010/main" val="2838543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0" name="Rectangle 19"/>
          <p:cNvSpPr/>
          <p:nvPr/>
        </p:nvSpPr>
        <p:spPr>
          <a:xfrm>
            <a:off x="138635" y="6211669"/>
            <a:ext cx="4572000" cy="369332"/>
          </a:xfrm>
          <a:prstGeom prst="rect">
            <a:avLst/>
          </a:prstGeom>
        </p:spPr>
        <p:txBody>
          <a:bodyPr>
            <a:spAutoFit/>
          </a:bodyPr>
          <a:lstStyle/>
          <a:p>
            <a:r>
              <a:rPr lang="en-GB" b="1" dirty="0">
                <a:solidFill>
                  <a:schemeClr val="tx1">
                    <a:lumMod val="65000"/>
                    <a:lumOff val="35000"/>
                  </a:schemeClr>
                </a:solidFill>
              </a:rPr>
              <a:t>Email julie.thomas</a:t>
            </a:r>
            <a:r>
              <a:rPr lang="en-GB" dirty="0">
                <a:solidFill>
                  <a:schemeClr val="tx1">
                    <a:lumMod val="65000"/>
                    <a:lumOff val="35000"/>
                  </a:schemeClr>
                </a:solidFill>
              </a:rPr>
              <a:t>@uwtsd.ac.uk</a:t>
            </a:r>
          </a:p>
        </p:txBody>
      </p:sp>
      <p:sp>
        <p:nvSpPr>
          <p:cNvPr id="21" name="TextBox 20"/>
          <p:cNvSpPr txBox="1"/>
          <p:nvPr/>
        </p:nvSpPr>
        <p:spPr>
          <a:xfrm>
            <a:off x="178022" y="2652785"/>
            <a:ext cx="5929066" cy="1077218"/>
          </a:xfrm>
          <a:prstGeom prst="rect">
            <a:avLst/>
          </a:prstGeom>
          <a:noFill/>
        </p:spPr>
        <p:txBody>
          <a:bodyPr wrap="square" rtlCol="0">
            <a:spAutoFit/>
          </a:bodyPr>
          <a:lstStyle/>
          <a:p>
            <a:r>
              <a:rPr lang="en-GB" sz="1600" b="1" dirty="0">
                <a:solidFill>
                  <a:schemeClr val="tx1">
                    <a:lumMod val="65000"/>
                    <a:lumOff val="35000"/>
                  </a:schemeClr>
                </a:solidFill>
              </a:rPr>
              <a:t>Where I have worked in HR:</a:t>
            </a: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p:txBody>
      </p:sp>
      <p:sp>
        <p:nvSpPr>
          <p:cNvPr id="22" name="TextBox 21"/>
          <p:cNvSpPr txBox="1"/>
          <p:nvPr/>
        </p:nvSpPr>
        <p:spPr>
          <a:xfrm>
            <a:off x="2078160" y="53359"/>
            <a:ext cx="6870582" cy="1077218"/>
          </a:xfrm>
          <a:prstGeom prst="rect">
            <a:avLst/>
          </a:prstGeom>
          <a:noFill/>
        </p:spPr>
        <p:txBody>
          <a:bodyPr wrap="square" rtlCol="0">
            <a:spAutoFit/>
          </a:bodyPr>
          <a:lstStyle/>
          <a:p>
            <a:pPr algn="ctr"/>
            <a:r>
              <a:rPr lang="en-GB" sz="3200" b="1" dirty="0"/>
              <a:t>JULIE THOMAS</a:t>
            </a:r>
          </a:p>
          <a:p>
            <a:pPr algn="ctr"/>
            <a:r>
              <a:rPr lang="en-GB" sz="3200" b="1" dirty="0"/>
              <a:t>BA(Hons) MA (HRM) Chartered MCIPD</a:t>
            </a:r>
          </a:p>
        </p:txBody>
      </p:sp>
      <p:sp>
        <p:nvSpPr>
          <p:cNvPr id="33" name="TextBox 32"/>
          <p:cNvSpPr txBox="1"/>
          <p:nvPr/>
        </p:nvSpPr>
        <p:spPr>
          <a:xfrm>
            <a:off x="178022" y="4229999"/>
            <a:ext cx="2881810" cy="2308324"/>
          </a:xfrm>
          <a:prstGeom prst="rect">
            <a:avLst/>
          </a:prstGeom>
          <a:noFill/>
        </p:spPr>
        <p:txBody>
          <a:bodyPr wrap="square" rtlCol="0">
            <a:spAutoFit/>
          </a:bodyPr>
          <a:lstStyle/>
          <a:p>
            <a:r>
              <a:rPr lang="en-GB" sz="1600" b="1" dirty="0">
                <a:solidFill>
                  <a:schemeClr val="tx1">
                    <a:lumMod val="65000"/>
                    <a:lumOff val="35000"/>
                  </a:schemeClr>
                </a:solidFill>
              </a:rPr>
              <a:t>A little known fact about me:</a:t>
            </a:r>
          </a:p>
          <a:p>
            <a:endParaRPr lang="en-GB" sz="1600" b="1" dirty="0">
              <a:solidFill>
                <a:schemeClr val="tx1">
                  <a:lumMod val="65000"/>
                  <a:lumOff val="35000"/>
                </a:schemeClr>
              </a:solidFill>
            </a:endParaRPr>
          </a:p>
          <a:p>
            <a:r>
              <a:rPr lang="en-GB" sz="1600" b="1" dirty="0">
                <a:solidFill>
                  <a:schemeClr val="tx1">
                    <a:lumMod val="65000"/>
                    <a:lumOff val="35000"/>
                  </a:schemeClr>
                </a:solidFill>
              </a:rPr>
              <a:t>I lived in Malaysia for a year and have an International Baccalaureate Certificate in Malay!</a:t>
            </a: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a:p>
            <a:endParaRPr lang="en-GB" sz="1600" dirty="0"/>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85653" y="2031402"/>
            <a:ext cx="1756349" cy="1207490"/>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19305" y="2020390"/>
            <a:ext cx="3048000" cy="952500"/>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97413" y="3413904"/>
            <a:ext cx="1464008" cy="1464008"/>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15468" y="3056127"/>
            <a:ext cx="2055673" cy="1438971"/>
          </a:xfrm>
          <a:prstGeom prst="rect">
            <a:avLst/>
          </a:prstGeom>
        </p:spPr>
      </p:pic>
      <p:sp>
        <p:nvSpPr>
          <p:cNvPr id="45" name="TextBox 44">
            <a:extLst>
              <a:ext uri="{FF2B5EF4-FFF2-40B4-BE49-F238E27FC236}">
                <a16:creationId xmlns:a16="http://schemas.microsoft.com/office/drawing/2014/main" id="{41075457-09C0-4393-8B57-C6E0AE69B84C}"/>
              </a:ext>
            </a:extLst>
          </p:cNvPr>
          <p:cNvSpPr txBox="1"/>
          <p:nvPr/>
        </p:nvSpPr>
        <p:spPr>
          <a:xfrm>
            <a:off x="3528193" y="1140943"/>
            <a:ext cx="4639112" cy="369332"/>
          </a:xfrm>
          <a:prstGeom prst="rect">
            <a:avLst/>
          </a:prstGeom>
          <a:noFill/>
        </p:spPr>
        <p:txBody>
          <a:bodyPr wrap="square" rtlCol="0">
            <a:spAutoFit/>
          </a:bodyPr>
          <a:lstStyle/>
          <a:p>
            <a:r>
              <a:rPr lang="en-GB" dirty="0"/>
              <a:t>Programme Manager for all CIPD Programmes</a:t>
            </a:r>
          </a:p>
        </p:txBody>
      </p:sp>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62305" y="5674420"/>
            <a:ext cx="1905000" cy="866775"/>
          </a:xfrm>
          <a:prstGeom prst="rect">
            <a:avLst/>
          </a:prstGeom>
        </p:spPr>
      </p:pic>
      <p:pic>
        <p:nvPicPr>
          <p:cNvPr id="61" name="Picture 60" descr="A couple of people posing for the camera&#10;&#10;Description generated with very high confidence">
            <a:extLst>
              <a:ext uri="{FF2B5EF4-FFF2-40B4-BE49-F238E27FC236}">
                <a16:creationId xmlns:a16="http://schemas.microsoft.com/office/drawing/2014/main" id="{A5499F16-953E-4587-B170-71C4B296DD1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36744" t="6164" r="30127" b="23766"/>
          <a:stretch/>
        </p:blipFill>
        <p:spPr>
          <a:xfrm>
            <a:off x="712413" y="347227"/>
            <a:ext cx="1317723" cy="1853060"/>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49006" y="4459733"/>
            <a:ext cx="2326084" cy="1022205"/>
          </a:xfrm>
          <a:prstGeom prst="rect">
            <a:avLst/>
          </a:prstGeom>
        </p:spPr>
      </p:pic>
    </p:spTree>
    <p:extLst>
      <p:ext uri="{BB962C8B-B14F-4D97-AF65-F5344CB8AC3E}">
        <p14:creationId xmlns:p14="http://schemas.microsoft.com/office/powerpoint/2010/main" val="3352224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EA4F2-16BA-24FA-A2C6-BC87B464C37F}"/>
              </a:ext>
            </a:extLst>
          </p:cNvPr>
          <p:cNvSpPr txBox="1"/>
          <p:nvPr/>
        </p:nvSpPr>
        <p:spPr>
          <a:xfrm>
            <a:off x="628649" y="291090"/>
            <a:ext cx="7886699" cy="93268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kern="1200" dirty="0">
                <a:solidFill>
                  <a:schemeClr val="tx1"/>
                </a:solidFill>
                <a:latin typeface="+mj-lt"/>
                <a:ea typeface="+mj-ea"/>
                <a:cs typeface="+mj-cs"/>
              </a:rPr>
              <a:t>My Publications</a:t>
            </a:r>
          </a:p>
        </p:txBody>
      </p:sp>
      <p:pic>
        <p:nvPicPr>
          <p:cNvPr id="3" name="Picture 2" descr="Graphical user interface, application&#10;&#10;Description automatically generated">
            <a:extLst>
              <a:ext uri="{FF2B5EF4-FFF2-40B4-BE49-F238E27FC236}">
                <a16:creationId xmlns:a16="http://schemas.microsoft.com/office/drawing/2014/main" id="{DD7446D5-F5F1-DA85-40B0-076BA66873FC}"/>
              </a:ext>
            </a:extLst>
          </p:cNvPr>
          <p:cNvPicPr>
            <a:picLocks noChangeAspect="1"/>
          </p:cNvPicPr>
          <p:nvPr/>
        </p:nvPicPr>
        <p:blipFill>
          <a:blip r:embed="rId2"/>
          <a:stretch>
            <a:fillRect/>
          </a:stretch>
        </p:blipFill>
        <p:spPr>
          <a:xfrm>
            <a:off x="628650" y="2151932"/>
            <a:ext cx="7886699" cy="3864483"/>
          </a:xfrm>
          <a:prstGeom prst="rect">
            <a:avLst/>
          </a:prstGeom>
        </p:spPr>
      </p:pic>
    </p:spTree>
    <p:extLst>
      <p:ext uri="{BB962C8B-B14F-4D97-AF65-F5344CB8AC3E}">
        <p14:creationId xmlns:p14="http://schemas.microsoft.com/office/powerpoint/2010/main" val="3626349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Introductions</a:t>
            </a:r>
          </a:p>
        </p:txBody>
      </p:sp>
      <p:sp>
        <p:nvSpPr>
          <p:cNvPr id="3" name="Content Placeholder 2"/>
          <p:cNvSpPr>
            <a:spLocks noGrp="1"/>
          </p:cNvSpPr>
          <p:nvPr>
            <p:ph idx="1"/>
          </p:nvPr>
        </p:nvSpPr>
        <p:spPr/>
        <p:txBody>
          <a:bodyPr/>
          <a:lstStyle/>
          <a:p>
            <a:r>
              <a:rPr lang="en-GB" dirty="0"/>
              <a:t>Your name</a:t>
            </a:r>
          </a:p>
          <a:p>
            <a:r>
              <a:rPr lang="en-GB" dirty="0"/>
              <a:t>Where you work (organisation and location)</a:t>
            </a:r>
          </a:p>
          <a:p>
            <a:r>
              <a:rPr lang="en-GB" dirty="0"/>
              <a:t>Your job title</a:t>
            </a:r>
          </a:p>
          <a:p>
            <a:r>
              <a:rPr lang="en-GB" dirty="0"/>
              <a:t>Describe something you are proud of achieving recently</a:t>
            </a:r>
          </a:p>
        </p:txBody>
      </p:sp>
    </p:spTree>
    <p:extLst>
      <p:ext uri="{BB962C8B-B14F-4D97-AF65-F5344CB8AC3E}">
        <p14:creationId xmlns:p14="http://schemas.microsoft.com/office/powerpoint/2010/main" val="1967702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3CDABC-957E-4EA3-9E74-DB023216C997}"/>
              </a:ext>
            </a:extLst>
          </p:cNvPr>
          <p:cNvSpPr txBox="1"/>
          <p:nvPr/>
        </p:nvSpPr>
        <p:spPr>
          <a:xfrm>
            <a:off x="1547664" y="404664"/>
            <a:ext cx="6480720" cy="4524315"/>
          </a:xfrm>
          <a:prstGeom prst="rect">
            <a:avLst/>
          </a:prstGeom>
          <a:noFill/>
        </p:spPr>
        <p:txBody>
          <a:bodyPr wrap="square" rtlCol="0">
            <a:spAutoFit/>
          </a:bodyPr>
          <a:lstStyle/>
          <a:p>
            <a:r>
              <a:rPr lang="en-GB" sz="3600" dirty="0"/>
              <a:t>Within your groups find 5 things you all have in common! (10 minutes).</a:t>
            </a:r>
          </a:p>
          <a:p>
            <a:endParaRPr lang="en-GB" sz="3600" dirty="0"/>
          </a:p>
          <a:p>
            <a:r>
              <a:rPr lang="en-GB" sz="3600" dirty="0"/>
              <a:t>Nominate one person to share this with the whole group.</a:t>
            </a:r>
          </a:p>
          <a:p>
            <a:r>
              <a:rPr lang="en-GB" sz="3600" dirty="0"/>
              <a:t> </a:t>
            </a:r>
          </a:p>
          <a:p>
            <a:r>
              <a:rPr lang="en-GB" sz="3600" dirty="0"/>
              <a:t>Remember to appoint a scribe!</a:t>
            </a:r>
          </a:p>
        </p:txBody>
      </p:sp>
    </p:spTree>
    <p:extLst>
      <p:ext uri="{BB962C8B-B14F-4D97-AF65-F5344CB8AC3E}">
        <p14:creationId xmlns:p14="http://schemas.microsoft.com/office/powerpoint/2010/main" val="4118100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6AD3-9E4A-4580-A4A0-817C78C93383}"/>
              </a:ext>
            </a:extLst>
          </p:cNvPr>
          <p:cNvSpPr>
            <a:spLocks noGrp="1"/>
          </p:cNvSpPr>
          <p:nvPr>
            <p:ph type="title"/>
          </p:nvPr>
        </p:nvSpPr>
        <p:spPr/>
        <p:txBody>
          <a:bodyPr/>
          <a:lstStyle/>
          <a:p>
            <a:r>
              <a:rPr lang="en-GB" b="1" dirty="0"/>
              <a:t>Word Cloud</a:t>
            </a:r>
          </a:p>
        </p:txBody>
      </p:sp>
      <p:sp>
        <p:nvSpPr>
          <p:cNvPr id="3" name="Content Placeholder 2">
            <a:extLst>
              <a:ext uri="{FF2B5EF4-FFF2-40B4-BE49-F238E27FC236}">
                <a16:creationId xmlns:a16="http://schemas.microsoft.com/office/drawing/2014/main" id="{6F30285B-35B3-49A6-8DF9-26612358EDC7}"/>
              </a:ext>
            </a:extLst>
          </p:cNvPr>
          <p:cNvSpPr>
            <a:spLocks noGrp="1"/>
          </p:cNvSpPr>
          <p:nvPr>
            <p:ph idx="1"/>
          </p:nvPr>
        </p:nvSpPr>
        <p:spPr/>
        <p:txBody>
          <a:bodyPr/>
          <a:lstStyle/>
          <a:p>
            <a:r>
              <a:rPr lang="en-GB" dirty="0"/>
              <a:t>Go to </a:t>
            </a:r>
            <a:r>
              <a:rPr lang="en-GB" dirty="0">
                <a:hlinkClick r:id="rId3"/>
              </a:rPr>
              <a:t>www.menti.com</a:t>
            </a:r>
            <a:endParaRPr lang="en-GB" dirty="0"/>
          </a:p>
          <a:p>
            <a:r>
              <a:rPr lang="en-GB" dirty="0"/>
              <a:t>Enter the code</a:t>
            </a:r>
          </a:p>
        </p:txBody>
      </p:sp>
    </p:spTree>
    <p:extLst>
      <p:ext uri="{BB962C8B-B14F-4D97-AF65-F5344CB8AC3E}">
        <p14:creationId xmlns:p14="http://schemas.microsoft.com/office/powerpoint/2010/main" val="2801829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3CCF-0A52-42C9-AFEE-70276DA89D83}"/>
              </a:ext>
            </a:extLst>
          </p:cNvPr>
          <p:cNvSpPr>
            <a:spLocks noGrp="1"/>
          </p:cNvSpPr>
          <p:nvPr>
            <p:ph type="title"/>
          </p:nvPr>
        </p:nvSpPr>
        <p:spPr>
          <a:xfrm>
            <a:off x="457200" y="116632"/>
            <a:ext cx="8229600" cy="1008112"/>
          </a:xfrm>
        </p:spPr>
        <p:txBody>
          <a:bodyPr/>
          <a:lstStyle/>
          <a:p>
            <a:r>
              <a:rPr lang="en-GB" b="1" dirty="0"/>
              <a:t>The Qualification</a:t>
            </a:r>
          </a:p>
        </p:txBody>
      </p:sp>
      <p:sp>
        <p:nvSpPr>
          <p:cNvPr id="3" name="Content Placeholder 2">
            <a:extLst>
              <a:ext uri="{FF2B5EF4-FFF2-40B4-BE49-F238E27FC236}">
                <a16:creationId xmlns:a16="http://schemas.microsoft.com/office/drawing/2014/main" id="{AFC29467-E020-4335-9DE4-5004A12C6D6A}"/>
              </a:ext>
            </a:extLst>
          </p:cNvPr>
          <p:cNvSpPr>
            <a:spLocks noGrp="1"/>
          </p:cNvSpPr>
          <p:nvPr>
            <p:ph idx="1"/>
          </p:nvPr>
        </p:nvSpPr>
        <p:spPr>
          <a:xfrm>
            <a:off x="457200" y="1124744"/>
            <a:ext cx="8229600" cy="4536504"/>
          </a:xfrm>
        </p:spPr>
        <p:txBody>
          <a:bodyPr>
            <a:normAutofit lnSpcReduction="10000"/>
          </a:bodyPr>
          <a:lstStyle/>
          <a:p>
            <a:r>
              <a:rPr lang="en-GB" dirty="0"/>
              <a:t>CIPD Foundation Certificate in People Practice (level 3). </a:t>
            </a:r>
          </a:p>
          <a:p>
            <a:r>
              <a:rPr lang="en-GB" dirty="0"/>
              <a:t>Certificate will be from the CIPD</a:t>
            </a:r>
          </a:p>
          <a:p>
            <a:r>
              <a:rPr lang="en-GB" dirty="0"/>
              <a:t>You will gain Foundation membership with the CIPD. </a:t>
            </a:r>
          </a:p>
          <a:p>
            <a:r>
              <a:rPr lang="en-GB" dirty="0"/>
              <a:t>One year programme, ending September 2023</a:t>
            </a:r>
          </a:p>
          <a:p>
            <a:r>
              <a:rPr lang="en-GB" dirty="0"/>
              <a:t>Times 9:30am to 3pm, Thursdays in term-time (supplemented with online material).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76127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5FACBB-E0E8-4A13-98E9-0161691B4B5F}"/>
              </a:ext>
            </a:extLst>
          </p:cNvPr>
          <p:cNvSpPr txBox="1"/>
          <p:nvPr/>
        </p:nvSpPr>
        <p:spPr>
          <a:xfrm>
            <a:off x="1619672" y="1196752"/>
            <a:ext cx="6480720" cy="2739211"/>
          </a:xfrm>
          <a:prstGeom prst="rect">
            <a:avLst/>
          </a:prstGeom>
          <a:noFill/>
        </p:spPr>
        <p:txBody>
          <a:bodyPr wrap="square" rtlCol="0">
            <a:spAutoFit/>
          </a:bodyPr>
          <a:lstStyle/>
          <a:p>
            <a:r>
              <a:rPr lang="en-GB" sz="4000" b="1" dirty="0"/>
              <a:t>What you’ll be studying:</a:t>
            </a:r>
          </a:p>
          <a:p>
            <a:endParaRPr lang="en-GB" sz="4000" dirty="0"/>
          </a:p>
          <a:p>
            <a:r>
              <a:rPr lang="en-GB" sz="3600" dirty="0"/>
              <a:t>- 4 Core Modules</a:t>
            </a:r>
          </a:p>
          <a:p>
            <a:endParaRPr lang="en-GB" sz="2800" dirty="0"/>
          </a:p>
          <a:p>
            <a:endParaRPr lang="en-GB" sz="2800" dirty="0"/>
          </a:p>
        </p:txBody>
      </p:sp>
    </p:spTree>
    <p:extLst>
      <p:ext uri="{BB962C8B-B14F-4D97-AF65-F5344CB8AC3E}">
        <p14:creationId xmlns:p14="http://schemas.microsoft.com/office/powerpoint/2010/main" val="357105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F9506-57A0-4F6E-AAEA-1B9A5FF005F3}"/>
              </a:ext>
            </a:extLst>
          </p:cNvPr>
          <p:cNvSpPr>
            <a:spLocks noGrp="1"/>
          </p:cNvSpPr>
          <p:nvPr>
            <p:ph type="title"/>
          </p:nvPr>
        </p:nvSpPr>
        <p:spPr>
          <a:xfrm>
            <a:off x="457200" y="188640"/>
            <a:ext cx="8229600" cy="936104"/>
          </a:xfrm>
        </p:spPr>
        <p:txBody>
          <a:bodyPr/>
          <a:lstStyle/>
          <a:p>
            <a:r>
              <a:rPr lang="en-GB" b="1" dirty="0"/>
              <a:t>Modules</a:t>
            </a:r>
          </a:p>
        </p:txBody>
      </p:sp>
      <p:sp>
        <p:nvSpPr>
          <p:cNvPr id="3" name="Content Placeholder 2">
            <a:extLst>
              <a:ext uri="{FF2B5EF4-FFF2-40B4-BE49-F238E27FC236}">
                <a16:creationId xmlns:a16="http://schemas.microsoft.com/office/drawing/2014/main" id="{DB1AB048-D200-42A3-A289-0BACBA69A488}"/>
              </a:ext>
            </a:extLst>
          </p:cNvPr>
          <p:cNvSpPr>
            <a:spLocks noGrp="1"/>
          </p:cNvSpPr>
          <p:nvPr>
            <p:ph idx="1"/>
          </p:nvPr>
        </p:nvSpPr>
        <p:spPr>
          <a:xfrm>
            <a:off x="457200" y="1268760"/>
            <a:ext cx="8229600" cy="4248473"/>
          </a:xfrm>
        </p:spPr>
        <p:txBody>
          <a:bodyPr>
            <a:normAutofit/>
          </a:bodyPr>
          <a:lstStyle/>
          <a:p>
            <a:r>
              <a:rPr lang="en-GB" dirty="0"/>
              <a:t>Business, Culture and Change in Context</a:t>
            </a:r>
          </a:p>
          <a:p>
            <a:r>
              <a:rPr lang="en-GB" dirty="0"/>
              <a:t>Principles of analytics</a:t>
            </a:r>
          </a:p>
          <a:p>
            <a:r>
              <a:rPr lang="en-GB" dirty="0"/>
              <a:t>Core behaviours for People Professionals</a:t>
            </a:r>
          </a:p>
          <a:p>
            <a:r>
              <a:rPr lang="en-GB" dirty="0"/>
              <a:t>Essentials of People Practice</a:t>
            </a:r>
          </a:p>
        </p:txBody>
      </p:sp>
    </p:spTree>
    <p:extLst>
      <p:ext uri="{BB962C8B-B14F-4D97-AF65-F5344CB8AC3E}">
        <p14:creationId xmlns:p14="http://schemas.microsoft.com/office/powerpoint/2010/main" val="2715863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86E5-48A4-484E-A111-1B5D63042A4E}"/>
              </a:ext>
            </a:extLst>
          </p:cNvPr>
          <p:cNvSpPr>
            <a:spLocks noGrp="1"/>
          </p:cNvSpPr>
          <p:nvPr>
            <p:ph type="title"/>
          </p:nvPr>
        </p:nvSpPr>
        <p:spPr/>
        <p:txBody>
          <a:bodyPr/>
          <a:lstStyle/>
          <a:p>
            <a:r>
              <a:rPr lang="en-GB" b="1" dirty="0"/>
              <a:t>Module Elements</a:t>
            </a:r>
          </a:p>
        </p:txBody>
      </p:sp>
      <p:sp>
        <p:nvSpPr>
          <p:cNvPr id="3" name="Content Placeholder 2">
            <a:extLst>
              <a:ext uri="{FF2B5EF4-FFF2-40B4-BE49-F238E27FC236}">
                <a16:creationId xmlns:a16="http://schemas.microsoft.com/office/drawing/2014/main" id="{DA71E82D-2D11-4326-B1C2-29A770887806}"/>
              </a:ext>
            </a:extLst>
          </p:cNvPr>
          <p:cNvSpPr>
            <a:spLocks noGrp="1"/>
          </p:cNvSpPr>
          <p:nvPr>
            <p:ph idx="1"/>
          </p:nvPr>
        </p:nvSpPr>
        <p:spPr>
          <a:xfrm>
            <a:off x="457200" y="1470484"/>
            <a:ext cx="8229600" cy="3917032"/>
          </a:xfrm>
        </p:spPr>
        <p:txBody>
          <a:bodyPr>
            <a:normAutofit fontScale="92500" lnSpcReduction="20000"/>
          </a:bodyPr>
          <a:lstStyle/>
          <a:p>
            <a:r>
              <a:rPr lang="en-GB" dirty="0"/>
              <a:t>Total qualification time – 240 hours</a:t>
            </a:r>
          </a:p>
          <a:p>
            <a:r>
              <a:rPr lang="en-GB" dirty="0"/>
              <a:t>120 hours guided learning</a:t>
            </a:r>
          </a:p>
          <a:p>
            <a:r>
              <a:rPr lang="en-GB" dirty="0"/>
              <a:t>120 hours self-study</a:t>
            </a:r>
          </a:p>
          <a:p>
            <a:r>
              <a:rPr lang="en-GB" dirty="0"/>
              <a:t>24 credit qualification</a:t>
            </a:r>
          </a:p>
          <a:p>
            <a:r>
              <a:rPr lang="en-GB" dirty="0"/>
              <a:t>Guided learning hours – Classroom attendance, tutorials and activities on your learning plan</a:t>
            </a:r>
          </a:p>
          <a:p>
            <a:r>
              <a:rPr lang="en-GB" dirty="0"/>
              <a:t>Self-study – self-directed learning for preparation of assessments</a:t>
            </a:r>
          </a:p>
          <a:p>
            <a:endParaRPr lang="en-GB" dirty="0"/>
          </a:p>
        </p:txBody>
      </p:sp>
    </p:spTree>
    <p:extLst>
      <p:ext uri="{BB962C8B-B14F-4D97-AF65-F5344CB8AC3E}">
        <p14:creationId xmlns:p14="http://schemas.microsoft.com/office/powerpoint/2010/main" val="2818456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F4392-59E7-4138-B7DD-050B121C99A4}"/>
              </a:ext>
            </a:extLst>
          </p:cNvPr>
          <p:cNvSpPr>
            <a:spLocks noGrp="1"/>
          </p:cNvSpPr>
          <p:nvPr>
            <p:ph type="title"/>
          </p:nvPr>
        </p:nvSpPr>
        <p:spPr/>
        <p:txBody>
          <a:bodyPr/>
          <a:lstStyle/>
          <a:p>
            <a:r>
              <a:rPr lang="en-GB" b="1" dirty="0"/>
              <a:t>How to manage your learning</a:t>
            </a:r>
          </a:p>
        </p:txBody>
      </p:sp>
      <p:sp>
        <p:nvSpPr>
          <p:cNvPr id="3" name="Content Placeholder 2">
            <a:extLst>
              <a:ext uri="{FF2B5EF4-FFF2-40B4-BE49-F238E27FC236}">
                <a16:creationId xmlns:a16="http://schemas.microsoft.com/office/drawing/2014/main" id="{CAD3FD42-571A-4189-B860-5E047B29F4D7}"/>
              </a:ext>
            </a:extLst>
          </p:cNvPr>
          <p:cNvSpPr>
            <a:spLocks noGrp="1"/>
          </p:cNvSpPr>
          <p:nvPr>
            <p:ph idx="1"/>
          </p:nvPr>
        </p:nvSpPr>
        <p:spPr/>
        <p:txBody>
          <a:bodyPr/>
          <a:lstStyle/>
          <a:p>
            <a:r>
              <a:rPr lang="en-GB" dirty="0"/>
              <a:t>Attend the monthly workshops (mandatory) and online tutorials (optional)</a:t>
            </a:r>
          </a:p>
          <a:p>
            <a:r>
              <a:rPr lang="en-GB" dirty="0"/>
              <a:t>Undertake the activities on your learning plan - 1-2 hours per week</a:t>
            </a:r>
          </a:p>
          <a:p>
            <a:r>
              <a:rPr lang="en-GB" dirty="0"/>
              <a:t>Self-study – 2-3 hours a week</a:t>
            </a:r>
          </a:p>
          <a:p>
            <a:pPr marL="0" indent="0">
              <a:buNone/>
            </a:pPr>
            <a:endParaRPr lang="en-GB" dirty="0"/>
          </a:p>
        </p:txBody>
      </p:sp>
    </p:spTree>
    <p:extLst>
      <p:ext uri="{BB962C8B-B14F-4D97-AF65-F5344CB8AC3E}">
        <p14:creationId xmlns:p14="http://schemas.microsoft.com/office/powerpoint/2010/main" val="1512794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C960D-5311-4494-880C-4427FCC3477D}"/>
              </a:ext>
            </a:extLst>
          </p:cNvPr>
          <p:cNvSpPr>
            <a:spLocks noGrp="1"/>
          </p:cNvSpPr>
          <p:nvPr>
            <p:ph type="title"/>
          </p:nvPr>
        </p:nvSpPr>
        <p:spPr>
          <a:xfrm>
            <a:off x="179512" y="274638"/>
            <a:ext cx="8784976" cy="1143000"/>
          </a:xfrm>
        </p:spPr>
        <p:txBody>
          <a:bodyPr>
            <a:normAutofit fontScale="90000"/>
          </a:bodyPr>
          <a:lstStyle/>
          <a:p>
            <a:r>
              <a:rPr lang="en-GB" b="1" dirty="0"/>
              <a:t>Your Learning Plan for Each Module</a:t>
            </a:r>
          </a:p>
        </p:txBody>
      </p:sp>
      <p:sp>
        <p:nvSpPr>
          <p:cNvPr id="3" name="Content Placeholder 2">
            <a:extLst>
              <a:ext uri="{FF2B5EF4-FFF2-40B4-BE49-F238E27FC236}">
                <a16:creationId xmlns:a16="http://schemas.microsoft.com/office/drawing/2014/main" id="{F327513C-8589-4DCF-B527-710E9D418AD8}"/>
              </a:ext>
            </a:extLst>
          </p:cNvPr>
          <p:cNvSpPr>
            <a:spLocks noGrp="1"/>
          </p:cNvSpPr>
          <p:nvPr>
            <p:ph idx="1"/>
          </p:nvPr>
        </p:nvSpPr>
        <p:spPr/>
        <p:txBody>
          <a:bodyPr>
            <a:normAutofit/>
          </a:bodyPr>
          <a:lstStyle/>
          <a:p>
            <a:r>
              <a:rPr lang="en-GB" dirty="0"/>
              <a:t>Split into guided learning – class centred and home/work centred.</a:t>
            </a:r>
          </a:p>
          <a:p>
            <a:r>
              <a:rPr lang="en-GB" dirty="0"/>
              <a:t>Work through the plan and then attempt the assignment. </a:t>
            </a:r>
          </a:p>
        </p:txBody>
      </p:sp>
    </p:spTree>
    <p:extLst>
      <p:ext uri="{BB962C8B-B14F-4D97-AF65-F5344CB8AC3E}">
        <p14:creationId xmlns:p14="http://schemas.microsoft.com/office/powerpoint/2010/main" val="742737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a:extLst>
              <a:ext uri="{FF2B5EF4-FFF2-40B4-BE49-F238E27FC236}">
                <a16:creationId xmlns:a16="http://schemas.microsoft.com/office/drawing/2014/main" id="{F8F8BFE1-12C0-F443-E467-F6948142D925}"/>
              </a:ext>
            </a:extLst>
          </p:cNvPr>
          <p:cNvPicPr>
            <a:picLocks noGrp="1" noChangeAspect="1"/>
          </p:cNvPicPr>
          <p:nvPr>
            <p:ph idx="1"/>
          </p:nvPr>
        </p:nvPicPr>
        <p:blipFill>
          <a:blip r:embed="rId2"/>
          <a:stretch>
            <a:fillRect/>
          </a:stretch>
        </p:blipFill>
        <p:spPr>
          <a:xfrm>
            <a:off x="0" y="0"/>
            <a:ext cx="9144000" cy="6858000"/>
          </a:xfrm>
          <a:prstGeom prst="rect">
            <a:avLst/>
          </a:prstGeom>
          <a:noFill/>
        </p:spPr>
      </p:pic>
    </p:spTree>
    <p:extLst>
      <p:ext uri="{BB962C8B-B14F-4D97-AF65-F5344CB8AC3E}">
        <p14:creationId xmlns:p14="http://schemas.microsoft.com/office/powerpoint/2010/main" val="2811228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pPr algn="l"/>
            <a:r>
              <a:rPr lang="en-GB" b="1" dirty="0">
                <a:effectLst>
                  <a:outerShdw blurRad="38100" dist="38100" dir="2700000" algn="tl">
                    <a:srgbClr val="000000">
                      <a:alpha val="43137"/>
                    </a:srgbClr>
                  </a:outerShdw>
                </a:effectLst>
              </a:rPr>
              <a:t>Formal Assessments</a:t>
            </a:r>
          </a:p>
        </p:txBody>
      </p:sp>
      <p:sp>
        <p:nvSpPr>
          <p:cNvPr id="3" name="Content Placeholder 2"/>
          <p:cNvSpPr>
            <a:spLocks noGrp="1"/>
          </p:cNvSpPr>
          <p:nvPr>
            <p:ph idx="1"/>
          </p:nvPr>
        </p:nvSpPr>
        <p:spPr>
          <a:xfrm>
            <a:off x="427856" y="1124744"/>
            <a:ext cx="8147248" cy="4500500"/>
          </a:xfrm>
        </p:spPr>
        <p:txBody>
          <a:bodyPr>
            <a:noAutofit/>
          </a:bodyPr>
          <a:lstStyle/>
          <a:p>
            <a:r>
              <a:rPr lang="en-GB" sz="2400" dirty="0"/>
              <a:t>Each module is assessed. Overall result is pass/fail.</a:t>
            </a:r>
          </a:p>
          <a:p>
            <a:r>
              <a:rPr lang="en-GB" sz="2400" dirty="0"/>
              <a:t>All assessment criteria must be passed. </a:t>
            </a:r>
          </a:p>
          <a:p>
            <a:r>
              <a:rPr lang="en-GB" sz="2400" dirty="0"/>
              <a:t>Each assessment criteria given a mark of 1-4 (2 is low pass, 4 is a high pass)</a:t>
            </a:r>
          </a:p>
          <a:p>
            <a:r>
              <a:rPr lang="en-GB" sz="2400" dirty="0"/>
              <a:t>If you have a ‘1’ for any assessment criteria (a ‘refer’), you must rework it to pass. </a:t>
            </a:r>
          </a:p>
          <a:p>
            <a:r>
              <a:rPr lang="en-GB" sz="2400" dirty="0"/>
              <a:t>Follow the assignment specification closely and adhere to the word count guidance. </a:t>
            </a:r>
          </a:p>
          <a:p>
            <a:r>
              <a:rPr lang="en-GB" sz="2400" dirty="0"/>
              <a:t>You need to pass all assignments in order to achieve the Certificate.</a:t>
            </a:r>
            <a:r>
              <a:rPr lang="en-GB" sz="2000" dirty="0"/>
              <a:t> </a:t>
            </a:r>
          </a:p>
        </p:txBody>
      </p:sp>
    </p:spTree>
    <p:extLst>
      <p:ext uri="{BB962C8B-B14F-4D97-AF65-F5344CB8AC3E}">
        <p14:creationId xmlns:p14="http://schemas.microsoft.com/office/powerpoint/2010/main" val="2953054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3B23-7D1E-D143-53B0-15E860A84F48}"/>
              </a:ext>
            </a:extLst>
          </p:cNvPr>
          <p:cNvSpPr>
            <a:spLocks noGrp="1"/>
          </p:cNvSpPr>
          <p:nvPr>
            <p:ph type="title"/>
          </p:nvPr>
        </p:nvSpPr>
        <p:spPr>
          <a:xfrm>
            <a:off x="457200" y="116632"/>
            <a:ext cx="8229600" cy="864096"/>
          </a:xfrm>
        </p:spPr>
        <p:txBody>
          <a:bodyPr/>
          <a:lstStyle/>
          <a:p>
            <a:r>
              <a:rPr lang="en-GB" b="1" dirty="0"/>
              <a:t>Assignments</a:t>
            </a:r>
          </a:p>
        </p:txBody>
      </p:sp>
      <p:sp>
        <p:nvSpPr>
          <p:cNvPr id="3" name="Content Placeholder 2">
            <a:extLst>
              <a:ext uri="{FF2B5EF4-FFF2-40B4-BE49-F238E27FC236}">
                <a16:creationId xmlns:a16="http://schemas.microsoft.com/office/drawing/2014/main" id="{BD19AC10-D667-FCD0-3BE6-D953BBE92C60}"/>
              </a:ext>
            </a:extLst>
          </p:cNvPr>
          <p:cNvSpPr>
            <a:spLocks noGrp="1"/>
          </p:cNvSpPr>
          <p:nvPr>
            <p:ph idx="1"/>
          </p:nvPr>
        </p:nvSpPr>
        <p:spPr>
          <a:xfrm>
            <a:off x="457200" y="1124744"/>
            <a:ext cx="8229600" cy="4392489"/>
          </a:xfrm>
        </p:spPr>
        <p:txBody>
          <a:bodyPr/>
          <a:lstStyle/>
          <a:p>
            <a:r>
              <a:rPr lang="en-GB" sz="2000" dirty="0">
                <a:effectLst/>
                <a:latin typeface="Arial" panose="020B0604020202020204" pitchFamily="34" charset="0"/>
                <a:ea typeface="Arial" panose="020B0604020202020204" pitchFamily="34" charset="0"/>
              </a:rPr>
              <a:t>Assignment One - An information sheet of approximately 2500 words</a:t>
            </a:r>
          </a:p>
          <a:p>
            <a:r>
              <a:rPr lang="en-GB" sz="2000" dirty="0">
                <a:solidFill>
                  <a:srgbClr val="000000"/>
                </a:solidFill>
                <a:effectLst/>
                <a:latin typeface="Arial" panose="020B0604020202020204" pitchFamily="34" charset="0"/>
                <a:ea typeface="Times New Roman" panose="02020603050405020304" pitchFamily="18" charset="0"/>
              </a:rPr>
              <a:t>Assignment Two - Guidance paper</a:t>
            </a:r>
          </a:p>
          <a:p>
            <a:pPr lvl="1" indent="-342900" algn="just">
              <a:lnSpc>
                <a:spcPct val="110000"/>
              </a:lnSpc>
              <a:spcAft>
                <a:spcPts val="600"/>
              </a:spcAft>
              <a:buClr>
                <a:srgbClr val="520D5D"/>
              </a:buClr>
              <a:buFont typeface="Wingdings" panose="05000000000000000000" pitchFamily="2" charset="2"/>
              <a:buChar char=""/>
            </a:pPr>
            <a:r>
              <a:rPr lang="en-GB" sz="2000" dirty="0">
                <a:solidFill>
                  <a:srgbClr val="000000"/>
                </a:solidFill>
                <a:effectLst/>
                <a:latin typeface="Arial" panose="020B0604020202020204" pitchFamily="34" charset="0"/>
                <a:ea typeface="Times New Roman" panose="02020603050405020304" pitchFamily="18" charset="0"/>
              </a:rPr>
              <a:t>Section 1. – 1500 words</a:t>
            </a:r>
          </a:p>
          <a:p>
            <a:pPr lvl="1" indent="-342900" algn="just">
              <a:lnSpc>
                <a:spcPct val="110000"/>
              </a:lnSpc>
              <a:spcAft>
                <a:spcPts val="600"/>
              </a:spcAft>
              <a:buClr>
                <a:srgbClr val="520D5D"/>
              </a:buClr>
              <a:buFont typeface="Wingdings" panose="05000000000000000000" pitchFamily="2" charset="2"/>
              <a:buChar char=""/>
            </a:pPr>
            <a:r>
              <a:rPr lang="en-GB" sz="2000" dirty="0">
                <a:solidFill>
                  <a:srgbClr val="000000"/>
                </a:solidFill>
                <a:effectLst/>
                <a:latin typeface="Arial" panose="020B0604020202020204" pitchFamily="34" charset="0"/>
                <a:ea typeface="Times New Roman" panose="02020603050405020304" pitchFamily="18" charset="0"/>
              </a:rPr>
              <a:t>Section 2. –  500 words</a:t>
            </a:r>
          </a:p>
          <a:p>
            <a:pPr algn="just">
              <a:lnSpc>
                <a:spcPct val="110000"/>
              </a:lnSpc>
              <a:spcAft>
                <a:spcPts val="600"/>
              </a:spcAft>
              <a:buClr>
                <a:srgbClr val="520D5D"/>
              </a:buClr>
            </a:pPr>
            <a:r>
              <a:rPr lang="en-GB" sz="2000" dirty="0">
                <a:solidFill>
                  <a:srgbClr val="000000"/>
                </a:solidFill>
                <a:latin typeface="Arial" panose="020B0604020202020204" pitchFamily="34" charset="0"/>
                <a:ea typeface="Times New Roman" panose="02020603050405020304" pitchFamily="18" charset="0"/>
              </a:rPr>
              <a:t>Assignment Three - </a:t>
            </a:r>
            <a:r>
              <a:rPr lang="en-GB" sz="2000" dirty="0">
                <a:effectLst/>
                <a:latin typeface="Arial" panose="020B0604020202020204" pitchFamily="34" charset="0"/>
                <a:ea typeface="Times New Roman" panose="02020603050405020304" pitchFamily="18" charset="0"/>
                <a:cs typeface="Arial" panose="020B0604020202020204" pitchFamily="34" charset="0"/>
              </a:rPr>
              <a:t>A written summary addressing points (approximately 1200 words), plus</a:t>
            </a:r>
            <a:r>
              <a:rPr lang="en-GB" sz="2000" dirty="0">
                <a:latin typeface="Arial" panose="020B0604020202020204" pitchFamily="34" charset="0"/>
                <a:ea typeface="Times New Roman" panose="02020603050405020304" pitchFamily="18" charset="0"/>
                <a:cs typeface="Arial" panose="020B0604020202020204" pitchFamily="34" charset="0"/>
              </a:rPr>
              <a:t> a</a:t>
            </a:r>
            <a:r>
              <a:rPr lang="en-GB" sz="2000" dirty="0">
                <a:effectLst/>
                <a:latin typeface="Arial" panose="020B0604020202020204" pitchFamily="34" charset="0"/>
                <a:ea typeface="Arial" panose="020B0604020202020204" pitchFamily="34" charset="0"/>
              </a:rPr>
              <a:t> written account of your development/CPD Record (approximately 800 words)</a:t>
            </a:r>
          </a:p>
          <a:p>
            <a:pPr algn="just">
              <a:lnSpc>
                <a:spcPct val="110000"/>
              </a:lnSpc>
              <a:spcAft>
                <a:spcPts val="600"/>
              </a:spcAft>
              <a:buClr>
                <a:srgbClr val="520D5D"/>
              </a:buClr>
            </a:pPr>
            <a:r>
              <a:rPr lang="en-GB" sz="2000" dirty="0">
                <a:latin typeface="Arial" panose="020B0604020202020204" pitchFamily="34" charset="0"/>
                <a:ea typeface="Times New Roman" panose="02020603050405020304" pitchFamily="18" charset="0"/>
                <a:cs typeface="Arial" panose="020B0604020202020204" pitchFamily="34" charset="0"/>
              </a:rPr>
              <a:t>Assignment Four - </a:t>
            </a:r>
            <a:r>
              <a:rPr lang="en-GB" sz="2000" dirty="0">
                <a:effectLst/>
                <a:latin typeface="Arial" panose="020B0604020202020204" pitchFamily="34" charset="0"/>
                <a:ea typeface="Times New Roman" panose="02020603050405020304" pitchFamily="18" charset="0"/>
                <a:cs typeface="Arial" panose="020B0604020202020204" pitchFamily="34" charset="0"/>
              </a:rPr>
              <a:t>  Five tasks including briefing papers, guidance document, fact sheet, simulated interview</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gn="just">
              <a:lnSpc>
                <a:spcPct val="110000"/>
              </a:lnSpc>
              <a:spcAft>
                <a:spcPts val="600"/>
              </a:spcAft>
              <a:buClr>
                <a:srgbClr val="520D5D"/>
              </a:buClr>
            </a:pPr>
            <a:endParaRPr lang="en-GB" sz="1800" dirty="0">
              <a:solidFill>
                <a:srgbClr val="000000"/>
              </a:solidFill>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102206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D261A-FA26-4785-8586-45DA16073F43}"/>
              </a:ext>
            </a:extLst>
          </p:cNvPr>
          <p:cNvSpPr>
            <a:spLocks noGrp="1"/>
          </p:cNvSpPr>
          <p:nvPr>
            <p:ph type="title"/>
          </p:nvPr>
        </p:nvSpPr>
        <p:spPr>
          <a:xfrm>
            <a:off x="457200" y="274638"/>
            <a:ext cx="8229600" cy="1143000"/>
          </a:xfrm>
        </p:spPr>
        <p:txBody>
          <a:bodyPr anchor="ctr">
            <a:normAutofit/>
          </a:bodyPr>
          <a:lstStyle/>
          <a:p>
            <a:r>
              <a:rPr lang="en-GB" b="1" dirty="0"/>
              <a:t>Core Text</a:t>
            </a:r>
          </a:p>
        </p:txBody>
      </p:sp>
      <p:pic>
        <p:nvPicPr>
          <p:cNvPr id="5" name="Content Placeholder 4" descr="A picture containing text&#10;&#10;Description automatically generated">
            <a:extLst>
              <a:ext uri="{FF2B5EF4-FFF2-40B4-BE49-F238E27FC236}">
                <a16:creationId xmlns:a16="http://schemas.microsoft.com/office/drawing/2014/main" id="{126A3607-8503-42C5-A4FC-4E756AB302D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45158" y="1600201"/>
            <a:ext cx="2662684" cy="3989040"/>
          </a:xfrm>
          <a:noFill/>
        </p:spPr>
      </p:pic>
      <p:sp>
        <p:nvSpPr>
          <p:cNvPr id="10" name="Content Placeholder 3">
            <a:extLst>
              <a:ext uri="{FF2B5EF4-FFF2-40B4-BE49-F238E27FC236}">
                <a16:creationId xmlns:a16="http://schemas.microsoft.com/office/drawing/2014/main" id="{2881641A-8F51-4024-998B-505CE98E3079}"/>
              </a:ext>
            </a:extLst>
          </p:cNvPr>
          <p:cNvSpPr>
            <a:spLocks noGrp="1"/>
          </p:cNvSpPr>
          <p:nvPr>
            <p:ph sz="half" idx="2"/>
          </p:nvPr>
        </p:nvSpPr>
        <p:spPr>
          <a:xfrm>
            <a:off x="4648200" y="1600201"/>
            <a:ext cx="4038600" cy="3989040"/>
          </a:xfrm>
        </p:spPr>
        <p:txBody>
          <a:bodyPr/>
          <a:lstStyle/>
          <a:p>
            <a:r>
              <a:rPr lang="en-US" dirty="0"/>
              <a:t>£36 (with discount from Kogan Page Code UDTS25)</a:t>
            </a:r>
          </a:p>
          <a:p>
            <a:r>
              <a:rPr lang="en-US" dirty="0"/>
              <a:t>Level 3, aligned with the new profession map</a:t>
            </a:r>
          </a:p>
          <a:p>
            <a:r>
              <a:rPr lang="en-US" dirty="0"/>
              <a:t>Excellent for basic concepts</a:t>
            </a:r>
          </a:p>
        </p:txBody>
      </p:sp>
    </p:spTree>
    <p:extLst>
      <p:ext uri="{BB962C8B-B14F-4D97-AF65-F5344CB8AC3E}">
        <p14:creationId xmlns:p14="http://schemas.microsoft.com/office/powerpoint/2010/main" val="3351537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005"/>
            <a:ext cx="8229600" cy="1143000"/>
          </a:xfrm>
        </p:spPr>
        <p:txBody>
          <a:bodyPr>
            <a:normAutofit/>
          </a:bodyPr>
          <a:lstStyle/>
          <a:p>
            <a:pPr algn="l"/>
            <a:r>
              <a:rPr lang="en-GB" b="1" dirty="0">
                <a:effectLst>
                  <a:outerShdw blurRad="38100" dist="38100" dir="2700000" algn="tl">
                    <a:srgbClr val="000000">
                      <a:alpha val="43137"/>
                    </a:srgbClr>
                  </a:outerShdw>
                </a:effectLst>
              </a:rPr>
              <a:t>Key Resources</a:t>
            </a:r>
          </a:p>
        </p:txBody>
      </p:sp>
      <p:sp>
        <p:nvSpPr>
          <p:cNvPr id="3" name="Content Placeholder 2"/>
          <p:cNvSpPr>
            <a:spLocks noGrp="1"/>
          </p:cNvSpPr>
          <p:nvPr>
            <p:ph idx="1"/>
          </p:nvPr>
        </p:nvSpPr>
        <p:spPr>
          <a:xfrm>
            <a:off x="457200" y="1417638"/>
            <a:ext cx="8229600" cy="4099595"/>
          </a:xfrm>
        </p:spPr>
        <p:txBody>
          <a:bodyPr>
            <a:normAutofit fontScale="92500" lnSpcReduction="10000"/>
          </a:bodyPr>
          <a:lstStyle/>
          <a:p>
            <a:r>
              <a:rPr lang="en-GB" dirty="0"/>
              <a:t>Programme Handbook</a:t>
            </a:r>
          </a:p>
          <a:p>
            <a:r>
              <a:rPr lang="en-GB" dirty="0"/>
              <a:t>The Learning Plan for each module</a:t>
            </a:r>
          </a:p>
          <a:p>
            <a:r>
              <a:rPr lang="en-GB" dirty="0"/>
              <a:t>Timetable</a:t>
            </a:r>
          </a:p>
          <a:p>
            <a:r>
              <a:rPr lang="en-GB" dirty="0"/>
              <a:t>Reading lists</a:t>
            </a:r>
          </a:p>
          <a:p>
            <a:r>
              <a:rPr lang="en-GB" dirty="0"/>
              <a:t>Moodle</a:t>
            </a:r>
          </a:p>
          <a:p>
            <a:r>
              <a:rPr lang="en-GB" dirty="0"/>
              <a:t>Student email</a:t>
            </a:r>
          </a:p>
          <a:p>
            <a:r>
              <a:rPr lang="en-GB" dirty="0"/>
              <a:t>Library</a:t>
            </a:r>
          </a:p>
          <a:p>
            <a:r>
              <a:rPr lang="en-GB" dirty="0"/>
              <a:t>Social media – Linked In, Facebook</a:t>
            </a:r>
          </a:p>
          <a:p>
            <a:endParaRPr lang="en-GB" dirty="0"/>
          </a:p>
          <a:p>
            <a:endParaRPr lang="en-GB" dirty="0"/>
          </a:p>
        </p:txBody>
      </p:sp>
    </p:spTree>
    <p:extLst>
      <p:ext uri="{BB962C8B-B14F-4D97-AF65-F5344CB8AC3E}">
        <p14:creationId xmlns:p14="http://schemas.microsoft.com/office/powerpoint/2010/main" val="2166871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CC9F-FECD-4B7D-A10E-10A8A48B5E03}"/>
              </a:ext>
            </a:extLst>
          </p:cNvPr>
          <p:cNvSpPr>
            <a:spLocks noGrp="1"/>
          </p:cNvSpPr>
          <p:nvPr>
            <p:ph type="title"/>
          </p:nvPr>
        </p:nvSpPr>
        <p:spPr>
          <a:xfrm>
            <a:off x="457200" y="116632"/>
            <a:ext cx="8229600" cy="720080"/>
          </a:xfrm>
        </p:spPr>
        <p:txBody>
          <a:bodyPr>
            <a:normAutofit fontScale="90000"/>
          </a:bodyPr>
          <a:lstStyle/>
          <a:p>
            <a:r>
              <a:rPr lang="en-GB" b="1" dirty="0"/>
              <a:t>LinkedIn</a:t>
            </a:r>
          </a:p>
        </p:txBody>
      </p:sp>
      <p:sp>
        <p:nvSpPr>
          <p:cNvPr id="3" name="Content Placeholder 2">
            <a:extLst>
              <a:ext uri="{FF2B5EF4-FFF2-40B4-BE49-F238E27FC236}">
                <a16:creationId xmlns:a16="http://schemas.microsoft.com/office/drawing/2014/main" id="{6FCAADE2-F52A-49D2-9010-C667A664F16E}"/>
              </a:ext>
            </a:extLst>
          </p:cNvPr>
          <p:cNvSpPr>
            <a:spLocks noGrp="1"/>
          </p:cNvSpPr>
          <p:nvPr>
            <p:ph idx="1"/>
          </p:nvPr>
        </p:nvSpPr>
        <p:spPr>
          <a:xfrm>
            <a:off x="457200" y="908720"/>
            <a:ext cx="8229600" cy="4608513"/>
          </a:xfrm>
        </p:spPr>
        <p:txBody>
          <a:bodyPr>
            <a:normAutofit fontScale="77500" lnSpcReduction="20000"/>
          </a:bodyPr>
          <a:lstStyle/>
          <a:p>
            <a:r>
              <a:rPr lang="en-GB" dirty="0"/>
              <a:t>CIPD, CMI, ILM, ACAS, Roffey Park Institute</a:t>
            </a:r>
          </a:p>
          <a:p>
            <a:r>
              <a:rPr lang="en-GB" dirty="0"/>
              <a:t>Harvard Business Review, The Economist</a:t>
            </a:r>
          </a:p>
          <a:p>
            <a:r>
              <a:rPr lang="en-GB" dirty="0"/>
              <a:t>World Economic Forum, Science for Work</a:t>
            </a:r>
          </a:p>
          <a:p>
            <a:r>
              <a:rPr lang="en-GB" dirty="0"/>
              <a:t>Consultants - McKinsey, </a:t>
            </a:r>
            <a:r>
              <a:rPr lang="en-GB" dirty="0" err="1"/>
              <a:t>Center</a:t>
            </a:r>
            <a:r>
              <a:rPr lang="en-GB" dirty="0"/>
              <a:t> for Creative Leadership, Deloitte</a:t>
            </a:r>
          </a:p>
          <a:p>
            <a:r>
              <a:rPr lang="en-GB" dirty="0"/>
              <a:t>Government Offices e.g. Equality and Human Rights Commission, Office for National Statistics</a:t>
            </a:r>
          </a:p>
          <a:p>
            <a:r>
              <a:rPr lang="en-GB" dirty="0" err="1"/>
              <a:t>Chwarae</a:t>
            </a:r>
            <a:r>
              <a:rPr lang="en-GB" dirty="0"/>
              <a:t> </a:t>
            </a:r>
            <a:r>
              <a:rPr lang="en-GB" dirty="0" err="1"/>
              <a:t>Teg</a:t>
            </a:r>
            <a:r>
              <a:rPr lang="en-GB" dirty="0"/>
              <a:t>, Action for Happiness</a:t>
            </a:r>
          </a:p>
          <a:p>
            <a:r>
              <a:rPr lang="en-GB" dirty="0"/>
              <a:t>Credible newspapers – e.g. The Telegraph</a:t>
            </a:r>
          </a:p>
          <a:p>
            <a:r>
              <a:rPr lang="en-GB" dirty="0"/>
              <a:t>Thought Leaders – David Ulrich, Richard Branson, Josh </a:t>
            </a:r>
            <a:r>
              <a:rPr lang="en-GB" dirty="0" err="1"/>
              <a:t>Bersin</a:t>
            </a:r>
            <a:r>
              <a:rPr lang="en-GB" dirty="0"/>
              <a:t>, Daniel Goleman, Simon Sinek, Arianna Huffington, Jeffrey Pfeffer</a:t>
            </a:r>
          </a:p>
        </p:txBody>
      </p:sp>
    </p:spTree>
    <p:extLst>
      <p:ext uri="{BB962C8B-B14F-4D97-AF65-F5344CB8AC3E}">
        <p14:creationId xmlns:p14="http://schemas.microsoft.com/office/powerpoint/2010/main" val="27414482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57A5-6CE9-4A57-93D2-03D2D70DA4E3}"/>
              </a:ext>
            </a:extLst>
          </p:cNvPr>
          <p:cNvSpPr>
            <a:spLocks noGrp="1"/>
          </p:cNvSpPr>
          <p:nvPr>
            <p:ph type="title"/>
          </p:nvPr>
        </p:nvSpPr>
        <p:spPr/>
        <p:txBody>
          <a:bodyPr/>
          <a:lstStyle/>
          <a:p>
            <a:r>
              <a:rPr lang="en-GB" b="1" dirty="0"/>
              <a:t>Facebook Pages</a:t>
            </a:r>
          </a:p>
        </p:txBody>
      </p:sp>
      <p:sp>
        <p:nvSpPr>
          <p:cNvPr id="3" name="Content Placeholder 2">
            <a:extLst>
              <a:ext uri="{FF2B5EF4-FFF2-40B4-BE49-F238E27FC236}">
                <a16:creationId xmlns:a16="http://schemas.microsoft.com/office/drawing/2014/main" id="{48609D74-0A80-47CC-9B6B-7DFBD246022E}"/>
              </a:ext>
            </a:extLst>
          </p:cNvPr>
          <p:cNvSpPr>
            <a:spLocks noGrp="1"/>
          </p:cNvSpPr>
          <p:nvPr>
            <p:ph idx="1"/>
          </p:nvPr>
        </p:nvSpPr>
        <p:spPr/>
        <p:txBody>
          <a:bodyPr/>
          <a:lstStyle/>
          <a:p>
            <a:r>
              <a:rPr lang="en-GB" dirty="0"/>
              <a:t>HR Students at UWTSD</a:t>
            </a:r>
          </a:p>
          <a:p>
            <a:r>
              <a:rPr lang="en-GB" dirty="0"/>
              <a:t>CIPD</a:t>
            </a:r>
          </a:p>
          <a:p>
            <a:r>
              <a:rPr lang="en-GB" dirty="0"/>
              <a:t>CIPD Wales</a:t>
            </a:r>
          </a:p>
          <a:p>
            <a:r>
              <a:rPr lang="en-GB" dirty="0"/>
              <a:t>People Management</a:t>
            </a:r>
          </a:p>
          <a:p>
            <a:r>
              <a:rPr lang="en-GB" dirty="0"/>
              <a:t>Personnel Today</a:t>
            </a:r>
          </a:p>
          <a:p>
            <a:endParaRPr lang="en-GB" dirty="0"/>
          </a:p>
          <a:p>
            <a:pPr marL="0" indent="0">
              <a:buNone/>
            </a:pPr>
            <a:endParaRPr lang="en-GB" dirty="0"/>
          </a:p>
        </p:txBody>
      </p:sp>
    </p:spTree>
    <p:extLst>
      <p:ext uri="{BB962C8B-B14F-4D97-AF65-F5344CB8AC3E}">
        <p14:creationId xmlns:p14="http://schemas.microsoft.com/office/powerpoint/2010/main" val="340492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9632" y="1268760"/>
            <a:ext cx="6581661" cy="3204982"/>
          </a:xfrm>
          <a:prstGeom prst="rect">
            <a:avLst/>
          </a:prstGeom>
        </p:spPr>
      </p:pic>
    </p:spTree>
    <p:extLst>
      <p:ext uri="{BB962C8B-B14F-4D97-AF65-F5344CB8AC3E}">
        <p14:creationId xmlns:p14="http://schemas.microsoft.com/office/powerpoint/2010/main" val="3661359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1C38E-2EDF-4573-9B34-EC2D76B10602}"/>
              </a:ext>
            </a:extLst>
          </p:cNvPr>
          <p:cNvSpPr>
            <a:spLocks noGrp="1"/>
          </p:cNvSpPr>
          <p:nvPr>
            <p:ph type="title"/>
          </p:nvPr>
        </p:nvSpPr>
        <p:spPr/>
        <p:txBody>
          <a:bodyPr/>
          <a:lstStyle/>
          <a:p>
            <a:r>
              <a:rPr lang="en-GB" b="1" dirty="0"/>
              <a:t>CIPD</a:t>
            </a:r>
          </a:p>
        </p:txBody>
      </p:sp>
      <p:sp>
        <p:nvSpPr>
          <p:cNvPr id="3" name="Content Placeholder 2">
            <a:extLst>
              <a:ext uri="{FF2B5EF4-FFF2-40B4-BE49-F238E27FC236}">
                <a16:creationId xmlns:a16="http://schemas.microsoft.com/office/drawing/2014/main" id="{5C60CD27-EB50-42EB-9720-AD12DBB3C922}"/>
              </a:ext>
            </a:extLst>
          </p:cNvPr>
          <p:cNvSpPr>
            <a:spLocks noGrp="1"/>
          </p:cNvSpPr>
          <p:nvPr>
            <p:ph idx="1"/>
          </p:nvPr>
        </p:nvSpPr>
        <p:spPr/>
        <p:txBody>
          <a:bodyPr>
            <a:normAutofit lnSpcReduction="10000"/>
          </a:bodyPr>
          <a:lstStyle/>
          <a:p>
            <a:r>
              <a:rPr lang="en-GB" dirty="0"/>
              <a:t>Local Events – all on </a:t>
            </a:r>
            <a:r>
              <a:rPr lang="en-GB" dirty="0" err="1"/>
              <a:t>EventBrite</a:t>
            </a:r>
            <a:endParaRPr lang="en-GB" dirty="0"/>
          </a:p>
          <a:p>
            <a:r>
              <a:rPr lang="en-GB" dirty="0">
                <a:hlinkClick r:id="rId3"/>
              </a:rPr>
              <a:t>www.eventbrite.co.uk</a:t>
            </a:r>
            <a:endParaRPr lang="en-GB" dirty="0"/>
          </a:p>
          <a:p>
            <a:r>
              <a:rPr lang="en-GB" dirty="0"/>
              <a:t>CIPD Website</a:t>
            </a:r>
          </a:p>
          <a:p>
            <a:r>
              <a:rPr lang="en-GB" dirty="0">
                <a:hlinkClick r:id="rId4"/>
              </a:rPr>
              <a:t>www.cipd.co.uk</a:t>
            </a:r>
            <a:endParaRPr lang="en-GB" dirty="0"/>
          </a:p>
          <a:p>
            <a:r>
              <a:rPr lang="en-GB" dirty="0"/>
              <a:t>Student Membership – Student Hub</a:t>
            </a:r>
          </a:p>
          <a:p>
            <a:r>
              <a:rPr lang="en-GB" dirty="0"/>
              <a:t>Welcome videos</a:t>
            </a:r>
          </a:p>
          <a:p>
            <a:r>
              <a:rPr lang="en-GB" sz="2800" dirty="0">
                <a:hlinkClick r:id="rId5"/>
              </a:rPr>
              <a:t>https://www.youtube.com/user/CIPDGlobal</a:t>
            </a:r>
            <a:endParaRPr lang="en-GB" sz="2800" dirty="0"/>
          </a:p>
          <a:p>
            <a:pPr marL="0" indent="0">
              <a:buNone/>
            </a:pPr>
            <a:endParaRPr lang="en-GB" dirty="0"/>
          </a:p>
        </p:txBody>
      </p:sp>
    </p:spTree>
    <p:extLst>
      <p:ext uri="{BB962C8B-B14F-4D97-AF65-F5344CB8AC3E}">
        <p14:creationId xmlns:p14="http://schemas.microsoft.com/office/powerpoint/2010/main" val="2773722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D079A-8828-46C3-BAB1-E1EA5D658B1F}"/>
              </a:ext>
            </a:extLst>
          </p:cNvPr>
          <p:cNvSpPr>
            <a:spLocks noGrp="1"/>
          </p:cNvSpPr>
          <p:nvPr>
            <p:ph type="title"/>
          </p:nvPr>
        </p:nvSpPr>
        <p:spPr/>
        <p:txBody>
          <a:bodyPr/>
          <a:lstStyle/>
          <a:p>
            <a:r>
              <a:rPr lang="en-GB" b="1" dirty="0"/>
              <a:t>CIPD Conferences</a:t>
            </a:r>
          </a:p>
        </p:txBody>
      </p:sp>
      <p:sp>
        <p:nvSpPr>
          <p:cNvPr id="4" name="Content Placeholder 3">
            <a:extLst>
              <a:ext uri="{FF2B5EF4-FFF2-40B4-BE49-F238E27FC236}">
                <a16:creationId xmlns:a16="http://schemas.microsoft.com/office/drawing/2014/main" id="{28CB5FE9-B9BD-45BE-986D-D8B1881E5FAF}"/>
              </a:ext>
            </a:extLst>
          </p:cNvPr>
          <p:cNvSpPr>
            <a:spLocks noGrp="1"/>
          </p:cNvSpPr>
          <p:nvPr>
            <p:ph idx="1"/>
          </p:nvPr>
        </p:nvSpPr>
        <p:spPr/>
        <p:txBody>
          <a:bodyPr/>
          <a:lstStyle/>
          <a:p>
            <a:r>
              <a:rPr lang="en-GB" dirty="0"/>
              <a:t>Roadshow 20</a:t>
            </a:r>
            <a:r>
              <a:rPr lang="en-GB" baseline="30000" dirty="0"/>
              <a:t>th</a:t>
            </a:r>
            <a:r>
              <a:rPr lang="en-GB" dirty="0"/>
              <a:t> October in Carmarthen</a:t>
            </a:r>
          </a:p>
          <a:p>
            <a:r>
              <a:rPr lang="en-GB" dirty="0"/>
              <a:t>Annual Conference – November</a:t>
            </a:r>
          </a:p>
          <a:p>
            <a:r>
              <a:rPr lang="en-GB" dirty="0"/>
              <a:t>Festival of Work - June</a:t>
            </a:r>
          </a:p>
        </p:txBody>
      </p:sp>
    </p:spTree>
    <p:extLst>
      <p:ext uri="{BB962C8B-B14F-4D97-AF65-F5344CB8AC3E}">
        <p14:creationId xmlns:p14="http://schemas.microsoft.com/office/powerpoint/2010/main" val="150595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F62C-71FC-400F-BF97-78A3491561B6}"/>
              </a:ext>
            </a:extLst>
          </p:cNvPr>
          <p:cNvSpPr>
            <a:spLocks noGrp="1"/>
          </p:cNvSpPr>
          <p:nvPr>
            <p:ph type="title"/>
          </p:nvPr>
        </p:nvSpPr>
        <p:spPr>
          <a:xfrm>
            <a:off x="457200" y="0"/>
            <a:ext cx="8229600" cy="620688"/>
          </a:xfrm>
        </p:spPr>
        <p:txBody>
          <a:bodyPr>
            <a:normAutofit fontScale="90000"/>
          </a:bodyPr>
          <a:lstStyle/>
          <a:p>
            <a:r>
              <a:rPr lang="en-GB" sz="3600" b="1" dirty="0"/>
              <a:t>Access all your needs via our Website</a:t>
            </a:r>
          </a:p>
        </p:txBody>
      </p:sp>
      <p:sp>
        <p:nvSpPr>
          <p:cNvPr id="3" name="Content Placeholder 2">
            <a:extLst>
              <a:ext uri="{FF2B5EF4-FFF2-40B4-BE49-F238E27FC236}">
                <a16:creationId xmlns:a16="http://schemas.microsoft.com/office/drawing/2014/main" id="{5F179C77-A628-46A7-B0B6-C95C352C7943}"/>
              </a:ext>
            </a:extLst>
          </p:cNvPr>
          <p:cNvSpPr>
            <a:spLocks noGrp="1"/>
          </p:cNvSpPr>
          <p:nvPr>
            <p:ph idx="1"/>
          </p:nvPr>
        </p:nvSpPr>
        <p:spPr>
          <a:xfrm>
            <a:off x="457200" y="764704"/>
            <a:ext cx="8229600" cy="4752529"/>
          </a:xfrm>
        </p:spPr>
        <p:txBody>
          <a:bodyPr/>
          <a:lstStyle/>
          <a:p>
            <a:r>
              <a:rPr lang="en-GB" dirty="0">
                <a:hlinkClick r:id="rId2"/>
              </a:rPr>
              <a:t>https://www.uwtsd.ac.uk/quick-links/</a:t>
            </a:r>
            <a:endParaRPr lang="en-GB" dirty="0"/>
          </a:p>
          <a:p>
            <a:endParaRPr lang="en-GB" dirty="0"/>
          </a:p>
        </p:txBody>
      </p:sp>
      <p:pic>
        <p:nvPicPr>
          <p:cNvPr id="4" name="Content Placeholder 3">
            <a:extLst>
              <a:ext uri="{FF2B5EF4-FFF2-40B4-BE49-F238E27FC236}">
                <a16:creationId xmlns:a16="http://schemas.microsoft.com/office/drawing/2014/main" id="{5BFBF2FF-602F-4F8F-BA6D-C1F6C7D9947E}"/>
              </a:ext>
            </a:extLst>
          </p:cNvPr>
          <p:cNvPicPr>
            <a:picLocks noChangeAspect="1"/>
          </p:cNvPicPr>
          <p:nvPr/>
        </p:nvPicPr>
        <p:blipFill>
          <a:blip r:embed="rId3"/>
          <a:stretch>
            <a:fillRect/>
          </a:stretch>
        </p:blipFill>
        <p:spPr>
          <a:xfrm>
            <a:off x="899593" y="1700808"/>
            <a:ext cx="7053150" cy="3815755"/>
          </a:xfrm>
          <a:prstGeom prst="rect">
            <a:avLst/>
          </a:prstGeom>
        </p:spPr>
      </p:pic>
    </p:spTree>
    <p:extLst>
      <p:ext uri="{BB962C8B-B14F-4D97-AF65-F5344CB8AC3E}">
        <p14:creationId xmlns:p14="http://schemas.microsoft.com/office/powerpoint/2010/main" val="2134900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C8F2-C128-472F-8436-E40C1DF53762}"/>
              </a:ext>
            </a:extLst>
          </p:cNvPr>
          <p:cNvSpPr>
            <a:spLocks noGrp="1"/>
          </p:cNvSpPr>
          <p:nvPr>
            <p:ph type="title"/>
          </p:nvPr>
        </p:nvSpPr>
        <p:spPr>
          <a:xfrm>
            <a:off x="457200" y="274638"/>
            <a:ext cx="8229600" cy="1143000"/>
          </a:xfrm>
        </p:spPr>
        <p:txBody>
          <a:bodyPr anchor="ctr">
            <a:normAutofit fontScale="90000"/>
          </a:bodyPr>
          <a:lstStyle/>
          <a:p>
            <a:r>
              <a:rPr lang="en-GB" sz="4100" b="1" dirty="0"/>
              <a:t>For all your Student Needs - Hwb</a:t>
            </a:r>
          </a:p>
        </p:txBody>
      </p:sp>
      <p:sp>
        <p:nvSpPr>
          <p:cNvPr id="3" name="Content Placeholder 2">
            <a:extLst>
              <a:ext uri="{FF2B5EF4-FFF2-40B4-BE49-F238E27FC236}">
                <a16:creationId xmlns:a16="http://schemas.microsoft.com/office/drawing/2014/main" id="{9F479237-CA70-4FA5-8D2C-1652102E017C}"/>
              </a:ext>
            </a:extLst>
          </p:cNvPr>
          <p:cNvSpPr>
            <a:spLocks noGrp="1"/>
          </p:cNvSpPr>
          <p:nvPr>
            <p:ph sz="half" idx="1"/>
          </p:nvPr>
        </p:nvSpPr>
        <p:spPr>
          <a:xfrm>
            <a:off x="457200" y="1600201"/>
            <a:ext cx="4038600" cy="3989040"/>
          </a:xfrm>
        </p:spPr>
        <p:txBody>
          <a:bodyPr>
            <a:normAutofit lnSpcReduction="10000"/>
          </a:bodyPr>
          <a:lstStyle/>
          <a:p>
            <a:pPr marL="0" indent="0">
              <a:buNone/>
            </a:pPr>
            <a:r>
              <a:rPr lang="en-GB" dirty="0"/>
              <a:t>Access via Quick Links on the website or Download the App</a:t>
            </a:r>
          </a:p>
          <a:p>
            <a:pPr marL="0" indent="0">
              <a:buNone/>
            </a:pPr>
            <a:r>
              <a:rPr lang="en-GB" dirty="0">
                <a:hlinkClick r:id="rId3"/>
              </a:rPr>
              <a:t>Welcome Resources » Hub (uwtsd.ac.uk)</a:t>
            </a:r>
            <a:endParaRPr lang="en-GB" dirty="0"/>
          </a:p>
          <a:p>
            <a:pPr marL="0" indent="0">
              <a:buNone/>
            </a:pPr>
            <a:endParaRPr lang="en-GB" dirty="0"/>
          </a:p>
          <a:p>
            <a:pPr marL="0" indent="0">
              <a:buNone/>
            </a:pPr>
            <a:r>
              <a:rPr lang="en-GB" dirty="0"/>
              <a:t>Connect to on-campus WIFI (</a:t>
            </a:r>
            <a:r>
              <a:rPr lang="en-GB" dirty="0" err="1"/>
              <a:t>Eduroam</a:t>
            </a:r>
            <a:r>
              <a:rPr lang="en-GB" dirty="0"/>
              <a:t>) using your student ID</a:t>
            </a:r>
          </a:p>
          <a:p>
            <a:pPr marL="0" indent="0">
              <a:buNone/>
            </a:pPr>
            <a:endParaRPr lang="en-GB" dirty="0"/>
          </a:p>
        </p:txBody>
      </p:sp>
      <p:pic>
        <p:nvPicPr>
          <p:cNvPr id="5" name="Picture 4">
            <a:extLst>
              <a:ext uri="{FF2B5EF4-FFF2-40B4-BE49-F238E27FC236}">
                <a16:creationId xmlns:a16="http://schemas.microsoft.com/office/drawing/2014/main" id="{C0DB0D2B-84D6-4600-A1AA-6FA7B1C88D4A}"/>
              </a:ext>
            </a:extLst>
          </p:cNvPr>
          <p:cNvPicPr>
            <a:picLocks noChangeAspect="1"/>
          </p:cNvPicPr>
          <p:nvPr/>
        </p:nvPicPr>
        <p:blipFill>
          <a:blip r:embed="rId4"/>
          <a:stretch>
            <a:fillRect/>
          </a:stretch>
        </p:blipFill>
        <p:spPr>
          <a:xfrm>
            <a:off x="4648200" y="1860589"/>
            <a:ext cx="4038600" cy="3468263"/>
          </a:xfrm>
          <a:prstGeom prst="rect">
            <a:avLst/>
          </a:prstGeom>
          <a:noFill/>
        </p:spPr>
      </p:pic>
    </p:spTree>
    <p:extLst>
      <p:ext uri="{BB962C8B-B14F-4D97-AF65-F5344CB8AC3E}">
        <p14:creationId xmlns:p14="http://schemas.microsoft.com/office/powerpoint/2010/main" val="1393620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D5D3A-6009-453E-9FE5-D72EC21C8B93}"/>
              </a:ext>
            </a:extLst>
          </p:cNvPr>
          <p:cNvSpPr>
            <a:spLocks noGrp="1"/>
          </p:cNvSpPr>
          <p:nvPr>
            <p:ph type="title"/>
          </p:nvPr>
        </p:nvSpPr>
        <p:spPr/>
        <p:txBody>
          <a:bodyPr/>
          <a:lstStyle/>
          <a:p>
            <a:r>
              <a:rPr lang="en-GB" b="1" dirty="0"/>
              <a:t>IT Platforms</a:t>
            </a:r>
          </a:p>
        </p:txBody>
      </p:sp>
      <p:sp>
        <p:nvSpPr>
          <p:cNvPr id="3" name="Content Placeholder 2">
            <a:extLst>
              <a:ext uri="{FF2B5EF4-FFF2-40B4-BE49-F238E27FC236}">
                <a16:creationId xmlns:a16="http://schemas.microsoft.com/office/drawing/2014/main" id="{F7FFD18F-10B8-4AA5-9502-1F850BC093E7}"/>
              </a:ext>
            </a:extLst>
          </p:cNvPr>
          <p:cNvSpPr>
            <a:spLocks noGrp="1"/>
          </p:cNvSpPr>
          <p:nvPr>
            <p:ph idx="1"/>
          </p:nvPr>
        </p:nvSpPr>
        <p:spPr/>
        <p:txBody>
          <a:bodyPr>
            <a:normAutofit fontScale="85000" lnSpcReduction="20000"/>
          </a:bodyPr>
          <a:lstStyle/>
          <a:p>
            <a:r>
              <a:rPr lang="en-GB" dirty="0">
                <a:hlinkClick r:id="rId3"/>
              </a:rPr>
              <a:t>Hwb - IT overview - YouTube</a:t>
            </a:r>
            <a:endParaRPr lang="en-GB" dirty="0">
              <a:hlinkClick r:id="" action="ppaction://noaction"/>
            </a:endParaRPr>
          </a:p>
          <a:p>
            <a:r>
              <a:rPr lang="en-GB" dirty="0">
                <a:hlinkClick r:id="" action="ppaction://noaction"/>
              </a:rPr>
              <a:t>https://www.youtube.com/watch?v=pHi1hkMWTM8&amp;feature=youtu.be</a:t>
            </a:r>
            <a:endParaRPr lang="en-GB" dirty="0"/>
          </a:p>
          <a:p>
            <a:pPr marL="0" indent="0">
              <a:buNone/>
            </a:pPr>
            <a:endParaRPr lang="en-GB" dirty="0"/>
          </a:p>
          <a:p>
            <a:pPr marL="0" indent="0">
              <a:buNone/>
            </a:pPr>
            <a:r>
              <a:rPr lang="en-GB" dirty="0"/>
              <a:t>Moodle</a:t>
            </a:r>
          </a:p>
          <a:p>
            <a:pPr marL="0" indent="0">
              <a:buNone/>
            </a:pPr>
            <a:r>
              <a:rPr lang="en-GB" dirty="0"/>
              <a:t>Microsoft Teams</a:t>
            </a:r>
          </a:p>
          <a:p>
            <a:pPr marL="0" indent="0">
              <a:buNone/>
            </a:pPr>
            <a:r>
              <a:rPr lang="en-GB" dirty="0"/>
              <a:t>Guides and Resources on Hwb</a:t>
            </a:r>
          </a:p>
          <a:p>
            <a:pPr marL="0" indent="0">
              <a:buNone/>
            </a:pPr>
            <a:endParaRPr lang="en-GB" dirty="0"/>
          </a:p>
          <a:p>
            <a:pPr marL="0" indent="0">
              <a:buNone/>
            </a:pPr>
            <a:r>
              <a:rPr lang="en-GB" dirty="0"/>
              <a:t>IT Helpdesk – call 0300 500 5055</a:t>
            </a:r>
          </a:p>
        </p:txBody>
      </p:sp>
    </p:spTree>
    <p:extLst>
      <p:ext uri="{BB962C8B-B14F-4D97-AF65-F5344CB8AC3E}">
        <p14:creationId xmlns:p14="http://schemas.microsoft.com/office/powerpoint/2010/main" val="3046650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F216A-3D97-450C-901D-F1407293105B}"/>
              </a:ext>
            </a:extLst>
          </p:cNvPr>
          <p:cNvSpPr>
            <a:spLocks noGrp="1"/>
          </p:cNvSpPr>
          <p:nvPr>
            <p:ph type="title"/>
          </p:nvPr>
        </p:nvSpPr>
        <p:spPr/>
        <p:txBody>
          <a:bodyPr/>
          <a:lstStyle/>
          <a:p>
            <a:r>
              <a:rPr lang="en-GB" b="1" dirty="0"/>
              <a:t>Handing in your Work</a:t>
            </a:r>
          </a:p>
        </p:txBody>
      </p:sp>
      <p:pic>
        <p:nvPicPr>
          <p:cNvPr id="5" name="Content Placeholder 4" descr="A close up of a sign&#10;&#10;Description generated with very high confidence">
            <a:extLst>
              <a:ext uri="{FF2B5EF4-FFF2-40B4-BE49-F238E27FC236}">
                <a16:creationId xmlns:a16="http://schemas.microsoft.com/office/drawing/2014/main" id="{ABB1AE05-CEE5-4D03-8861-E671FDFB8B4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6196" y="1600200"/>
            <a:ext cx="5871608" cy="3916363"/>
          </a:xfrm>
        </p:spPr>
      </p:pic>
    </p:spTree>
    <p:extLst>
      <p:ext uri="{BB962C8B-B14F-4D97-AF65-F5344CB8AC3E}">
        <p14:creationId xmlns:p14="http://schemas.microsoft.com/office/powerpoint/2010/main" val="2617136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63B8E-170C-A0DD-4F2D-53ADF53ACA6A}"/>
              </a:ext>
            </a:extLst>
          </p:cNvPr>
          <p:cNvSpPr>
            <a:spLocks noGrp="1"/>
          </p:cNvSpPr>
          <p:nvPr>
            <p:ph type="title"/>
          </p:nvPr>
        </p:nvSpPr>
        <p:spPr/>
        <p:txBody>
          <a:bodyPr/>
          <a:lstStyle/>
          <a:p>
            <a:r>
              <a:rPr lang="en-GB" dirty="0"/>
              <a:t>Safeguarding/Student Support</a:t>
            </a:r>
          </a:p>
        </p:txBody>
      </p:sp>
      <p:pic>
        <p:nvPicPr>
          <p:cNvPr id="4" name="Online Media 3" title="Safeguarding 2022">
            <a:hlinkClick r:id="" action="ppaction://media"/>
            <a:extLst>
              <a:ext uri="{FF2B5EF4-FFF2-40B4-BE49-F238E27FC236}">
                <a16:creationId xmlns:a16="http://schemas.microsoft.com/office/drawing/2014/main" id="{675177F7-27E4-37E4-C0E6-F73F0640602C}"/>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77460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dirty="0"/>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85000" lnSpcReduction="20000"/>
          </a:bodyPr>
          <a:lstStyle/>
          <a:p>
            <a:r>
              <a:rPr lang="en-GB" dirty="0"/>
              <a:t>Support with academic writing</a:t>
            </a:r>
          </a:p>
          <a:p>
            <a:r>
              <a:rPr lang="en-GB" dirty="0"/>
              <a:t>Study skills</a:t>
            </a:r>
          </a:p>
          <a:p>
            <a:r>
              <a:rPr lang="en-GB" dirty="0"/>
              <a:t>Counselling service</a:t>
            </a:r>
          </a:p>
          <a:p>
            <a:r>
              <a:rPr lang="en-GB" dirty="0"/>
              <a:t>Extenuating Circumstances</a:t>
            </a:r>
          </a:p>
          <a:p>
            <a:r>
              <a:rPr lang="de-DE" dirty="0"/>
              <a:t>Details on website: </a:t>
            </a:r>
            <a:r>
              <a:rPr lang="en-GB" dirty="0">
                <a:hlinkClick r:id="rId3"/>
              </a:rPr>
              <a:t>Student Services | University of Wales Trinity Saint David (uwtsd.ac.uk)</a:t>
            </a:r>
            <a:endParaRPr lang="en-GB" dirty="0"/>
          </a:p>
          <a:p>
            <a:pPr marL="0" indent="0">
              <a:buNone/>
            </a:pPr>
            <a:endParaRPr lang="en-GB" dirty="0"/>
          </a:p>
          <a:p>
            <a:pPr marL="0" indent="0">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dirty="0"/>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2"/>
              </a:rPr>
              <a:t>Student Charter | UWTSD</a:t>
            </a:r>
            <a:endParaRPr lang="en-GB" dirty="0"/>
          </a:p>
          <a:p>
            <a:r>
              <a:rPr lang="en-GB" dirty="0">
                <a:hlinkClick r:id="rId3"/>
              </a:rPr>
              <a:t>UWTSD Strategic Equality Plan Update – Sept 2021 – YouTube</a:t>
            </a:r>
            <a:endParaRPr lang="en-GB" dirty="0"/>
          </a:p>
          <a:p>
            <a:endParaRPr lang="en-GB" dirty="0"/>
          </a:p>
        </p:txBody>
      </p:sp>
    </p:spTree>
    <p:extLst>
      <p:ext uri="{BB962C8B-B14F-4D97-AF65-F5344CB8AC3E}">
        <p14:creationId xmlns:p14="http://schemas.microsoft.com/office/powerpoint/2010/main" val="2792676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8654"/>
            <a:ext cx="8229600" cy="1143000"/>
          </a:xfrm>
        </p:spPr>
        <p:txBody>
          <a:bodyPr/>
          <a:lstStyle/>
          <a:p>
            <a:endParaRPr lang="en-GB" dirty="0"/>
          </a:p>
        </p:txBody>
      </p:sp>
      <p:sp>
        <p:nvSpPr>
          <p:cNvPr id="3" name="Content Placeholder 2"/>
          <p:cNvSpPr>
            <a:spLocks noGrp="1"/>
          </p:cNvSpPr>
          <p:nvPr>
            <p:ph idx="1"/>
          </p:nvPr>
        </p:nvSpPr>
        <p:spPr>
          <a:xfrm>
            <a:off x="457200" y="1744217"/>
            <a:ext cx="8229600" cy="3917032"/>
          </a:xfrm>
        </p:spPr>
        <p:txBody>
          <a:bodyPr/>
          <a:lstStyle/>
          <a:p>
            <a:endParaRPr lang="en-GB"/>
          </a:p>
        </p:txBody>
      </p:sp>
      <p:pic>
        <p:nvPicPr>
          <p:cNvPr id="5" name="Picture 4"/>
          <p:cNvPicPr>
            <a:picLocks noChangeAspect="1"/>
          </p:cNvPicPr>
          <p:nvPr/>
        </p:nvPicPr>
        <p:blipFill>
          <a:blip r:embed="rId3"/>
          <a:stretch>
            <a:fillRect/>
          </a:stretch>
        </p:blipFill>
        <p:spPr>
          <a:xfrm>
            <a:off x="-324544" y="0"/>
            <a:ext cx="10099387" cy="5748010"/>
          </a:xfrm>
          <a:prstGeom prst="rect">
            <a:avLst/>
          </a:prstGeom>
        </p:spPr>
      </p:pic>
      <p:sp>
        <p:nvSpPr>
          <p:cNvPr id="6" name="TextBox 5"/>
          <p:cNvSpPr txBox="1"/>
          <p:nvPr/>
        </p:nvSpPr>
        <p:spPr>
          <a:xfrm>
            <a:off x="4223534" y="980728"/>
            <a:ext cx="1872208" cy="923330"/>
          </a:xfrm>
          <a:prstGeom prst="rect">
            <a:avLst/>
          </a:prstGeom>
          <a:noFill/>
        </p:spPr>
        <p:txBody>
          <a:bodyPr wrap="square" rtlCol="0">
            <a:spAutoFit/>
          </a:bodyPr>
          <a:lstStyle/>
          <a:p>
            <a:pPr algn="ctr"/>
            <a:r>
              <a:rPr lang="en-GB" dirty="0">
                <a:solidFill>
                  <a:schemeClr val="tx1">
                    <a:lumMod val="65000"/>
                    <a:lumOff val="35000"/>
                  </a:schemeClr>
                </a:solidFill>
              </a:rPr>
              <a:t>What do you think of the programme?</a:t>
            </a:r>
          </a:p>
        </p:txBody>
      </p:sp>
      <p:sp>
        <p:nvSpPr>
          <p:cNvPr id="7" name="TextBox 6"/>
          <p:cNvSpPr txBox="1"/>
          <p:nvPr/>
        </p:nvSpPr>
        <p:spPr>
          <a:xfrm>
            <a:off x="1763688" y="1196752"/>
            <a:ext cx="1224136" cy="1200329"/>
          </a:xfrm>
          <a:prstGeom prst="rect">
            <a:avLst/>
          </a:prstGeom>
          <a:noFill/>
        </p:spPr>
        <p:txBody>
          <a:bodyPr wrap="square" rtlCol="0">
            <a:spAutoFit/>
          </a:bodyPr>
          <a:lstStyle/>
          <a:p>
            <a:pPr algn="ctr"/>
            <a:r>
              <a:rPr lang="en-GB" dirty="0">
                <a:solidFill>
                  <a:schemeClr val="tx1">
                    <a:lumMod val="65000"/>
                    <a:lumOff val="35000"/>
                  </a:schemeClr>
                </a:solidFill>
              </a:rPr>
              <a:t>Are our facilities up to scratch?</a:t>
            </a:r>
          </a:p>
        </p:txBody>
      </p:sp>
      <p:sp>
        <p:nvSpPr>
          <p:cNvPr id="8" name="TextBox 7"/>
          <p:cNvSpPr txBox="1"/>
          <p:nvPr/>
        </p:nvSpPr>
        <p:spPr>
          <a:xfrm>
            <a:off x="2915816" y="548680"/>
            <a:ext cx="1224136" cy="1200329"/>
          </a:xfrm>
          <a:prstGeom prst="rect">
            <a:avLst/>
          </a:prstGeom>
          <a:noFill/>
        </p:spPr>
        <p:txBody>
          <a:bodyPr wrap="square" rtlCol="0">
            <a:spAutoFit/>
          </a:bodyPr>
          <a:lstStyle/>
          <a:p>
            <a:pPr algn="ctr"/>
            <a:r>
              <a:rPr lang="en-GB" dirty="0">
                <a:solidFill>
                  <a:schemeClr val="bg1"/>
                </a:solidFill>
              </a:rPr>
              <a:t>What else can we do to help you?</a:t>
            </a:r>
          </a:p>
        </p:txBody>
      </p:sp>
      <p:sp>
        <p:nvSpPr>
          <p:cNvPr id="9" name="TextBox 8"/>
          <p:cNvSpPr txBox="1"/>
          <p:nvPr/>
        </p:nvSpPr>
        <p:spPr>
          <a:xfrm>
            <a:off x="6516216" y="1733907"/>
            <a:ext cx="1080120" cy="830997"/>
          </a:xfrm>
          <a:prstGeom prst="rect">
            <a:avLst/>
          </a:prstGeom>
          <a:noFill/>
        </p:spPr>
        <p:txBody>
          <a:bodyPr wrap="square" rtlCol="0">
            <a:spAutoFit/>
          </a:bodyPr>
          <a:lstStyle/>
          <a:p>
            <a:pPr algn="ctr"/>
            <a:r>
              <a:rPr lang="en-GB" sz="1600" dirty="0">
                <a:solidFill>
                  <a:schemeClr val="bg1"/>
                </a:solidFill>
              </a:rPr>
              <a:t>How are we doing?</a:t>
            </a:r>
          </a:p>
        </p:txBody>
      </p:sp>
      <p:sp>
        <p:nvSpPr>
          <p:cNvPr id="4" name="TextBox 3">
            <a:extLst>
              <a:ext uri="{FF2B5EF4-FFF2-40B4-BE49-F238E27FC236}">
                <a16:creationId xmlns:a16="http://schemas.microsoft.com/office/drawing/2014/main" id="{8EE1FCC8-F2E5-4AF4-9843-7CB636229430}"/>
              </a:ext>
            </a:extLst>
          </p:cNvPr>
          <p:cNvSpPr txBox="1"/>
          <p:nvPr/>
        </p:nvSpPr>
        <p:spPr>
          <a:xfrm>
            <a:off x="7596336" y="249609"/>
            <a:ext cx="1872208" cy="646331"/>
          </a:xfrm>
          <a:prstGeom prst="rect">
            <a:avLst/>
          </a:prstGeom>
          <a:noFill/>
        </p:spPr>
        <p:txBody>
          <a:bodyPr wrap="square" rtlCol="0">
            <a:spAutoFit/>
          </a:bodyPr>
          <a:lstStyle/>
          <a:p>
            <a:r>
              <a:rPr lang="en-GB" dirty="0"/>
              <a:t>Student Representatives</a:t>
            </a:r>
          </a:p>
        </p:txBody>
      </p:sp>
    </p:spTree>
    <p:extLst>
      <p:ext uri="{BB962C8B-B14F-4D97-AF65-F5344CB8AC3E}">
        <p14:creationId xmlns:p14="http://schemas.microsoft.com/office/powerpoint/2010/main" val="3891378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5F81-783A-4326-9461-7FE345C6B4C2}"/>
              </a:ext>
            </a:extLst>
          </p:cNvPr>
          <p:cNvSpPr>
            <a:spLocks noGrp="1"/>
          </p:cNvSpPr>
          <p:nvPr>
            <p:ph type="title"/>
          </p:nvPr>
        </p:nvSpPr>
        <p:spPr/>
        <p:txBody>
          <a:bodyPr/>
          <a:lstStyle/>
          <a:p>
            <a:r>
              <a:rPr lang="en-GB" b="1" dirty="0"/>
              <a:t>Student Union Video</a:t>
            </a:r>
          </a:p>
        </p:txBody>
      </p:sp>
      <p:sp>
        <p:nvSpPr>
          <p:cNvPr id="3" name="Content Placeholder 2">
            <a:extLst>
              <a:ext uri="{FF2B5EF4-FFF2-40B4-BE49-F238E27FC236}">
                <a16:creationId xmlns:a16="http://schemas.microsoft.com/office/drawing/2014/main" id="{96353465-5F8A-4694-AE09-3BF55E757B78}"/>
              </a:ext>
            </a:extLst>
          </p:cNvPr>
          <p:cNvSpPr>
            <a:spLocks noGrp="1"/>
          </p:cNvSpPr>
          <p:nvPr>
            <p:ph idx="1"/>
          </p:nvPr>
        </p:nvSpPr>
        <p:spPr/>
        <p:txBody>
          <a:bodyPr/>
          <a:lstStyle/>
          <a:p>
            <a:r>
              <a:rPr lang="en-GB" dirty="0">
                <a:hlinkClick r:id="rId3"/>
              </a:rPr>
              <a:t>Video Link</a:t>
            </a:r>
            <a:endParaRPr lang="en-GB" dirty="0"/>
          </a:p>
        </p:txBody>
      </p:sp>
    </p:spTree>
    <p:extLst>
      <p:ext uri="{BB962C8B-B14F-4D97-AF65-F5344CB8AC3E}">
        <p14:creationId xmlns:p14="http://schemas.microsoft.com/office/powerpoint/2010/main" val="1620714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702C2-0256-42E5-BADF-D8E67D579A35}"/>
              </a:ext>
            </a:extLst>
          </p:cNvPr>
          <p:cNvSpPr>
            <a:spLocks noGrp="1"/>
          </p:cNvSpPr>
          <p:nvPr>
            <p:ph type="title"/>
          </p:nvPr>
        </p:nvSpPr>
        <p:spPr>
          <a:xfrm>
            <a:off x="457200" y="188640"/>
            <a:ext cx="8229600" cy="576064"/>
          </a:xfrm>
        </p:spPr>
        <p:txBody>
          <a:bodyPr>
            <a:normAutofit fontScale="90000"/>
          </a:bodyPr>
          <a:lstStyle/>
          <a:p>
            <a:r>
              <a:rPr lang="en-GB" b="1" dirty="0"/>
              <a:t>Enrolment Issues</a:t>
            </a:r>
          </a:p>
        </p:txBody>
      </p:sp>
      <p:sp>
        <p:nvSpPr>
          <p:cNvPr id="3" name="TextBox 2">
            <a:extLst>
              <a:ext uri="{FF2B5EF4-FFF2-40B4-BE49-F238E27FC236}">
                <a16:creationId xmlns:a16="http://schemas.microsoft.com/office/drawing/2014/main" id="{F1229691-C706-4132-BA38-ABE2642794A9}"/>
              </a:ext>
            </a:extLst>
          </p:cNvPr>
          <p:cNvSpPr txBox="1"/>
          <p:nvPr/>
        </p:nvSpPr>
        <p:spPr>
          <a:xfrm>
            <a:off x="755576" y="1196752"/>
            <a:ext cx="7776864" cy="2308324"/>
          </a:xfrm>
          <a:prstGeom prst="rect">
            <a:avLst/>
          </a:prstGeom>
          <a:noFill/>
        </p:spPr>
        <p:txBody>
          <a:bodyPr wrap="square" rtlCol="0">
            <a:spAutoFit/>
          </a:bodyPr>
          <a:lstStyle/>
          <a:p>
            <a:r>
              <a:rPr lang="en-GB" sz="3600" dirty="0"/>
              <a:t>Please contact the Hwb:</a:t>
            </a:r>
          </a:p>
          <a:p>
            <a:endParaRPr lang="en-GB" sz="3600" dirty="0"/>
          </a:p>
          <a:p>
            <a:r>
              <a:rPr lang="fr-FR" sz="3600" b="1" dirty="0"/>
              <a:t>Email:      imh.admin@uwtsd.ac.uk</a:t>
            </a:r>
          </a:p>
          <a:p>
            <a:endParaRPr lang="en-GB" sz="3600" dirty="0"/>
          </a:p>
        </p:txBody>
      </p:sp>
    </p:spTree>
    <p:extLst>
      <p:ext uri="{BB962C8B-B14F-4D97-AF65-F5344CB8AC3E}">
        <p14:creationId xmlns:p14="http://schemas.microsoft.com/office/powerpoint/2010/main" val="3748175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9752" y="980728"/>
            <a:ext cx="4250605" cy="4250605"/>
          </a:xfrm>
          <a:prstGeom prst="rect">
            <a:avLst/>
          </a:prstGeom>
        </p:spPr>
      </p:pic>
    </p:spTree>
    <p:extLst>
      <p:ext uri="{BB962C8B-B14F-4D97-AF65-F5344CB8AC3E}">
        <p14:creationId xmlns:p14="http://schemas.microsoft.com/office/powerpoint/2010/main" val="3392577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6AD3-9E4A-4580-A4A0-817C78C93383}"/>
              </a:ext>
            </a:extLst>
          </p:cNvPr>
          <p:cNvSpPr>
            <a:spLocks noGrp="1"/>
          </p:cNvSpPr>
          <p:nvPr>
            <p:ph type="title"/>
          </p:nvPr>
        </p:nvSpPr>
        <p:spPr/>
        <p:txBody>
          <a:bodyPr/>
          <a:lstStyle/>
          <a:p>
            <a:r>
              <a:rPr lang="en-GB" b="1" dirty="0"/>
              <a:t>Word Cloud</a:t>
            </a:r>
          </a:p>
        </p:txBody>
      </p:sp>
      <p:sp>
        <p:nvSpPr>
          <p:cNvPr id="3" name="Content Placeholder 2">
            <a:extLst>
              <a:ext uri="{FF2B5EF4-FFF2-40B4-BE49-F238E27FC236}">
                <a16:creationId xmlns:a16="http://schemas.microsoft.com/office/drawing/2014/main" id="{6F30285B-35B3-49A6-8DF9-26612358EDC7}"/>
              </a:ext>
            </a:extLst>
          </p:cNvPr>
          <p:cNvSpPr>
            <a:spLocks noGrp="1"/>
          </p:cNvSpPr>
          <p:nvPr>
            <p:ph idx="1"/>
          </p:nvPr>
        </p:nvSpPr>
        <p:spPr/>
        <p:txBody>
          <a:bodyPr/>
          <a:lstStyle/>
          <a:p>
            <a:r>
              <a:rPr lang="en-GB" dirty="0"/>
              <a:t>Go to </a:t>
            </a:r>
            <a:r>
              <a:rPr lang="en-GB" dirty="0">
                <a:hlinkClick r:id="rId3"/>
              </a:rPr>
              <a:t>www.menti.com</a:t>
            </a:r>
            <a:endParaRPr lang="en-GB" dirty="0"/>
          </a:p>
          <a:p>
            <a:r>
              <a:rPr lang="en-GB" dirty="0"/>
              <a:t>Enter the code</a:t>
            </a:r>
          </a:p>
        </p:txBody>
      </p:sp>
    </p:spTree>
    <p:extLst>
      <p:ext uri="{BB962C8B-B14F-4D97-AF65-F5344CB8AC3E}">
        <p14:creationId xmlns:p14="http://schemas.microsoft.com/office/powerpoint/2010/main" val="30765870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EB73-D776-4395-B6D6-61C03C6A7187}"/>
              </a:ext>
            </a:extLst>
          </p:cNvPr>
          <p:cNvSpPr>
            <a:spLocks noGrp="1"/>
          </p:cNvSpPr>
          <p:nvPr>
            <p:ph type="title"/>
          </p:nvPr>
        </p:nvSpPr>
        <p:spPr>
          <a:xfrm>
            <a:off x="457200" y="0"/>
            <a:ext cx="8229600" cy="764704"/>
          </a:xfrm>
        </p:spPr>
        <p:txBody>
          <a:bodyPr/>
          <a:lstStyle/>
          <a:p>
            <a:r>
              <a:rPr lang="en-GB" b="1" dirty="0"/>
              <a:t>What now?</a:t>
            </a:r>
          </a:p>
        </p:txBody>
      </p:sp>
      <p:sp>
        <p:nvSpPr>
          <p:cNvPr id="3" name="Content Placeholder 2">
            <a:extLst>
              <a:ext uri="{FF2B5EF4-FFF2-40B4-BE49-F238E27FC236}">
                <a16:creationId xmlns:a16="http://schemas.microsoft.com/office/drawing/2014/main" id="{BE639D83-6C59-48E0-8CE0-FEA1AB673303}"/>
              </a:ext>
            </a:extLst>
          </p:cNvPr>
          <p:cNvSpPr>
            <a:spLocks noGrp="1"/>
          </p:cNvSpPr>
          <p:nvPr>
            <p:ph idx="1"/>
          </p:nvPr>
        </p:nvSpPr>
        <p:spPr>
          <a:xfrm>
            <a:off x="186333" y="908720"/>
            <a:ext cx="8928992" cy="4896544"/>
          </a:xfrm>
        </p:spPr>
        <p:txBody>
          <a:bodyPr>
            <a:noAutofit/>
          </a:bodyPr>
          <a:lstStyle/>
          <a:p>
            <a:r>
              <a:rPr lang="en-GB" sz="2400" dirty="0"/>
              <a:t>Enrol with UWTSD and download your ID</a:t>
            </a:r>
          </a:p>
          <a:p>
            <a:r>
              <a:rPr lang="en-GB" sz="2400" dirty="0"/>
              <a:t>Look out for the CIPD email and join as a student member (remember to confirm yourself as a student)</a:t>
            </a:r>
          </a:p>
          <a:p>
            <a:r>
              <a:rPr lang="en-GB" sz="2400" dirty="0"/>
              <a:t>Buy/borrow the core textbook and read chapter 1</a:t>
            </a:r>
          </a:p>
          <a:p>
            <a:r>
              <a:rPr lang="en-GB" sz="2400" dirty="0"/>
              <a:t>Explore Moodle - read the assignment and start your learning plan</a:t>
            </a:r>
          </a:p>
          <a:p>
            <a:r>
              <a:rPr lang="en-GB" sz="2400" dirty="0"/>
              <a:t>Connect with me on LinkedIn and join the Facebook page</a:t>
            </a:r>
          </a:p>
          <a:p>
            <a:r>
              <a:rPr lang="en-GB" sz="2400" dirty="0"/>
              <a:t>Download the Hwb and Outlook app on your phone, and the Microsoft Teams app on your PC/Laptop</a:t>
            </a:r>
          </a:p>
          <a:p>
            <a:r>
              <a:rPr lang="en-GB" sz="2400" dirty="0"/>
              <a:t>See you on 27</a:t>
            </a:r>
            <a:r>
              <a:rPr lang="en-GB" sz="2400" baseline="30000" dirty="0"/>
              <a:t>th</a:t>
            </a:r>
            <a:r>
              <a:rPr lang="en-GB" sz="2400" dirty="0"/>
              <a:t> October! </a:t>
            </a:r>
          </a:p>
        </p:txBody>
      </p:sp>
    </p:spTree>
    <p:extLst>
      <p:ext uri="{BB962C8B-B14F-4D97-AF65-F5344CB8AC3E}">
        <p14:creationId xmlns:p14="http://schemas.microsoft.com/office/powerpoint/2010/main" val="30064563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2069</TotalTime>
  <Words>1249</Words>
  <Application>Microsoft Office PowerPoint</Application>
  <PresentationFormat>On-screen Show (4:3)</PresentationFormat>
  <Paragraphs>220</Paragraphs>
  <Slides>38</Slides>
  <Notes>28</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Arial</vt:lpstr>
      <vt:lpstr>Calibri</vt:lpstr>
      <vt:lpstr>Myriad Pro</vt:lpstr>
      <vt:lpstr>Open Sans</vt:lpstr>
      <vt:lpstr>Wingdings</vt:lpstr>
      <vt:lpstr>20140311PresentationUWTSDTemplate</vt:lpstr>
      <vt:lpstr>Office Theme</vt:lpstr>
      <vt:lpstr>PowerPoint Presentation</vt:lpstr>
      <vt:lpstr>CIPD Foundation Certificate in People Practice</vt:lpstr>
      <vt:lpstr>Schedule for Today</vt:lpstr>
      <vt:lpstr>Health and Safety</vt:lpstr>
      <vt:lpstr>PowerPoint Presentation</vt:lpstr>
      <vt:lpstr>PowerPoint Presentation</vt:lpstr>
      <vt:lpstr>Introductions</vt:lpstr>
      <vt:lpstr>PowerPoint Presentation</vt:lpstr>
      <vt:lpstr>Word Cloud</vt:lpstr>
      <vt:lpstr>The Qualification</vt:lpstr>
      <vt:lpstr>PowerPoint Presentation</vt:lpstr>
      <vt:lpstr>Modules</vt:lpstr>
      <vt:lpstr>Module Elements</vt:lpstr>
      <vt:lpstr>How to manage your learning</vt:lpstr>
      <vt:lpstr>Your Learning Plan for Each Module</vt:lpstr>
      <vt:lpstr>PowerPoint Presentation</vt:lpstr>
      <vt:lpstr>Formal Assessments</vt:lpstr>
      <vt:lpstr>Assignments</vt:lpstr>
      <vt:lpstr>Core Text</vt:lpstr>
      <vt:lpstr>Key Resources</vt:lpstr>
      <vt:lpstr>LinkedIn</vt:lpstr>
      <vt:lpstr>Facebook Pages</vt:lpstr>
      <vt:lpstr>PowerPoint Presentation</vt:lpstr>
      <vt:lpstr>CIPD</vt:lpstr>
      <vt:lpstr>CIPD Conferences</vt:lpstr>
      <vt:lpstr>Access all your needs via our Website</vt:lpstr>
      <vt:lpstr>For all your Student Needs - Hwb</vt:lpstr>
      <vt:lpstr>IT Platforms</vt:lpstr>
      <vt:lpstr>Handing in your Work</vt:lpstr>
      <vt:lpstr>Safeguarding/Student Support</vt:lpstr>
      <vt:lpstr>Student Support Services</vt:lpstr>
      <vt:lpstr>Student Conduct</vt:lpstr>
      <vt:lpstr>PowerPoint Presentation</vt:lpstr>
      <vt:lpstr>Student Union Video</vt:lpstr>
      <vt:lpstr>Enrolment Issues</vt:lpstr>
      <vt:lpstr>PowerPoint Presentation</vt:lpstr>
      <vt:lpstr>Word Cloud</vt:lpstr>
      <vt:lpstr>What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92</cp:revision>
  <cp:lastPrinted>2018-09-17T10:30:39Z</cp:lastPrinted>
  <dcterms:created xsi:type="dcterms:W3CDTF">2015-04-14T15:21:28Z</dcterms:created>
  <dcterms:modified xsi:type="dcterms:W3CDTF">2022-09-28T13:35:54Z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